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3"/>
  </p:notesMasterIdLst>
  <p:handoutMasterIdLst>
    <p:handoutMasterId r:id="rId24"/>
  </p:handoutMasterIdLst>
  <p:sldIdLst>
    <p:sldId id="256" r:id="rId7"/>
    <p:sldId id="267" r:id="rId8"/>
    <p:sldId id="284" r:id="rId9"/>
    <p:sldId id="281" r:id="rId10"/>
    <p:sldId id="257" r:id="rId11"/>
    <p:sldId id="272" r:id="rId12"/>
    <p:sldId id="275" r:id="rId13"/>
    <p:sldId id="394" r:id="rId14"/>
    <p:sldId id="406" r:id="rId15"/>
    <p:sldId id="395" r:id="rId16"/>
    <p:sldId id="407" r:id="rId17"/>
    <p:sldId id="375" r:id="rId18"/>
    <p:sldId id="408" r:id="rId19"/>
    <p:sldId id="409" r:id="rId20"/>
    <p:sldId id="410" r:id="rId21"/>
    <p:sldId id="411" r:id="rId22"/>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78AFAD77-D8CA-572C-9B11-C27337DA0A99}" name="Stephen Winterburn" initials="SW" userId="S::Stephen.Winterburn@raeng.org.uk::cfe8850b-f2dd-43b5-9c22-6100c0be2e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9" clrIdx="0">
    <p:extLst>
      <p:ext uri="{19B8F6BF-5375-455C-9EA6-DF929625EA0E}">
        <p15:presenceInfo xmlns:p15="http://schemas.microsoft.com/office/powerpoint/2012/main" userId="f49f9c9fde2637aa" providerId="Windows Live"/>
      </p:ext>
    </p:extLst>
  </p:cmAuthor>
  <p:cmAuthor id="2" name="Bryony" initials="B" lastIdx="42"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33" clrIdx="4">
    <p:extLst>
      <p:ext uri="{19B8F6BF-5375-455C-9EA6-DF929625EA0E}">
        <p15:presenceInfo xmlns:p15="http://schemas.microsoft.com/office/powerpoint/2012/main" userId="Estelle Lloyd" providerId="None"/>
      </p:ext>
    </p:extLst>
  </p:cmAuthor>
  <p:cmAuthor id="6" name="V-Bryony Yanney" initials="VY" lastIdx="3" clrIdx="5">
    <p:extLst>
      <p:ext uri="{19B8F6BF-5375-455C-9EA6-DF929625EA0E}">
        <p15:presenceInfo xmlns:p15="http://schemas.microsoft.com/office/powerpoint/2012/main" userId="S::bryony.yanney@blackbaud.me::189c5106-5702-4f42-a7ae-43cc43abd7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1C043"/>
    <a:srgbClr val="D91C5C"/>
    <a:srgbClr val="FFD600"/>
    <a:srgbClr val="3DB876"/>
    <a:srgbClr val="868FB4"/>
    <a:srgbClr val="21176B"/>
    <a:srgbClr val="91BFFC"/>
    <a:srgbClr val="B2BFFC"/>
    <a:srgbClr val="B2B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6A210-4C1C-F1A0-69AA-75688FB27234}" v="18" dt="2023-02-24T09:09:00.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1" autoAdjust="0"/>
    <p:restoredTop sz="88819" autoAdjust="0"/>
  </p:normalViewPr>
  <p:slideViewPr>
    <p:cSldViewPr snapToGrid="0" snapToObjects="1">
      <p:cViewPr varScale="1">
        <p:scale>
          <a:sx n="57" d="100"/>
          <a:sy n="57" d="100"/>
        </p:scale>
        <p:origin x="202" y="67"/>
      </p:cViewPr>
      <p:guideLst>
        <p:guide orient="horz" pos="4649"/>
        <p:guide pos="5120"/>
      </p:guideLst>
    </p:cSldViewPr>
  </p:slideViewPr>
  <p:outlineViewPr>
    <p:cViewPr>
      <p:scale>
        <a:sx n="33" d="100"/>
        <a:sy n="33" d="100"/>
      </p:scale>
      <p:origin x="0" y="-2792"/>
    </p:cViewPr>
  </p:outlineViewPr>
  <p:notesTextViewPr>
    <p:cViewPr>
      <p:scale>
        <a:sx n="1" d="1"/>
        <a:sy n="1" d="1"/>
      </p:scale>
      <p:origin x="0" y="0"/>
    </p:cViewPr>
  </p:notesTextViewPr>
  <p:notesViewPr>
    <p:cSldViewPr snapToGrid="0" snapToObjects="1">
      <p:cViewPr varScale="1">
        <p:scale>
          <a:sx n="79" d="100"/>
          <a:sy n="79"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EAF6A210-4C1C-F1A0-69AA-75688FB27234}"/>
    <pc:docChg chg="modSld">
      <pc:chgData name="V-Mike Guilmant-Cush" userId="S::mike.guilmant-cush@blackbaud.me::3c7f021d-b981-41a2-afc2-8c0dc9565e5f" providerId="AD" clId="Web-{EAF6A210-4C1C-F1A0-69AA-75688FB27234}" dt="2023-02-24T09:08:57.388" v="11" actId="20577"/>
      <pc:docMkLst>
        <pc:docMk/>
      </pc:docMkLst>
      <pc:sldChg chg="modSp">
        <pc:chgData name="V-Mike Guilmant-Cush" userId="S::mike.guilmant-cush@blackbaud.me::3c7f021d-b981-41a2-afc2-8c0dc9565e5f" providerId="AD" clId="Web-{EAF6A210-4C1C-F1A0-69AA-75688FB27234}" dt="2023-02-24T09:08:57.388" v="11" actId="20577"/>
        <pc:sldMkLst>
          <pc:docMk/>
          <pc:sldMk cId="2492701228" sldId="375"/>
        </pc:sldMkLst>
        <pc:spChg chg="mod">
          <ac:chgData name="V-Mike Guilmant-Cush" userId="S::mike.guilmant-cush@blackbaud.me::3c7f021d-b981-41a2-afc2-8c0dc9565e5f" providerId="AD" clId="Web-{EAF6A210-4C1C-F1A0-69AA-75688FB27234}" dt="2023-02-24T09:08:57.388" v="11" actId="20577"/>
          <ac:spMkLst>
            <pc:docMk/>
            <pc:sldMk cId="2492701228" sldId="375"/>
            <ac:spMk id="3" creationId="{D0541D8B-7B00-4CA5-4B59-9F7CBD86502C}"/>
          </ac:spMkLst>
        </pc:spChg>
      </pc:sldChg>
      <pc:sldChg chg="modSp">
        <pc:chgData name="V-Mike Guilmant-Cush" userId="S::mike.guilmant-cush@blackbaud.me::3c7f021d-b981-41a2-afc2-8c0dc9565e5f" providerId="AD" clId="Web-{EAF6A210-4C1C-F1A0-69AA-75688FB27234}" dt="2023-02-24T09:08:48.638" v="8" actId="20577"/>
        <pc:sldMkLst>
          <pc:docMk/>
          <pc:sldMk cId="3112592177" sldId="407"/>
        </pc:sldMkLst>
        <pc:spChg chg="mod">
          <ac:chgData name="V-Mike Guilmant-Cush" userId="S::mike.guilmant-cush@blackbaud.me::3c7f021d-b981-41a2-afc2-8c0dc9565e5f" providerId="AD" clId="Web-{EAF6A210-4C1C-F1A0-69AA-75688FB27234}" dt="2023-02-24T09:08:48.638" v="8" actId="20577"/>
          <ac:spMkLst>
            <pc:docMk/>
            <pc:sldMk cId="3112592177" sldId="407"/>
            <ac:spMk id="5" creationId="{661237FC-5CC2-DF55-92CC-49539DDCD9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A980E-B611-DBE1-6440-9F036E6463EE}"/>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FA402-474F-BCB2-973E-E98508D09E85}"/>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D48021AF-4D5D-4042-AF2C-47F0B69AD0C8}" type="datetimeFigureOut">
              <a:rPr lang="en-US" smtClean="0"/>
              <a:t>1/5/2024</a:t>
            </a:fld>
            <a:endParaRPr lang="en-US"/>
          </a:p>
        </p:txBody>
      </p:sp>
      <p:sp>
        <p:nvSpPr>
          <p:cNvPr id="4" name="Footer Placeholder 3">
            <a:extLst>
              <a:ext uri="{FF2B5EF4-FFF2-40B4-BE49-F238E27FC236}">
                <a16:creationId xmlns:a16="http://schemas.microsoft.com/office/drawing/2014/main" id="{22275021-DA46-BF2B-0E98-24E741C56F1F}"/>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8CA26A-4222-30E0-A7DB-B1307E2E8D45}"/>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FA91450-4EDF-B94B-8502-32E59742D7CF}" type="slidenum">
              <a:rPr lang="en-US" smtClean="0"/>
              <a:t>‹#›</a:t>
            </a:fld>
            <a:endParaRPr lang="en-US"/>
          </a:p>
        </p:txBody>
      </p:sp>
    </p:spTree>
    <p:extLst>
      <p:ext uri="{BB962C8B-B14F-4D97-AF65-F5344CB8AC3E}">
        <p14:creationId xmlns:p14="http://schemas.microsoft.com/office/powerpoint/2010/main" val="374953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1/5/2024</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tc.com/en/blogs/cad/10-additive-manufacturing-advantag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Review the answers on the slide.</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discuss the points raised and could rank them in importance for a manufacturer, for a design team and for a customer.</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Discuss what the ‘factory of the future’ might include as well as additive CNC machines.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latin typeface="Arial" panose="020B0604020202020204" pitchFamily="34" charset="0"/>
                <a:cs typeface="Arial" panose="020B0604020202020204" pitchFamily="34" charset="0"/>
              </a:rPr>
              <a:t>Learners could design an object to 3D print (or find a file online) that includes a lattice surface and solid surface to compare – look at print times, quality of finish, strength etc. Learners could subject their objects to comparative strength tests.</a:t>
            </a: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Direct metal laser sintering:</a:t>
            </a:r>
          </a:p>
          <a:p>
            <a:pPr marL="0" lvl="0" indent="0" algn="l" rtl="0">
              <a:spcBef>
                <a:spcPts val="0"/>
              </a:spcBef>
              <a:spcAft>
                <a:spcPts val="0"/>
              </a:spcAft>
              <a:buNone/>
            </a:pPr>
            <a:r>
              <a:rPr lang="en-GB" u="sng" dirty="0" err="1">
                <a:solidFill>
                  <a:schemeClr val="hlink"/>
                </a:solidFill>
                <a:latin typeface="Arial" panose="020B0604020202020204" pitchFamily="34" charset="0"/>
                <a:cs typeface="Arial" panose="020B0604020202020204" pitchFamily="34" charset="0"/>
              </a:rPr>
              <a:t>www.youtube.com</a:t>
            </a:r>
            <a:r>
              <a:rPr lang="en-GB" u="sng" dirty="0">
                <a:solidFill>
                  <a:schemeClr val="hlink"/>
                </a:solidFill>
                <a:latin typeface="Arial" panose="020B0604020202020204" pitchFamily="34" charset="0"/>
                <a:cs typeface="Arial" panose="020B0604020202020204" pitchFamily="34" charset="0"/>
              </a:rPr>
              <a:t>/</a:t>
            </a:r>
            <a:r>
              <a:rPr lang="en-GB" u="sng" dirty="0" err="1">
                <a:solidFill>
                  <a:schemeClr val="hlink"/>
                </a:solidFill>
                <a:latin typeface="Arial" panose="020B0604020202020204" pitchFamily="34" charset="0"/>
                <a:cs typeface="Arial" panose="020B0604020202020204" pitchFamily="34" charset="0"/>
              </a:rPr>
              <a:t>watch?v</a:t>
            </a:r>
            <a:r>
              <a:rPr lang="en-GB" u="sng" dirty="0">
                <a:solidFill>
                  <a:schemeClr val="hlink"/>
                </a:solidFill>
                <a:latin typeface="Arial" panose="020B0604020202020204" pitchFamily="34" charset="0"/>
                <a:cs typeface="Arial" panose="020B0604020202020204" pitchFamily="34" charset="0"/>
              </a:rPr>
              <a:t>=yiUUZxp7bLQ</a:t>
            </a:r>
            <a:endParaRPr lang="en-GB" dirty="0">
              <a:latin typeface="Arial" panose="020B0604020202020204" pitchFamily="34" charset="0"/>
              <a:cs typeface="Arial" panose="020B0604020202020204" pitchFamily="34" charset="0"/>
            </a:endParaRPr>
          </a:p>
          <a:p>
            <a:pPr marL="0" indent="0"/>
            <a:r>
              <a:rPr lang="en-GB" dirty="0">
                <a:latin typeface="Arial" panose="020B0604020202020204" pitchFamily="34" charset="0"/>
                <a:cs typeface="Arial" panose="020B0604020202020204" pitchFamily="34" charset="0"/>
              </a:rPr>
              <a:t>Advantages of additive manufacturing:</a:t>
            </a:r>
            <a:endParaRPr lang="en-GB"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lvl="0" indent="0" algn="l">
              <a:spcBef>
                <a:spcPts val="0"/>
              </a:spcBef>
              <a:spcAft>
                <a:spcPts val="0"/>
              </a:spcAft>
              <a:buNone/>
            </a:pPr>
            <a:r>
              <a:rPr lang="en-GB" u="sng" dirty="0" err="1">
                <a:solidFill>
                  <a:schemeClr val="hlink"/>
                </a:solidFill>
                <a:latin typeface="Arial" panose="020B0604020202020204" pitchFamily="34" charset="0"/>
                <a:cs typeface="Arial" panose="020B0604020202020204" pitchFamily="34" charset="0"/>
              </a:rPr>
              <a:t>www.ptc.com</a:t>
            </a:r>
            <a:r>
              <a:rPr lang="en-GB" u="sng" dirty="0">
                <a:solidFill>
                  <a:schemeClr val="hlink"/>
                </a:solidFill>
                <a:latin typeface="Arial" panose="020B0604020202020204" pitchFamily="34" charset="0"/>
                <a:cs typeface="Arial" panose="020B0604020202020204" pitchFamily="34" charset="0"/>
              </a:rPr>
              <a:t>/</a:t>
            </a:r>
            <a:r>
              <a:rPr lang="en-GB" u="sng" dirty="0" err="1">
                <a:solidFill>
                  <a:schemeClr val="hlink"/>
                </a:solidFill>
                <a:latin typeface="Arial" panose="020B0604020202020204" pitchFamily="34" charset="0"/>
                <a:cs typeface="Arial" panose="020B0604020202020204" pitchFamily="34" charset="0"/>
              </a:rPr>
              <a:t>en</a:t>
            </a:r>
            <a:r>
              <a:rPr lang="en-GB" u="sng" dirty="0">
                <a:solidFill>
                  <a:schemeClr val="hlink"/>
                </a:solidFill>
                <a:latin typeface="Arial" panose="020B0604020202020204" pitchFamily="34" charset="0"/>
                <a:cs typeface="Arial" panose="020B0604020202020204" pitchFamily="34" charset="0"/>
              </a:rPr>
              <a:t>/blogs/cad/10-additive-manufacturing-advantages</a:t>
            </a: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97170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dirty="0">
                <a:latin typeface="Arial" panose="020B0604020202020204" pitchFamily="34" charset="0"/>
                <a:cs typeface="Arial" panose="020B0604020202020204" pitchFamily="34" charset="0"/>
              </a:rPr>
              <a:t>Practitioner delivery notes</a:t>
            </a:r>
            <a:endParaRPr lang="en-GB" dirty="0">
              <a:latin typeface="Arial" panose="020B0604020202020204" pitchFamily="34" charset="0"/>
              <a:cs typeface="Arial" panose="020B0604020202020204" pitchFamily="34" charset="0"/>
            </a:endParaRPr>
          </a:p>
          <a:p>
            <a:pPr marL="0" indent="0"/>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dirty="0">
                <a:latin typeface="Arial" panose="020B0604020202020204" pitchFamily="34" charset="0"/>
                <a:cs typeface="Arial" panose="020B0604020202020204" pitchFamily="34" charset="0"/>
              </a:rPr>
              <a:t>This slide is aimed at stimulating discussion on Industry 4.0, the fourth industrial revolution, to help learners build awareness and understanding of innovations that are changing engineering and manufacturing and which will, in turn, change the career opportunities ahead of them.</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Review the innovations on the slide that will work alongside additive CNC in the ‘smart factory of the future’.</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can discuss where they have heard of these terms before and where they think they are already in use (note that AI is usually used to describe machine learning in current contexts - true AI is many years in the future).</a:t>
            </a:r>
          </a:p>
          <a:p>
            <a:pPr marL="768350" lvl="1" indent="-171450" algn="l" rtl="0">
              <a:spcBef>
                <a:spcPts val="0"/>
              </a:spcBef>
              <a:spcAft>
                <a:spcPts val="0"/>
              </a:spcAft>
              <a:buSzPts val="1400"/>
              <a:buFont typeface="Courier New" panose="02070309020205020404" pitchFamily="49" charset="0"/>
              <a:buChar char="o"/>
            </a:pPr>
            <a:r>
              <a:rPr lang="en-GB" dirty="0">
                <a:latin typeface="Arial" panose="020B0604020202020204" pitchFamily="34" charset="0"/>
                <a:cs typeface="Arial" panose="020B0604020202020204" pitchFamily="34" charset="0"/>
              </a:rPr>
              <a:t>Big data and analytics are used in everything from real-time traffic directions to recommendation engines in music and video streaming services.</a:t>
            </a:r>
          </a:p>
          <a:p>
            <a:pPr marL="768350" lvl="1" indent="-171450" algn="l" rtl="0">
              <a:spcBef>
                <a:spcPts val="0"/>
              </a:spcBef>
              <a:spcAft>
                <a:spcPts val="0"/>
              </a:spcAft>
              <a:buSzPts val="1400"/>
              <a:buFont typeface="Courier New" panose="02070309020205020404" pitchFamily="49" charset="0"/>
              <a:buChar char="o"/>
            </a:pPr>
            <a:r>
              <a:rPr lang="en-GB" dirty="0">
                <a:latin typeface="Arial" panose="020B0604020202020204" pitchFamily="34" charset="0"/>
                <a:cs typeface="Arial" panose="020B0604020202020204" pitchFamily="34" charset="0"/>
              </a:rPr>
              <a:t>Cyber-physical systems include the networked robots that operate internet grocery deliveries.</a:t>
            </a:r>
          </a:p>
          <a:p>
            <a:pPr marL="768350" lvl="1" indent="-171450" algn="l" rtl="0">
              <a:spcBef>
                <a:spcPts val="0"/>
              </a:spcBef>
              <a:spcAft>
                <a:spcPts val="0"/>
              </a:spcAft>
              <a:buSzPts val="1400"/>
              <a:buFont typeface="Courier New" panose="02070309020205020404" pitchFamily="49" charset="0"/>
              <a:buChar char="o"/>
            </a:pPr>
            <a:r>
              <a:rPr lang="en-GB" dirty="0">
                <a:latin typeface="Arial" panose="020B0604020202020204" pitchFamily="34" charset="0"/>
                <a:cs typeface="Arial" panose="020B0604020202020204" pitchFamily="34" charset="0"/>
              </a:rPr>
              <a:t>IoT devices include home assistants and automation systems like smart sockets and app-enabled appliances.</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could also consider Augmented Reality (AR) and Virtual Reality (VR). These are explored in the </a:t>
            </a:r>
            <a:r>
              <a:rPr lang="en-GB" b="1" dirty="0">
                <a:latin typeface="Arial" panose="020B0604020202020204" pitchFamily="34" charset="0"/>
                <a:cs typeface="Arial" panose="020B0604020202020204" pitchFamily="34" charset="0"/>
              </a:rPr>
              <a:t>Innovation and emerging technologies </a:t>
            </a:r>
            <a:r>
              <a:rPr lang="en-GB" b="0" dirty="0">
                <a:latin typeface="Arial" panose="020B0604020202020204" pitchFamily="34" charset="0"/>
                <a:cs typeface="Arial" panose="020B0604020202020204" pitchFamily="34" charset="0"/>
              </a:rPr>
              <a:t>module.</a:t>
            </a:r>
            <a:endParaRPr lang="en-GB" dirty="0">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could break into small groups and focus on one particular feature or have a general discussion as a whole.</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Ask learners to consider how these innovations would work together as part of a control system with inputs, processing or control, outputs and feedback loops and visualise or describe in their own words what the future manufacturing factory will look like. Optionally, this could be in the form of a flow diagram, descriptive writing piece or diagrammatic picture, which could highlight how each stage of the production process could be influenced by what they have covered.</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Discussions and verbal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Optional written work or diagrams.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indent="0"/>
            <a:r>
              <a:rPr lang="en-GB" dirty="0">
                <a:latin typeface="Arial" panose="020B0604020202020204" pitchFamily="34" charset="0"/>
                <a:cs typeface="Arial" panose="020B0604020202020204" pitchFamily="34" charset="0"/>
              </a:rPr>
              <a:t>Learners could consider how future smart factories could be powered only by renewable energy - this links to the</a:t>
            </a:r>
            <a:r>
              <a:rPr lang="en-GB" b="1" dirty="0">
                <a:latin typeface="Arial" panose="020B0604020202020204" pitchFamily="34" charset="0"/>
                <a:cs typeface="Arial" panose="020B0604020202020204" pitchFamily="34" charset="0"/>
              </a:rPr>
              <a:t> Renewable energy </a:t>
            </a:r>
            <a:r>
              <a:rPr lang="en-GB" dirty="0">
                <a:latin typeface="Arial" panose="020B0604020202020204" pitchFamily="34" charset="0"/>
                <a:cs typeface="Arial" panose="020B0604020202020204" pitchFamily="34" charset="0"/>
              </a:rPr>
              <a:t>module, including the</a:t>
            </a:r>
            <a:r>
              <a:rPr lang="en-GB" b="1" dirty="0">
                <a:latin typeface="Arial" panose="020B0604020202020204" pitchFamily="34" charset="0"/>
                <a:cs typeface="Arial" panose="020B0604020202020204" pitchFamily="34" charset="0"/>
              </a:rPr>
              <a:t> Renewable energy interactive tool.</a:t>
            </a:r>
          </a:p>
          <a:p>
            <a:pPr marL="0" lvl="0" indent="0" algn="l" rtl="0">
              <a:spcBef>
                <a:spcPts val="0"/>
              </a:spcBef>
              <a:spcAft>
                <a:spcPts val="0"/>
              </a:spcAft>
              <a:buClr>
                <a:schemeClr val="dk1"/>
              </a:buClr>
              <a:buFont typeface="Arial"/>
              <a:buNone/>
            </a:pPr>
            <a:r>
              <a:rPr lang="en-GB" dirty="0">
                <a:latin typeface="Arial" panose="020B0604020202020204" pitchFamily="34" charset="0"/>
                <a:cs typeface="Arial" panose="020B0604020202020204" pitchFamily="34" charset="0"/>
              </a:rPr>
              <a:t>Is a factory totally run by machines possible? Is this something we should strive for? </a:t>
            </a: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49693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Review the control diagram on the slide to highlight where in the process data and AI, Robotics and IoT can contribute to a smart factory of the future.</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discuss what benefits these innovations might deliver.</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Learners could also discuss how other innovations such as augmented reality (AR) and virtual reality (VR) can play a role, for example helping designers to visualise, share and optimise their designs, or to train workers without disrupting production.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200"/>
              <a:buFont typeface="Calibri"/>
              <a:buNone/>
            </a:pPr>
            <a:r>
              <a:rPr lang="en-GB"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200"/>
              <a:buFont typeface="Calibri"/>
              <a:buNone/>
            </a:pPr>
            <a:r>
              <a:rPr lang="en-GB"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200"/>
              <a:buFont typeface="Calibri"/>
              <a:buNone/>
            </a:pPr>
            <a:r>
              <a:rPr lang="en-GB" dirty="0">
                <a:latin typeface="Arial" panose="020B0604020202020204" pitchFamily="34" charset="0"/>
                <a:cs typeface="Arial" panose="020B0604020202020204" pitchFamily="34" charset="0"/>
              </a:rPr>
              <a:t>Learners could follow this up with their own case studies from visits and/or research into Industry 4.0 and smart factories.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01345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Clr>
                <a:schemeClr val="dk1"/>
              </a:buClr>
              <a:buSzPts val="1400"/>
              <a:buChar char="●"/>
            </a:pPr>
            <a:r>
              <a:rPr lang="en-GB" dirty="0">
                <a:latin typeface="Arial" panose="020B0604020202020204" pitchFamily="34" charset="0"/>
                <a:cs typeface="Arial" panose="020B0604020202020204" pitchFamily="34" charset="0"/>
              </a:rPr>
              <a:t>Review the suggested benefits on the slide.</a:t>
            </a:r>
          </a:p>
          <a:p>
            <a:pPr marL="457200" lvl="0" indent="-317500" algn="l" rtl="0">
              <a:spcBef>
                <a:spcPts val="0"/>
              </a:spcBef>
              <a:spcAft>
                <a:spcPts val="0"/>
              </a:spcAft>
              <a:buClr>
                <a:schemeClr val="dk1"/>
              </a:buClr>
              <a:buSzPts val="1400"/>
              <a:buChar char="●"/>
            </a:pPr>
            <a:r>
              <a:rPr lang="en-GB" dirty="0">
                <a:latin typeface="Arial" panose="020B0604020202020204" pitchFamily="34" charset="0"/>
                <a:cs typeface="Arial" panose="020B0604020202020204" pitchFamily="34" charset="0"/>
              </a:rPr>
              <a:t>Introduce the activity to apply these ideas to a specific product. Learners can choose their own or you may prefer to choose a product linked to your wider teaching that might be suitable for additive manufacturing.</a:t>
            </a:r>
          </a:p>
          <a:p>
            <a:pPr marL="457200" lvl="0" indent="-317500" algn="l" rtl="0">
              <a:spcBef>
                <a:spcPts val="0"/>
              </a:spcBef>
              <a:spcAft>
                <a:spcPts val="0"/>
              </a:spcAft>
              <a:buClr>
                <a:schemeClr val="dk1"/>
              </a:buClr>
              <a:buSzPts val="1400"/>
              <a:buChar char="●"/>
            </a:pPr>
            <a:r>
              <a:rPr lang="en-GB" dirty="0">
                <a:latin typeface="Arial" panose="020B0604020202020204" pitchFamily="34" charset="0"/>
                <a:cs typeface="Arial" panose="020B0604020202020204" pitchFamily="34" charset="0"/>
              </a:rPr>
              <a:t>Learners can work as individuals or in pairs to consider how additive manufacturing, cyber-physical systems (robotics), big data and AI, and the IoT might improve how this product is manufactured.</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 sheet</a:t>
            </a:r>
          </a:p>
          <a:p>
            <a:pPr marL="0" indent="0"/>
            <a:r>
              <a:rPr lang="en-GB" dirty="0">
                <a:latin typeface="Arial" panose="020B0604020202020204" pitchFamily="34" charset="0"/>
                <a:cs typeface="Arial" panose="020B0604020202020204" pitchFamily="34" charset="0"/>
              </a:rPr>
              <a:t>Learners organise their ideas on </a:t>
            </a:r>
            <a:r>
              <a:rPr lang="en-GB" b="1" dirty="0">
                <a:latin typeface="Arial" panose="020B0604020202020204" pitchFamily="34" charset="0"/>
                <a:cs typeface="Arial" panose="020B0604020202020204" pitchFamily="34" charset="0"/>
              </a:rPr>
              <a:t>CNC machinery - Activity sheet 8</a:t>
            </a:r>
            <a:r>
              <a:rPr lang="en-GB" dirty="0">
                <a:latin typeface="Arial" panose="020B0604020202020204" pitchFamily="34" charset="0"/>
                <a:cs typeface="Arial" panose="020B0604020202020204" pitchFamily="34" charset="0"/>
              </a:rPr>
              <a:t> and can also create labelled sketches or diagrams of the product or its future smart factory.</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An example is given on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Written work.</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Optional labelled diagrams.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research and report back on how additive processes are changing engineering and manufacturing.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98833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Clr>
                <a:schemeClr val="dk1"/>
              </a:buClr>
              <a:buSzPts val="1400"/>
              <a:buChar char="●"/>
            </a:pPr>
            <a:r>
              <a:rPr lang="en-GB" dirty="0">
                <a:latin typeface="Arial" panose="020B0604020202020204" pitchFamily="34" charset="0"/>
                <a:cs typeface="Arial" panose="020B0604020202020204" pitchFamily="34" charset="0"/>
              </a:rPr>
              <a:t>Review this example or use it as a model for students to follow.</a:t>
            </a:r>
          </a:p>
          <a:p>
            <a:pPr marL="457200" lvl="0" indent="-317500" algn="l" rtl="0">
              <a:spcBef>
                <a:spcPts val="0"/>
              </a:spcBef>
              <a:spcAft>
                <a:spcPts val="0"/>
              </a:spcAft>
              <a:buClr>
                <a:schemeClr val="dk1"/>
              </a:buClr>
              <a:buSzPts val="1400"/>
              <a:buChar char="●"/>
            </a:pPr>
            <a:r>
              <a:rPr lang="en-GB" dirty="0">
                <a:latin typeface="Arial" panose="020B0604020202020204" pitchFamily="34" charset="0"/>
                <a:cs typeface="Arial" panose="020B0604020202020204" pitchFamily="34" charset="0"/>
              </a:rPr>
              <a:t>Highlight that these ideas can feel as if human engineers are being ‘engineered out’ of manufacturing. However, what new roles will smart factories create?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55093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Practitioner delivery notes</a:t>
            </a:r>
          </a:p>
          <a:p>
            <a:pPr marL="0" indent="0">
              <a:buClr>
                <a:schemeClr val="dk1"/>
              </a:buClr>
              <a:buSzPts val="1200"/>
            </a:pPr>
            <a:endParaRPr lang="en-GB" dirty="0">
              <a:latin typeface="Arial" panose="020B0604020202020204" pitchFamily="34" charset="0"/>
              <a:cs typeface="Arial" panose="020B0604020202020204" pitchFamily="34" charset="0"/>
            </a:endParaRPr>
          </a:p>
          <a:p>
            <a:pPr marL="0" lvl="0" indent="0" algn="l">
              <a:spcBef>
                <a:spcPts val="0"/>
              </a:spcBef>
              <a:spcAft>
                <a:spcPts val="0"/>
              </a:spcAft>
              <a:buSzPts val="1200"/>
              <a:buFont typeface="Calibri"/>
              <a:buNone/>
            </a:pPr>
            <a:r>
              <a:rPr lang="en-GB" dirty="0">
                <a:latin typeface="Arial" panose="020B0604020202020204" pitchFamily="34" charset="0"/>
                <a:cs typeface="Arial" panose="020B0604020202020204" pitchFamily="34" charset="0"/>
              </a:rPr>
              <a:t>This open-ended activity helps learners to focus on potential career opportunities involving CNC and additive manufacturing.</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Activity</a:t>
            </a:r>
          </a:p>
          <a:p>
            <a:pPr marL="457200" lvl="0" indent="-317500" algn="l" rtl="0">
              <a:lnSpc>
                <a:spcPct val="100000"/>
              </a:lnSpc>
              <a:spcBef>
                <a:spcPts val="0"/>
              </a:spcBef>
              <a:spcAft>
                <a:spcPts val="0"/>
              </a:spcAft>
              <a:buSzPts val="1400"/>
              <a:buChar char="●"/>
            </a:pPr>
            <a:r>
              <a:rPr lang="en-GB" dirty="0">
                <a:latin typeface="Arial" panose="020B0604020202020204" pitchFamily="34" charset="0"/>
                <a:cs typeface="Arial" panose="020B0604020202020204" pitchFamily="34" charset="0"/>
              </a:rPr>
              <a:t>Discuss the questions on the slide.</a:t>
            </a:r>
          </a:p>
          <a:p>
            <a:pPr marL="457200" lvl="0" indent="-317500" algn="l" rtl="0">
              <a:lnSpc>
                <a:spcPct val="100000"/>
              </a:lnSpc>
              <a:spcBef>
                <a:spcPts val="0"/>
              </a:spcBef>
              <a:spcAft>
                <a:spcPts val="0"/>
              </a:spcAft>
              <a:buSzPts val="1400"/>
              <a:buChar char="●"/>
            </a:pPr>
            <a:r>
              <a:rPr lang="en-GB" dirty="0">
                <a:latin typeface="Arial" panose="020B0604020202020204" pitchFamily="34" charset="0"/>
                <a:cs typeface="Arial" panose="020B0604020202020204" pitchFamily="34" charset="0"/>
              </a:rPr>
              <a:t>Learners can use job and career sites to research jobs in the local area and nationally.</a:t>
            </a:r>
          </a:p>
          <a:p>
            <a:pPr marL="457200" lvl="0" indent="-317500" algn="l" rtl="0">
              <a:lnSpc>
                <a:spcPct val="100000"/>
              </a:lnSpc>
              <a:spcBef>
                <a:spcPts val="0"/>
              </a:spcBef>
              <a:spcAft>
                <a:spcPts val="0"/>
              </a:spcAft>
              <a:buSzPts val="1400"/>
              <a:buChar char="●"/>
            </a:pPr>
            <a:r>
              <a:rPr lang="en-GB" dirty="0">
                <a:latin typeface="Arial" panose="020B0604020202020204" pitchFamily="34" charset="0"/>
                <a:cs typeface="Arial" panose="020B0604020202020204" pitchFamily="34" charset="0"/>
              </a:rPr>
              <a:t>Learners could possibly make a list of the skills required to be a CNC operator or programmer or could make a list of questions to ask a CNC operator when next on a factory visit/interview.</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235492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383168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Practitioner delivery notes</a:t>
            </a:r>
          </a:p>
          <a:p>
            <a:pPr marL="0" indent="0">
              <a:buClr>
                <a:schemeClr val="dk1"/>
              </a:buClr>
              <a:buSzPts val="1200"/>
            </a:pPr>
            <a:endParaRPr lang="en-GB" dirty="0">
              <a:latin typeface="Arial" panose="020B0604020202020204" pitchFamily="34" charset="0"/>
              <a:cs typeface="Arial" panose="020B0604020202020204" pitchFamily="34" charset="0"/>
            </a:endParaRPr>
          </a:p>
          <a:p>
            <a:pPr marL="0" indent="0">
              <a:buSzPts val="1200"/>
            </a:pPr>
            <a:r>
              <a:rPr lang="en-GB" dirty="0">
                <a:latin typeface="Arial" panose="020B0604020202020204" pitchFamily="34" charset="0"/>
                <a:cs typeface="Arial" panose="020B0604020202020204" pitchFamily="34" charset="0"/>
              </a:rPr>
              <a:t>This resource extends learners’ understanding of the possibilities of CNC manufacturing by exploring the applications and benefits of additive CNC manufacturing technologies alongside other technologies including big data and artificial intelligence (AI), cyber-physical systems and robotics, and the internet of things (IoT). Learners identify career opportunities for engineers in an increasingly automated manufacturing environment.</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Using the images and definitions learners discuss their current understanding and experiences of additive manufacturing.</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Note that additive manufacturing is not new - anything moulded or cast in plastic or other polymers, metal or clay, woven or laminated has been made with an additive process.</a:t>
            </a:r>
          </a:p>
          <a:p>
            <a:pPr marL="457200" lvl="0" indent="-317500" algn="l" rtl="0">
              <a:spcBef>
                <a:spcPts val="0"/>
              </a:spcBef>
              <a:spcAft>
                <a:spcPts val="0"/>
              </a:spcAft>
              <a:buSzPts val="1400"/>
              <a:buChar char="●"/>
            </a:pPr>
            <a:r>
              <a:rPr lang="en-GB" b="0" dirty="0">
                <a:latin typeface="Arial" panose="020B0604020202020204" pitchFamily="34" charset="0"/>
                <a:cs typeface="Arial" panose="020B0604020202020204" pitchFamily="34" charset="0"/>
              </a:rPr>
              <a:t>Can learners name products that they have bought recently that have been made by any of these methods?</a:t>
            </a:r>
            <a:endParaRPr lang="en-GB" dirty="0">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en-GB" b="0" dirty="0">
                <a:latin typeface="Arial" panose="020B0604020202020204" pitchFamily="34" charset="0"/>
                <a:cs typeface="Arial" panose="020B0604020202020204" pitchFamily="34" charset="0"/>
              </a:rPr>
              <a:t>Do learners know of anyone who has bought a 3D printer? What have they used them for? What could they be used for? And by whom?</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3D printing: small plastic parts, hobby equipment, bespoke prosthetic limb parts, rapid prototyping</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Sintering: metal frames and parts for robotics, aerospace, bespoke parts or tooling jigs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Composites: car parts, boats and other watercraft, loudspeaker membranes, aerospace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wing parts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Weaving: training shoes, specialist fabrics for aerospace or racing yachts, inflatable paddleboards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explore 3D printers or composite production in your workshop.</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Examine woven training shoes and discuss how the fabric is woven differently in each part of the upper - why is this?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0049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200"/>
              <a:buFont typeface="Calibri"/>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latin typeface="Arial" panose="020B0604020202020204" pitchFamily="34" charset="0"/>
                <a:cs typeface="Arial" panose="020B0604020202020204" pitchFamily="34" charset="0"/>
              </a:rPr>
              <a:t>Activity</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Review the scenario on the slide and the finished part.</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Discuss whether learners think this part could be produced using only subtractive machining. The answer is that while the outer shape and circular holes could be milled and drilled, the central 3D lattice could not be formed </a:t>
            </a:r>
            <a:r>
              <a:rPr lang="en-GB" dirty="0" err="1">
                <a:latin typeface="Arial" panose="020B0604020202020204" pitchFamily="34" charset="0"/>
                <a:cs typeface="Arial" panose="020B0604020202020204" pitchFamily="34" charset="0"/>
              </a:rPr>
              <a:t>subtractively</a:t>
            </a:r>
            <a:r>
              <a:rPr lang="en-GB" dirty="0">
                <a:latin typeface="Arial" panose="020B0604020202020204" pitchFamily="34" charset="0"/>
                <a:cs typeface="Arial" panose="020B0604020202020204" pitchFamily="34" charset="0"/>
              </a:rPr>
              <a:t>.</a:t>
            </a:r>
          </a:p>
          <a:p>
            <a:pPr marL="457200" lvl="0" indent="-317500" algn="l" rtl="0">
              <a:spcBef>
                <a:spcPts val="0"/>
              </a:spcBef>
              <a:spcAft>
                <a:spcPts val="0"/>
              </a:spcAft>
              <a:buSzPts val="1400"/>
              <a:buChar char="●"/>
            </a:pPr>
            <a:r>
              <a:rPr lang="en-GB" dirty="0">
                <a:latin typeface="Arial" panose="020B0604020202020204" pitchFamily="34" charset="0"/>
                <a:cs typeface="Arial" panose="020B0604020202020204" pitchFamily="34" charset="0"/>
              </a:rPr>
              <a:t>Discuss the questions on the slide before learners write answers on the activity sheet.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 sheet</a:t>
            </a:r>
          </a:p>
          <a:p>
            <a:pPr marL="0" indent="0"/>
            <a:r>
              <a:rPr lang="en-GB" dirty="0">
                <a:latin typeface="Arial" panose="020B0604020202020204" pitchFamily="34" charset="0"/>
                <a:cs typeface="Arial" panose="020B0604020202020204" pitchFamily="34" charset="0"/>
              </a:rPr>
              <a:t>Learners complete </a:t>
            </a:r>
            <a:r>
              <a:rPr lang="en-GB" b="1" dirty="0">
                <a:latin typeface="Arial" panose="020B0604020202020204" pitchFamily="34" charset="0"/>
                <a:cs typeface="Arial" panose="020B0604020202020204" pitchFamily="34" charset="0"/>
              </a:rPr>
              <a:t>CNC machinery - Activity sheet 7</a:t>
            </a:r>
            <a:r>
              <a:rPr lang="en-GB" dirty="0">
                <a:latin typeface="Arial" panose="020B0604020202020204" pitchFamily="34" charset="0"/>
                <a:cs typeface="Arial" panose="020B0604020202020204" pitchFamily="34" charset="0"/>
              </a:rPr>
              <a: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Ability to analyse and identify limitations of subtractive CNC machining.</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Written answers.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712091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26ECBA58-DCFB-9B53-C0B4-71DED0CFD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2"/>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BD692D8A-CC16-A228-7148-8E953A010C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4C0656AF-BD8B-6BAD-6625-D2694F726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15DDFDBB-6217-3ED8-25D0-FD2B261B2B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7" name="Picture 16">
            <a:extLst>
              <a:ext uri="{FF2B5EF4-FFF2-40B4-BE49-F238E27FC236}">
                <a16:creationId xmlns:a16="http://schemas.microsoft.com/office/drawing/2014/main" id="{8040F65F-2F9F-DC83-9D45-A7A6F2A66A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2667DB6C-7662-1FD3-22CC-52D60B727A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4" name="Picture 3">
            <a:extLst>
              <a:ext uri="{FF2B5EF4-FFF2-40B4-BE49-F238E27FC236}">
                <a16:creationId xmlns:a16="http://schemas.microsoft.com/office/drawing/2014/main" id="{6DE24F3B-B660-D01C-7799-D079F5C67E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21"/>
            <a:ext cx="16257588" cy="9152043"/>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63" r:id="rId8"/>
    <p:sldLayoutId id="2147483667" r:id="rId9"/>
    <p:sldLayoutId id="2147483668" r:id="rId10"/>
    <p:sldLayoutId id="2147483669" r:id="rId11"/>
    <p:sldLayoutId id="2147483670" r:id="rId12"/>
    <p:sldLayoutId id="2147483671" r:id="rId13"/>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1/5/2024</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1/5/2024</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35.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14.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4. The future of CNC</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FFCC-4EB3-D4A0-92D1-DCF031808826}"/>
              </a:ext>
            </a:extLst>
          </p:cNvPr>
          <p:cNvSpPr>
            <a:spLocks noGrp="1"/>
          </p:cNvSpPr>
          <p:nvPr>
            <p:ph type="title"/>
          </p:nvPr>
        </p:nvSpPr>
        <p:spPr/>
        <p:txBody>
          <a:bodyPr/>
          <a:lstStyle/>
          <a:p>
            <a:r>
              <a:rPr lang="en-GB" sz="4400" dirty="0"/>
              <a:t>What are the benefits of additive </a:t>
            </a:r>
            <a:br>
              <a:rPr lang="en-GB" sz="4400" dirty="0"/>
            </a:br>
            <a:r>
              <a:rPr lang="en-GB" sz="4400" dirty="0"/>
              <a:t>manufacturing? Answers</a:t>
            </a:r>
            <a:endParaRPr lang="en-US" dirty="0"/>
          </a:p>
        </p:txBody>
      </p:sp>
      <p:sp>
        <p:nvSpPr>
          <p:cNvPr id="3" name="TextBox 2">
            <a:extLst>
              <a:ext uri="{FF2B5EF4-FFF2-40B4-BE49-F238E27FC236}">
                <a16:creationId xmlns:a16="http://schemas.microsoft.com/office/drawing/2014/main" id="{F91DA736-7A68-5E19-3FD0-A1ACFD53FC09}"/>
              </a:ext>
            </a:extLst>
          </p:cNvPr>
          <p:cNvSpPr txBox="1"/>
          <p:nvPr/>
        </p:nvSpPr>
        <p:spPr>
          <a:xfrm>
            <a:off x="417352" y="2823587"/>
            <a:ext cx="11859315"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GB" sz="1800" dirty="0">
                <a:latin typeface="Arial" panose="020B0604020202020204" pitchFamily="34" charset="0"/>
                <a:ea typeface="Calibri"/>
                <a:cs typeface="Arial" panose="020B0604020202020204" pitchFamily="34" charset="0"/>
                <a:sym typeface="Calibri"/>
              </a:rPr>
              <a:t>Laser sintering would be a suitable process to produce the part. </a:t>
            </a:r>
          </a:p>
          <a:p>
            <a:pPr marL="0" lvl="0" indent="0" algn="l">
              <a:spcBef>
                <a:spcPts val="0"/>
              </a:spcBef>
              <a:spcAft>
                <a:spcPts val="1200"/>
              </a:spcAft>
              <a:buNone/>
            </a:pPr>
            <a:r>
              <a:rPr lang="en-GB" sz="1800" dirty="0">
                <a:latin typeface="Arial" panose="020B0604020202020204" pitchFamily="34" charset="0"/>
                <a:ea typeface="Calibri"/>
                <a:cs typeface="Arial" panose="020B0604020202020204" pitchFamily="34" charset="0"/>
                <a:sym typeface="Calibri"/>
              </a:rPr>
              <a:t>CNC grinding or milling may be needed to create a fine finish on certain surfaces.</a:t>
            </a:r>
            <a:endParaRPr lang="en-GB" sz="1800" dirty="0">
              <a:latin typeface="Arial" panose="020B0604020202020204" pitchFamily="34" charset="0"/>
              <a:ea typeface="Calibri"/>
              <a:cs typeface="Arial" panose="020B0604020202020204" pitchFamily="34" charset="0"/>
            </a:endParaRPr>
          </a:p>
        </p:txBody>
      </p:sp>
      <p:sp>
        <p:nvSpPr>
          <p:cNvPr id="12" name="Slide Number Placeholder 5">
            <a:extLst>
              <a:ext uri="{FF2B5EF4-FFF2-40B4-BE49-F238E27FC236}">
                <a16:creationId xmlns:a16="http://schemas.microsoft.com/office/drawing/2014/main" id="{3D5A8C1D-5B13-B09E-8C3D-4035660C63E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17" name="Content Placeholder 11">
            <a:extLst>
              <a:ext uri="{FF2B5EF4-FFF2-40B4-BE49-F238E27FC236}">
                <a16:creationId xmlns:a16="http://schemas.microsoft.com/office/drawing/2014/main" id="{677512FB-516A-073C-C6E6-C6FB00B4F16B}"/>
              </a:ext>
            </a:extLst>
          </p:cNvPr>
          <p:cNvSpPr txBox="1">
            <a:spLocks/>
          </p:cNvSpPr>
          <p:nvPr/>
        </p:nvSpPr>
        <p:spPr>
          <a:xfrm>
            <a:off x="538160" y="7577000"/>
            <a:ext cx="12833276" cy="1003638"/>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sz="1800" dirty="0">
                <a:ea typeface="Calibri"/>
                <a:sym typeface="Calibri"/>
              </a:rPr>
              <a:t>Discuss what other innovations might work alongside additive manufacturing in the ‘factory of the future’.</a:t>
            </a:r>
          </a:p>
        </p:txBody>
      </p:sp>
      <p:graphicFrame>
        <p:nvGraphicFramePr>
          <p:cNvPr id="4" name="Google Shape;167;p23">
            <a:extLst>
              <a:ext uri="{FF2B5EF4-FFF2-40B4-BE49-F238E27FC236}">
                <a16:creationId xmlns:a16="http://schemas.microsoft.com/office/drawing/2014/main" id="{3C101594-0178-AA8F-649F-4E35CB54E9DE}"/>
              </a:ext>
            </a:extLst>
          </p:cNvPr>
          <p:cNvGraphicFramePr/>
          <p:nvPr>
            <p:extLst>
              <p:ext uri="{D42A27DB-BD31-4B8C-83A1-F6EECF244321}">
                <p14:modId xmlns:p14="http://schemas.microsoft.com/office/powerpoint/2010/main" val="1636254746"/>
              </p:ext>
            </p:extLst>
          </p:nvPr>
        </p:nvGraphicFramePr>
        <p:xfrm>
          <a:off x="538160" y="3923792"/>
          <a:ext cx="15287022" cy="3350174"/>
        </p:xfrm>
        <a:graphic>
          <a:graphicData uri="http://schemas.openxmlformats.org/drawingml/2006/table">
            <a:tbl>
              <a:tblPr>
                <a:noFill/>
              </a:tblPr>
              <a:tblGrid>
                <a:gridCol w="6106566">
                  <a:extLst>
                    <a:ext uri="{9D8B030D-6E8A-4147-A177-3AD203B41FA5}">
                      <a16:colId xmlns:a16="http://schemas.microsoft.com/office/drawing/2014/main" val="20000"/>
                    </a:ext>
                  </a:extLst>
                </a:gridCol>
                <a:gridCol w="4889209">
                  <a:extLst>
                    <a:ext uri="{9D8B030D-6E8A-4147-A177-3AD203B41FA5}">
                      <a16:colId xmlns:a16="http://schemas.microsoft.com/office/drawing/2014/main" val="20001"/>
                    </a:ext>
                  </a:extLst>
                </a:gridCol>
                <a:gridCol w="4291247">
                  <a:extLst>
                    <a:ext uri="{9D8B030D-6E8A-4147-A177-3AD203B41FA5}">
                      <a16:colId xmlns:a16="http://schemas.microsoft.com/office/drawing/2014/main" val="20002"/>
                    </a:ext>
                  </a:extLst>
                </a:gridCol>
              </a:tblGrid>
              <a:tr h="473953">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Benefits for company</a:t>
                      </a:r>
                      <a:endParaRPr sz="18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Benefits for customers</a:t>
                      </a:r>
                      <a:endParaRPr sz="18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Benefits for sustainability</a:t>
                      </a:r>
                      <a:endParaRPr sz="18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extLst>
                  <a:ext uri="{0D108BD9-81ED-4DB2-BD59-A6C34878D82A}">
                    <a16:rowId xmlns:a16="http://schemas.microsoft.com/office/drawing/2014/main" val="10000"/>
                  </a:ext>
                </a:extLst>
              </a:tr>
              <a:tr h="2876221">
                <a:tc>
                  <a:txBody>
                    <a:bodyPr/>
                    <a:lstStyle/>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Short production runs.</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Faster turnaround times.</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Simplified manufacture from less tooling and setup.</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Less material use.</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latin typeface="Arial" panose="020B0604020202020204" pitchFamily="34" charset="0"/>
                          <a:cs typeface="Arial" panose="020B0604020202020204" pitchFamily="34" charset="0"/>
                        </a:rPr>
                        <a:t>Often less energy to produce.</a:t>
                      </a:r>
                      <a:endParaRPr sz="1800" dirty="0">
                        <a:solidFill>
                          <a:schemeClr val="dk1"/>
                        </a:solidFill>
                        <a:latin typeface="Arial" panose="020B0604020202020204" pitchFamily="34" charset="0"/>
                        <a:cs typeface="Arial" panose="020B0604020202020204" pitchFamily="34" charset="0"/>
                      </a:endParaRP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latin typeface="Arial" panose="020B0604020202020204" pitchFamily="34" charset="0"/>
                          <a:cs typeface="Arial" panose="020B0604020202020204" pitchFamily="34" charset="0"/>
                        </a:rPr>
                        <a:t>Can produce organic shapes optimised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via AI-enhanced design and simulation software.</a:t>
                      </a:r>
                      <a:endParaRPr sz="1800" dirty="0">
                        <a:latin typeface="Arial" panose="020B0604020202020204" pitchFamily="34" charset="0"/>
                        <a:cs typeface="Arial" panose="020B0604020202020204" pitchFamily="34" charset="0"/>
                      </a:endParaRPr>
                    </a:p>
                  </a:txBody>
                  <a:tcPr marL="91425" marR="91425" marT="91425" marB="91425"/>
                </a:tc>
                <a:tc>
                  <a:txBody>
                    <a:bodyPr/>
                    <a:lstStyle/>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Reduced weight without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compromising strength.</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latin typeface="Arial" panose="020B0604020202020204" pitchFamily="34" charset="0"/>
                          <a:cs typeface="Arial" panose="020B0604020202020204" pitchFamily="34" charset="0"/>
                        </a:rPr>
                        <a:t>Lighter components can reduce the energy use of final products.</a:t>
                      </a:r>
                      <a:endParaRPr sz="1800" dirty="0">
                        <a:solidFill>
                          <a:schemeClr val="dk1"/>
                        </a:solidFill>
                        <a:latin typeface="Arial" panose="020B0604020202020204" pitchFamily="34" charset="0"/>
                        <a:cs typeface="Arial" panose="020B0604020202020204" pitchFamily="34" charset="0"/>
                      </a:endParaRP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latin typeface="Arial" panose="020B0604020202020204" pitchFamily="34" charset="0"/>
                          <a:cs typeface="Arial" panose="020B0604020202020204" pitchFamily="34" charset="0"/>
                        </a:rPr>
                        <a:t>Short production runs.</a:t>
                      </a:r>
                      <a:endParaRPr sz="1800" dirty="0">
                        <a:solidFill>
                          <a:schemeClr val="dk1"/>
                        </a:solidFill>
                        <a:latin typeface="Arial" panose="020B0604020202020204" pitchFamily="34" charset="0"/>
                        <a:cs typeface="Arial" panose="020B0604020202020204" pitchFamily="34" charset="0"/>
                      </a:endParaRP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latin typeface="Arial" panose="020B0604020202020204" pitchFamily="34" charset="0"/>
                          <a:cs typeface="Arial" panose="020B0604020202020204" pitchFamily="34" charset="0"/>
                        </a:rPr>
                        <a:t>Quick prototyping iterations mean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faster time to optimised product.</a:t>
                      </a:r>
                      <a:endParaRPr sz="1800" dirty="0">
                        <a:solidFill>
                          <a:schemeClr val="dk1"/>
                        </a:solidFill>
                        <a:latin typeface="Arial" panose="020B0604020202020204" pitchFamily="34" charset="0"/>
                        <a:cs typeface="Arial" panose="020B0604020202020204" pitchFamily="34" charset="0"/>
                      </a:endParaRPr>
                    </a:p>
                  </a:txBody>
                  <a:tcPr marL="91425" marR="91425" marT="91425" marB="91425"/>
                </a:tc>
                <a:tc>
                  <a:txBody>
                    <a:bodyPr/>
                    <a:lstStyle/>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Less material use.</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Reduces waste.</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Often less energy to produce.</a:t>
                      </a:r>
                      <a:endParaRPr sz="1800" dirty="0">
                        <a:latin typeface="Arial" panose="020B0604020202020204" pitchFamily="34" charset="0"/>
                        <a:cs typeface="Arial" panose="020B0604020202020204" pitchFamily="34" charset="0"/>
                      </a:endParaRPr>
                    </a:p>
                    <a:p>
                      <a:pPr marL="457200" lvl="0" indent="-317500" algn="l" rtl="0">
                        <a:spcBef>
                          <a:spcPts val="0"/>
                        </a:spcBef>
                        <a:spcAft>
                          <a:spcPts val="600"/>
                        </a:spcAft>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Lighter components can reduce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 energy use of final products.</a:t>
                      </a:r>
                      <a:endParaRPr sz="1800"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bl>
          </a:graphicData>
        </a:graphic>
      </p:graphicFrame>
      <p:sp>
        <p:nvSpPr>
          <p:cNvPr id="6" name="Content Placeholder 11">
            <a:extLst>
              <a:ext uri="{FF2B5EF4-FFF2-40B4-BE49-F238E27FC236}">
                <a16:creationId xmlns:a16="http://schemas.microsoft.com/office/drawing/2014/main" id="{DFBE486F-F8E7-65F3-9E96-18B92C672D44}"/>
              </a:ext>
            </a:extLst>
          </p:cNvPr>
          <p:cNvSpPr txBox="1">
            <a:spLocks/>
          </p:cNvSpPr>
          <p:nvPr/>
        </p:nvSpPr>
        <p:spPr>
          <a:xfrm>
            <a:off x="538160" y="3923792"/>
            <a:ext cx="15287022" cy="3350174"/>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endParaRPr lang="en-GB" sz="1800" dirty="0">
              <a:ea typeface="Calibri"/>
              <a:sym typeface="Calibri"/>
            </a:endParaRPr>
          </a:p>
        </p:txBody>
      </p:sp>
      <p:pic>
        <p:nvPicPr>
          <p:cNvPr id="18" name="Graphic 17">
            <a:extLst>
              <a:ext uri="{FF2B5EF4-FFF2-40B4-BE49-F238E27FC236}">
                <a16:creationId xmlns:a16="http://schemas.microsoft.com/office/drawing/2014/main" id="{CD89B1C1-D2E0-A117-7CE3-2366AB5B34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6688" y="7016680"/>
            <a:ext cx="1078232" cy="1062139"/>
          </a:xfrm>
          <a:prstGeom prst="rect">
            <a:avLst/>
          </a:prstGeom>
        </p:spPr>
      </p:pic>
      <p:sp>
        <p:nvSpPr>
          <p:cNvPr id="5" name="Footer Placeholder 3">
            <a:extLst>
              <a:ext uri="{FF2B5EF4-FFF2-40B4-BE49-F238E27FC236}">
                <a16:creationId xmlns:a16="http://schemas.microsoft.com/office/drawing/2014/main" id="{CCE055AA-E09E-13E3-FBA2-904E7D77490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Tree>
    <p:extLst>
      <p:ext uri="{BB962C8B-B14F-4D97-AF65-F5344CB8AC3E}">
        <p14:creationId xmlns:p14="http://schemas.microsoft.com/office/powerpoint/2010/main" val="349400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82;p24">
            <a:extLst>
              <a:ext uri="{FF2B5EF4-FFF2-40B4-BE49-F238E27FC236}">
                <a16:creationId xmlns:a16="http://schemas.microsoft.com/office/drawing/2014/main" id="{027E3FD8-8B53-2774-1C5B-765577DB5E5A}"/>
              </a:ext>
            </a:extLst>
          </p:cNvPr>
          <p:cNvSpPr txBox="1"/>
          <p:nvPr/>
        </p:nvSpPr>
        <p:spPr>
          <a:xfrm>
            <a:off x="450198" y="2869770"/>
            <a:ext cx="2381400" cy="378562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CNC additive manufacturing</a:t>
            </a: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Use only what materials are needed.</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3" name="Google Shape;178;p24">
            <a:extLst>
              <a:ext uri="{FF2B5EF4-FFF2-40B4-BE49-F238E27FC236}">
                <a16:creationId xmlns:a16="http://schemas.microsoft.com/office/drawing/2014/main" id="{7BBACF09-B256-3C0B-ACFB-86C10BEC361C}"/>
              </a:ext>
            </a:extLst>
          </p:cNvPr>
          <p:cNvSpPr txBox="1"/>
          <p:nvPr/>
        </p:nvSpPr>
        <p:spPr>
          <a:xfrm>
            <a:off x="3066927" y="2845458"/>
            <a:ext cx="2678715" cy="378562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Big data and artificial intelligence (AI)</a:t>
            </a: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Very large datasets with software that can identify patterns and trends for predictive responses.</a:t>
            </a:r>
            <a:endParaRPr dirty="0">
              <a:latin typeface="Arial" panose="020B0604020202020204" pitchFamily="34" charset="0"/>
              <a:cs typeface="Arial" panose="020B0604020202020204" pitchFamily="34" charset="0"/>
            </a:endParaRPr>
          </a:p>
        </p:txBody>
      </p:sp>
      <p:sp>
        <p:nvSpPr>
          <p:cNvPr id="21" name="Google Shape;176;p24">
            <a:extLst>
              <a:ext uri="{FF2B5EF4-FFF2-40B4-BE49-F238E27FC236}">
                <a16:creationId xmlns:a16="http://schemas.microsoft.com/office/drawing/2014/main" id="{D40AB913-3F62-C901-3BCA-7BD4BF9F1692}"/>
              </a:ext>
            </a:extLst>
          </p:cNvPr>
          <p:cNvSpPr txBox="1"/>
          <p:nvPr/>
        </p:nvSpPr>
        <p:spPr>
          <a:xfrm>
            <a:off x="6120595" y="2842862"/>
            <a:ext cx="2381400" cy="378562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Cyber-physical systems</a:t>
            </a: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Networked algorithm-controlled machines and robots that work together, interact and adapt how they work.</a:t>
            </a:r>
            <a:endParaRPr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2F5B40-54C7-6DCB-5A50-B2EF0EC6849A}"/>
              </a:ext>
            </a:extLst>
          </p:cNvPr>
          <p:cNvSpPr>
            <a:spLocks noGrp="1"/>
          </p:cNvSpPr>
          <p:nvPr>
            <p:ph type="title"/>
          </p:nvPr>
        </p:nvSpPr>
        <p:spPr/>
        <p:txBody>
          <a:bodyPr/>
          <a:lstStyle/>
          <a:p>
            <a:r>
              <a:rPr lang="en-GB" sz="4400" dirty="0"/>
              <a:t>CNC and the smart factory</a:t>
            </a:r>
            <a:endParaRPr lang="en-US" dirty="0"/>
          </a:p>
        </p:txBody>
      </p:sp>
      <p:sp>
        <p:nvSpPr>
          <p:cNvPr id="4" name="TextBox 3">
            <a:extLst>
              <a:ext uri="{FF2B5EF4-FFF2-40B4-BE49-F238E27FC236}">
                <a16:creationId xmlns:a16="http://schemas.microsoft.com/office/drawing/2014/main" id="{9883AB93-14A3-9F31-D91D-0B52888B78F4}"/>
              </a:ext>
            </a:extLst>
          </p:cNvPr>
          <p:cNvSpPr txBox="1"/>
          <p:nvPr/>
        </p:nvSpPr>
        <p:spPr>
          <a:xfrm>
            <a:off x="417352" y="2278543"/>
            <a:ext cx="1340298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800" dirty="0"/>
              <a:t>Industry 4.0 describes how current technologies are already enabling the 'fourth industrial revolution’. They include:</a:t>
            </a:r>
          </a:p>
        </p:txBody>
      </p:sp>
      <p:sp>
        <p:nvSpPr>
          <p:cNvPr id="5" name="Content Placeholder 11">
            <a:extLst>
              <a:ext uri="{FF2B5EF4-FFF2-40B4-BE49-F238E27FC236}">
                <a16:creationId xmlns:a16="http://schemas.microsoft.com/office/drawing/2014/main" id="{661237FC-5CC2-DF55-92CC-49539DDCD9F6}"/>
              </a:ext>
            </a:extLst>
          </p:cNvPr>
          <p:cNvSpPr txBox="1">
            <a:spLocks/>
          </p:cNvSpPr>
          <p:nvPr/>
        </p:nvSpPr>
        <p:spPr>
          <a:xfrm>
            <a:off x="11917985" y="3153748"/>
            <a:ext cx="4025825" cy="3785621"/>
          </a:xfrm>
          <a:prstGeom prst="rect">
            <a:avLst/>
          </a:prstGeom>
          <a:noFill/>
          <a:ln w="28575">
            <a:gradFill flip="none" rotWithShape="1">
              <a:gsLst>
                <a:gs pos="21000">
                  <a:srgbClr val="D91C5C"/>
                </a:gs>
                <a:gs pos="100000">
                  <a:srgbClr val="FFD600"/>
                </a:gs>
              </a:gsLst>
              <a:lin ang="18900000" scaled="1"/>
              <a:tileRect/>
            </a:gradFill>
          </a:ln>
        </p:spPr>
        <p:txBody>
          <a:bodyPr vert="horz" lIns="251999" tIns="288000" rIns="251999"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buClr>
                <a:schemeClr val="dk1"/>
              </a:buClr>
              <a:buSzPct val="70000"/>
              <a:buFont typeface="Arial" panose="020B0604020202020204" pitchFamily="34" charset="0"/>
              <a:buChar char="•"/>
            </a:pPr>
            <a:r>
              <a:rPr lang="en-GB" sz="1800" dirty="0">
                <a:solidFill>
                  <a:schemeClr val="dk1"/>
                </a:solidFill>
                <a:latin typeface="Arial"/>
                <a:ea typeface="Calibri"/>
                <a:cs typeface="Arial"/>
                <a:sym typeface="Calibri"/>
              </a:rPr>
              <a:t>Discuss how </a:t>
            </a:r>
            <a:br>
              <a:rPr lang="en-GB" sz="1800" dirty="0">
                <a:ea typeface="Calibri"/>
              </a:rPr>
            </a:br>
            <a:r>
              <a:rPr lang="en-GB" sz="1800" dirty="0">
                <a:solidFill>
                  <a:schemeClr val="dk1"/>
                </a:solidFill>
                <a:latin typeface="Arial"/>
                <a:ea typeface="Calibri"/>
                <a:cs typeface="Arial"/>
                <a:sym typeface="Calibri"/>
              </a:rPr>
              <a:t>these four </a:t>
            </a:r>
            <a:br>
              <a:rPr lang="en-GB" sz="1800" dirty="0">
                <a:ea typeface="Calibri"/>
              </a:rPr>
            </a:br>
            <a:r>
              <a:rPr lang="en-GB" sz="1800" dirty="0">
                <a:solidFill>
                  <a:schemeClr val="dk1"/>
                </a:solidFill>
                <a:latin typeface="Arial"/>
                <a:ea typeface="Calibri"/>
                <a:cs typeface="Arial"/>
                <a:sym typeface="Calibri"/>
              </a:rPr>
              <a:t>Industry 4.0 technologies can work with additive CNC.</a:t>
            </a:r>
            <a:br>
              <a:rPr lang="en-GB" sz="1800" dirty="0">
                <a:ea typeface="Calibri"/>
              </a:rPr>
            </a:br>
            <a:endParaRPr lang="en-GB" sz="1800" dirty="0">
              <a:solidFill>
                <a:schemeClr val="dk1"/>
              </a:solidFill>
              <a:ea typeface="Calibri"/>
              <a:sym typeface="Calibri"/>
            </a:endParaRPr>
          </a:p>
          <a:p>
            <a:pPr marL="457200" marR="0" lvl="0" indent="-31750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ea typeface="Calibri"/>
                <a:sym typeface="Calibri"/>
              </a:rPr>
              <a:t>Think of how you could organise your ideas within </a:t>
            </a:r>
            <a:br>
              <a:rPr lang="en-GB" sz="1800" dirty="0">
                <a:solidFill>
                  <a:schemeClr val="dk1"/>
                </a:solidFill>
                <a:ea typeface="Calibri"/>
                <a:sym typeface="Calibri"/>
              </a:rPr>
            </a:br>
            <a:r>
              <a:rPr lang="en-GB" sz="1800" dirty="0">
                <a:solidFill>
                  <a:schemeClr val="dk1"/>
                </a:solidFill>
                <a:ea typeface="Calibri"/>
                <a:sym typeface="Calibri"/>
              </a:rPr>
              <a:t>a control system, with inputs, processing/control, </a:t>
            </a:r>
            <a:br>
              <a:rPr lang="en-GB" sz="1800" dirty="0">
                <a:solidFill>
                  <a:schemeClr val="dk1"/>
                </a:solidFill>
                <a:ea typeface="Calibri"/>
                <a:sym typeface="Calibri"/>
              </a:rPr>
            </a:br>
            <a:r>
              <a:rPr lang="en-GB" sz="1800" dirty="0">
                <a:solidFill>
                  <a:schemeClr val="dk1"/>
                </a:solidFill>
                <a:ea typeface="Calibri"/>
                <a:sym typeface="Calibri"/>
              </a:rPr>
              <a:t>outputs and feedback. Where in this system might you find each technology and what would it do?</a:t>
            </a:r>
          </a:p>
        </p:txBody>
      </p:sp>
      <p:pic>
        <p:nvPicPr>
          <p:cNvPr id="6" name="Graphic 5">
            <a:extLst>
              <a:ext uri="{FF2B5EF4-FFF2-40B4-BE49-F238E27FC236}">
                <a16:creationId xmlns:a16="http://schemas.microsoft.com/office/drawing/2014/main" id="{76303301-D810-D67C-75A6-1E081F8ED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29060" y="2576285"/>
            <a:ext cx="1078232" cy="1062139"/>
          </a:xfrm>
          <a:prstGeom prst="rect">
            <a:avLst/>
          </a:prstGeom>
        </p:spPr>
      </p:pic>
      <p:sp>
        <p:nvSpPr>
          <p:cNvPr id="8" name="TextBox 7">
            <a:extLst>
              <a:ext uri="{FF2B5EF4-FFF2-40B4-BE49-F238E27FC236}">
                <a16:creationId xmlns:a16="http://schemas.microsoft.com/office/drawing/2014/main" id="{A4FA9564-5325-6FE4-1199-D89AB7DA31F8}"/>
              </a:ext>
            </a:extLst>
          </p:cNvPr>
          <p:cNvSpPr txBox="1"/>
          <p:nvPr/>
        </p:nvSpPr>
        <p:spPr>
          <a:xfrm>
            <a:off x="427413" y="6952390"/>
            <a:ext cx="11312073" cy="1754326"/>
          </a:xfrm>
          <a:prstGeom prst="rect">
            <a:avLst/>
          </a:prstGeom>
          <a:noFill/>
        </p:spPr>
        <p:txBody>
          <a:bodyPr wrap="square">
            <a:spAutoFit/>
          </a:bodyPr>
          <a:lstStyle/>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Together these innovations enable ‘smart factories’. IoT is pivotal as it helps connect the entire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manufacturing ecosystem with real-time data from interconnected machines and robots, optimising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the manufacturing process.</a:t>
            </a:r>
          </a:p>
          <a:p>
            <a:pPr marL="0" lvl="0" indent="0" algn="l" rtl="0">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Companies can harness big data and analytics to better organise, analyse, streamline, and apply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information and learning at every stage of production.</a:t>
            </a:r>
          </a:p>
        </p:txBody>
      </p:sp>
      <p:sp>
        <p:nvSpPr>
          <p:cNvPr id="22" name="Google Shape;177;p24">
            <a:extLst>
              <a:ext uri="{FF2B5EF4-FFF2-40B4-BE49-F238E27FC236}">
                <a16:creationId xmlns:a16="http://schemas.microsoft.com/office/drawing/2014/main" id="{0B7A7183-16F0-C53A-7FAD-81E1E16DFB52}"/>
              </a:ext>
            </a:extLst>
          </p:cNvPr>
          <p:cNvSpPr txBox="1"/>
          <p:nvPr/>
        </p:nvSpPr>
        <p:spPr>
          <a:xfrm>
            <a:off x="8959670" y="2830998"/>
            <a:ext cx="2646860" cy="406262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Internet of Things (IoT)</a:t>
            </a: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Connected objects with sensors and processing capabilities that can gather and exchange data.</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6" name="Footer Placeholder 3">
            <a:extLst>
              <a:ext uri="{FF2B5EF4-FFF2-40B4-BE49-F238E27FC236}">
                <a16:creationId xmlns:a16="http://schemas.microsoft.com/office/drawing/2014/main" id="{A761C023-44A8-54DE-B6BB-AFB7E9845D7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
        <p:nvSpPr>
          <p:cNvPr id="27" name="Slide Number Placeholder 5">
            <a:extLst>
              <a:ext uri="{FF2B5EF4-FFF2-40B4-BE49-F238E27FC236}">
                <a16:creationId xmlns:a16="http://schemas.microsoft.com/office/drawing/2014/main" id="{528A0CAD-07A6-CAB0-07D5-8A6E4E88D8F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pic>
        <p:nvPicPr>
          <p:cNvPr id="28" name="Graphic 27">
            <a:extLst>
              <a:ext uri="{FF2B5EF4-FFF2-40B4-BE49-F238E27FC236}">
                <a16:creationId xmlns:a16="http://schemas.microsoft.com/office/drawing/2014/main" id="{BD8464D2-5C83-01E0-5D96-7AA10D70C3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457" y="3587532"/>
            <a:ext cx="1454444" cy="1405141"/>
          </a:xfrm>
          <a:prstGeom prst="rect">
            <a:avLst/>
          </a:prstGeom>
        </p:spPr>
      </p:pic>
      <p:pic>
        <p:nvPicPr>
          <p:cNvPr id="29" name="Graphic 28">
            <a:extLst>
              <a:ext uri="{FF2B5EF4-FFF2-40B4-BE49-F238E27FC236}">
                <a16:creationId xmlns:a16="http://schemas.microsoft.com/office/drawing/2014/main" id="{BDAA8E23-4F4F-8927-2EC1-978D099EDB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4512" y="3599124"/>
            <a:ext cx="1454444" cy="1405141"/>
          </a:xfrm>
          <a:prstGeom prst="rect">
            <a:avLst/>
          </a:prstGeom>
        </p:spPr>
      </p:pic>
      <p:pic>
        <p:nvPicPr>
          <p:cNvPr id="30" name="Graphic 29">
            <a:extLst>
              <a:ext uri="{FF2B5EF4-FFF2-40B4-BE49-F238E27FC236}">
                <a16:creationId xmlns:a16="http://schemas.microsoft.com/office/drawing/2014/main" id="{206B7E77-4BE9-2A21-4414-CDA7A32DA6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9567" y="3559315"/>
            <a:ext cx="1454444" cy="1405141"/>
          </a:xfrm>
          <a:prstGeom prst="rect">
            <a:avLst/>
          </a:prstGeom>
        </p:spPr>
      </p:pic>
      <p:pic>
        <p:nvPicPr>
          <p:cNvPr id="31" name="Graphic 30">
            <a:extLst>
              <a:ext uri="{FF2B5EF4-FFF2-40B4-BE49-F238E27FC236}">
                <a16:creationId xmlns:a16="http://schemas.microsoft.com/office/drawing/2014/main" id="{AF67EAA1-323F-414D-2C8E-68E741E6AB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34623" y="3547724"/>
            <a:ext cx="1454444" cy="1405141"/>
          </a:xfrm>
          <a:prstGeom prst="rect">
            <a:avLst/>
          </a:prstGeom>
        </p:spPr>
      </p:pic>
    </p:spTree>
    <p:extLst>
      <p:ext uri="{BB962C8B-B14F-4D97-AF65-F5344CB8AC3E}">
        <p14:creationId xmlns:p14="http://schemas.microsoft.com/office/powerpoint/2010/main" val="31125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7572-B6E5-96AF-1BB0-16C44E34C51B}"/>
              </a:ext>
            </a:extLst>
          </p:cNvPr>
          <p:cNvSpPr>
            <a:spLocks noGrp="1"/>
          </p:cNvSpPr>
          <p:nvPr>
            <p:ph type="title"/>
          </p:nvPr>
        </p:nvSpPr>
        <p:spPr/>
        <p:txBody>
          <a:bodyPr/>
          <a:lstStyle/>
          <a:p>
            <a:pPr marL="0" lvl="0" indent="0" algn="l" rtl="0">
              <a:spcBef>
                <a:spcPts val="0"/>
              </a:spcBef>
              <a:spcAft>
                <a:spcPts val="0"/>
              </a:spcAft>
              <a:buNone/>
            </a:pPr>
            <a:r>
              <a:rPr lang="en-GB" sz="4400" dirty="0">
                <a:solidFill>
                  <a:schemeClr val="dk1"/>
                </a:solidFill>
                <a:ea typeface="Calibri"/>
                <a:sym typeface="Calibri"/>
              </a:rPr>
              <a:t>CNC and the smart factory</a:t>
            </a:r>
            <a:endParaRPr lang="en-GB" dirty="0"/>
          </a:p>
        </p:txBody>
      </p:sp>
      <p:sp>
        <p:nvSpPr>
          <p:cNvPr id="3" name="Rectangle 2">
            <a:extLst>
              <a:ext uri="{FF2B5EF4-FFF2-40B4-BE49-F238E27FC236}">
                <a16:creationId xmlns:a16="http://schemas.microsoft.com/office/drawing/2014/main" id="{D0541D8B-7B00-4CA5-4B59-9F7CBD86502C}"/>
              </a:ext>
            </a:extLst>
          </p:cNvPr>
          <p:cNvSpPr/>
          <p:nvPr/>
        </p:nvSpPr>
        <p:spPr>
          <a:xfrm>
            <a:off x="411858" y="2291752"/>
            <a:ext cx="15954352" cy="937757"/>
          </a:xfrm>
          <a:prstGeom prst="rect">
            <a:avLst/>
          </a:prstGeom>
        </p:spPr>
        <p:txBody>
          <a:bodyPr wrap="square" lIns="91440" tIns="45720" rIns="91440" bIns="45720" anchor="t">
            <a:spAutoFit/>
          </a:bodyPr>
          <a:lstStyle/>
          <a:p>
            <a:pPr marL="0" lvl="0" indent="0" algn="l" rtl="0">
              <a:spcBef>
                <a:spcPts val="0"/>
              </a:spcBef>
              <a:spcAft>
                <a:spcPts val="0"/>
              </a:spcAft>
              <a:buNone/>
            </a:pPr>
            <a:r>
              <a:rPr lang="en-GB" dirty="0">
                <a:latin typeface="Arial"/>
                <a:ea typeface="Calibri"/>
                <a:cs typeface="Arial"/>
                <a:sym typeface="Calibri"/>
              </a:rPr>
              <a:t>One way to think about how these four technologies can work with CNC is to think </a:t>
            </a:r>
            <a:br>
              <a:rPr lang="en-GB" dirty="0">
                <a:latin typeface="Arial" panose="020B0604020202020204" pitchFamily="34" charset="0"/>
                <a:ea typeface="Calibri"/>
                <a:cs typeface="Arial" panose="020B0604020202020204" pitchFamily="34" charset="0"/>
              </a:rPr>
            </a:br>
            <a:r>
              <a:rPr lang="en-GB" dirty="0">
                <a:latin typeface="Arial"/>
                <a:ea typeface="Calibri"/>
                <a:cs typeface="Arial"/>
                <a:sym typeface="Calibri"/>
              </a:rPr>
              <a:t>of them as a single system with inputs, a control process, outputs and feedback:</a:t>
            </a:r>
          </a:p>
          <a:p>
            <a:pPr marL="0" lvl="0" indent="0" algn="l" rtl="0">
              <a:lnSpc>
                <a:spcPct val="115000"/>
              </a:lnSpc>
              <a:spcBef>
                <a:spcPts val="0"/>
              </a:spcBef>
              <a:spcAft>
                <a:spcPts val="0"/>
              </a:spcAft>
              <a:buSzPts val="1800"/>
              <a:buNone/>
            </a:pPr>
            <a:endParaRPr lang="en-GB" sz="1800" dirty="0">
              <a:latin typeface="Arial" panose="020B0604020202020204" pitchFamily="34" charset="0"/>
              <a:cs typeface="Arial" panose="020B0604020202020204" pitchFamily="34" charset="0"/>
            </a:endParaRPr>
          </a:p>
        </p:txBody>
      </p:sp>
      <p:cxnSp>
        <p:nvCxnSpPr>
          <p:cNvPr id="6" name="Google Shape;644;p10">
            <a:extLst>
              <a:ext uri="{FF2B5EF4-FFF2-40B4-BE49-F238E27FC236}">
                <a16:creationId xmlns:a16="http://schemas.microsoft.com/office/drawing/2014/main" id="{EDAEA6D1-D137-3D91-AA33-CC11FC5DA119}"/>
              </a:ext>
            </a:extLst>
          </p:cNvPr>
          <p:cNvCxnSpPr>
            <a:cxnSpLocks/>
          </p:cNvCxnSpPr>
          <p:nvPr/>
        </p:nvCxnSpPr>
        <p:spPr>
          <a:xfrm>
            <a:off x="11071632" y="5016644"/>
            <a:ext cx="2880000" cy="0"/>
          </a:xfrm>
          <a:prstGeom prst="straightConnector1">
            <a:avLst/>
          </a:prstGeom>
          <a:noFill/>
          <a:ln w="15875" cap="flat" cmpd="sng">
            <a:solidFill>
              <a:schemeClr val="dk1"/>
            </a:solidFill>
            <a:prstDash val="solid"/>
            <a:miter lim="800000"/>
            <a:headEnd type="none" w="sm" len="sm"/>
            <a:tailEnd type="stealth" w="med" len="med"/>
          </a:ln>
        </p:spPr>
      </p:cxnSp>
      <p:cxnSp>
        <p:nvCxnSpPr>
          <p:cNvPr id="7" name="Google Shape;645;p10">
            <a:extLst>
              <a:ext uri="{FF2B5EF4-FFF2-40B4-BE49-F238E27FC236}">
                <a16:creationId xmlns:a16="http://schemas.microsoft.com/office/drawing/2014/main" id="{5FBF76F0-B79A-E720-D6AF-4A93A47AD25C}"/>
              </a:ext>
            </a:extLst>
          </p:cNvPr>
          <p:cNvCxnSpPr>
            <a:cxnSpLocks/>
          </p:cNvCxnSpPr>
          <p:nvPr/>
        </p:nvCxnSpPr>
        <p:spPr>
          <a:xfrm>
            <a:off x="8176825" y="5014079"/>
            <a:ext cx="1694768" cy="0"/>
          </a:xfrm>
          <a:prstGeom prst="straightConnector1">
            <a:avLst/>
          </a:prstGeom>
          <a:noFill/>
          <a:ln w="15875" cap="flat" cmpd="sng">
            <a:solidFill>
              <a:schemeClr val="dk1"/>
            </a:solidFill>
            <a:prstDash val="solid"/>
            <a:miter lim="800000"/>
            <a:headEnd type="none" w="sm" len="sm"/>
            <a:tailEnd type="stealth" w="med" len="med"/>
          </a:ln>
        </p:spPr>
      </p:cxnSp>
      <p:cxnSp>
        <p:nvCxnSpPr>
          <p:cNvPr id="8" name="Google Shape;646;p10">
            <a:extLst>
              <a:ext uri="{FF2B5EF4-FFF2-40B4-BE49-F238E27FC236}">
                <a16:creationId xmlns:a16="http://schemas.microsoft.com/office/drawing/2014/main" id="{7206B263-49FE-C1ED-FB3D-814051F3C115}"/>
              </a:ext>
            </a:extLst>
          </p:cNvPr>
          <p:cNvCxnSpPr>
            <a:cxnSpLocks/>
          </p:cNvCxnSpPr>
          <p:nvPr/>
        </p:nvCxnSpPr>
        <p:spPr>
          <a:xfrm>
            <a:off x="5792219" y="7078703"/>
            <a:ext cx="2814971" cy="0"/>
          </a:xfrm>
          <a:prstGeom prst="straightConnector1">
            <a:avLst/>
          </a:prstGeom>
          <a:noFill/>
          <a:ln w="15875" cap="flat" cmpd="sng">
            <a:solidFill>
              <a:schemeClr val="dk1"/>
            </a:solidFill>
            <a:prstDash val="solid"/>
            <a:miter lim="800000"/>
            <a:headEnd type="none" w="sm" len="sm"/>
            <a:tailEnd type="none" w="sm" len="sm"/>
          </a:ln>
        </p:spPr>
      </p:cxnSp>
      <p:cxnSp>
        <p:nvCxnSpPr>
          <p:cNvPr id="22" name="Google Shape;663;p10">
            <a:extLst>
              <a:ext uri="{FF2B5EF4-FFF2-40B4-BE49-F238E27FC236}">
                <a16:creationId xmlns:a16="http://schemas.microsoft.com/office/drawing/2014/main" id="{2DD00D58-7E4C-1336-3DEB-CBBDC84FB798}"/>
              </a:ext>
            </a:extLst>
          </p:cNvPr>
          <p:cNvCxnSpPr>
            <a:cxnSpLocks/>
          </p:cNvCxnSpPr>
          <p:nvPr/>
        </p:nvCxnSpPr>
        <p:spPr>
          <a:xfrm>
            <a:off x="4547973" y="5014079"/>
            <a:ext cx="2415535" cy="0"/>
          </a:xfrm>
          <a:prstGeom prst="straightConnector1">
            <a:avLst/>
          </a:prstGeom>
          <a:noFill/>
          <a:ln w="15875" cap="flat" cmpd="sng">
            <a:solidFill>
              <a:schemeClr val="dk1"/>
            </a:solidFill>
            <a:prstDash val="solid"/>
            <a:miter lim="800000"/>
            <a:headEnd type="none" w="sm" len="sm"/>
            <a:tailEnd type="stealth" w="med" len="med"/>
          </a:ln>
        </p:spPr>
      </p:cxnSp>
      <p:cxnSp>
        <p:nvCxnSpPr>
          <p:cNvPr id="25" name="Google Shape;666;p10">
            <a:extLst>
              <a:ext uri="{FF2B5EF4-FFF2-40B4-BE49-F238E27FC236}">
                <a16:creationId xmlns:a16="http://schemas.microsoft.com/office/drawing/2014/main" id="{ABB8E598-9B30-69B4-3AF0-875113CDE97B}"/>
              </a:ext>
            </a:extLst>
          </p:cNvPr>
          <p:cNvCxnSpPr>
            <a:cxnSpLocks/>
          </p:cNvCxnSpPr>
          <p:nvPr/>
        </p:nvCxnSpPr>
        <p:spPr>
          <a:xfrm flipV="1">
            <a:off x="12659758" y="5014079"/>
            <a:ext cx="0" cy="2064501"/>
          </a:xfrm>
          <a:prstGeom prst="straightConnector1">
            <a:avLst/>
          </a:prstGeom>
          <a:noFill/>
          <a:ln w="15875" cap="flat" cmpd="sng">
            <a:solidFill>
              <a:schemeClr val="dk1"/>
            </a:solidFill>
            <a:prstDash val="solid"/>
            <a:miter lim="800000"/>
            <a:headEnd type="none" w="sm" len="sm"/>
            <a:tailEnd type="none" w="sm" len="sm"/>
          </a:ln>
        </p:spPr>
      </p:cxnSp>
      <p:cxnSp>
        <p:nvCxnSpPr>
          <p:cNvPr id="26" name="Google Shape;667;p10">
            <a:extLst>
              <a:ext uri="{FF2B5EF4-FFF2-40B4-BE49-F238E27FC236}">
                <a16:creationId xmlns:a16="http://schemas.microsoft.com/office/drawing/2014/main" id="{D05CD8DE-2FC5-E155-857A-6457553AEC92}"/>
              </a:ext>
            </a:extLst>
          </p:cNvPr>
          <p:cNvCxnSpPr>
            <a:cxnSpLocks/>
          </p:cNvCxnSpPr>
          <p:nvPr/>
        </p:nvCxnSpPr>
        <p:spPr>
          <a:xfrm flipH="1">
            <a:off x="10144984" y="7078579"/>
            <a:ext cx="2514774" cy="0"/>
          </a:xfrm>
          <a:prstGeom prst="straightConnector1">
            <a:avLst/>
          </a:prstGeom>
          <a:noFill/>
          <a:ln w="15875" cap="flat" cmpd="sng">
            <a:solidFill>
              <a:schemeClr val="dk1"/>
            </a:solidFill>
            <a:prstDash val="solid"/>
            <a:miter lim="800000"/>
            <a:headEnd type="none" w="sm" len="sm"/>
            <a:tailEnd type="stealth" w="med" len="med"/>
          </a:ln>
        </p:spPr>
      </p:cxnSp>
      <p:sp>
        <p:nvSpPr>
          <p:cNvPr id="27" name="Google Shape;668;p10">
            <a:extLst>
              <a:ext uri="{FF2B5EF4-FFF2-40B4-BE49-F238E27FC236}">
                <a16:creationId xmlns:a16="http://schemas.microsoft.com/office/drawing/2014/main" id="{3D8D62E0-A910-427F-1927-9C7AC1B99E88}"/>
              </a:ext>
            </a:extLst>
          </p:cNvPr>
          <p:cNvSpPr txBox="1"/>
          <p:nvPr/>
        </p:nvSpPr>
        <p:spPr>
          <a:xfrm>
            <a:off x="6404141" y="6640181"/>
            <a:ext cx="1393325"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Feedback</a:t>
            </a:r>
            <a:endParaRPr dirty="0"/>
          </a:p>
        </p:txBody>
      </p:sp>
      <p:cxnSp>
        <p:nvCxnSpPr>
          <p:cNvPr id="31" name="Google Shape;672;p10">
            <a:extLst>
              <a:ext uri="{FF2B5EF4-FFF2-40B4-BE49-F238E27FC236}">
                <a16:creationId xmlns:a16="http://schemas.microsoft.com/office/drawing/2014/main" id="{8A38E13F-C34F-6AFE-E66A-FFF2CB578CF6}"/>
              </a:ext>
            </a:extLst>
          </p:cNvPr>
          <p:cNvCxnSpPr>
            <a:cxnSpLocks/>
          </p:cNvCxnSpPr>
          <p:nvPr/>
        </p:nvCxnSpPr>
        <p:spPr>
          <a:xfrm flipV="1">
            <a:off x="5792219" y="5097780"/>
            <a:ext cx="0" cy="1980799"/>
          </a:xfrm>
          <a:prstGeom prst="straightConnector1">
            <a:avLst/>
          </a:prstGeom>
          <a:noFill/>
          <a:ln w="15875" cap="flat" cmpd="sng">
            <a:solidFill>
              <a:schemeClr val="dk1"/>
            </a:solidFill>
            <a:prstDash val="solid"/>
            <a:miter lim="800000"/>
            <a:headEnd type="none" w="sm" len="sm"/>
            <a:tailEnd type="stealth" w="med" len="med"/>
          </a:ln>
        </p:spPr>
      </p:cxnSp>
      <p:sp>
        <p:nvSpPr>
          <p:cNvPr id="32" name="Graphic 5">
            <a:extLst>
              <a:ext uri="{FF2B5EF4-FFF2-40B4-BE49-F238E27FC236}">
                <a16:creationId xmlns:a16="http://schemas.microsoft.com/office/drawing/2014/main" id="{8B5C9832-51C0-7E75-B16F-CEB079B9D879}"/>
              </a:ext>
            </a:extLst>
          </p:cNvPr>
          <p:cNvSpPr/>
          <p:nvPr/>
        </p:nvSpPr>
        <p:spPr>
          <a:xfrm>
            <a:off x="3202959" y="4057228"/>
            <a:ext cx="1521249" cy="149287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A6E582A-2803-EA02-D69E-D22D1F4170D5}"/>
              </a:ext>
            </a:extLst>
          </p:cNvPr>
          <p:cNvSpPr txBox="1"/>
          <p:nvPr/>
        </p:nvSpPr>
        <p:spPr>
          <a:xfrm>
            <a:off x="3608537" y="5014079"/>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8AE1A876-2DC7-A9A3-AD3C-90F1744AB7D1}"/>
              </a:ext>
            </a:extLst>
          </p:cNvPr>
          <p:cNvSpPr txBox="1"/>
          <p:nvPr/>
        </p:nvSpPr>
        <p:spPr>
          <a:xfrm>
            <a:off x="3501135" y="4689304"/>
            <a:ext cx="902811" cy="646331"/>
          </a:xfrm>
          <a:prstGeom prst="rect">
            <a:avLst/>
          </a:prstGeom>
          <a:noFill/>
        </p:spPr>
        <p:txBody>
          <a:bodyPr wrap="square" rtlCol="0">
            <a:spAutoFit/>
          </a:bodyPr>
          <a:lstStyle/>
          <a:p>
            <a:pPr algn="ctr"/>
            <a:r>
              <a:rPr lang="en-GB" sz="1800" dirty="0">
                <a:solidFill>
                  <a:schemeClr val="dk1"/>
                </a:solidFill>
                <a:latin typeface="Arial"/>
                <a:ea typeface="Arial"/>
                <a:cs typeface="Arial"/>
                <a:sym typeface="Arial"/>
              </a:rPr>
              <a:t>Inputs</a:t>
            </a:r>
            <a:endParaRPr lang="en-GB" dirty="0"/>
          </a:p>
          <a:p>
            <a:endParaRPr lang="en-US" dirty="0"/>
          </a:p>
        </p:txBody>
      </p:sp>
      <p:sp>
        <p:nvSpPr>
          <p:cNvPr id="36" name="Graphic 5">
            <a:extLst>
              <a:ext uri="{FF2B5EF4-FFF2-40B4-BE49-F238E27FC236}">
                <a16:creationId xmlns:a16="http://schemas.microsoft.com/office/drawing/2014/main" id="{FA810142-5D61-DDE2-DC56-BEDBF2BBA0AC}"/>
              </a:ext>
            </a:extLst>
          </p:cNvPr>
          <p:cNvSpPr/>
          <p:nvPr/>
        </p:nvSpPr>
        <p:spPr>
          <a:xfrm>
            <a:off x="7085941" y="4080858"/>
            <a:ext cx="1521249" cy="149287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5EBB9501-2928-9283-BA02-B06BA6AAC824}"/>
              </a:ext>
            </a:extLst>
          </p:cNvPr>
          <p:cNvSpPr txBox="1"/>
          <p:nvPr/>
        </p:nvSpPr>
        <p:spPr>
          <a:xfrm>
            <a:off x="7263336" y="4531975"/>
            <a:ext cx="1160340" cy="646331"/>
          </a:xfrm>
          <a:prstGeom prst="rect">
            <a:avLst/>
          </a:prstGeom>
          <a:noFill/>
        </p:spPr>
        <p:txBody>
          <a:bodyPr wrap="square" rtlCol="0">
            <a:spAutoFit/>
          </a:bodyPr>
          <a:lstStyle/>
          <a:p>
            <a:pPr algn="ctr"/>
            <a:r>
              <a:rPr lang="en-GB" sz="1800" dirty="0">
                <a:solidFill>
                  <a:schemeClr val="dk1"/>
                </a:solidFill>
                <a:latin typeface="Arial" panose="020B0604020202020204" pitchFamily="34" charset="0"/>
                <a:ea typeface="Arial"/>
                <a:cs typeface="Arial" panose="020B0604020202020204" pitchFamily="34" charset="0"/>
                <a:sym typeface="Arial"/>
              </a:rPr>
              <a:t>Control system</a:t>
            </a:r>
            <a:endParaRPr lang="en-US" dirty="0">
              <a:latin typeface="Arial" panose="020B0604020202020204" pitchFamily="34" charset="0"/>
              <a:cs typeface="Arial" panose="020B0604020202020204" pitchFamily="34" charset="0"/>
            </a:endParaRPr>
          </a:p>
        </p:txBody>
      </p:sp>
      <p:sp>
        <p:nvSpPr>
          <p:cNvPr id="38" name="Graphic 5">
            <a:extLst>
              <a:ext uri="{FF2B5EF4-FFF2-40B4-BE49-F238E27FC236}">
                <a16:creationId xmlns:a16="http://schemas.microsoft.com/office/drawing/2014/main" id="{DBB3FDA8-ADE3-FBB6-52A6-F0977376C4F3}"/>
              </a:ext>
            </a:extLst>
          </p:cNvPr>
          <p:cNvSpPr/>
          <p:nvPr/>
        </p:nvSpPr>
        <p:spPr>
          <a:xfrm>
            <a:off x="9991624" y="4075708"/>
            <a:ext cx="1521249" cy="149287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D39C71A-977E-D441-9E6C-0EACE15D4B76}"/>
              </a:ext>
            </a:extLst>
          </p:cNvPr>
          <p:cNvSpPr txBox="1"/>
          <p:nvPr/>
        </p:nvSpPr>
        <p:spPr>
          <a:xfrm>
            <a:off x="10076286" y="4402613"/>
            <a:ext cx="1370069" cy="923330"/>
          </a:xfrm>
          <a:prstGeom prst="rect">
            <a:avLst/>
          </a:prstGeom>
          <a:noFill/>
        </p:spPr>
        <p:txBody>
          <a:bodyPr wrap="square" rtlCol="0">
            <a:spAutoFit/>
          </a:bodyPr>
          <a:lstStyle/>
          <a:p>
            <a:pPr marL="0" lvl="0" indent="0" algn="ctr"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Additive CNC machines</a:t>
            </a:r>
          </a:p>
        </p:txBody>
      </p:sp>
      <p:sp>
        <p:nvSpPr>
          <p:cNvPr id="40" name="Graphic 5">
            <a:extLst>
              <a:ext uri="{FF2B5EF4-FFF2-40B4-BE49-F238E27FC236}">
                <a16:creationId xmlns:a16="http://schemas.microsoft.com/office/drawing/2014/main" id="{0A318B64-A421-4EA0-34A6-F990427E12F1}"/>
              </a:ext>
            </a:extLst>
          </p:cNvPr>
          <p:cNvSpPr/>
          <p:nvPr/>
        </p:nvSpPr>
        <p:spPr>
          <a:xfrm>
            <a:off x="8527413" y="6301010"/>
            <a:ext cx="1521249" cy="149287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B69B397-8554-D62A-17D7-F460A55D65FB}"/>
              </a:ext>
            </a:extLst>
          </p:cNvPr>
          <p:cNvSpPr txBox="1"/>
          <p:nvPr/>
        </p:nvSpPr>
        <p:spPr>
          <a:xfrm>
            <a:off x="8711253" y="6889244"/>
            <a:ext cx="1160340" cy="369332"/>
          </a:xfrm>
          <a:prstGeom prst="rect">
            <a:avLst/>
          </a:prstGeom>
          <a:noFill/>
        </p:spPr>
        <p:txBody>
          <a:bodyPr wrap="square" rtlCol="0">
            <a:spAutoFit/>
          </a:bodyPr>
          <a:lstStyle/>
          <a:p>
            <a:pPr algn="ctr"/>
            <a:r>
              <a:rPr lang="en-GB" sz="1800" dirty="0">
                <a:solidFill>
                  <a:schemeClr val="dk1"/>
                </a:solidFill>
                <a:latin typeface="Arial" panose="020B0604020202020204" pitchFamily="34" charset="0"/>
                <a:ea typeface="Arial"/>
                <a:cs typeface="Arial" panose="020B0604020202020204" pitchFamily="34" charset="0"/>
                <a:sym typeface="Arial"/>
              </a:rPr>
              <a:t>Sensors</a:t>
            </a:r>
            <a:endParaRPr lang="en-US" dirty="0">
              <a:latin typeface="Arial" panose="020B0604020202020204" pitchFamily="34" charset="0"/>
              <a:cs typeface="Arial" panose="020B0604020202020204" pitchFamily="34" charset="0"/>
            </a:endParaRPr>
          </a:p>
        </p:txBody>
      </p:sp>
      <p:sp>
        <p:nvSpPr>
          <p:cNvPr id="9" name="Google Shape;201;p25">
            <a:extLst>
              <a:ext uri="{FF2B5EF4-FFF2-40B4-BE49-F238E27FC236}">
                <a16:creationId xmlns:a16="http://schemas.microsoft.com/office/drawing/2014/main" id="{4CBD7938-E7E8-EE06-D3A8-DF723A79AE0D}"/>
              </a:ext>
            </a:extLst>
          </p:cNvPr>
          <p:cNvSpPr txBox="1"/>
          <p:nvPr/>
        </p:nvSpPr>
        <p:spPr>
          <a:xfrm>
            <a:off x="14117291" y="4481797"/>
            <a:ext cx="1535505"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Finished parts and products</a:t>
            </a:r>
            <a:endParaRPr b="1" dirty="0">
              <a:latin typeface="Arial" panose="020B0604020202020204" pitchFamily="34" charset="0"/>
              <a:ea typeface="Calibri"/>
              <a:cs typeface="Arial" panose="020B0604020202020204" pitchFamily="34" charset="0"/>
              <a:sym typeface="Calibri"/>
            </a:endParaRPr>
          </a:p>
        </p:txBody>
      </p:sp>
      <p:sp>
        <p:nvSpPr>
          <p:cNvPr id="10" name="Google Shape;202;p25">
            <a:extLst>
              <a:ext uri="{FF2B5EF4-FFF2-40B4-BE49-F238E27FC236}">
                <a16:creationId xmlns:a16="http://schemas.microsoft.com/office/drawing/2014/main" id="{C3AD0046-AB43-5449-C189-091613F9A19E}"/>
              </a:ext>
            </a:extLst>
          </p:cNvPr>
          <p:cNvSpPr txBox="1"/>
          <p:nvPr/>
        </p:nvSpPr>
        <p:spPr>
          <a:xfrm>
            <a:off x="961932" y="3848013"/>
            <a:ext cx="3306358" cy="2123628"/>
          </a:xfrm>
          <a:prstGeom prst="rect">
            <a:avLst/>
          </a:prstGeom>
          <a:noFill/>
          <a:ln>
            <a:noFill/>
          </a:ln>
        </p:spPr>
        <p:txBody>
          <a:bodyPr spcFirstLastPara="1" wrap="square" lIns="91425" tIns="91425" rIns="91425" bIns="91425" anchor="t" anchorCtr="0">
            <a:spAutoFit/>
          </a:bodyPr>
          <a:lstStyle/>
          <a:p>
            <a:r>
              <a:rPr lang="en-GB" b="1" dirty="0">
                <a:latin typeface="Arial" panose="020B0604020202020204" pitchFamily="34" charset="0"/>
                <a:ea typeface="Calibri"/>
                <a:cs typeface="Arial" panose="020B0604020202020204" pitchFamily="34" charset="0"/>
                <a:sym typeface="Calibri"/>
              </a:rPr>
              <a:t>Big data and AI</a:t>
            </a:r>
            <a:endParaRPr b="1" dirty="0">
              <a:latin typeface="Arial" panose="020B0604020202020204" pitchFamily="34" charset="0"/>
              <a:ea typeface="Calibri"/>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Simulate use and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optimise designs.</a:t>
            </a:r>
            <a:endParaRPr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Optimise material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planning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and purchasing.</a:t>
            </a:r>
            <a:endParaRPr dirty="0">
              <a:latin typeface="Arial" panose="020B0604020202020204" pitchFamily="34" charset="0"/>
              <a:ea typeface="Calibri"/>
              <a:cs typeface="Arial" panose="020B0604020202020204" pitchFamily="34" charset="0"/>
              <a:sym typeface="Calibri"/>
            </a:endParaRPr>
          </a:p>
        </p:txBody>
      </p:sp>
      <p:sp>
        <p:nvSpPr>
          <p:cNvPr id="11" name="Google Shape;203;p25">
            <a:extLst>
              <a:ext uri="{FF2B5EF4-FFF2-40B4-BE49-F238E27FC236}">
                <a16:creationId xmlns:a16="http://schemas.microsoft.com/office/drawing/2014/main" id="{8D44BCEB-11F6-46B0-019F-7FE28EEF378D}"/>
              </a:ext>
            </a:extLst>
          </p:cNvPr>
          <p:cNvSpPr txBox="1"/>
          <p:nvPr/>
        </p:nvSpPr>
        <p:spPr>
          <a:xfrm>
            <a:off x="5622099" y="3161588"/>
            <a:ext cx="3296745" cy="1292631"/>
          </a:xfrm>
          <a:prstGeom prst="rect">
            <a:avLst/>
          </a:prstGeom>
          <a:noFill/>
          <a:ln>
            <a:noFill/>
          </a:ln>
        </p:spPr>
        <p:txBody>
          <a:bodyPr spcFirstLastPara="1" wrap="square" lIns="91425" tIns="91425" rIns="91425" bIns="91425" anchor="t" anchorCtr="0">
            <a:spAutoFit/>
          </a:bodyPr>
          <a:lstStyle/>
          <a:p>
            <a:r>
              <a:rPr lang="en-GB" b="1" dirty="0">
                <a:latin typeface="Arial" panose="020B0604020202020204" pitchFamily="34" charset="0"/>
                <a:ea typeface="Calibri"/>
                <a:cs typeface="Arial" panose="020B0604020202020204" pitchFamily="34" charset="0"/>
                <a:sym typeface="Calibri"/>
              </a:rPr>
              <a:t>Big data and AI</a:t>
            </a:r>
            <a:endParaRPr b="1"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Optimise production, maintenance,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energy use.</a:t>
            </a:r>
            <a:endParaRPr dirty="0">
              <a:latin typeface="Arial" panose="020B0604020202020204" pitchFamily="34" charset="0"/>
              <a:ea typeface="Calibri"/>
              <a:cs typeface="Arial" panose="020B0604020202020204" pitchFamily="34" charset="0"/>
              <a:sym typeface="Calibri"/>
            </a:endParaRPr>
          </a:p>
        </p:txBody>
      </p:sp>
      <p:sp>
        <p:nvSpPr>
          <p:cNvPr id="16" name="Google Shape;204;p25">
            <a:extLst>
              <a:ext uri="{FF2B5EF4-FFF2-40B4-BE49-F238E27FC236}">
                <a16:creationId xmlns:a16="http://schemas.microsoft.com/office/drawing/2014/main" id="{DE76FEB9-1F51-A5F5-6613-6FACB273ACE5}"/>
              </a:ext>
            </a:extLst>
          </p:cNvPr>
          <p:cNvSpPr txBox="1"/>
          <p:nvPr/>
        </p:nvSpPr>
        <p:spPr>
          <a:xfrm>
            <a:off x="8978312" y="3132265"/>
            <a:ext cx="2181997"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IoT</a:t>
            </a:r>
            <a:endParaRPr b="1"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Allow remote manufacture.</a:t>
            </a:r>
            <a:endParaRPr dirty="0">
              <a:latin typeface="Arial" panose="020B0604020202020204" pitchFamily="34" charset="0"/>
              <a:ea typeface="Calibri"/>
              <a:cs typeface="Arial" panose="020B0604020202020204" pitchFamily="34" charset="0"/>
              <a:sym typeface="Calibri"/>
            </a:endParaRPr>
          </a:p>
        </p:txBody>
      </p:sp>
      <p:sp>
        <p:nvSpPr>
          <p:cNvPr id="17" name="Google Shape;205;p25">
            <a:extLst>
              <a:ext uri="{FF2B5EF4-FFF2-40B4-BE49-F238E27FC236}">
                <a16:creationId xmlns:a16="http://schemas.microsoft.com/office/drawing/2014/main" id="{9536E681-01F8-64C2-1933-5D6DEBF4295A}"/>
              </a:ext>
            </a:extLst>
          </p:cNvPr>
          <p:cNvSpPr txBox="1"/>
          <p:nvPr/>
        </p:nvSpPr>
        <p:spPr>
          <a:xfrm>
            <a:off x="11229734" y="3095343"/>
            <a:ext cx="2806047"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Robots</a:t>
            </a:r>
            <a:endParaRPr b="1"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Automate material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flow and maintenance.</a:t>
            </a:r>
            <a:endParaRPr dirty="0">
              <a:latin typeface="Arial" panose="020B0604020202020204" pitchFamily="34" charset="0"/>
              <a:ea typeface="Calibri"/>
              <a:cs typeface="Arial" panose="020B0604020202020204" pitchFamily="34" charset="0"/>
              <a:sym typeface="Calibri"/>
            </a:endParaRPr>
          </a:p>
        </p:txBody>
      </p:sp>
      <p:sp>
        <p:nvSpPr>
          <p:cNvPr id="18" name="Google Shape;206;p25">
            <a:extLst>
              <a:ext uri="{FF2B5EF4-FFF2-40B4-BE49-F238E27FC236}">
                <a16:creationId xmlns:a16="http://schemas.microsoft.com/office/drawing/2014/main" id="{B46D3280-BA57-5BFB-FD6C-EB6F5F77EB06}"/>
              </a:ext>
            </a:extLst>
          </p:cNvPr>
          <p:cNvSpPr txBox="1"/>
          <p:nvPr/>
        </p:nvSpPr>
        <p:spPr>
          <a:xfrm>
            <a:off x="9951381" y="7510323"/>
            <a:ext cx="2956418"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IoT</a:t>
            </a:r>
            <a:endParaRPr b="1"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Gather performance, maintenance, energy data.</a:t>
            </a:r>
            <a:endParaRPr dirty="0">
              <a:latin typeface="Arial" panose="020B0604020202020204" pitchFamily="34" charset="0"/>
              <a:ea typeface="Calibri"/>
              <a:cs typeface="Arial" panose="020B0604020202020204" pitchFamily="34" charset="0"/>
              <a:sym typeface="Calibri"/>
            </a:endParaRPr>
          </a:p>
        </p:txBody>
      </p:sp>
      <p:sp>
        <p:nvSpPr>
          <p:cNvPr id="19" name="Google Shape;207;p25">
            <a:extLst>
              <a:ext uri="{FF2B5EF4-FFF2-40B4-BE49-F238E27FC236}">
                <a16:creationId xmlns:a16="http://schemas.microsoft.com/office/drawing/2014/main" id="{3B85D6BC-C4A8-7A5E-234A-8A1B492A7E6A}"/>
              </a:ext>
            </a:extLst>
          </p:cNvPr>
          <p:cNvSpPr txBox="1"/>
          <p:nvPr/>
        </p:nvSpPr>
        <p:spPr>
          <a:xfrm>
            <a:off x="5903043" y="7396956"/>
            <a:ext cx="3300092" cy="1292631"/>
          </a:xfrm>
          <a:prstGeom prst="rect">
            <a:avLst/>
          </a:prstGeom>
          <a:noFill/>
          <a:ln>
            <a:noFill/>
          </a:ln>
        </p:spPr>
        <p:txBody>
          <a:bodyPr spcFirstLastPara="1" wrap="square" lIns="91425" tIns="91425" rIns="91425" bIns="91425" anchor="t" anchorCtr="0">
            <a:spAutoFit/>
          </a:bodyPr>
          <a:lstStyle/>
          <a:p>
            <a:r>
              <a:rPr lang="en-GB" b="1" dirty="0">
                <a:latin typeface="Arial" panose="020B0604020202020204" pitchFamily="34" charset="0"/>
                <a:ea typeface="Calibri"/>
                <a:cs typeface="Arial" panose="020B0604020202020204" pitchFamily="34" charset="0"/>
                <a:sym typeface="Calibri"/>
              </a:rPr>
              <a:t>Big data</a:t>
            </a:r>
            <a:endParaRPr b="1" dirty="0">
              <a:latin typeface="Arial" panose="020B0604020202020204" pitchFamily="34" charset="0"/>
              <a:ea typeface="Calibri"/>
              <a:cs typeface="Arial" panose="020B0604020202020204" pitchFamily="34" charset="0"/>
              <a:sym typeface="Calibri"/>
            </a:endParaRPr>
          </a:p>
          <a:p>
            <a:r>
              <a:rPr lang="en-GB" dirty="0">
                <a:latin typeface="Arial" panose="020B0604020202020204" pitchFamily="34" charset="0"/>
                <a:ea typeface="Calibri"/>
                <a:cs typeface="Arial" panose="020B0604020202020204" pitchFamily="34" charset="0"/>
                <a:sym typeface="Calibri"/>
              </a:rPr>
              <a:t>Shared with other sites or machines can be improved </a:t>
            </a:r>
            <a:br>
              <a:rPr lang="en-GB" dirty="0">
                <a:latin typeface="Arial" panose="020B0604020202020204" pitchFamily="34" charset="0"/>
                <a:ea typeface="Calibri"/>
                <a:cs typeface="Arial" panose="020B0604020202020204" pitchFamily="34" charset="0"/>
                <a:sym typeface="Calibri"/>
              </a:rPr>
            </a:br>
            <a:r>
              <a:rPr lang="en-GB" dirty="0">
                <a:latin typeface="Arial" panose="020B0604020202020204" pitchFamily="34" charset="0"/>
                <a:ea typeface="Calibri"/>
                <a:cs typeface="Arial" panose="020B0604020202020204" pitchFamily="34" charset="0"/>
                <a:sym typeface="Calibri"/>
              </a:rPr>
              <a:t>by adding local data.</a:t>
            </a:r>
            <a:endParaRPr dirty="0">
              <a:latin typeface="Arial" panose="020B0604020202020204" pitchFamily="34" charset="0"/>
              <a:ea typeface="Calibri"/>
              <a:cs typeface="Arial" panose="020B0604020202020204" pitchFamily="34" charset="0"/>
              <a:sym typeface="Calibri"/>
            </a:endParaRPr>
          </a:p>
        </p:txBody>
      </p:sp>
      <p:sp>
        <p:nvSpPr>
          <p:cNvPr id="50" name="Content Placeholder 11">
            <a:extLst>
              <a:ext uri="{FF2B5EF4-FFF2-40B4-BE49-F238E27FC236}">
                <a16:creationId xmlns:a16="http://schemas.microsoft.com/office/drawing/2014/main" id="{0CECD8F2-5E85-77A5-6DA2-8ED9D16201FA}"/>
              </a:ext>
            </a:extLst>
          </p:cNvPr>
          <p:cNvSpPr txBox="1">
            <a:spLocks/>
          </p:cNvSpPr>
          <p:nvPr/>
        </p:nvSpPr>
        <p:spPr>
          <a:xfrm>
            <a:off x="635326" y="6590146"/>
            <a:ext cx="3398006" cy="1613620"/>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buSzPts val="1400"/>
            </a:pPr>
            <a:r>
              <a:rPr lang="en-GB" sz="1800" dirty="0">
                <a:ea typeface="Calibri"/>
                <a:sym typeface="Calibri"/>
              </a:rPr>
              <a:t>Discuss what </a:t>
            </a:r>
            <a:br>
              <a:rPr lang="en-GB" sz="1800" dirty="0">
                <a:ea typeface="Calibri"/>
                <a:sym typeface="Calibri"/>
              </a:rPr>
            </a:br>
            <a:r>
              <a:rPr lang="en-GB" sz="1800" dirty="0">
                <a:ea typeface="Calibri"/>
                <a:sym typeface="Calibri"/>
              </a:rPr>
              <a:t>benefits these innovations might </a:t>
            </a:r>
            <a:br>
              <a:rPr lang="en-GB" sz="1800" dirty="0">
                <a:ea typeface="Calibri"/>
                <a:sym typeface="Calibri"/>
              </a:rPr>
            </a:br>
            <a:r>
              <a:rPr lang="en-GB" sz="1800" dirty="0">
                <a:ea typeface="Calibri"/>
                <a:sym typeface="Calibri"/>
              </a:rPr>
              <a:t>deliver together.</a:t>
            </a:r>
          </a:p>
        </p:txBody>
      </p:sp>
      <p:pic>
        <p:nvPicPr>
          <p:cNvPr id="51" name="Graphic 50">
            <a:extLst>
              <a:ext uri="{FF2B5EF4-FFF2-40B4-BE49-F238E27FC236}">
                <a16:creationId xmlns:a16="http://schemas.microsoft.com/office/drawing/2014/main" id="{5E166EC9-1CC1-9B5A-1B73-784C8EF5E0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2903" y="6011771"/>
            <a:ext cx="1078232" cy="1062139"/>
          </a:xfrm>
          <a:prstGeom prst="rect">
            <a:avLst/>
          </a:prstGeom>
        </p:spPr>
      </p:pic>
      <p:sp>
        <p:nvSpPr>
          <p:cNvPr id="28" name="Footer Placeholder 3">
            <a:extLst>
              <a:ext uri="{FF2B5EF4-FFF2-40B4-BE49-F238E27FC236}">
                <a16:creationId xmlns:a16="http://schemas.microsoft.com/office/drawing/2014/main" id="{193B960A-2B40-4774-AE1A-B6FDCBF3852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
        <p:nvSpPr>
          <p:cNvPr id="29" name="Slide Number Placeholder 5">
            <a:extLst>
              <a:ext uri="{FF2B5EF4-FFF2-40B4-BE49-F238E27FC236}">
                <a16:creationId xmlns:a16="http://schemas.microsoft.com/office/drawing/2014/main" id="{2FF1D023-3AF4-D467-7824-D56FE1988AF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Tree>
    <p:extLst>
      <p:ext uri="{BB962C8B-B14F-4D97-AF65-F5344CB8AC3E}">
        <p14:creationId xmlns:p14="http://schemas.microsoft.com/office/powerpoint/2010/main" val="249270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9AF8-5496-C0DF-5030-AA94D41F52EF}"/>
              </a:ext>
            </a:extLst>
          </p:cNvPr>
          <p:cNvSpPr>
            <a:spLocks noGrp="1"/>
          </p:cNvSpPr>
          <p:nvPr>
            <p:ph type="title"/>
          </p:nvPr>
        </p:nvSpPr>
        <p:spPr/>
        <p:txBody>
          <a:bodyPr/>
          <a:lstStyle/>
          <a:p>
            <a:r>
              <a:rPr lang="en-GB" sz="4400" dirty="0">
                <a:ea typeface="Calibri"/>
                <a:sym typeface="Calibri"/>
              </a:rPr>
              <a:t>Smart factories and better products</a:t>
            </a:r>
            <a:br>
              <a:rPr lang="en-US" dirty="0"/>
            </a:br>
            <a:endParaRPr lang="en-US" dirty="0"/>
          </a:p>
        </p:txBody>
      </p:sp>
      <p:sp>
        <p:nvSpPr>
          <p:cNvPr id="3" name="Rectangle 2">
            <a:extLst>
              <a:ext uri="{FF2B5EF4-FFF2-40B4-BE49-F238E27FC236}">
                <a16:creationId xmlns:a16="http://schemas.microsoft.com/office/drawing/2014/main" id="{7483BCAB-1700-1DC6-DA4D-44568C4334CA}"/>
              </a:ext>
            </a:extLst>
          </p:cNvPr>
          <p:cNvSpPr/>
          <p:nvPr/>
        </p:nvSpPr>
        <p:spPr>
          <a:xfrm>
            <a:off x="411858" y="2291752"/>
            <a:ext cx="9132192" cy="5078313"/>
          </a:xfrm>
          <a:prstGeom prst="rect">
            <a:avLst/>
          </a:prstGeom>
        </p:spPr>
        <p:txBody>
          <a:bodyPr wrap="square">
            <a:spAutoFit/>
          </a:bodyPr>
          <a:lstStyle/>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Together these innovations can amplify many of the benefits of additive manufacturing:</a:t>
            </a:r>
          </a:p>
          <a:p>
            <a:pPr marL="0" lvl="0" indent="0" algn="l" rtl="0">
              <a:spcBef>
                <a:spcPts val="0"/>
              </a:spcBef>
              <a:spcAft>
                <a:spcPts val="0"/>
              </a:spcAft>
              <a:buNone/>
            </a:pPr>
            <a:endParaRPr lang="en-GB" dirty="0">
              <a:latin typeface="Arial" panose="020B0604020202020204" pitchFamily="34" charset="0"/>
              <a:ea typeface="Calibri"/>
              <a:cs typeface="Arial" panose="020B0604020202020204" pitchFamily="34" charset="0"/>
              <a:sym typeface="Calibri"/>
            </a:endParaRP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Optimise designs and performance.</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Minimise weight.</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Maximise strength.</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Reduce final energy consumption.</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Increase factory efficiency and productivity.</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Increase safety.</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Shorten development time.</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Minimise errors in design or manufacturing.</a:t>
            </a:r>
          </a:p>
          <a:p>
            <a:pPr marL="457200" lvl="0" indent="-317500" algn="l" rtl="0">
              <a:spcBef>
                <a:spcPts val="0"/>
              </a:spcBef>
              <a:spcAft>
                <a:spcPts val="0"/>
              </a:spcAft>
              <a:buSzPct val="70000"/>
              <a:buFont typeface="Arial" panose="020B0604020202020204" pitchFamily="34" charset="0"/>
              <a:buChar char="•"/>
            </a:pPr>
            <a:r>
              <a:rPr lang="en-GB" dirty="0">
                <a:latin typeface="Arial" panose="020B0604020202020204" pitchFamily="34" charset="0"/>
                <a:ea typeface="Calibri"/>
                <a:cs typeface="Arial" panose="020B0604020202020204" pitchFamily="34" charset="0"/>
                <a:sym typeface="Calibri"/>
              </a:rPr>
              <a:t>Enable remote manufacturing.</a:t>
            </a:r>
          </a:p>
          <a:p>
            <a:pPr marL="0" lvl="0" indent="0" algn="l" rtl="0">
              <a:spcBef>
                <a:spcPts val="0"/>
              </a:spcBef>
              <a:spcAft>
                <a:spcPts val="0"/>
              </a:spcAft>
              <a:buNone/>
            </a:pPr>
            <a:endParaRPr lang="en-GB"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Other innovations such as virtual or augmented reality can also enhance the design, testing, client input and training processes.</a:t>
            </a:r>
          </a:p>
          <a:p>
            <a:pPr marL="0" lvl="0" indent="0" algn="l" rtl="0">
              <a:spcBef>
                <a:spcPts val="0"/>
              </a:spcBef>
              <a:spcAft>
                <a:spcPts val="0"/>
              </a:spcAft>
              <a:buNone/>
            </a:pPr>
            <a:endParaRPr lang="en-GB"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GB" dirty="0">
                <a:latin typeface="Arial" panose="020B0604020202020204" pitchFamily="34" charset="0"/>
                <a:ea typeface="Calibri"/>
                <a:cs typeface="Arial" panose="020B0604020202020204" pitchFamily="34" charset="0"/>
                <a:sym typeface="Calibri"/>
              </a:rPr>
              <a:t>For example, remote clients can view designs in 3D or machine operators can be trained away from the real production line.</a:t>
            </a:r>
          </a:p>
          <a:p>
            <a:pPr marL="0" lvl="0" indent="0" algn="l" rtl="0">
              <a:spcBef>
                <a:spcPts val="0"/>
              </a:spcBef>
              <a:spcAft>
                <a:spcPts val="0"/>
              </a:spcAft>
              <a:buNone/>
            </a:pPr>
            <a:endParaRPr lang="en-GB" dirty="0">
              <a:latin typeface="Arial" panose="020B0604020202020204" pitchFamily="34" charset="0"/>
              <a:ea typeface="Calibri"/>
              <a:cs typeface="Arial" panose="020B0604020202020204" pitchFamily="34" charset="0"/>
              <a:sym typeface="Calibri"/>
            </a:endParaRPr>
          </a:p>
        </p:txBody>
      </p:sp>
      <p:sp>
        <p:nvSpPr>
          <p:cNvPr id="4" name="Content Placeholder 11">
            <a:extLst>
              <a:ext uri="{FF2B5EF4-FFF2-40B4-BE49-F238E27FC236}">
                <a16:creationId xmlns:a16="http://schemas.microsoft.com/office/drawing/2014/main" id="{A7F8CC6F-1AA8-A04B-6316-784F950BAFB1}"/>
              </a:ext>
            </a:extLst>
          </p:cNvPr>
          <p:cNvSpPr txBox="1">
            <a:spLocks/>
          </p:cNvSpPr>
          <p:nvPr/>
        </p:nvSpPr>
        <p:spPr>
          <a:xfrm>
            <a:off x="9961187" y="2967153"/>
            <a:ext cx="5500688" cy="4330098"/>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1800" dirty="0">
                <a:ea typeface="Calibri"/>
                <a:sym typeface="Calibri"/>
              </a:rPr>
              <a:t>Think of an existing product that </a:t>
            </a:r>
            <a:br>
              <a:rPr lang="en-GB" sz="1800" dirty="0">
                <a:ea typeface="Calibri"/>
                <a:sym typeface="Calibri"/>
              </a:rPr>
            </a:br>
            <a:r>
              <a:rPr lang="en-GB" sz="1800" dirty="0">
                <a:ea typeface="Calibri"/>
                <a:sym typeface="Calibri"/>
              </a:rPr>
              <a:t>might be produced through additive </a:t>
            </a:r>
            <a:br>
              <a:rPr lang="en-GB" sz="1800" dirty="0">
                <a:ea typeface="Calibri"/>
                <a:sym typeface="Calibri"/>
              </a:rPr>
            </a:br>
            <a:r>
              <a:rPr lang="en-GB" sz="1800" dirty="0">
                <a:ea typeface="Calibri"/>
                <a:sym typeface="Calibri"/>
              </a:rPr>
              <a:t>manufacturing and innovative technologies.</a:t>
            </a:r>
          </a:p>
          <a:p>
            <a:pPr marL="457200" indent="-317500">
              <a:buSzPct val="70000"/>
              <a:buFont typeface="Arial" panose="020B0604020202020204" pitchFamily="34" charset="0"/>
              <a:buChar char="•"/>
            </a:pPr>
            <a:r>
              <a:rPr lang="en-GB" sz="1800" dirty="0">
                <a:solidFill>
                  <a:schemeClr val="dk1"/>
                </a:solidFill>
                <a:ea typeface="Calibri"/>
                <a:sym typeface="Calibri"/>
              </a:rPr>
              <a:t>How might additive CNC be used to produce this product?</a:t>
            </a:r>
            <a:endParaRPr lang="en-GB" sz="1800" dirty="0">
              <a:solidFill>
                <a:schemeClr val="dk1"/>
              </a:solidFill>
              <a:ea typeface="Calibri"/>
            </a:endParaRPr>
          </a:p>
          <a:p>
            <a:pPr marL="457200" indent="-317500">
              <a:buSzPct val="70000"/>
              <a:buFont typeface="Arial" panose="020B0604020202020204" pitchFamily="34" charset="0"/>
              <a:buChar char="•"/>
            </a:pPr>
            <a:r>
              <a:rPr lang="en-GB" sz="1800" dirty="0">
                <a:solidFill>
                  <a:schemeClr val="dk1"/>
                </a:solidFill>
                <a:ea typeface="Calibri"/>
              </a:rPr>
              <a:t>How might these other technologies work alongside additive CNC to produce it?</a:t>
            </a:r>
          </a:p>
          <a:p>
            <a:pPr marL="432000"/>
            <a:r>
              <a:rPr lang="en-GB" sz="1800" dirty="0">
                <a:cs typeface="Segoe UI"/>
              </a:rPr>
              <a:t>- Cyber-physical systems</a:t>
            </a:r>
            <a:r>
              <a:rPr lang="en-US" sz="1800" dirty="0">
                <a:cs typeface="Segoe UI"/>
              </a:rPr>
              <a:t>​</a:t>
            </a:r>
          </a:p>
          <a:p>
            <a:pPr marL="432000"/>
            <a:r>
              <a:rPr lang="en-GB" sz="1800" dirty="0">
                <a:cs typeface="Segoe UI"/>
              </a:rPr>
              <a:t>- Big data and AI</a:t>
            </a:r>
            <a:r>
              <a:rPr lang="en-US" sz="1800" dirty="0">
                <a:cs typeface="Segoe UI"/>
              </a:rPr>
              <a:t>​</a:t>
            </a:r>
          </a:p>
          <a:p>
            <a:pPr marL="432000"/>
            <a:r>
              <a:rPr lang="en-GB" sz="1800" dirty="0">
                <a:cs typeface="Segoe UI"/>
              </a:rPr>
              <a:t>- IoT</a:t>
            </a:r>
          </a:p>
          <a:p>
            <a:pPr marL="457200" indent="-317500">
              <a:buSzPts val="1400"/>
              <a:buFont typeface="Calibri"/>
              <a:buChar char="●"/>
            </a:pPr>
            <a:endParaRPr lang="en-GB" sz="1800" dirty="0">
              <a:solidFill>
                <a:schemeClr val="dk1"/>
              </a:solidFill>
              <a:ea typeface="Calibri"/>
            </a:endParaRPr>
          </a:p>
          <a:p>
            <a:pPr>
              <a:buSzPts val="1400"/>
            </a:pPr>
            <a:endParaRPr lang="en-GB" sz="1800" dirty="0">
              <a:solidFill>
                <a:schemeClr val="dk1"/>
              </a:solidFill>
            </a:endParaRPr>
          </a:p>
          <a:p>
            <a:pPr>
              <a:buSzPts val="1400"/>
            </a:pPr>
            <a:endParaRPr lang="en-GB" sz="1800" dirty="0">
              <a:solidFill>
                <a:schemeClr val="dk1"/>
              </a:solidFill>
            </a:endParaRPr>
          </a:p>
          <a:p>
            <a:pPr>
              <a:buSzPts val="1400"/>
            </a:pPr>
            <a:endParaRPr lang="en-GB" sz="1800" dirty="0">
              <a:solidFill>
                <a:schemeClr val="dk1"/>
              </a:solidFill>
            </a:endParaRPr>
          </a:p>
          <a:p>
            <a:pPr>
              <a:buSzPts val="1400"/>
            </a:pPr>
            <a:endParaRPr lang="en-GB" sz="1800" dirty="0">
              <a:solidFill>
                <a:schemeClr val="dk1"/>
              </a:solidFill>
            </a:endParaRPr>
          </a:p>
        </p:txBody>
      </p:sp>
      <p:pic>
        <p:nvPicPr>
          <p:cNvPr id="5" name="Graphic 4">
            <a:extLst>
              <a:ext uri="{FF2B5EF4-FFF2-40B4-BE49-F238E27FC236}">
                <a16:creationId xmlns:a16="http://schemas.microsoft.com/office/drawing/2014/main" id="{9B09E202-F4D6-6729-03A4-5CF5AABA4A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2932" y="2436083"/>
            <a:ext cx="1078232" cy="1062139"/>
          </a:xfrm>
          <a:prstGeom prst="rect">
            <a:avLst/>
          </a:prstGeom>
        </p:spPr>
      </p:pic>
      <p:pic>
        <p:nvPicPr>
          <p:cNvPr id="7" name="Graphic 6">
            <a:extLst>
              <a:ext uri="{FF2B5EF4-FFF2-40B4-BE49-F238E27FC236}">
                <a16:creationId xmlns:a16="http://schemas.microsoft.com/office/drawing/2014/main" id="{F4F5FAD3-B11F-CB79-942A-FA731CC254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7869" y="248165"/>
            <a:ext cx="1026664" cy="991862"/>
          </a:xfrm>
          <a:prstGeom prst="rect">
            <a:avLst/>
          </a:prstGeom>
        </p:spPr>
      </p:pic>
      <p:sp>
        <p:nvSpPr>
          <p:cNvPr id="9" name="Footer Placeholder 3">
            <a:extLst>
              <a:ext uri="{FF2B5EF4-FFF2-40B4-BE49-F238E27FC236}">
                <a16:creationId xmlns:a16="http://schemas.microsoft.com/office/drawing/2014/main" id="{454E3F73-AAD9-E5D8-EFCB-F3F4AA97363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
        <p:nvSpPr>
          <p:cNvPr id="10" name="Slide Number Placeholder 5">
            <a:extLst>
              <a:ext uri="{FF2B5EF4-FFF2-40B4-BE49-F238E27FC236}">
                <a16:creationId xmlns:a16="http://schemas.microsoft.com/office/drawing/2014/main" id="{5D18320E-2523-1639-FCC0-D182E952ACB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Tree>
    <p:extLst>
      <p:ext uri="{BB962C8B-B14F-4D97-AF65-F5344CB8AC3E}">
        <p14:creationId xmlns:p14="http://schemas.microsoft.com/office/powerpoint/2010/main" val="418658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D663-7602-E6F9-2851-C97B0B420F3A}"/>
              </a:ext>
            </a:extLst>
          </p:cNvPr>
          <p:cNvSpPr>
            <a:spLocks noGrp="1"/>
          </p:cNvSpPr>
          <p:nvPr>
            <p:ph type="title"/>
          </p:nvPr>
        </p:nvSpPr>
        <p:spPr/>
        <p:txBody>
          <a:bodyPr/>
          <a:lstStyle/>
          <a:p>
            <a:r>
              <a:rPr lang="en-GB" sz="4400" dirty="0">
                <a:ea typeface="Calibri"/>
                <a:sym typeface="Calibri"/>
              </a:rPr>
              <a:t>Smart factories and better products – example </a:t>
            </a:r>
            <a:br>
              <a:rPr lang="en-GB" sz="4400" dirty="0">
                <a:latin typeface="Calibri"/>
                <a:ea typeface="Calibri"/>
                <a:cs typeface="Calibri"/>
              </a:rPr>
            </a:br>
            <a:endParaRPr lang="en-US" dirty="0"/>
          </a:p>
        </p:txBody>
      </p:sp>
      <p:sp>
        <p:nvSpPr>
          <p:cNvPr id="3" name="Rectangle 2">
            <a:extLst>
              <a:ext uri="{FF2B5EF4-FFF2-40B4-BE49-F238E27FC236}">
                <a16:creationId xmlns:a16="http://schemas.microsoft.com/office/drawing/2014/main" id="{C308146B-A501-A534-C1B5-67553D47E123}"/>
              </a:ext>
            </a:extLst>
          </p:cNvPr>
          <p:cNvSpPr/>
          <p:nvPr/>
        </p:nvSpPr>
        <p:spPr>
          <a:xfrm>
            <a:off x="411858" y="2291752"/>
            <a:ext cx="9132192" cy="369332"/>
          </a:xfrm>
          <a:prstGeom prst="rect">
            <a:avLst/>
          </a:prstGeom>
        </p:spPr>
        <p:txBody>
          <a:bodyPr wrap="square">
            <a:spAutoFit/>
          </a:bodyPr>
          <a:lstStyle/>
          <a:p>
            <a:pPr marL="0" lvl="0" indent="0" algn="l" rtl="0">
              <a:spcBef>
                <a:spcPts val="0"/>
              </a:spcBef>
              <a:spcAft>
                <a:spcPts val="0"/>
              </a:spcAft>
              <a:buNone/>
            </a:pPr>
            <a:r>
              <a:rPr lang="en-GB" sz="1800" dirty="0">
                <a:latin typeface="Arial" panose="020B0604020202020204" pitchFamily="34" charset="0"/>
                <a:ea typeface="Calibri"/>
                <a:cs typeface="Arial" panose="020B0604020202020204" pitchFamily="34" charset="0"/>
                <a:sym typeface="Calibri"/>
              </a:rPr>
              <a:t>Example: made-to-measure woven training shoes</a:t>
            </a:r>
          </a:p>
        </p:txBody>
      </p:sp>
      <p:sp>
        <p:nvSpPr>
          <p:cNvPr id="4" name="Footer Placeholder 3">
            <a:extLst>
              <a:ext uri="{FF2B5EF4-FFF2-40B4-BE49-F238E27FC236}">
                <a16:creationId xmlns:a16="http://schemas.microsoft.com/office/drawing/2014/main" id="{4C38D589-3C64-95AA-C89E-C568ABA095E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
        <p:nvSpPr>
          <p:cNvPr id="5" name="Slide Number Placeholder 5">
            <a:extLst>
              <a:ext uri="{FF2B5EF4-FFF2-40B4-BE49-F238E27FC236}">
                <a16:creationId xmlns:a16="http://schemas.microsoft.com/office/drawing/2014/main" id="{9C14CC09-EBB9-67F0-EB67-3350A2DA135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6" name="Content Placeholder 11">
            <a:extLst>
              <a:ext uri="{FF2B5EF4-FFF2-40B4-BE49-F238E27FC236}">
                <a16:creationId xmlns:a16="http://schemas.microsoft.com/office/drawing/2014/main" id="{03F5EA66-88EC-FB47-D5E2-C0F177D12511}"/>
              </a:ext>
            </a:extLst>
          </p:cNvPr>
          <p:cNvSpPr txBox="1">
            <a:spLocks/>
          </p:cNvSpPr>
          <p:nvPr/>
        </p:nvSpPr>
        <p:spPr>
          <a:xfrm>
            <a:off x="3042028" y="7674161"/>
            <a:ext cx="10173532" cy="970853"/>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sz="1800" dirty="0">
                <a:ea typeface="Calibri"/>
                <a:sym typeface="Calibri"/>
              </a:rPr>
              <a:t>Discuss how your roles as engineers </a:t>
            </a:r>
            <a:r>
              <a:rPr lang="en-GB" sz="1800" dirty="0">
                <a:solidFill>
                  <a:schemeClr val="dk1"/>
                </a:solidFill>
                <a:ea typeface="Calibri"/>
                <a:sym typeface="Calibri"/>
              </a:rPr>
              <a:t>might </a:t>
            </a:r>
            <a:r>
              <a:rPr lang="en-GB" sz="1800" dirty="0">
                <a:ea typeface="Calibri"/>
                <a:sym typeface="Calibri"/>
              </a:rPr>
              <a:t>adapt within a future smart factory.</a:t>
            </a:r>
          </a:p>
        </p:txBody>
      </p:sp>
      <p:pic>
        <p:nvPicPr>
          <p:cNvPr id="7" name="Graphic 6">
            <a:extLst>
              <a:ext uri="{FF2B5EF4-FFF2-40B4-BE49-F238E27FC236}">
                <a16:creationId xmlns:a16="http://schemas.microsoft.com/office/drawing/2014/main" id="{B44668C3-A909-9EC9-40A1-39F8ED17D5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7913" y="7118805"/>
            <a:ext cx="1078232" cy="1062139"/>
          </a:xfrm>
          <a:prstGeom prst="rect">
            <a:avLst/>
          </a:prstGeom>
        </p:spPr>
      </p:pic>
      <p:sp>
        <p:nvSpPr>
          <p:cNvPr id="13" name="Content Placeholder 11">
            <a:extLst>
              <a:ext uri="{FF2B5EF4-FFF2-40B4-BE49-F238E27FC236}">
                <a16:creationId xmlns:a16="http://schemas.microsoft.com/office/drawing/2014/main" id="{8C205F49-6A3B-8E41-8AA1-A5D8DF2A6133}"/>
              </a:ext>
            </a:extLst>
          </p:cNvPr>
          <p:cNvSpPr txBox="1">
            <a:spLocks/>
          </p:cNvSpPr>
          <p:nvPr/>
        </p:nvSpPr>
        <p:spPr>
          <a:xfrm>
            <a:off x="525073" y="3484918"/>
            <a:ext cx="3639731" cy="3393530"/>
          </a:xfrm>
          <a:prstGeom prst="rect">
            <a:avLst/>
          </a:prstGeom>
          <a:noFill/>
          <a:ln w="28575">
            <a:gradFill flip="none" rotWithShape="1">
              <a:gsLst>
                <a:gs pos="21000">
                  <a:srgbClr val="D91C5C"/>
                </a:gs>
                <a:gs pos="100000">
                  <a:srgbClr val="FFD600"/>
                </a:gs>
              </a:gsLst>
              <a:lin ang="18900000" scaled="1"/>
              <a:tileRect/>
            </a:gradFill>
          </a:ln>
        </p:spPr>
        <p:txBody>
          <a:bodyPr vert="horz" lIns="360000" tIns="503998"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CNC additive manufacturing</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3D woven upper.</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3D printed midsole and sole.</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Plant-based polymers </a:t>
            </a:r>
            <a:br>
              <a:rPr lang="en-GB" sz="1800" dirty="0"/>
            </a:br>
            <a:r>
              <a:rPr lang="en-GB" sz="1800" dirty="0"/>
              <a:t>could make recyclable </a:t>
            </a:r>
            <a:br>
              <a:rPr lang="en-GB" sz="1800" dirty="0"/>
            </a:br>
            <a:r>
              <a:rPr lang="en-GB" sz="1800" dirty="0"/>
              <a:t>and sustainable.</a:t>
            </a:r>
          </a:p>
        </p:txBody>
      </p:sp>
      <p:sp>
        <p:nvSpPr>
          <p:cNvPr id="14" name="Content Placeholder 11">
            <a:extLst>
              <a:ext uri="{FF2B5EF4-FFF2-40B4-BE49-F238E27FC236}">
                <a16:creationId xmlns:a16="http://schemas.microsoft.com/office/drawing/2014/main" id="{B9C830F0-9A7E-01C8-D5B3-F995A9E12C6A}"/>
              </a:ext>
            </a:extLst>
          </p:cNvPr>
          <p:cNvSpPr txBox="1">
            <a:spLocks/>
          </p:cNvSpPr>
          <p:nvPr/>
        </p:nvSpPr>
        <p:spPr>
          <a:xfrm>
            <a:off x="4418026" y="3498847"/>
            <a:ext cx="3639730" cy="3393530"/>
          </a:xfrm>
          <a:prstGeom prst="rect">
            <a:avLst/>
          </a:prstGeom>
          <a:noFill/>
          <a:ln w="28575">
            <a:gradFill flip="none" rotWithShape="1">
              <a:gsLst>
                <a:gs pos="21000">
                  <a:srgbClr val="D91C5C"/>
                </a:gs>
                <a:gs pos="100000">
                  <a:srgbClr val="FFD600"/>
                </a:gs>
              </a:gsLst>
              <a:lin ang="18900000" scaled="1"/>
              <a:tileRect/>
            </a:gradFill>
          </a:ln>
        </p:spPr>
        <p:txBody>
          <a:bodyPr vert="horz" lIns="360000" tIns="503998"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1800" b="1" dirty="0"/>
              <a:t>Big data and AI </a:t>
            </a:r>
          </a:p>
          <a:p>
            <a:pPr marL="0" lvl="0" indent="0" algn="l" rtl="0">
              <a:spcBef>
                <a:spcPts val="0"/>
              </a:spcBef>
              <a:spcAft>
                <a:spcPts val="0"/>
              </a:spcAft>
              <a:buNone/>
            </a:pPr>
            <a:endParaRPr lang="en-GB" sz="1800" b="1" dirty="0"/>
          </a:p>
          <a:p>
            <a:pPr marL="0" lvl="0" indent="0" algn="l" rtl="0">
              <a:spcBef>
                <a:spcPts val="0"/>
              </a:spcBef>
              <a:spcAft>
                <a:spcPts val="0"/>
              </a:spcAft>
              <a:buNone/>
            </a:pPr>
            <a:r>
              <a:rPr lang="en-GB" sz="1800" dirty="0"/>
              <a:t>User feedback on </a:t>
            </a:r>
            <a:br>
              <a:rPr lang="en-GB" sz="1800" dirty="0"/>
            </a:br>
            <a:r>
              <a:rPr lang="en-GB" sz="1800" dirty="0"/>
              <a:t>wear and tear </a:t>
            </a:r>
            <a:br>
              <a:rPr lang="en-GB" sz="1800" dirty="0"/>
            </a:br>
            <a:r>
              <a:rPr lang="en-GB" sz="1800" dirty="0"/>
              <a:t>improves reinforcements </a:t>
            </a:r>
            <a:br>
              <a:rPr lang="en-GB" sz="1800" dirty="0"/>
            </a:br>
            <a:r>
              <a:rPr lang="en-GB" sz="1800" dirty="0"/>
              <a:t>where needed.</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Constant improvements to weave and sole structure.</a:t>
            </a:r>
          </a:p>
        </p:txBody>
      </p:sp>
      <p:pic>
        <p:nvPicPr>
          <p:cNvPr id="15" name="Graphic 14">
            <a:extLst>
              <a:ext uri="{FF2B5EF4-FFF2-40B4-BE49-F238E27FC236}">
                <a16:creationId xmlns:a16="http://schemas.microsoft.com/office/drawing/2014/main" id="{6E196C55-2856-5D30-491A-48F8E9F8CC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6334" y="2918310"/>
            <a:ext cx="1054120" cy="1018388"/>
          </a:xfrm>
          <a:prstGeom prst="rect">
            <a:avLst/>
          </a:prstGeom>
        </p:spPr>
      </p:pic>
      <p:pic>
        <p:nvPicPr>
          <p:cNvPr id="20" name="Graphic 19">
            <a:extLst>
              <a:ext uri="{FF2B5EF4-FFF2-40B4-BE49-F238E27FC236}">
                <a16:creationId xmlns:a16="http://schemas.microsoft.com/office/drawing/2014/main" id="{00110C5C-A166-EA81-8CC2-FC84183CEE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8578" y="2939592"/>
            <a:ext cx="1054120" cy="1018387"/>
          </a:xfrm>
          <a:prstGeom prst="rect">
            <a:avLst/>
          </a:prstGeom>
        </p:spPr>
      </p:pic>
      <p:sp>
        <p:nvSpPr>
          <p:cNvPr id="25" name="Content Placeholder 11">
            <a:extLst>
              <a:ext uri="{FF2B5EF4-FFF2-40B4-BE49-F238E27FC236}">
                <a16:creationId xmlns:a16="http://schemas.microsoft.com/office/drawing/2014/main" id="{B39FB103-C1FD-FC85-792F-21777207DF92}"/>
              </a:ext>
            </a:extLst>
          </p:cNvPr>
          <p:cNvSpPr txBox="1">
            <a:spLocks/>
          </p:cNvSpPr>
          <p:nvPr/>
        </p:nvSpPr>
        <p:spPr>
          <a:xfrm>
            <a:off x="8310610" y="3483560"/>
            <a:ext cx="3716419" cy="3393530"/>
          </a:xfrm>
          <a:prstGeom prst="rect">
            <a:avLst/>
          </a:prstGeom>
          <a:noFill/>
          <a:ln w="28575">
            <a:gradFill flip="none" rotWithShape="1">
              <a:gsLst>
                <a:gs pos="21000">
                  <a:srgbClr val="D91C5C"/>
                </a:gs>
                <a:gs pos="100000">
                  <a:srgbClr val="FFD600"/>
                </a:gs>
              </a:gsLst>
              <a:lin ang="18900000" scaled="1"/>
              <a:tileRect/>
            </a:gradFill>
          </a:ln>
        </p:spPr>
        <p:txBody>
          <a:bodyPr vert="horz" lIns="360000" tIns="503998"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Cyber-physical systems</a:t>
            </a:r>
          </a:p>
          <a:p>
            <a:pPr marL="0" lvl="0" indent="0" algn="l" rtl="0">
              <a:spcBef>
                <a:spcPts val="0"/>
              </a:spcBef>
              <a:spcAft>
                <a:spcPts val="0"/>
              </a:spcAft>
              <a:buNone/>
            </a:pPr>
            <a:endParaRPr lang="en-GB" sz="1800" b="1" dirty="0"/>
          </a:p>
          <a:p>
            <a:pPr marL="0" lvl="0" indent="0" algn="l" rtl="0">
              <a:spcBef>
                <a:spcPts val="0"/>
              </a:spcBef>
              <a:spcAft>
                <a:spcPts val="0"/>
              </a:spcAft>
              <a:buNone/>
            </a:pPr>
            <a:r>
              <a:rPr lang="en-GB" sz="1800" dirty="0"/>
              <a:t>Robotic yarn and polymer loading, material and product flow, maintenance.</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Remote updating of software and production code.</a:t>
            </a:r>
          </a:p>
        </p:txBody>
      </p:sp>
      <p:pic>
        <p:nvPicPr>
          <p:cNvPr id="22" name="Graphic 21">
            <a:extLst>
              <a:ext uri="{FF2B5EF4-FFF2-40B4-BE49-F238E27FC236}">
                <a16:creationId xmlns:a16="http://schemas.microsoft.com/office/drawing/2014/main" id="{078A9AFF-A0C7-02BE-3F4F-061E6E592B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46627" y="2905105"/>
            <a:ext cx="1054119" cy="1018386"/>
          </a:xfrm>
          <a:prstGeom prst="rect">
            <a:avLst/>
          </a:prstGeom>
        </p:spPr>
      </p:pic>
      <p:sp>
        <p:nvSpPr>
          <p:cNvPr id="26" name="Content Placeholder 11">
            <a:extLst>
              <a:ext uri="{FF2B5EF4-FFF2-40B4-BE49-F238E27FC236}">
                <a16:creationId xmlns:a16="http://schemas.microsoft.com/office/drawing/2014/main" id="{B531A987-070E-E0B9-44F0-319CE8F1F2FE}"/>
              </a:ext>
            </a:extLst>
          </p:cNvPr>
          <p:cNvSpPr txBox="1">
            <a:spLocks/>
          </p:cNvSpPr>
          <p:nvPr/>
        </p:nvSpPr>
        <p:spPr>
          <a:xfrm>
            <a:off x="12294171" y="3494049"/>
            <a:ext cx="3639731" cy="3393530"/>
          </a:xfrm>
          <a:prstGeom prst="rect">
            <a:avLst/>
          </a:prstGeom>
          <a:noFill/>
          <a:ln w="28575">
            <a:gradFill flip="none" rotWithShape="1">
              <a:gsLst>
                <a:gs pos="21000">
                  <a:srgbClr val="D91C5C"/>
                </a:gs>
                <a:gs pos="100000">
                  <a:srgbClr val="FFD600"/>
                </a:gs>
              </a:gsLst>
              <a:lin ang="18900000" scaled="1"/>
              <a:tileRect/>
            </a:gradFill>
          </a:ln>
        </p:spPr>
        <p:txBody>
          <a:bodyPr vert="horz" lIns="360000" tIns="503998"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IoT</a:t>
            </a:r>
          </a:p>
          <a:p>
            <a:pPr>
              <a:buClr>
                <a:schemeClr val="dk1"/>
              </a:buClr>
              <a:buSzPts val="1100"/>
            </a:pPr>
            <a:r>
              <a:rPr lang="en-GB" sz="1800" dirty="0">
                <a:solidFill>
                  <a:schemeClr val="dk1"/>
                </a:solidFill>
              </a:rPr>
              <a:t>Sensors gather performance, maintenance and energy data to improve efficiency and sustainability.</a:t>
            </a:r>
          </a:p>
          <a:p>
            <a:pPr marL="0" lvl="0" indent="0" algn="l" rtl="0">
              <a:spcBef>
                <a:spcPts val="0"/>
              </a:spcBef>
              <a:spcAft>
                <a:spcPts val="0"/>
              </a:spcAft>
              <a:buNone/>
            </a:pPr>
            <a:endParaRPr lang="en-GB" sz="1800" dirty="0"/>
          </a:p>
        </p:txBody>
      </p:sp>
      <p:pic>
        <p:nvPicPr>
          <p:cNvPr id="24" name="Graphic 23">
            <a:extLst>
              <a:ext uri="{FF2B5EF4-FFF2-40B4-BE49-F238E27FC236}">
                <a16:creationId xmlns:a16="http://schemas.microsoft.com/office/drawing/2014/main" id="{C472A8FA-E310-A4C0-9FD1-2AF52C8556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270386" y="2909516"/>
            <a:ext cx="1075531" cy="1039072"/>
          </a:xfrm>
          <a:prstGeom prst="rect">
            <a:avLst/>
          </a:prstGeom>
        </p:spPr>
      </p:pic>
    </p:spTree>
    <p:extLst>
      <p:ext uri="{BB962C8B-B14F-4D97-AF65-F5344CB8AC3E}">
        <p14:creationId xmlns:p14="http://schemas.microsoft.com/office/powerpoint/2010/main" val="1333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9FE3-BDD3-2E2C-129E-0CC633B8B003}"/>
              </a:ext>
            </a:extLst>
          </p:cNvPr>
          <p:cNvSpPr>
            <a:spLocks noGrp="1"/>
          </p:cNvSpPr>
          <p:nvPr>
            <p:ph type="title"/>
          </p:nvPr>
        </p:nvSpPr>
        <p:spPr/>
        <p:txBody>
          <a:bodyPr/>
          <a:lstStyle/>
          <a:p>
            <a:r>
              <a:rPr lang="en-GB" sz="4400" dirty="0"/>
              <a:t>CNC and your career opportunities</a:t>
            </a:r>
            <a:endParaRPr lang="en-US" dirty="0"/>
          </a:p>
        </p:txBody>
      </p:sp>
      <p:sp>
        <p:nvSpPr>
          <p:cNvPr id="3" name="Rectangle 2">
            <a:extLst>
              <a:ext uri="{FF2B5EF4-FFF2-40B4-BE49-F238E27FC236}">
                <a16:creationId xmlns:a16="http://schemas.microsoft.com/office/drawing/2014/main" id="{9FA9530C-C85A-D807-0F36-83F8DC4068CA}"/>
              </a:ext>
            </a:extLst>
          </p:cNvPr>
          <p:cNvSpPr/>
          <p:nvPr/>
        </p:nvSpPr>
        <p:spPr>
          <a:xfrm>
            <a:off x="411858" y="2291752"/>
            <a:ext cx="9132192" cy="646331"/>
          </a:xfrm>
          <a:prstGeom prst="rect">
            <a:avLst/>
          </a:prstGeom>
        </p:spPr>
        <p:txBody>
          <a:bodyPr wrap="square">
            <a:spAutoFit/>
          </a:bodyPr>
          <a:lstStyle/>
          <a:p>
            <a:pPr marL="0" marR="0" lvl="0" indent="0" algn="l" rtl="0">
              <a:spcBef>
                <a:spcPts val="0"/>
              </a:spcBef>
              <a:spcAft>
                <a:spcPts val="0"/>
              </a:spcAft>
              <a:buNone/>
            </a:pPr>
            <a:r>
              <a:rPr lang="en-GB" sz="1800" dirty="0">
                <a:latin typeface="Arial" panose="020B0604020202020204" pitchFamily="34" charset="0"/>
                <a:ea typeface="Calibri"/>
                <a:cs typeface="Arial" panose="020B0604020202020204" pitchFamily="34" charset="0"/>
                <a:sym typeface="Calibri"/>
              </a:rPr>
              <a:t>The CNC industry is constantly growing and allows for </a:t>
            </a:r>
            <a:r>
              <a:rPr lang="en-GB" sz="1800" dirty="0">
                <a:latin typeface="Arial" panose="020B0604020202020204" pitchFamily="34" charset="0"/>
                <a:ea typeface="Roboto"/>
                <a:cs typeface="Arial" panose="020B0604020202020204" pitchFamily="34" charset="0"/>
                <a:sym typeface="Roboto"/>
              </a:rPr>
              <a:t>an exciting and </a:t>
            </a:r>
            <a:br>
              <a:rPr lang="en-GB" sz="1800" dirty="0">
                <a:latin typeface="Arial" panose="020B0604020202020204" pitchFamily="34" charset="0"/>
                <a:ea typeface="Roboto"/>
                <a:cs typeface="Arial" panose="020B0604020202020204" pitchFamily="34" charset="0"/>
                <a:sym typeface="Roboto"/>
              </a:rPr>
            </a:br>
            <a:r>
              <a:rPr lang="en-GB" sz="1800" dirty="0">
                <a:latin typeface="Arial" panose="020B0604020202020204" pitchFamily="34" charset="0"/>
                <a:ea typeface="Roboto"/>
                <a:cs typeface="Arial" panose="020B0604020202020204" pitchFamily="34" charset="0"/>
                <a:sym typeface="Roboto"/>
              </a:rPr>
              <a:t>rewarding path for those who love to create and have an eye for detail.</a:t>
            </a:r>
            <a:r>
              <a:rPr lang="en-GB" sz="1800" dirty="0">
                <a:latin typeface="Arial" panose="020B0604020202020204" pitchFamily="34" charset="0"/>
                <a:ea typeface="Calibri"/>
                <a:cs typeface="Arial" panose="020B0604020202020204" pitchFamily="34" charset="0"/>
                <a:sym typeface="Calibri"/>
              </a:rPr>
              <a:t>  </a:t>
            </a:r>
            <a:endParaRPr lang="en-GB" sz="1800" dirty="0">
              <a:latin typeface="Arial" panose="020B0604020202020204" pitchFamily="34" charset="0"/>
              <a:cs typeface="Arial" panose="020B0604020202020204" pitchFamily="34" charset="0"/>
            </a:endParaRPr>
          </a:p>
        </p:txBody>
      </p:sp>
      <p:sp>
        <p:nvSpPr>
          <p:cNvPr id="4" name="Content Placeholder 11">
            <a:extLst>
              <a:ext uri="{FF2B5EF4-FFF2-40B4-BE49-F238E27FC236}">
                <a16:creationId xmlns:a16="http://schemas.microsoft.com/office/drawing/2014/main" id="{B8A379B6-9C60-7CE9-B7AF-90131267DECF}"/>
              </a:ext>
            </a:extLst>
          </p:cNvPr>
          <p:cNvSpPr txBox="1">
            <a:spLocks/>
          </p:cNvSpPr>
          <p:nvPr/>
        </p:nvSpPr>
        <p:spPr>
          <a:xfrm>
            <a:off x="554733" y="3856382"/>
            <a:ext cx="8174930" cy="2612839"/>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81000">
              <a:spcBef>
                <a:spcPts val="0"/>
              </a:spcBef>
              <a:spcAft>
                <a:spcPts val="1200"/>
              </a:spcAft>
              <a:buClr>
                <a:schemeClr val="dk1"/>
              </a:buClr>
              <a:buSzPct val="70000"/>
              <a:buFont typeface="Arial" panose="020B0604020202020204" pitchFamily="34" charset="0"/>
              <a:buChar char="•"/>
            </a:pPr>
            <a:r>
              <a:rPr lang="en-GB" sz="1800" dirty="0">
                <a:solidFill>
                  <a:schemeClr val="dk1"/>
                </a:solidFill>
                <a:ea typeface="Calibri"/>
                <a:sym typeface="Calibri"/>
              </a:rPr>
              <a:t>What types of industries need CNC operators?</a:t>
            </a:r>
          </a:p>
          <a:p>
            <a:pPr marL="457200" marR="0" lvl="0" indent="-381000" algn="l" rtl="0">
              <a:spcBef>
                <a:spcPts val="0"/>
              </a:spcBef>
              <a:spcAft>
                <a:spcPts val="1200"/>
              </a:spcAft>
              <a:buClr>
                <a:schemeClr val="dk1"/>
              </a:buClr>
              <a:buSzPct val="70000"/>
              <a:buFont typeface="Arial" panose="020B0604020202020204" pitchFamily="34" charset="0"/>
              <a:buChar char="•"/>
            </a:pPr>
            <a:r>
              <a:rPr lang="en-GB" sz="1800" dirty="0">
                <a:solidFill>
                  <a:schemeClr val="dk1"/>
                </a:solidFill>
                <a:ea typeface="Calibri"/>
                <a:sym typeface="Calibri"/>
              </a:rPr>
              <a:t>Are there any local to you?</a:t>
            </a:r>
          </a:p>
          <a:p>
            <a:pPr marL="457200" marR="0" lvl="0" indent="-381000" algn="l" rtl="0">
              <a:spcBef>
                <a:spcPts val="0"/>
              </a:spcBef>
              <a:spcAft>
                <a:spcPts val="1200"/>
              </a:spcAft>
              <a:buClr>
                <a:schemeClr val="dk1"/>
              </a:buClr>
              <a:buSzPct val="70000"/>
              <a:buFont typeface="Arial" panose="020B0604020202020204" pitchFamily="34" charset="0"/>
              <a:buChar char="•"/>
            </a:pPr>
            <a:r>
              <a:rPr lang="en-GB" sz="1800" dirty="0">
                <a:solidFill>
                  <a:schemeClr val="dk1"/>
                </a:solidFill>
                <a:ea typeface="Calibri"/>
                <a:sym typeface="Calibri"/>
              </a:rPr>
              <a:t>What are the career pathways if you want to follow a career in CNC?</a:t>
            </a:r>
          </a:p>
          <a:p>
            <a:pPr marL="457200" marR="0" lvl="0" indent="-381000" algn="l" rtl="0">
              <a:spcBef>
                <a:spcPts val="0"/>
              </a:spcBef>
              <a:spcAft>
                <a:spcPts val="1200"/>
              </a:spcAft>
              <a:buClr>
                <a:schemeClr val="dk1"/>
              </a:buClr>
              <a:buSzPct val="70000"/>
              <a:buFont typeface="Arial" panose="020B0604020202020204" pitchFamily="34" charset="0"/>
              <a:buChar char="•"/>
            </a:pPr>
            <a:r>
              <a:rPr lang="en-GB" sz="1800" dirty="0">
                <a:solidFill>
                  <a:schemeClr val="dk1"/>
                </a:solidFill>
                <a:ea typeface="Calibri"/>
                <a:sym typeface="Calibri"/>
              </a:rPr>
              <a:t>What skills and qualifications might help you now?</a:t>
            </a:r>
          </a:p>
          <a:p>
            <a:pPr marL="457200" indent="-381000">
              <a:spcBef>
                <a:spcPts val="0"/>
              </a:spcBef>
              <a:spcAft>
                <a:spcPts val="1200"/>
              </a:spcAft>
              <a:buClr>
                <a:schemeClr val="dk1"/>
              </a:buClr>
              <a:buSzPct val="70000"/>
              <a:buFont typeface="Arial" panose="020B0604020202020204" pitchFamily="34" charset="0"/>
              <a:buChar char="•"/>
            </a:pPr>
            <a:r>
              <a:rPr lang="en-GB" sz="1800" dirty="0">
                <a:solidFill>
                  <a:schemeClr val="dk1"/>
                </a:solidFill>
                <a:ea typeface="Calibri"/>
                <a:sym typeface="Calibri"/>
              </a:rPr>
              <a:t>What skills and qualifications could you develop in the future? </a:t>
            </a:r>
            <a:endParaRPr lang="en-GB" sz="1800" dirty="0"/>
          </a:p>
        </p:txBody>
      </p:sp>
      <p:pic>
        <p:nvPicPr>
          <p:cNvPr id="5" name="Graphic 4">
            <a:extLst>
              <a:ext uri="{FF2B5EF4-FFF2-40B4-BE49-F238E27FC236}">
                <a16:creationId xmlns:a16="http://schemas.microsoft.com/office/drawing/2014/main" id="{5BE2C562-A6EB-659D-9DA2-8BA5D40B4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8126" y="3301026"/>
            <a:ext cx="1078232" cy="1062139"/>
          </a:xfrm>
          <a:prstGeom prst="rect">
            <a:avLst/>
          </a:prstGeom>
        </p:spPr>
      </p:pic>
      <p:sp>
        <p:nvSpPr>
          <p:cNvPr id="6" name="Footer Placeholder 3">
            <a:extLst>
              <a:ext uri="{FF2B5EF4-FFF2-40B4-BE49-F238E27FC236}">
                <a16:creationId xmlns:a16="http://schemas.microsoft.com/office/drawing/2014/main" id="{34F9764F-37A1-1C4D-15A4-9DF3C04A1570}"/>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
        <p:nvSpPr>
          <p:cNvPr id="7" name="Slide Number Placeholder 5">
            <a:extLst>
              <a:ext uri="{FF2B5EF4-FFF2-40B4-BE49-F238E27FC236}">
                <a16:creationId xmlns:a16="http://schemas.microsoft.com/office/drawing/2014/main" id="{243BB126-ABB3-3555-0F83-F1844703C2C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8" name="Google Shape;539;p3">
            <a:extLst>
              <a:ext uri="{FF2B5EF4-FFF2-40B4-BE49-F238E27FC236}">
                <a16:creationId xmlns:a16="http://schemas.microsoft.com/office/drawing/2014/main" id="{056E246E-598D-89EC-D93C-BC51724EF0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73123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20053" y="3250708"/>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77800" lvl="0" algn="ctr" rtl="0">
              <a:lnSpc>
                <a:spcPct val="100000"/>
              </a:lnSpc>
              <a:spcBef>
                <a:spcPts val="1600"/>
              </a:spcBef>
              <a:spcAft>
                <a:spcPts val="0"/>
              </a:spcAft>
              <a:buClr>
                <a:schemeClr val="dk1"/>
              </a:buClr>
              <a:buSzPts val="1500"/>
            </a:pPr>
            <a:r>
              <a:rPr lang="en-GB" sz="1800" dirty="0">
                <a:latin typeface="Arial" panose="020B0604020202020204" pitchFamily="34" charset="0"/>
                <a:cs typeface="Arial" panose="020B0604020202020204" pitchFamily="34" charset="0"/>
              </a:rPr>
              <a:t>Suggest how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CNC integrates with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key technologies in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an Industry 4.0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‘smart’ factory.</a:t>
            </a: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4. The future of CNC</a:t>
            </a:r>
            <a:endParaRPr lang="en-US" dirty="0">
              <a:solidFill>
                <a:schemeClr val="bg1"/>
              </a:solidFill>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880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108000" rIns="180000" bIns="0" rtlCol="0" anchor="ctr"/>
          <a:lstStyle/>
          <a:p>
            <a:pPr marL="177800" lvl="0" algn="ctr" rtl="0">
              <a:lnSpc>
                <a:spcPct val="100000"/>
              </a:lnSpc>
              <a:spcBef>
                <a:spcPts val="1600"/>
              </a:spcBef>
              <a:spcAft>
                <a:spcPts val="0"/>
              </a:spcAft>
              <a:buClr>
                <a:schemeClr val="dk1"/>
              </a:buClr>
              <a:buSzPts val="1500"/>
            </a:pPr>
            <a:r>
              <a:rPr lang="en-GB" sz="1800" dirty="0">
                <a:solidFill>
                  <a:schemeClr val="dk1"/>
                </a:solidFill>
                <a:latin typeface="Arial" panose="020B0604020202020204" pitchFamily="34" charset="0"/>
                <a:cs typeface="Arial" panose="020B0604020202020204" pitchFamily="34" charset="0"/>
              </a:rPr>
              <a:t>Give examples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and benefits of additive manufacturing machines.</a:t>
            </a:r>
            <a:endParaRPr lang="en-GB" dirty="0">
              <a:latin typeface="Arial" panose="020B0604020202020204" pitchFamily="34" charset="0"/>
              <a:cs typeface="Arial" panose="020B0604020202020204" pitchFamily="34" charset="0"/>
            </a:endParaRPr>
          </a:p>
        </p:txBody>
      </p:sp>
      <p:sp>
        <p:nvSpPr>
          <p:cNvPr id="2" name="Graphic 5">
            <a:extLst>
              <a:ext uri="{FF2B5EF4-FFF2-40B4-BE49-F238E27FC236}">
                <a16:creationId xmlns:a16="http://schemas.microsoft.com/office/drawing/2014/main" id="{ED4A7EF8-4437-21F8-6F48-24C2C05A3277}"/>
              </a:ext>
            </a:extLst>
          </p:cNvPr>
          <p:cNvSpPr/>
          <p:nvPr/>
        </p:nvSpPr>
        <p:spPr>
          <a:xfrm>
            <a:off x="7428248" y="323880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144000" rIns="251999" bIns="0" rtlCol="0" anchor="ctr"/>
          <a:lstStyle/>
          <a:p>
            <a:pPr marL="177800" lvl="0" algn="ctr" rtl="0">
              <a:lnSpc>
                <a:spcPct val="100000"/>
              </a:lnSpc>
              <a:spcBef>
                <a:spcPts val="1600"/>
              </a:spcBef>
              <a:spcAft>
                <a:spcPts val="0"/>
              </a:spcAft>
              <a:buClr>
                <a:schemeClr val="dk1"/>
              </a:buClr>
              <a:buSzPts val="1500"/>
            </a:pPr>
            <a:r>
              <a:rPr lang="en-GB" sz="1800" dirty="0">
                <a:solidFill>
                  <a:schemeClr val="dk1"/>
                </a:solidFill>
                <a:latin typeface="Arial" panose="020B0604020202020204" pitchFamily="34" charset="0"/>
                <a:cs typeface="Arial" panose="020B0604020202020204" pitchFamily="34" charset="0"/>
              </a:rPr>
              <a:t>Reflect on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how changes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CNC technology </a:t>
            </a:r>
            <a:br>
              <a:rPr lang="en-GB" sz="1800" dirty="0">
                <a:solidFill>
                  <a:schemeClr val="dk1"/>
                </a:solidFill>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might</a:t>
            </a:r>
            <a:r>
              <a:rPr lang="en-GB" sz="1800" dirty="0">
                <a:solidFill>
                  <a:schemeClr val="dk1"/>
                </a:solidFill>
                <a:latin typeface="Arial" panose="020B0604020202020204" pitchFamily="34" charset="0"/>
                <a:cs typeface="Arial" panose="020B0604020202020204" pitchFamily="34" charset="0"/>
              </a:rPr>
              <a:t> influence </a:t>
            </a:r>
            <a:br>
              <a:rPr lang="en-GB" sz="1800" dirty="0">
                <a:solidFill>
                  <a:schemeClr val="dk1"/>
                </a:solidFill>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your</a:t>
            </a:r>
            <a:r>
              <a:rPr lang="en-GB" sz="1800" dirty="0">
                <a:solidFill>
                  <a:schemeClr val="dk1"/>
                </a:solidFill>
                <a:latin typeface="Arial" panose="020B0604020202020204" pitchFamily="34" charset="0"/>
                <a:cs typeface="Arial" panose="020B0604020202020204" pitchFamily="34" charset="0"/>
              </a:rPr>
              <a:t> career.</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03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244813"/>
            <a:ext cx="6380130" cy="6910070"/>
          </a:xfrm>
        </p:spPr>
        <p:txBody>
          <a:bodyPr/>
          <a:lstStyle/>
          <a:p>
            <a:pPr>
              <a:lnSpc>
                <a:spcPts val="5780"/>
              </a:lnSpc>
              <a:spcBef>
                <a:spcPts val="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891492" y="2148343"/>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1200"/>
              </a:spcBef>
              <a:spcAft>
                <a:spcPts val="0"/>
              </a:spcAft>
              <a:buSzPct val="100000"/>
              <a:buNone/>
            </a:pPr>
            <a:br>
              <a:rPr lang="en-US" dirty="0"/>
            </a:br>
            <a:r>
              <a:rPr lang="en-GB" sz="2500" b="0" dirty="0"/>
              <a:t>4. The future of CNC</a:t>
            </a:r>
            <a:endParaRPr lang="en-NZ" sz="2500" b="0" dirty="0"/>
          </a:p>
          <a:p>
            <a:pPr>
              <a:lnSpc>
                <a:spcPct val="100000"/>
              </a:lnSpc>
              <a:spcBef>
                <a:spcPts val="1200"/>
              </a:spcBef>
            </a:pPr>
            <a:br>
              <a:rPr lang="en-US" sz="2500" b="0" dirty="0"/>
            </a:br>
            <a:endParaRPr lang="en-US" sz="2500" dirty="0"/>
          </a:p>
        </p:txBody>
      </p:sp>
      <p:sp>
        <p:nvSpPr>
          <p:cNvPr id="2" name="Slide Number Placeholder 5">
            <a:extLst>
              <a:ext uri="{FF2B5EF4-FFF2-40B4-BE49-F238E27FC236}">
                <a16:creationId xmlns:a16="http://schemas.microsoft.com/office/drawing/2014/main" id="{88B88D78-8628-907E-946B-3275ED8D93E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561646"/>
            <a:ext cx="14893791" cy="1007118"/>
          </a:xfrm>
        </p:spPr>
        <p:txBody>
          <a:bodyPr>
            <a:noAutofit/>
          </a:bodyPr>
          <a:lstStyle/>
          <a:p>
            <a:pPr marL="0" lvl="0" indent="0" algn="l" rtl="0">
              <a:spcBef>
                <a:spcPts val="0"/>
              </a:spcBef>
              <a:spcAft>
                <a:spcPts val="0"/>
              </a:spcAft>
              <a:buNone/>
            </a:pPr>
            <a:r>
              <a:rPr lang="en-GB" sz="1400" dirty="0">
                <a:solidFill>
                  <a:schemeClr val="dk1"/>
                </a:solidFill>
              </a:rPr>
              <a:t>These resources help practitioners to deliver the CNC machinery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105008"/>
            <a:ext cx="15671786" cy="1166794"/>
          </a:xfrm>
        </p:spPr>
        <p:txBody>
          <a:bodyPr>
            <a:noAutofit/>
          </a:bodyPr>
          <a:lstStyle/>
          <a:p>
            <a:pPr marL="0" marR="0" lvl="0" indent="0" algn="l" rtl="0">
              <a:lnSpc>
                <a:spcPct val="100000"/>
              </a:lnSpc>
              <a:spcBef>
                <a:spcPts val="0"/>
              </a:spcBef>
              <a:spcAft>
                <a:spcPts val="600"/>
              </a:spcAft>
              <a:buClr>
                <a:srgbClr val="000000"/>
              </a:buClr>
              <a:buSzPts val="1100"/>
              <a:buFont typeface="Arial"/>
              <a:buNone/>
            </a:pPr>
            <a:r>
              <a:rPr lang="en-GB" sz="2000" b="1" u="none" strike="noStrike" cap="none" dirty="0">
                <a:solidFill>
                  <a:srgbClr val="000000"/>
                </a:solidFill>
              </a:rPr>
              <a:t>Resources summary</a:t>
            </a:r>
          </a:p>
          <a:p>
            <a:pPr marL="0" lvl="0" indent="0" algn="l" rtl="0">
              <a:spcBef>
                <a:spcPts val="0"/>
              </a:spcBef>
              <a:spcAft>
                <a:spcPts val="0"/>
              </a:spcAft>
              <a:buClr>
                <a:schemeClr val="dk1"/>
              </a:buClr>
              <a:buSzPts val="1500"/>
              <a:buFont typeface="Arial"/>
              <a:buNone/>
            </a:pPr>
            <a:r>
              <a:rPr lang="en-GB" sz="1400" b="1" u="none" strike="noStrike" cap="none" dirty="0">
                <a:solidFill>
                  <a:schemeClr val="dk1"/>
                </a:solidFill>
              </a:rPr>
              <a:t>Prerequisites</a:t>
            </a:r>
            <a:r>
              <a:rPr lang="en-GB" sz="1400" u="none" strike="noStrike" cap="none" dirty="0">
                <a:solidFill>
                  <a:schemeClr val="dk1"/>
                </a:solidFill>
              </a:rPr>
              <a:t> – it is recommended that learners complete </a:t>
            </a:r>
            <a:r>
              <a:rPr lang="en-GB" sz="1400" b="1" u="none" strike="noStrike" cap="none" dirty="0">
                <a:solidFill>
                  <a:schemeClr val="dk1"/>
                </a:solidFill>
              </a:rPr>
              <a:t>1. Understanding CNC machines</a:t>
            </a:r>
            <a:r>
              <a:rPr lang="en-GB" sz="1400" b="1" dirty="0">
                <a:solidFill>
                  <a:schemeClr val="dk1"/>
                </a:solidFill>
              </a:rPr>
              <a:t>,</a:t>
            </a:r>
            <a:r>
              <a:rPr lang="en-GB" sz="1400" u="none" strike="noStrike" cap="none" dirty="0">
                <a:solidFill>
                  <a:schemeClr val="dk1"/>
                </a:solidFill>
              </a:rPr>
              <a:t> </a:t>
            </a:r>
            <a:r>
              <a:rPr lang="en-GB" sz="1400" b="1" u="none" strike="noStrike" cap="none" dirty="0">
                <a:solidFill>
                  <a:schemeClr val="dk1"/>
                </a:solidFill>
              </a:rPr>
              <a:t>2. Using CNC machines </a:t>
            </a:r>
            <a:r>
              <a:rPr lang="en-GB" sz="1400" u="none" strike="noStrike" cap="none" dirty="0">
                <a:solidFill>
                  <a:schemeClr val="dk1"/>
                </a:solidFill>
              </a:rPr>
              <a:t>and </a:t>
            </a:r>
            <a:r>
              <a:rPr lang="en-GB" sz="1400" b="1" u="none" strike="noStrike" cap="none" dirty="0">
                <a:solidFill>
                  <a:schemeClr val="dk1"/>
                </a:solidFill>
              </a:rPr>
              <a:t>3. Programming CNC machines</a:t>
            </a:r>
            <a:r>
              <a:rPr lang="en-GB" sz="1400" u="none" strike="noStrike" cap="none" dirty="0">
                <a:solidFill>
                  <a:schemeClr val="dk1"/>
                </a:solidFill>
              </a:rPr>
              <a:t> before starting this resource.</a:t>
            </a:r>
            <a:r>
              <a:rPr lang="en-GB" sz="1400" b="1" u="none" strike="noStrike" cap="none" dirty="0">
                <a:solidFill>
                  <a:schemeClr val="dk1"/>
                </a:solidFill>
              </a:rPr>
              <a:t> </a:t>
            </a:r>
            <a:r>
              <a:rPr lang="en-GB" sz="1400" dirty="0">
                <a:solidFill>
                  <a:schemeClr val="dk1"/>
                </a:solidFill>
              </a:rPr>
              <a:t>There are no other required prerequisites but the Level 2 resource in the </a:t>
            </a:r>
            <a:r>
              <a:rPr lang="en-GB" sz="1400" b="1" dirty="0">
                <a:solidFill>
                  <a:schemeClr val="dk1"/>
                </a:solidFill>
              </a:rPr>
              <a:t>Microcontroller systems</a:t>
            </a:r>
            <a:r>
              <a:rPr lang="en-GB" sz="1400" dirty="0">
                <a:solidFill>
                  <a:schemeClr val="dk1"/>
                </a:solidFill>
              </a:rPr>
              <a:t> module introduces learners to the concept of control systems, which is mentioned in these resources.</a:t>
            </a:r>
            <a:endParaRPr lang="en-GB" sz="1400" dirty="0">
              <a:solidFill>
                <a:srgbClr val="FF0000"/>
              </a:solidFill>
            </a:endParaRPr>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The Level 3 resources help learners to select a CNC machine to use and identify wider considerations when selecting CNC machines, reflect on important safe working practices, follow and optimise simple G-code, consider some advantages of indexed and continuous multi-axis CNC. They also reflect on how additive CNC may work alongside other technologies in ‘smart factories’ and how these developments may shape their career.</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400192707"/>
              </p:ext>
            </p:extLst>
          </p:nvPr>
        </p:nvGraphicFramePr>
        <p:xfrm>
          <a:off x="473222" y="4111030"/>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127000" marR="127000" lvl="0" indent="0" algn="l" rtl="0">
                        <a:spcBef>
                          <a:spcPts val="0"/>
                        </a:spcBef>
                        <a:spcAft>
                          <a:spcPts val="0"/>
                        </a:spcAft>
                        <a:buClr>
                          <a:schemeClr val="dk1"/>
                        </a:buClr>
                        <a:buSzPts val="1500"/>
                        <a:buFont typeface="Arial"/>
                        <a:buNone/>
                      </a:pPr>
                      <a:r>
                        <a:rPr lang="en-GB" sz="1600" dirty="0">
                          <a:solidFill>
                            <a:schemeClr val="dk1"/>
                          </a:solidFill>
                          <a:latin typeface="Arial" panose="020B0604020202020204" pitchFamily="34" charset="0"/>
                          <a:cs typeface="Arial" panose="020B0604020202020204" pitchFamily="34" charset="0"/>
                        </a:rPr>
                        <a:t>4. The future of CNC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543648" cy="3339376"/>
          </a:xfrm>
          <a:prstGeom prst="rect">
            <a:avLst/>
          </a:prstGeom>
        </p:spPr>
        <p:txBody>
          <a:bodyPr wrap="square" lIns="91440" tIns="45720" rIns="91440" bIns="45720" anchor="t">
            <a:spAutoFit/>
          </a:bodyPr>
          <a:lstStyle/>
          <a:p>
            <a:pPr>
              <a:spcAft>
                <a:spcPts val="600"/>
              </a:spcAft>
            </a:pPr>
            <a:r>
              <a:rPr lang="en-NZ" sz="2000" b="1" dirty="0">
                <a:latin typeface="Arial" panose="020B0604020202020204" pitchFamily="34" charset="0"/>
                <a:cs typeface="Arial" panose="020B0604020202020204" pitchFamily="34" charset="0"/>
              </a:rPr>
              <a:t>Delivery</a:t>
            </a:r>
            <a:endParaRPr lang="en-GB" sz="1400" b="1" dirty="0">
              <a:solidFill>
                <a:srgbClr val="FF0000"/>
              </a:solidFill>
            </a:endParaRP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p>
          <a:p>
            <a:pPr marL="0" lvl="0" indent="0" algn="l" rtl="0">
              <a:spcBef>
                <a:spcPts val="1200"/>
              </a:spcBef>
              <a:spcAft>
                <a:spcPts val="0"/>
              </a:spcAft>
              <a:buClr>
                <a:schemeClr val="dk1"/>
              </a:buClr>
              <a:buSzPts val="1100"/>
              <a:buFont typeface="Arial"/>
              <a:buNone/>
            </a:pPr>
            <a:r>
              <a:rPr lang="en-NZ" sz="2000" b="1" dirty="0">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How can CNC machines help us work faster and smarter?</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is the future for CNC machines?</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The Level 2 resource introduces definitions for CAD, CAM and CNC, and common types </a:t>
            </a:r>
            <a:br>
              <a:rPr lang="en-GB" sz="1400" dirty="0">
                <a:solidFill>
                  <a:schemeClr val="dk1"/>
                </a:solidFill>
                <a:latin typeface="Arial" panose="020B0604020202020204" pitchFamily="34" charset="0"/>
                <a:cs typeface="Arial" panose="020B0604020202020204" pitchFamily="34" charset="0"/>
              </a:rPr>
            </a:br>
            <a:r>
              <a:rPr lang="en-GB" sz="1400" dirty="0">
                <a:solidFill>
                  <a:schemeClr val="dk1"/>
                </a:solidFill>
                <a:latin typeface="Arial" panose="020B0604020202020204" pitchFamily="34" charset="0"/>
                <a:cs typeface="Arial" panose="020B0604020202020204" pitchFamily="34" charset="0"/>
              </a:rPr>
              <a:t>of CNC machine. It helps learners to identify advantages of CNC and where manual machining may still be preferable.</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457242"/>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455901"/>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schemeClr val="dk1"/>
                </a:solidFill>
              </a:rPr>
              <a:t>4. The future of CNC </a:t>
            </a:r>
            <a:r>
              <a:rPr lang="en-US" dirty="0"/>
              <a:t>|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28182" cy="5578036"/>
          </a:xfrm>
        </p:spPr>
        <p:txBody>
          <a:bodyPr/>
          <a:lstStyle/>
          <a:p>
            <a:pPr marL="0" lvl="0" indent="0" algn="l" rtl="0">
              <a:lnSpc>
                <a:spcPct val="100000"/>
              </a:lnSpc>
              <a:spcBef>
                <a:spcPts val="0"/>
              </a:spcBef>
              <a:spcAft>
                <a:spcPts val="1200"/>
              </a:spcAft>
              <a:buSzPts val="1800"/>
              <a:buNone/>
            </a:pPr>
            <a:r>
              <a:rPr lang="en-GB" sz="2000" b="1" dirty="0">
                <a:solidFill>
                  <a:schemeClr val="dk1"/>
                </a:solidFill>
              </a:rPr>
              <a:t>Level 3 resource 3</a:t>
            </a:r>
          </a:p>
          <a:p>
            <a:pPr marL="0" lvl="0" indent="0" algn="l" rtl="0">
              <a:lnSpc>
                <a:spcPct val="100000"/>
              </a:lnSpc>
              <a:spcBef>
                <a:spcPts val="0"/>
              </a:spcBef>
              <a:spcAft>
                <a:spcPts val="1200"/>
              </a:spcAft>
              <a:buSzPts val="1800"/>
              <a:buNone/>
            </a:pPr>
            <a:r>
              <a:rPr lang="en-GB" sz="2000" b="1" dirty="0">
                <a:solidFill>
                  <a:schemeClr val="dk1"/>
                </a:solidFill>
              </a:rPr>
              <a:t>The future of CNC </a:t>
            </a:r>
          </a:p>
          <a:p>
            <a:pPr marL="608965" lvl="0" indent="-437515" algn="l" rtl="0">
              <a:lnSpc>
                <a:spcPct val="100000"/>
              </a:lnSpc>
              <a:spcBef>
                <a:spcPts val="0"/>
              </a:spcBef>
              <a:spcAft>
                <a:spcPts val="0"/>
              </a:spcAft>
              <a:buSzPct val="70000"/>
              <a:buFont typeface="Arial" panose="020B0604020202020204" pitchFamily="34" charset="0"/>
              <a:buChar char="•"/>
            </a:pPr>
            <a:r>
              <a:rPr lang="en-GB" sz="2000" dirty="0"/>
              <a:t>Give examples and benefits of additive </a:t>
            </a:r>
            <a:br>
              <a:rPr lang="en-GB" sz="2000" dirty="0"/>
            </a:br>
            <a:r>
              <a:rPr lang="en-GB" sz="2000" dirty="0"/>
              <a:t>manufacturing machines.</a:t>
            </a:r>
            <a:endParaRPr lang="en-GB" sz="1800" dirty="0"/>
          </a:p>
          <a:p>
            <a:pPr marL="608965" lvl="0" indent="-437515" algn="l" rtl="0">
              <a:lnSpc>
                <a:spcPct val="100000"/>
              </a:lnSpc>
              <a:spcBef>
                <a:spcPts val="1600"/>
              </a:spcBef>
              <a:spcAft>
                <a:spcPts val="0"/>
              </a:spcAft>
              <a:buSzPct val="70000"/>
              <a:buFont typeface="Arial" panose="020B0604020202020204" pitchFamily="34" charset="0"/>
              <a:buChar char="•"/>
            </a:pPr>
            <a:r>
              <a:rPr lang="en-GB" sz="2000" dirty="0"/>
              <a:t>Suggest how CNC integrates with key technologies </a:t>
            </a:r>
            <a:br>
              <a:rPr lang="en-GB" sz="2000" dirty="0"/>
            </a:br>
            <a:r>
              <a:rPr lang="en-GB" sz="2000" dirty="0"/>
              <a:t>in an Industry 4.0 ‘smart’ factory.</a:t>
            </a:r>
          </a:p>
          <a:p>
            <a:pPr marL="608965" lvl="0" indent="-437515" algn="l" rtl="0">
              <a:lnSpc>
                <a:spcPct val="100000"/>
              </a:lnSpc>
              <a:spcBef>
                <a:spcPts val="1600"/>
              </a:spcBef>
              <a:spcAft>
                <a:spcPts val="0"/>
              </a:spcAft>
              <a:buSzPct val="70000"/>
              <a:buFont typeface="Arial" panose="020B0604020202020204" pitchFamily="34" charset="0"/>
              <a:buChar char="•"/>
            </a:pPr>
            <a:r>
              <a:rPr lang="en-GB" sz="2000" dirty="0"/>
              <a:t>Reflect on how changes in CNC technology might </a:t>
            </a:r>
            <a:br>
              <a:rPr lang="en-GB" sz="2000" dirty="0"/>
            </a:br>
            <a:r>
              <a:rPr lang="en-GB" sz="2000" dirty="0"/>
              <a:t>influence your career.</a:t>
            </a:r>
            <a:endParaRPr lang="en-GB" sz="1800" dirty="0">
              <a:solidFill>
                <a:srgbClr val="FF0000"/>
              </a:solidFill>
              <a:highlight>
                <a:srgbClr val="FFFFFF"/>
              </a:highlight>
            </a:endParaRPr>
          </a:p>
          <a:p>
            <a:pPr lvl="0">
              <a:lnSpc>
                <a:spcPct val="100000"/>
              </a:lnSpc>
              <a:spcBef>
                <a:spcPts val="1200"/>
              </a:spcBef>
              <a:buSzPct val="100000"/>
            </a:pPr>
            <a:endParaRPr lang="en-GB" sz="2000" dirty="0"/>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997852" y="2731108"/>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CNC machinery:</a:t>
            </a:r>
          </a:p>
          <a:p>
            <a:pPr marL="0" marR="0" lvl="0" indent="0" algn="l" rtl="0">
              <a:lnSpc>
                <a:spcPct val="100000"/>
              </a:lnSpc>
              <a:spcBef>
                <a:spcPts val="0"/>
              </a:spcBef>
              <a:spcAft>
                <a:spcPts val="0"/>
              </a:spcAft>
              <a:buClr>
                <a:schemeClr val="dk1"/>
              </a:buClr>
              <a:buSzPts val="1100"/>
              <a:buFont typeface="Arial"/>
              <a:buNone/>
            </a:pPr>
            <a:endParaRPr lang="en-GB" sz="2000" b="1" i="0" u="none" strike="noStrike" cap="none"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500"/>
              <a:buFont typeface="Arial"/>
              <a:buNone/>
            </a:pPr>
            <a:r>
              <a:rPr lang="en-GB" sz="2000" dirty="0">
                <a:solidFill>
                  <a:schemeClr val="dk1"/>
                </a:solidFill>
              </a:rPr>
              <a:t>1. Understanding CNC machines (Level 2)</a:t>
            </a:r>
          </a:p>
          <a:p>
            <a:pPr marL="0" lvl="0" indent="0" algn="l" rtl="0">
              <a:spcBef>
                <a:spcPts val="0"/>
              </a:spcBef>
              <a:spcAft>
                <a:spcPts val="0"/>
              </a:spcAft>
              <a:buClr>
                <a:schemeClr val="dk1"/>
              </a:buClr>
              <a:buSzPts val="1500"/>
              <a:buFont typeface="Arial"/>
              <a:buNone/>
            </a:pPr>
            <a:r>
              <a:rPr lang="en-GB" sz="2000" dirty="0">
                <a:solidFill>
                  <a:schemeClr val="dk1"/>
                </a:solidFill>
              </a:rPr>
              <a:t>2. Using CNC machines (Level 3)</a:t>
            </a:r>
          </a:p>
          <a:p>
            <a:pPr marL="0" lvl="0" indent="0" algn="l" rtl="0">
              <a:spcBef>
                <a:spcPts val="0"/>
              </a:spcBef>
              <a:spcAft>
                <a:spcPts val="0"/>
              </a:spcAft>
              <a:buClr>
                <a:schemeClr val="dk1"/>
              </a:buClr>
              <a:buSzPts val="1500"/>
              <a:buFont typeface="Arial"/>
              <a:buNone/>
            </a:pPr>
            <a:r>
              <a:rPr lang="en-GB" sz="2000" dirty="0">
                <a:solidFill>
                  <a:schemeClr val="dk1"/>
                </a:solidFill>
              </a:rPr>
              <a:t>3. Programming CNC machines (Level 3)</a:t>
            </a:r>
          </a:p>
          <a:p>
            <a:pPr marL="0" lvl="0" indent="0" algn="l" rtl="0">
              <a:spcBef>
                <a:spcPts val="0"/>
              </a:spcBef>
              <a:spcAft>
                <a:spcPts val="0"/>
              </a:spcAft>
              <a:buClr>
                <a:schemeClr val="dk1"/>
              </a:buClr>
              <a:buSzPts val="1500"/>
              <a:buFont typeface="Arial"/>
              <a:buNone/>
            </a:pPr>
            <a:r>
              <a:rPr lang="en-GB" sz="2000" b="1" dirty="0">
                <a:solidFill>
                  <a:schemeClr val="dk1"/>
                </a:solidFill>
              </a:rPr>
              <a:t>4. The future of CNC (Level 3)</a:t>
            </a:r>
          </a:p>
          <a:p>
            <a:pPr marL="0" marR="0" lvl="0" indent="0" algn="l" rtl="0">
              <a:lnSpc>
                <a:spcPct val="100000"/>
              </a:lnSpc>
              <a:spcBef>
                <a:spcPts val="0"/>
              </a:spcBef>
              <a:spcAft>
                <a:spcPts val="0"/>
              </a:spcAft>
              <a:buClr>
                <a:schemeClr val="dk1"/>
              </a:buClr>
              <a:buSzPts val="1100"/>
              <a:buFont typeface="Arial"/>
              <a:buNone/>
            </a:pPr>
            <a:endParaRPr lang="en-GB" sz="20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1" i="0" u="none" strike="noStrike" cap="none" dirty="0">
                <a:solidFill>
                  <a:srgbClr val="000000"/>
                </a:solidFill>
                <a:latin typeface="Arial"/>
                <a:ea typeface="Arial"/>
                <a:cs typeface="Arial"/>
                <a:sym typeface="Arial"/>
              </a:rPr>
              <a:t>Links to other supported topics</a:t>
            </a:r>
          </a:p>
          <a:p>
            <a:pPr marL="0" marR="0" lvl="0" indent="0" algn="l" rtl="0">
              <a:lnSpc>
                <a:spcPct val="100000"/>
              </a:lnSpc>
              <a:spcBef>
                <a:spcPts val="0"/>
              </a:spcBef>
              <a:spcAft>
                <a:spcPts val="0"/>
              </a:spcAft>
              <a:buClr>
                <a:srgbClr val="000000"/>
              </a:buClr>
              <a:buSzPts val="1100"/>
              <a:buFont typeface="Arial"/>
              <a:buNone/>
            </a:pPr>
            <a:endParaRPr lang="en-GB" sz="2000" b="1"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r>
              <a:rPr lang="en-GB" sz="2000" dirty="0">
                <a:solidFill>
                  <a:schemeClr val="dk1"/>
                </a:solidFill>
              </a:rPr>
              <a:t>Innovation and emerging technologies, </a:t>
            </a:r>
            <a:br>
              <a:rPr lang="en-GB" sz="2000" dirty="0">
                <a:solidFill>
                  <a:schemeClr val="dk1"/>
                </a:solidFill>
              </a:rPr>
            </a:br>
            <a:r>
              <a:rPr lang="en-GB" sz="2000" dirty="0">
                <a:solidFill>
                  <a:schemeClr val="dk1"/>
                </a:solidFill>
              </a:rPr>
              <a:t>Microcontroller systems, Robotics.</a:t>
            </a:r>
            <a:endParaRPr lang="en-GB" sz="2000" b="1"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chemeClr val="dk1"/>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4" name="Footer Placeholder 3">
            <a:extLst>
              <a:ext uri="{FF2B5EF4-FFF2-40B4-BE49-F238E27FC236}">
                <a16:creationId xmlns:a16="http://schemas.microsoft.com/office/drawing/2014/main" id="{B65120D2-C18C-CC10-66E2-736DAEB15BE8}"/>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schemeClr val="dk1"/>
                </a:solidFill>
              </a:rPr>
              <a:t>4. The future of CNC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6384380"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dirty="0">
                <a:solidFill>
                  <a:schemeClr val="dk1"/>
                </a:solidFill>
              </a:rPr>
              <a:t>CNC machines</a:t>
            </a:r>
            <a:endParaRPr lang="en-GB" sz="2000" u="none" strike="noStrike" cap="none"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dirty="0">
              <a:solidFill>
                <a:srgbClr val="0000FF"/>
              </a:solidFill>
            </a:endParaRPr>
          </a:p>
          <a:p>
            <a:pPr marL="609600" lvl="0" indent="-40005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Highlighting common CNC machines and their different applications/roles</a:t>
            </a:r>
          </a:p>
          <a:p>
            <a:pPr marL="609600" lvl="0" indent="-40005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Advantages and benefits of CNC</a:t>
            </a:r>
          </a:p>
          <a:p>
            <a:pPr marL="609600" lvl="0" indent="-40005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CNC, the future of engineering and sustainability</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9" name="Footer Placeholder 3">
            <a:extLst>
              <a:ext uri="{FF2B5EF4-FFF2-40B4-BE49-F238E27FC236}">
                <a16:creationId xmlns:a16="http://schemas.microsoft.com/office/drawing/2014/main" id="{01F11B8B-5A83-2AD7-4B1D-27BF8235D13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schemeClr val="dk1"/>
                </a:solidFill>
              </a:rPr>
              <a:t>4. The future of CNC </a:t>
            </a:r>
            <a:r>
              <a:rPr lang="en-US" dirty="0"/>
              <a:t>| Practitioner guide</a:t>
            </a:r>
          </a:p>
        </p:txBody>
      </p:sp>
      <p:sp>
        <p:nvSpPr>
          <p:cNvPr id="2" name="Text Placeholder 4">
            <a:extLst>
              <a:ext uri="{FF2B5EF4-FFF2-40B4-BE49-F238E27FC236}">
                <a16:creationId xmlns:a16="http://schemas.microsoft.com/office/drawing/2014/main" id="{1D2C37B3-1B2F-BABD-4926-60753F81B882}"/>
              </a:ext>
            </a:extLst>
          </p:cNvPr>
          <p:cNvSpPr txBox="1">
            <a:spLocks/>
          </p:cNvSpPr>
          <p:nvPr/>
        </p:nvSpPr>
        <p:spPr>
          <a:xfrm>
            <a:off x="8128794" y="2751002"/>
            <a:ext cx="6384380"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dirty="0">
                <a:solidFill>
                  <a:schemeClr val="dk1"/>
                </a:solidFill>
              </a:rPr>
              <a:t>Including careers</a:t>
            </a:r>
            <a:endParaRPr lang="en-GB" sz="2000" u="none" strike="noStrike" cap="none"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dirty="0">
              <a:solidFill>
                <a:srgbClr val="0000FF"/>
              </a:solidFill>
            </a:endParaRPr>
          </a:p>
          <a:p>
            <a:pPr marL="609600" lvl="0" indent="-40005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Careers with CNC</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3" name="Title 1">
            <a:extLst>
              <a:ext uri="{FF2B5EF4-FFF2-40B4-BE49-F238E27FC236}">
                <a16:creationId xmlns:a16="http://schemas.microsoft.com/office/drawing/2014/main" id="{B30A78F1-A1E4-6553-5E31-F5A3BCC203C3}"/>
              </a:ext>
            </a:extLst>
          </p:cNvPr>
          <p:cNvSpPr txBox="1">
            <a:spLocks/>
          </p:cNvSpPr>
          <p:nvPr/>
        </p:nvSpPr>
        <p:spPr>
          <a:xfrm>
            <a:off x="4996070"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4. The future of CNC</a:t>
            </a:r>
            <a:endParaRPr lang="en-NZ" sz="2500" b="0" dirty="0"/>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20053" y="3250708"/>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77800" lvl="0" algn="ctr" rtl="0">
              <a:lnSpc>
                <a:spcPct val="100000"/>
              </a:lnSpc>
              <a:spcBef>
                <a:spcPts val="1600"/>
              </a:spcBef>
              <a:spcAft>
                <a:spcPts val="0"/>
              </a:spcAft>
              <a:buClr>
                <a:schemeClr val="dk1"/>
              </a:buClr>
              <a:buSzPts val="1500"/>
            </a:pPr>
            <a:r>
              <a:rPr lang="en-GB" sz="1800" dirty="0">
                <a:latin typeface="Arial" panose="020B0604020202020204" pitchFamily="34" charset="0"/>
                <a:cs typeface="Arial" panose="020B0604020202020204" pitchFamily="34" charset="0"/>
              </a:rPr>
              <a:t>Suggest how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CNC integrates with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key technologies in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an Industry 4.0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‘smart’ factory.</a:t>
            </a: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4. The future of CNC</a:t>
            </a:r>
            <a:endParaRPr lang="en-US" dirty="0">
              <a:solidFill>
                <a:schemeClr val="bg1"/>
              </a:solidFill>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880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108000" rIns="180000" bIns="0" rtlCol="0" anchor="ctr"/>
          <a:lstStyle/>
          <a:p>
            <a:pPr marL="177800" lvl="0" algn="ctr" rtl="0">
              <a:lnSpc>
                <a:spcPct val="100000"/>
              </a:lnSpc>
              <a:spcBef>
                <a:spcPts val="1600"/>
              </a:spcBef>
              <a:spcAft>
                <a:spcPts val="0"/>
              </a:spcAft>
              <a:buClr>
                <a:schemeClr val="dk1"/>
              </a:buClr>
              <a:buSzPts val="1500"/>
            </a:pPr>
            <a:r>
              <a:rPr lang="en-GB" sz="1800" dirty="0">
                <a:solidFill>
                  <a:schemeClr val="dk1"/>
                </a:solidFill>
                <a:latin typeface="Arial" panose="020B0604020202020204" pitchFamily="34" charset="0"/>
                <a:cs typeface="Arial" panose="020B0604020202020204" pitchFamily="34" charset="0"/>
              </a:rPr>
              <a:t>Give examples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and benefits of additive manufacturing machines.</a:t>
            </a:r>
            <a:endParaRPr lang="en-GB" dirty="0">
              <a:latin typeface="Arial" panose="020B0604020202020204" pitchFamily="34" charset="0"/>
              <a:cs typeface="Arial" panose="020B0604020202020204" pitchFamily="34" charset="0"/>
            </a:endParaRPr>
          </a:p>
        </p:txBody>
      </p:sp>
      <p:sp>
        <p:nvSpPr>
          <p:cNvPr id="2" name="Graphic 5">
            <a:extLst>
              <a:ext uri="{FF2B5EF4-FFF2-40B4-BE49-F238E27FC236}">
                <a16:creationId xmlns:a16="http://schemas.microsoft.com/office/drawing/2014/main" id="{ED4A7EF8-4437-21F8-6F48-24C2C05A3277}"/>
              </a:ext>
            </a:extLst>
          </p:cNvPr>
          <p:cNvSpPr/>
          <p:nvPr/>
        </p:nvSpPr>
        <p:spPr>
          <a:xfrm>
            <a:off x="7428248" y="323880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144000" rIns="251999" bIns="0" rtlCol="0" anchor="ctr"/>
          <a:lstStyle/>
          <a:p>
            <a:pPr marL="177800" lvl="0" algn="ctr" rtl="0">
              <a:lnSpc>
                <a:spcPct val="100000"/>
              </a:lnSpc>
              <a:spcBef>
                <a:spcPts val="1600"/>
              </a:spcBef>
              <a:spcAft>
                <a:spcPts val="0"/>
              </a:spcAft>
              <a:buClr>
                <a:schemeClr val="dk1"/>
              </a:buClr>
              <a:buSzPts val="1500"/>
            </a:pPr>
            <a:r>
              <a:rPr lang="en-GB" sz="1800" dirty="0">
                <a:solidFill>
                  <a:schemeClr val="dk1"/>
                </a:solidFill>
                <a:latin typeface="Arial" panose="020B0604020202020204" pitchFamily="34" charset="0"/>
                <a:cs typeface="Arial" panose="020B0604020202020204" pitchFamily="34" charset="0"/>
              </a:rPr>
              <a:t>Reflect on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how changes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CNC technology </a:t>
            </a:r>
            <a:br>
              <a:rPr lang="en-GB" sz="1800" dirty="0">
                <a:solidFill>
                  <a:schemeClr val="dk1"/>
                </a:solidFill>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might</a:t>
            </a:r>
            <a:r>
              <a:rPr lang="en-GB" sz="1800" dirty="0">
                <a:solidFill>
                  <a:schemeClr val="dk1"/>
                </a:solidFill>
                <a:latin typeface="Arial" panose="020B0604020202020204" pitchFamily="34" charset="0"/>
                <a:cs typeface="Arial" panose="020B0604020202020204" pitchFamily="34" charset="0"/>
              </a:rPr>
              <a:t> influence </a:t>
            </a:r>
            <a:br>
              <a:rPr lang="en-GB" sz="1800" dirty="0">
                <a:solidFill>
                  <a:schemeClr val="dk1"/>
                </a:solidFill>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your</a:t>
            </a:r>
            <a:r>
              <a:rPr lang="en-GB" sz="1800" dirty="0">
                <a:solidFill>
                  <a:schemeClr val="dk1"/>
                </a:solidFill>
                <a:latin typeface="Arial" panose="020B0604020202020204" pitchFamily="34" charset="0"/>
                <a:cs typeface="Arial" panose="020B0604020202020204" pitchFamily="34" charset="0"/>
              </a:rPr>
              <a:t> career.</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FFCC-4EB3-D4A0-92D1-DCF031808826}"/>
              </a:ext>
            </a:extLst>
          </p:cNvPr>
          <p:cNvSpPr>
            <a:spLocks noGrp="1"/>
          </p:cNvSpPr>
          <p:nvPr>
            <p:ph type="title"/>
          </p:nvPr>
        </p:nvSpPr>
        <p:spPr/>
        <p:txBody>
          <a:bodyPr/>
          <a:lstStyle/>
          <a:p>
            <a:r>
              <a:rPr lang="en-GB" sz="4400" dirty="0"/>
              <a:t>CNC and additive manufacturing</a:t>
            </a:r>
            <a:endParaRPr lang="en-US" dirty="0"/>
          </a:p>
        </p:txBody>
      </p:sp>
      <p:sp>
        <p:nvSpPr>
          <p:cNvPr id="3" name="TextBox 2">
            <a:extLst>
              <a:ext uri="{FF2B5EF4-FFF2-40B4-BE49-F238E27FC236}">
                <a16:creationId xmlns:a16="http://schemas.microsoft.com/office/drawing/2014/main" id="{F91DA736-7A68-5E19-3FD0-A1ACFD53FC09}"/>
              </a:ext>
            </a:extLst>
          </p:cNvPr>
          <p:cNvSpPr txBox="1"/>
          <p:nvPr/>
        </p:nvSpPr>
        <p:spPr>
          <a:xfrm>
            <a:off x="417352" y="2278543"/>
            <a:ext cx="1185931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dirty="0">
                <a:solidFill>
                  <a:schemeClr val="tx1"/>
                </a:solidFill>
                <a:latin typeface="Arial" panose="020B0604020202020204" pitchFamily="34" charset="0"/>
                <a:ea typeface="Roboto"/>
                <a:cs typeface="Arial" panose="020B0604020202020204" pitchFamily="34" charset="0"/>
                <a:sym typeface="Roboto"/>
              </a:rPr>
              <a:t>Additive manufacturing processes create objects by laying down successive layers </a:t>
            </a:r>
            <a:br>
              <a:rPr lang="en-GB" sz="1800" dirty="0">
                <a:solidFill>
                  <a:schemeClr val="tx1"/>
                </a:solidFill>
                <a:latin typeface="Arial" panose="020B0604020202020204" pitchFamily="34" charset="0"/>
                <a:ea typeface="Roboto"/>
                <a:cs typeface="Arial" panose="020B0604020202020204" pitchFamily="34" charset="0"/>
                <a:sym typeface="Roboto"/>
              </a:rPr>
            </a:br>
            <a:r>
              <a:rPr lang="en-GB" sz="1800" dirty="0">
                <a:solidFill>
                  <a:schemeClr val="tx1"/>
                </a:solidFill>
                <a:latin typeface="Arial" panose="020B0604020202020204" pitchFamily="34" charset="0"/>
                <a:ea typeface="Roboto"/>
                <a:cs typeface="Arial" panose="020B0604020202020204" pitchFamily="34" charset="0"/>
                <a:sym typeface="Roboto"/>
              </a:rPr>
              <a:t>of material. Additive manufacturing can use CNC processes controlled by digital files.</a:t>
            </a:r>
            <a:endParaRPr lang="en-GB" sz="800" dirty="0">
              <a:solidFill>
                <a:schemeClr val="tx1"/>
              </a:solidFill>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3D5A8C1D-5B13-B09E-8C3D-4035660C63E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8" name="Content Placeholder 11">
            <a:extLst>
              <a:ext uri="{FF2B5EF4-FFF2-40B4-BE49-F238E27FC236}">
                <a16:creationId xmlns:a16="http://schemas.microsoft.com/office/drawing/2014/main" id="{92F90864-6B3E-AF8F-72D5-AF5AF1D50908}"/>
              </a:ext>
            </a:extLst>
          </p:cNvPr>
          <p:cNvSpPr txBox="1">
            <a:spLocks/>
          </p:cNvSpPr>
          <p:nvPr/>
        </p:nvSpPr>
        <p:spPr>
          <a:xfrm>
            <a:off x="3380720" y="7321233"/>
            <a:ext cx="9496148" cy="952715"/>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07950">
              <a:buClr>
                <a:schemeClr val="dk1"/>
              </a:buClr>
              <a:buSzPts val="1900"/>
            </a:pPr>
            <a:r>
              <a:rPr lang="en-GB" sz="1800" dirty="0">
                <a:solidFill>
                  <a:schemeClr val="dk1"/>
                </a:solidFill>
                <a:ea typeface="Calibri"/>
                <a:sym typeface="Calibri"/>
              </a:rPr>
              <a:t>Discuss what you think each of these additive processes may manufacture.</a:t>
            </a:r>
            <a:endParaRPr lang="en-GB" sz="800" dirty="0">
              <a:solidFill>
                <a:schemeClr val="dk1"/>
              </a:solidFill>
            </a:endParaRPr>
          </a:p>
        </p:txBody>
      </p:sp>
      <p:pic>
        <p:nvPicPr>
          <p:cNvPr id="9" name="Graphic 8">
            <a:extLst>
              <a:ext uri="{FF2B5EF4-FFF2-40B4-BE49-F238E27FC236}">
                <a16:creationId xmlns:a16="http://schemas.microsoft.com/office/drawing/2014/main" id="{3F51A8D2-C61D-6E78-3622-BD8513FCA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91917" y="6790163"/>
            <a:ext cx="1078232" cy="1062139"/>
          </a:xfrm>
          <a:prstGeom prst="rect">
            <a:avLst/>
          </a:prstGeom>
        </p:spPr>
      </p:pic>
      <p:sp>
        <p:nvSpPr>
          <p:cNvPr id="14" name="Google Shape;139;p21">
            <a:extLst>
              <a:ext uri="{FF2B5EF4-FFF2-40B4-BE49-F238E27FC236}">
                <a16:creationId xmlns:a16="http://schemas.microsoft.com/office/drawing/2014/main" id="{46DB8606-BB7A-9152-BC40-67EB1A90902D}"/>
              </a:ext>
            </a:extLst>
          </p:cNvPr>
          <p:cNvSpPr txBox="1"/>
          <p:nvPr/>
        </p:nvSpPr>
        <p:spPr>
          <a:xfrm>
            <a:off x="1011156" y="3267546"/>
            <a:ext cx="26193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3D printing</a:t>
            </a:r>
            <a:endParaRPr b="1" dirty="0">
              <a:latin typeface="Arial" panose="020B0604020202020204" pitchFamily="34" charset="0"/>
              <a:cs typeface="Arial" panose="020B0604020202020204" pitchFamily="34" charset="0"/>
            </a:endParaRPr>
          </a:p>
        </p:txBody>
      </p:sp>
      <p:sp>
        <p:nvSpPr>
          <p:cNvPr id="15" name="Google Shape;140;p21">
            <a:extLst>
              <a:ext uri="{FF2B5EF4-FFF2-40B4-BE49-F238E27FC236}">
                <a16:creationId xmlns:a16="http://schemas.microsoft.com/office/drawing/2014/main" id="{2C4760E0-E44A-E71F-EB50-102C0650FEE0}"/>
              </a:ext>
            </a:extLst>
          </p:cNvPr>
          <p:cNvSpPr txBox="1"/>
          <p:nvPr/>
        </p:nvSpPr>
        <p:spPr>
          <a:xfrm>
            <a:off x="4817793" y="3267546"/>
            <a:ext cx="24957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latin typeface="Arial" panose="020B0604020202020204" pitchFamily="34" charset="0"/>
                <a:ea typeface="Calibri"/>
                <a:cs typeface="Arial" panose="020B0604020202020204" pitchFamily="34" charset="0"/>
                <a:sym typeface="Calibri"/>
              </a:rPr>
              <a:t>Powder sintering</a:t>
            </a:r>
            <a:endParaRPr b="1">
              <a:latin typeface="Arial" panose="020B0604020202020204" pitchFamily="34" charset="0"/>
              <a:cs typeface="Arial" panose="020B0604020202020204" pitchFamily="34" charset="0"/>
            </a:endParaRPr>
          </a:p>
        </p:txBody>
      </p:sp>
      <p:sp>
        <p:nvSpPr>
          <p:cNvPr id="16" name="Google Shape;141;p21">
            <a:extLst>
              <a:ext uri="{FF2B5EF4-FFF2-40B4-BE49-F238E27FC236}">
                <a16:creationId xmlns:a16="http://schemas.microsoft.com/office/drawing/2014/main" id="{BB62123A-F106-0BCE-0120-DFDE9F5FF808}"/>
              </a:ext>
            </a:extLst>
          </p:cNvPr>
          <p:cNvSpPr txBox="1"/>
          <p:nvPr/>
        </p:nvSpPr>
        <p:spPr>
          <a:xfrm>
            <a:off x="4098842" y="5450118"/>
            <a:ext cx="383016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rgbClr val="111111"/>
                </a:solidFill>
                <a:latin typeface="Arial" panose="020B0604020202020204" pitchFamily="34" charset="0"/>
                <a:ea typeface="Roboto"/>
                <a:cs typeface="Arial" panose="020B0604020202020204" pitchFamily="34" charset="0"/>
                <a:sym typeface="Roboto"/>
              </a:rPr>
              <a:t>Powder sintering uses high-</a:t>
            </a:r>
            <a:br>
              <a:rPr lang="en-GB" dirty="0">
                <a:solidFill>
                  <a:srgbClr val="111111"/>
                </a:solidFill>
                <a:latin typeface="Arial" panose="020B0604020202020204" pitchFamily="34" charset="0"/>
                <a:ea typeface="Roboto"/>
                <a:cs typeface="Arial" panose="020B0604020202020204" pitchFamily="34" charset="0"/>
                <a:sym typeface="Roboto"/>
              </a:rPr>
            </a:br>
            <a:r>
              <a:rPr lang="en-GB" dirty="0">
                <a:solidFill>
                  <a:srgbClr val="111111"/>
                </a:solidFill>
                <a:latin typeface="Arial" panose="020B0604020202020204" pitchFamily="34" charset="0"/>
                <a:ea typeface="Roboto"/>
                <a:cs typeface="Arial" panose="020B0604020202020204" pitchFamily="34" charset="0"/>
                <a:sym typeface="Roboto"/>
              </a:rPr>
              <a:t>powered lasers to sinter, or bind, finely powdered material, usually </a:t>
            </a:r>
            <a:br>
              <a:rPr lang="en-GB" dirty="0">
                <a:solidFill>
                  <a:srgbClr val="111111"/>
                </a:solidFill>
                <a:latin typeface="Arial" panose="020B0604020202020204" pitchFamily="34" charset="0"/>
                <a:ea typeface="Roboto"/>
                <a:cs typeface="Arial" panose="020B0604020202020204" pitchFamily="34" charset="0"/>
                <a:sym typeface="Roboto"/>
              </a:rPr>
            </a:br>
            <a:r>
              <a:rPr lang="en-GB" dirty="0">
                <a:solidFill>
                  <a:srgbClr val="111111"/>
                </a:solidFill>
                <a:latin typeface="Arial" panose="020B0604020202020204" pitchFamily="34" charset="0"/>
                <a:ea typeface="Roboto"/>
                <a:cs typeface="Arial" panose="020B0604020202020204" pitchFamily="34" charset="0"/>
                <a:sym typeface="Roboto"/>
              </a:rPr>
              <a:t>a metal, into a solid structure. </a:t>
            </a:r>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17" name="Google Shape;142;p21">
            <a:extLst>
              <a:ext uri="{FF2B5EF4-FFF2-40B4-BE49-F238E27FC236}">
                <a16:creationId xmlns:a16="http://schemas.microsoft.com/office/drawing/2014/main" id="{6F357237-8BB2-4ED6-EBA6-CCE1929FD28D}"/>
              </a:ext>
            </a:extLst>
          </p:cNvPr>
          <p:cNvSpPr txBox="1"/>
          <p:nvPr/>
        </p:nvSpPr>
        <p:spPr>
          <a:xfrm>
            <a:off x="384929" y="5425065"/>
            <a:ext cx="348148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latin typeface="Arial" panose="020B0604020202020204" pitchFamily="34" charset="0"/>
                <a:ea typeface="Roboto"/>
                <a:cs typeface="Arial" panose="020B0604020202020204" pitchFamily="34" charset="0"/>
                <a:sym typeface="Roboto"/>
              </a:rPr>
              <a:t>3D printing uses extruded polymer from a heated nozzle. </a:t>
            </a:r>
            <a:endParaRPr dirty="0">
              <a:latin typeface="Arial" panose="020B0604020202020204" pitchFamily="34" charset="0"/>
              <a:cs typeface="Arial" panose="020B0604020202020204" pitchFamily="34" charset="0"/>
            </a:endParaRPr>
          </a:p>
        </p:txBody>
      </p:sp>
      <p:sp>
        <p:nvSpPr>
          <p:cNvPr id="18" name="Google Shape;143;p21">
            <a:extLst>
              <a:ext uri="{FF2B5EF4-FFF2-40B4-BE49-F238E27FC236}">
                <a16:creationId xmlns:a16="http://schemas.microsoft.com/office/drawing/2014/main" id="{12D99230-1F46-284A-585B-2C7054FBC5EE}"/>
              </a:ext>
            </a:extLst>
          </p:cNvPr>
          <p:cNvSpPr txBox="1"/>
          <p:nvPr/>
        </p:nvSpPr>
        <p:spPr>
          <a:xfrm>
            <a:off x="8161438" y="5460735"/>
            <a:ext cx="419907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latin typeface="Arial" panose="020B0604020202020204" pitchFamily="34" charset="0"/>
                <a:ea typeface="Roboto"/>
                <a:cs typeface="Arial" panose="020B0604020202020204" pitchFamily="34" charset="0"/>
                <a:sym typeface="Roboto"/>
              </a:rPr>
              <a:t>Composite manufacturing mixes</a:t>
            </a:r>
            <a:r>
              <a:rPr lang="en-GB" b="1" dirty="0">
                <a:latin typeface="Arial" panose="020B0604020202020204" pitchFamily="34" charset="0"/>
                <a:ea typeface="Roboto"/>
                <a:cs typeface="Arial" panose="020B0604020202020204" pitchFamily="34" charset="0"/>
                <a:sym typeface="Roboto"/>
              </a:rPr>
              <a:t> </a:t>
            </a:r>
            <a:br>
              <a:rPr lang="en-GB" b="1" dirty="0">
                <a:latin typeface="Arial" panose="020B0604020202020204" pitchFamily="34" charset="0"/>
                <a:ea typeface="Roboto"/>
                <a:cs typeface="Arial" panose="020B0604020202020204" pitchFamily="34" charset="0"/>
                <a:sym typeface="Roboto"/>
              </a:rPr>
            </a:br>
            <a:r>
              <a:rPr lang="en-GB" dirty="0">
                <a:latin typeface="Arial" panose="020B0604020202020204" pitchFamily="34" charset="0"/>
                <a:ea typeface="Roboto"/>
                <a:cs typeface="Arial" panose="020B0604020202020204" pitchFamily="34" charset="0"/>
                <a:sym typeface="Roboto"/>
              </a:rPr>
              <a:t>fibre reinforcement with a resin </a:t>
            </a:r>
            <a:br>
              <a:rPr lang="en-GB" dirty="0">
                <a:latin typeface="Arial" panose="020B0604020202020204" pitchFamily="34" charset="0"/>
                <a:ea typeface="Roboto"/>
                <a:cs typeface="Arial" panose="020B0604020202020204" pitchFamily="34" charset="0"/>
                <a:sym typeface="Roboto"/>
              </a:rPr>
            </a:br>
            <a:r>
              <a:rPr lang="en-GB" dirty="0">
                <a:latin typeface="Arial" panose="020B0604020202020204" pitchFamily="34" charset="0"/>
                <a:ea typeface="Roboto"/>
                <a:cs typeface="Arial" panose="020B0604020202020204" pitchFamily="34" charset="0"/>
                <a:sym typeface="Roboto"/>
              </a:rPr>
              <a:t>matrix in an open, closed or cast moulding process.</a:t>
            </a:r>
            <a:endParaRPr dirty="0">
              <a:latin typeface="Arial" panose="020B0604020202020204" pitchFamily="34" charset="0"/>
              <a:ea typeface="Calibri"/>
              <a:cs typeface="Arial" panose="020B0604020202020204" pitchFamily="34" charset="0"/>
              <a:sym typeface="Calibri"/>
            </a:endParaRPr>
          </a:p>
        </p:txBody>
      </p:sp>
      <p:sp>
        <p:nvSpPr>
          <p:cNvPr id="19" name="Google Shape;145;p21">
            <a:extLst>
              <a:ext uri="{FF2B5EF4-FFF2-40B4-BE49-F238E27FC236}">
                <a16:creationId xmlns:a16="http://schemas.microsoft.com/office/drawing/2014/main" id="{E980FF1B-DC56-3ED4-C8C7-DA1E04139746}"/>
              </a:ext>
            </a:extLst>
          </p:cNvPr>
          <p:cNvSpPr txBox="1"/>
          <p:nvPr/>
        </p:nvSpPr>
        <p:spPr>
          <a:xfrm>
            <a:off x="8444458" y="3234008"/>
            <a:ext cx="32102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Composite manufacturing </a:t>
            </a:r>
            <a:endParaRPr b="1" dirty="0">
              <a:latin typeface="Arial" panose="020B0604020202020204" pitchFamily="34" charset="0"/>
              <a:cs typeface="Arial" panose="020B0604020202020204" pitchFamily="34" charset="0"/>
            </a:endParaRPr>
          </a:p>
        </p:txBody>
      </p:sp>
      <p:sp>
        <p:nvSpPr>
          <p:cNvPr id="20" name="Google Shape;147;p21">
            <a:extLst>
              <a:ext uri="{FF2B5EF4-FFF2-40B4-BE49-F238E27FC236}">
                <a16:creationId xmlns:a16="http://schemas.microsoft.com/office/drawing/2014/main" id="{DFCC9E53-9C80-EAD6-474B-1E8BFA155E87}"/>
              </a:ext>
            </a:extLst>
          </p:cNvPr>
          <p:cNvSpPr txBox="1"/>
          <p:nvPr/>
        </p:nvSpPr>
        <p:spPr>
          <a:xfrm>
            <a:off x="13425524" y="3241828"/>
            <a:ext cx="24957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latin typeface="Arial" panose="020B0604020202020204" pitchFamily="34" charset="0"/>
                <a:ea typeface="Calibri"/>
                <a:cs typeface="Arial" panose="020B0604020202020204" pitchFamily="34" charset="0"/>
                <a:sym typeface="Calibri"/>
              </a:rPr>
              <a:t>Weaving </a:t>
            </a:r>
            <a:endParaRPr b="1" dirty="0">
              <a:latin typeface="Arial" panose="020B0604020202020204" pitchFamily="34" charset="0"/>
              <a:cs typeface="Arial" panose="020B0604020202020204" pitchFamily="34" charset="0"/>
            </a:endParaRPr>
          </a:p>
        </p:txBody>
      </p:sp>
      <p:sp>
        <p:nvSpPr>
          <p:cNvPr id="21" name="Google Shape;148;p21">
            <a:extLst>
              <a:ext uri="{FF2B5EF4-FFF2-40B4-BE49-F238E27FC236}">
                <a16:creationId xmlns:a16="http://schemas.microsoft.com/office/drawing/2014/main" id="{149CF027-3486-B86B-8111-2236E70F7050}"/>
              </a:ext>
            </a:extLst>
          </p:cNvPr>
          <p:cNvSpPr txBox="1"/>
          <p:nvPr/>
        </p:nvSpPr>
        <p:spPr>
          <a:xfrm>
            <a:off x="12453901" y="5474590"/>
            <a:ext cx="349405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latin typeface="Arial" panose="020B0604020202020204" pitchFamily="34" charset="0"/>
                <a:ea typeface="Roboto"/>
                <a:cs typeface="Arial" panose="020B0604020202020204" pitchFamily="34" charset="0"/>
                <a:sym typeface="Roboto"/>
              </a:rPr>
              <a:t>Weaving creates fabrics or layers with a 2D or 3D structure. </a:t>
            </a:r>
            <a:endParaRPr dirty="0">
              <a:latin typeface="Arial" panose="020B0604020202020204" pitchFamily="34" charset="0"/>
              <a:ea typeface="Calibri"/>
              <a:cs typeface="Arial" panose="020B0604020202020204" pitchFamily="34" charset="0"/>
              <a:sym typeface="Calibri"/>
            </a:endParaRPr>
          </a:p>
        </p:txBody>
      </p:sp>
      <p:pic>
        <p:nvPicPr>
          <p:cNvPr id="35" name="Graphic 34">
            <a:extLst>
              <a:ext uri="{FF2B5EF4-FFF2-40B4-BE49-F238E27FC236}">
                <a16:creationId xmlns:a16="http://schemas.microsoft.com/office/drawing/2014/main" id="{22A465A2-974A-7626-1C7A-85FFF3C47C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4161" y="3748835"/>
            <a:ext cx="1586785" cy="1532996"/>
          </a:xfrm>
          <a:prstGeom prst="rect">
            <a:avLst/>
          </a:prstGeom>
        </p:spPr>
      </p:pic>
      <p:pic>
        <p:nvPicPr>
          <p:cNvPr id="41" name="Graphic 40">
            <a:extLst>
              <a:ext uri="{FF2B5EF4-FFF2-40B4-BE49-F238E27FC236}">
                <a16:creationId xmlns:a16="http://schemas.microsoft.com/office/drawing/2014/main" id="{AF40EE1E-1B30-8780-9D19-37E91FE4C5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9963" y="3751802"/>
            <a:ext cx="1586785" cy="1532996"/>
          </a:xfrm>
          <a:prstGeom prst="rect">
            <a:avLst/>
          </a:prstGeom>
        </p:spPr>
      </p:pic>
      <p:pic>
        <p:nvPicPr>
          <p:cNvPr id="47" name="Graphic 46">
            <a:extLst>
              <a:ext uri="{FF2B5EF4-FFF2-40B4-BE49-F238E27FC236}">
                <a16:creationId xmlns:a16="http://schemas.microsoft.com/office/drawing/2014/main" id="{350B43CF-E775-7484-772E-1A9B4C60CA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7062" y="3748835"/>
            <a:ext cx="1586785" cy="1532996"/>
          </a:xfrm>
          <a:prstGeom prst="rect">
            <a:avLst/>
          </a:prstGeom>
        </p:spPr>
      </p:pic>
      <p:pic>
        <p:nvPicPr>
          <p:cNvPr id="49" name="Graphic 48">
            <a:extLst>
              <a:ext uri="{FF2B5EF4-FFF2-40B4-BE49-F238E27FC236}">
                <a16:creationId xmlns:a16="http://schemas.microsoft.com/office/drawing/2014/main" id="{ED143CF1-EF2D-BB63-E3D7-A3023C4C40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202864" y="3748835"/>
            <a:ext cx="1586785" cy="1532996"/>
          </a:xfrm>
          <a:prstGeom prst="rect">
            <a:avLst/>
          </a:prstGeom>
        </p:spPr>
      </p:pic>
      <p:sp>
        <p:nvSpPr>
          <p:cNvPr id="56" name="Footer Placeholder 3">
            <a:extLst>
              <a:ext uri="{FF2B5EF4-FFF2-40B4-BE49-F238E27FC236}">
                <a16:creationId xmlns:a16="http://schemas.microsoft.com/office/drawing/2014/main" id="{A4918DA9-C146-B522-D0DA-1C29E2E2214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4. The future of CNC</a:t>
            </a:r>
            <a:endParaRPr lang="en-US" dirty="0"/>
          </a:p>
        </p:txBody>
      </p:sp>
    </p:spTree>
    <p:extLst>
      <p:ext uri="{BB962C8B-B14F-4D97-AF65-F5344CB8AC3E}">
        <p14:creationId xmlns:p14="http://schemas.microsoft.com/office/powerpoint/2010/main" val="295335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1B75-B586-9E94-C35F-72834557AAF9}"/>
              </a:ext>
            </a:extLst>
          </p:cNvPr>
          <p:cNvSpPr>
            <a:spLocks noGrp="1"/>
          </p:cNvSpPr>
          <p:nvPr>
            <p:ph type="title"/>
          </p:nvPr>
        </p:nvSpPr>
        <p:spPr/>
        <p:txBody>
          <a:bodyPr/>
          <a:lstStyle/>
          <a:p>
            <a:r>
              <a:rPr lang="en-GB" sz="4400" dirty="0"/>
              <a:t>What are the benefits of </a:t>
            </a:r>
            <a:br>
              <a:rPr lang="en-GB" sz="4400" dirty="0"/>
            </a:br>
            <a:r>
              <a:rPr lang="en-GB" sz="4400" dirty="0"/>
              <a:t>additive manufacturing?</a:t>
            </a:r>
            <a:endParaRPr lang="en-US" dirty="0"/>
          </a:p>
        </p:txBody>
      </p:sp>
      <p:sp>
        <p:nvSpPr>
          <p:cNvPr id="3" name="TextBox 2">
            <a:extLst>
              <a:ext uri="{FF2B5EF4-FFF2-40B4-BE49-F238E27FC236}">
                <a16:creationId xmlns:a16="http://schemas.microsoft.com/office/drawing/2014/main" id="{FC84209C-2052-CBF9-08E2-C99F8728EDBE}"/>
              </a:ext>
            </a:extLst>
          </p:cNvPr>
          <p:cNvSpPr txBox="1"/>
          <p:nvPr/>
        </p:nvSpPr>
        <p:spPr>
          <a:xfrm>
            <a:off x="417350" y="2851979"/>
            <a:ext cx="11118157" cy="12311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1200"/>
              </a:spcAft>
              <a:buNone/>
            </a:pPr>
            <a:r>
              <a:rPr lang="en-GB" sz="1800" dirty="0">
                <a:solidFill>
                  <a:schemeClr val="dk1"/>
                </a:solidFill>
                <a:latin typeface="Arial" panose="020B0604020202020204" pitchFamily="34" charset="0"/>
                <a:ea typeface="Calibri"/>
                <a:cs typeface="Arial" panose="020B0604020202020204" pitchFamily="34" charset="0"/>
                <a:sym typeface="Calibri"/>
              </a:rPr>
              <a:t>You work for a company that produces specialised components that need to be very light but strong.</a:t>
            </a:r>
          </a:p>
          <a:p>
            <a:pPr marL="0" marR="0" lvl="0" indent="0" algn="l" rtl="0">
              <a:spcBef>
                <a:spcPts val="0"/>
              </a:spcBef>
              <a:spcAft>
                <a:spcPts val="1200"/>
              </a:spcAft>
              <a:buNone/>
            </a:pPr>
            <a:r>
              <a:rPr lang="en-GB" sz="1800" dirty="0">
                <a:solidFill>
                  <a:schemeClr val="dk1"/>
                </a:solidFill>
                <a:latin typeface="Arial" panose="020B0604020202020204" pitchFamily="34" charset="0"/>
                <a:ea typeface="Calibri"/>
                <a:cs typeface="Arial" panose="020B0604020202020204" pitchFamily="34" charset="0"/>
                <a:sym typeface="Calibri"/>
              </a:rPr>
              <a:t>You currently use subtractive manufacturing techniques such as CNC milling.</a:t>
            </a:r>
          </a:p>
          <a:p>
            <a:pPr marL="0" marR="0" lvl="0" indent="0" algn="l" rtl="0">
              <a:spcBef>
                <a:spcPts val="0"/>
              </a:spcBef>
              <a:spcAft>
                <a:spcPts val="1200"/>
              </a:spcAft>
              <a:buNone/>
            </a:pPr>
            <a:r>
              <a:rPr lang="en-GB" sz="1800" dirty="0">
                <a:solidFill>
                  <a:schemeClr val="dk1"/>
                </a:solidFill>
                <a:latin typeface="Arial" panose="020B0604020202020204" pitchFamily="34" charset="0"/>
                <a:ea typeface="Calibri"/>
                <a:cs typeface="Arial" panose="020B0604020202020204" pitchFamily="34" charset="0"/>
                <a:sym typeface="Calibri"/>
              </a:rPr>
              <a:t>You are considering what benefits a move to additive manufacturing methods might deliver. </a:t>
            </a:r>
          </a:p>
        </p:txBody>
      </p:sp>
      <p:sp>
        <p:nvSpPr>
          <p:cNvPr id="4" name="Content Placeholder 11">
            <a:extLst>
              <a:ext uri="{FF2B5EF4-FFF2-40B4-BE49-F238E27FC236}">
                <a16:creationId xmlns:a16="http://schemas.microsoft.com/office/drawing/2014/main" id="{A9196077-5F13-DA21-7479-310CFE8E5B71}"/>
              </a:ext>
            </a:extLst>
          </p:cNvPr>
          <p:cNvSpPr txBox="1">
            <a:spLocks/>
          </p:cNvSpPr>
          <p:nvPr/>
        </p:nvSpPr>
        <p:spPr>
          <a:xfrm>
            <a:off x="555515" y="4761023"/>
            <a:ext cx="9112385" cy="3748996"/>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dirty="0">
                <a:ea typeface="Calibri"/>
                <a:sym typeface="Calibri"/>
              </a:rPr>
              <a:t>Study the metal part in the image.</a:t>
            </a:r>
          </a:p>
          <a:p>
            <a:pPr marL="457200" indent="-330200">
              <a:buSzPct val="70000"/>
              <a:buFont typeface="Arial" panose="020B0604020202020204" pitchFamily="34" charset="0"/>
              <a:buChar char="•"/>
            </a:pPr>
            <a:r>
              <a:rPr lang="en-GB" sz="1800" dirty="0">
                <a:ea typeface="Calibri"/>
                <a:sym typeface="Calibri"/>
              </a:rPr>
              <a:t>What additive manufacturing technique might you use to produce this part?</a:t>
            </a:r>
            <a:endParaRPr lang="en-GB" sz="1800" dirty="0">
              <a:ea typeface="Calibri"/>
            </a:endParaRPr>
          </a:p>
          <a:p>
            <a:pPr marL="457200" indent="-330200">
              <a:buSzPct val="70000"/>
              <a:buFont typeface="Arial" panose="020B0604020202020204" pitchFamily="34" charset="0"/>
              <a:buChar char="•"/>
            </a:pPr>
            <a:r>
              <a:rPr lang="en-GB" sz="1800" dirty="0">
                <a:solidFill>
                  <a:schemeClr val="dk1"/>
                </a:solidFill>
                <a:ea typeface="Calibri"/>
                <a:sym typeface="Calibri"/>
              </a:rPr>
              <a:t>What subtractive processes might you still need to carry out to finish the part </a:t>
            </a:r>
            <a:br>
              <a:rPr lang="en-GB" sz="1800" dirty="0">
                <a:solidFill>
                  <a:schemeClr val="dk1"/>
                </a:solidFill>
                <a:ea typeface="Calibri"/>
                <a:sym typeface="Calibri"/>
              </a:rPr>
            </a:br>
            <a:r>
              <a:rPr lang="en-GB" sz="1800" dirty="0">
                <a:solidFill>
                  <a:schemeClr val="dk1"/>
                </a:solidFill>
                <a:ea typeface="Calibri"/>
                <a:sym typeface="Calibri"/>
              </a:rPr>
              <a:t>to a high standard?</a:t>
            </a:r>
            <a:endParaRPr lang="en-GB" sz="1800" dirty="0">
              <a:solidFill>
                <a:schemeClr val="dk1"/>
              </a:solidFill>
            </a:endParaRPr>
          </a:p>
          <a:p>
            <a:pPr marL="457200" indent="-330200">
              <a:buSzPct val="70000"/>
              <a:buFont typeface="Arial" panose="020B0604020202020204" pitchFamily="34" charset="0"/>
              <a:buChar char="•"/>
            </a:pPr>
            <a:r>
              <a:rPr lang="en-GB" sz="1800" dirty="0">
                <a:ea typeface="Calibri"/>
                <a:sym typeface="Calibri"/>
              </a:rPr>
              <a:t>What are some benefits of additive manufacturing for a company?</a:t>
            </a:r>
            <a:endParaRPr lang="en-GB" sz="1800" dirty="0">
              <a:ea typeface="Calibri"/>
            </a:endParaRPr>
          </a:p>
          <a:p>
            <a:pPr marL="457200" indent="-330200">
              <a:buSzPct val="70000"/>
              <a:buFont typeface="Arial" panose="020B0604020202020204" pitchFamily="34" charset="0"/>
              <a:buChar char="•"/>
            </a:pPr>
            <a:r>
              <a:rPr lang="en-GB" sz="1800" dirty="0">
                <a:ea typeface="Calibri"/>
              </a:rPr>
              <a:t>What are some benefits for the company’s customers?</a:t>
            </a:r>
          </a:p>
          <a:p>
            <a:pPr marL="457200" indent="-330200">
              <a:buSzPct val="70000"/>
              <a:buFont typeface="Arial" panose="020B0604020202020204" pitchFamily="34" charset="0"/>
              <a:buChar char="•"/>
            </a:pPr>
            <a:r>
              <a:rPr lang="en-GB" sz="1800" dirty="0">
                <a:ea typeface="Calibri"/>
              </a:rPr>
              <a:t>How might additive manufacturing help a company become more sustainable?</a:t>
            </a:r>
          </a:p>
        </p:txBody>
      </p:sp>
      <p:pic>
        <p:nvPicPr>
          <p:cNvPr id="5" name="Graphic 4">
            <a:extLst>
              <a:ext uri="{FF2B5EF4-FFF2-40B4-BE49-F238E27FC236}">
                <a16:creationId xmlns:a16="http://schemas.microsoft.com/office/drawing/2014/main" id="{26999DF7-7536-C867-5481-1A5463DFE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8701" y="4229953"/>
            <a:ext cx="1078232" cy="1062139"/>
          </a:xfrm>
          <a:prstGeom prst="rect">
            <a:avLst/>
          </a:prstGeom>
        </p:spPr>
      </p:pic>
      <p:pic>
        <p:nvPicPr>
          <p:cNvPr id="9" name="Graphic 8">
            <a:extLst>
              <a:ext uri="{FF2B5EF4-FFF2-40B4-BE49-F238E27FC236}">
                <a16:creationId xmlns:a16="http://schemas.microsoft.com/office/drawing/2014/main" id="{F27AE261-B8ED-04B3-33FA-DB16A6F88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7869" y="243711"/>
            <a:ext cx="1026664" cy="991862"/>
          </a:xfrm>
          <a:prstGeom prst="rect">
            <a:avLst/>
          </a:prstGeom>
        </p:spPr>
      </p:pic>
      <p:sp>
        <p:nvSpPr>
          <p:cNvPr id="12" name="Footer Placeholder 3">
            <a:extLst>
              <a:ext uri="{FF2B5EF4-FFF2-40B4-BE49-F238E27FC236}">
                <a16:creationId xmlns:a16="http://schemas.microsoft.com/office/drawing/2014/main" id="{D7EADE41-73F1-90F4-55C1-552F042ACFD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4. The future of CNC</a:t>
            </a:r>
            <a:endParaRPr lang="en-US" dirty="0">
              <a:solidFill>
                <a:schemeClr val="bg1"/>
              </a:solidFill>
            </a:endParaRPr>
          </a:p>
        </p:txBody>
      </p:sp>
      <p:sp>
        <p:nvSpPr>
          <p:cNvPr id="13" name="Slide Number Placeholder 5">
            <a:extLst>
              <a:ext uri="{FF2B5EF4-FFF2-40B4-BE49-F238E27FC236}">
                <a16:creationId xmlns:a16="http://schemas.microsoft.com/office/drawing/2014/main" id="{E0487B5B-0608-69AE-B01F-8EB4DC3172C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Tree>
    <p:extLst>
      <p:ext uri="{BB962C8B-B14F-4D97-AF65-F5344CB8AC3E}">
        <p14:creationId xmlns:p14="http://schemas.microsoft.com/office/powerpoint/2010/main" val="1389052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Props1.xml><?xml version="1.0" encoding="utf-8"?>
<ds:datastoreItem xmlns:ds="http://schemas.openxmlformats.org/officeDocument/2006/customXml" ds:itemID="{6D43C07B-0E5C-4215-8522-0E23F79CA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A6F6EE-3114-467C-8F7F-ADB4FAB9F0CD}">
  <ds:schemaRefs>
    <ds:schemaRef ds:uri="http://schemas.microsoft.com/sharepoint/v3/contenttype/forms"/>
  </ds:schemaRefs>
</ds:datastoreItem>
</file>

<file path=customXml/itemProps3.xml><?xml version="1.0" encoding="utf-8"?>
<ds:datastoreItem xmlns:ds="http://schemas.openxmlformats.org/officeDocument/2006/customXml" ds:itemID="{1B777040-AED1-49A2-A6F9-2D4544050B30}">
  <ds:schemaRefs>
    <ds:schemaRef ds:uri="http://schemas.microsoft.com/office/2006/metadata/properties"/>
    <ds:schemaRef ds:uri="http://schemas.microsoft.com/office/infopath/2007/PartnerControls"/>
    <ds:schemaRef ds:uri="http://schemas.microsoft.com/sharepoint/v3"/>
    <ds:schemaRef ds:uri="0edf7d78-1330-49f6-bffc-7239953f04fe"/>
    <ds:schemaRef ds:uri="f97151d3-a763-4fee-95d1-c0b0132eac99"/>
    <ds:schemaRef ds:uri="94c2123c-08af-4259-afd9-327c11a3f8fe"/>
    <ds:schemaRef ds:uri="d89c1b2d-70bc-4028-a552-56ef7d93dfa4"/>
  </ds:schemaRefs>
</ds:datastoreItem>
</file>

<file path=docProps/app.xml><?xml version="1.0" encoding="utf-8"?>
<Properties xmlns="http://schemas.openxmlformats.org/officeDocument/2006/extended-properties" xmlns:vt="http://schemas.openxmlformats.org/officeDocument/2006/docPropsVTypes">
  <Template>Office Theme</Template>
  <TotalTime>40611</TotalTime>
  <Words>3135</Words>
  <Application>Microsoft Office PowerPoint</Application>
  <PresentationFormat>Custom</PresentationFormat>
  <Paragraphs>395</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Courier New</vt:lpstr>
      <vt:lpstr>Office Theme</vt:lpstr>
      <vt:lpstr>1_Custom Design</vt:lpstr>
      <vt:lpstr>Custom Design</vt:lpstr>
      <vt:lpstr>PowerPoint Presentation</vt:lpstr>
      <vt:lpstr>Practitioner guide </vt:lpstr>
      <vt:lpstr>Introduction and overview</vt:lpstr>
      <vt:lpstr>Learning outcomes and resource links </vt:lpstr>
      <vt:lpstr>Subject coverage</vt:lpstr>
      <vt:lpstr>PowerPoint Presentation</vt:lpstr>
      <vt:lpstr>Learning outcomes</vt:lpstr>
      <vt:lpstr>CNC and additive manufacturing</vt:lpstr>
      <vt:lpstr>What are the benefits of  additive manufacturing?</vt:lpstr>
      <vt:lpstr>What are the benefits of additive  manufacturing? Answers</vt:lpstr>
      <vt:lpstr>CNC and the smart factory</vt:lpstr>
      <vt:lpstr>CNC and the smart factory</vt:lpstr>
      <vt:lpstr>Smart factories and better products </vt:lpstr>
      <vt:lpstr>Smart factories and better products – example  </vt:lpstr>
      <vt:lpstr>CNC and your career opportunities</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Stephen Winterburn</cp:lastModifiedBy>
  <cp:revision>609</cp:revision>
  <dcterms:created xsi:type="dcterms:W3CDTF">2022-05-23T15:11:33Z</dcterms:created>
  <dcterms:modified xsi:type="dcterms:W3CDTF">2024-01-05T11:25:48Z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MediaServiceImageTags">
    <vt:lpwstr/>
  </property>
  <property fmtid="{D5CDD505-2E9C-101B-9397-08002B2CF9AE}" pid="4" name="Order">
    <vt:r8>978000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