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3"/>
  </p:notesMasterIdLst>
  <p:sldIdLst>
    <p:sldId id="256" r:id="rId6"/>
    <p:sldId id="267" r:id="rId7"/>
    <p:sldId id="284" r:id="rId8"/>
    <p:sldId id="281" r:id="rId9"/>
    <p:sldId id="257" r:id="rId10"/>
    <p:sldId id="272" r:id="rId11"/>
    <p:sldId id="275" r:id="rId12"/>
    <p:sldId id="303" r:id="rId13"/>
    <p:sldId id="266" r:id="rId14"/>
    <p:sldId id="286" r:id="rId15"/>
    <p:sldId id="271" r:id="rId16"/>
    <p:sldId id="302" r:id="rId17"/>
    <p:sldId id="299" r:id="rId18"/>
    <p:sldId id="300" r:id="rId19"/>
    <p:sldId id="287" r:id="rId20"/>
    <p:sldId id="298" r:id="rId21"/>
    <p:sldId id="304" r:id="rId22"/>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CF2F011B-93EA-287B-77E5-7715EA452C9F}" name="Stylli Charalampous" initials="SC" userId="S::stylli.charalampous@raeng.org.uk::6ccdb83b-cc4f-4a44-90c9-2db0e326924d" providerId="AD"/>
  <p188:author id="{98BD5E20-A1E7-7989-F395-22443D1BA5D1}" name="V-Bryony Yanney" initials="VY" userId="S::bryony.yanney@blackbaud.me::189c5106-5702-4f42-a7ae-43cc43abd7ff" providerId="AD"/>
  <p188:author id="{2858F9E0-1884-5D2C-4266-64D92783599A}" name="V-Mike Guilmant-Cush" initials="VG" userId="S::mike.guilmant-cush@blackbaud.me::3c7f021d-b981-41a2-afc2-8c0dc9565e5f" providerId="AD"/>
  <p188:author id="{0D642AFB-FDC8-0427-6088-68984CFB4362}" name="Gemma Hummerston" initials="GH" userId="S::gemma.hummerston@raeng.org.uk::ddcef535-6d5e-4aa8-a11b-3c9548d209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4" clrIdx="0">
    <p:extLst>
      <p:ext uri="{19B8F6BF-5375-455C-9EA6-DF929625EA0E}">
        <p15:presenceInfo xmlns:p15="http://schemas.microsoft.com/office/powerpoint/2012/main" userId="f49f9c9fde2637aa" providerId="Windows Live"/>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6" clrIdx="4">
    <p:extLst>
      <p:ext uri="{19B8F6BF-5375-455C-9EA6-DF929625EA0E}">
        <p15:presenceInfo xmlns:p15="http://schemas.microsoft.com/office/powerpoint/2012/main" userId="Estelle Lloy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76B"/>
    <a:srgbClr val="3DB876"/>
    <a:srgbClr val="D91C5C"/>
    <a:srgbClr val="ECECED"/>
    <a:srgbClr val="00F291"/>
    <a:srgbClr val="24D6D1"/>
    <a:srgbClr val="22166B"/>
    <a:srgbClr val="F1D408"/>
    <a:srgbClr val="D2CF1C"/>
    <a:srgbClr val="E15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14E9F-36A5-832F-FCC0-24C765C71A2E}" v="3" dt="2023-02-14T07:29:11.731"/>
    <p1510:client id="{335594C0-2327-C392-619E-B782C87B9D0A}" v="18" dt="2023-01-23T15:51:19.922"/>
    <p1510:client id="{360B5EB6-13D9-3021-EC12-C426D33E6DC7}" v="78" dt="2023-01-23T12:51:38.414"/>
    <p1510:client id="{8F67DBA3-3D7F-7B94-D638-EF778A76FF76}" v="14" dt="2023-02-20T10:10:49.563"/>
    <p1510:client id="{A89E008A-EF4C-4E13-CA7F-1F10204EB014}" v="96" dt="2023-01-23T11:31:42.583"/>
    <p1510:client id="{DF9EBDFB-5877-8B9E-B447-3D72506F8EAB}" v="41" dt="2023-02-09T11:34:05.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28" y="56"/>
      </p:cViewPr>
      <p:guideLst>
        <p:guide orient="horz" pos="4649"/>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Bryony Yanney" userId="S::bryony.yanney@blackbaud.me::189c5106-5702-4f42-a7ae-43cc43abd7ff" providerId="AD" clId="Web-{DF9EBDFB-5877-8B9E-B447-3D72506F8EAB}"/>
    <pc:docChg chg="modSld">
      <pc:chgData name="V-Bryony Yanney" userId="S::bryony.yanney@blackbaud.me::189c5106-5702-4f42-a7ae-43cc43abd7ff" providerId="AD" clId="Web-{DF9EBDFB-5877-8B9E-B447-3D72506F8EAB}" dt="2023-02-09T11:34:05.120" v="36" actId="20577"/>
      <pc:docMkLst>
        <pc:docMk/>
      </pc:docMkLst>
      <pc:sldChg chg="modSp">
        <pc:chgData name="V-Bryony Yanney" userId="S::bryony.yanney@blackbaud.me::189c5106-5702-4f42-a7ae-43cc43abd7ff" providerId="AD" clId="Web-{DF9EBDFB-5877-8B9E-B447-3D72506F8EAB}" dt="2023-02-09T11:24:34.005" v="0" actId="20577"/>
        <pc:sldMkLst>
          <pc:docMk/>
          <pc:sldMk cId="2712674897" sldId="271"/>
        </pc:sldMkLst>
        <pc:spChg chg="mod">
          <ac:chgData name="V-Bryony Yanney" userId="S::bryony.yanney@blackbaud.me::189c5106-5702-4f42-a7ae-43cc43abd7ff" providerId="AD" clId="Web-{DF9EBDFB-5877-8B9E-B447-3D72506F8EAB}" dt="2023-02-09T11:24:34.005" v="0" actId="20577"/>
          <ac:spMkLst>
            <pc:docMk/>
            <pc:sldMk cId="2712674897" sldId="271"/>
            <ac:spMk id="13" creationId="{7FC8F153-F17A-D924-E51D-F640D4A12B62}"/>
          </ac:spMkLst>
        </pc:spChg>
      </pc:sldChg>
      <pc:sldChg chg="modSp">
        <pc:chgData name="V-Bryony Yanney" userId="S::bryony.yanney@blackbaud.me::189c5106-5702-4f42-a7ae-43cc43abd7ff" providerId="AD" clId="Web-{DF9EBDFB-5877-8B9E-B447-3D72506F8EAB}" dt="2023-02-09T11:34:05.120" v="36" actId="20577"/>
        <pc:sldMkLst>
          <pc:docMk/>
          <pc:sldMk cId="718417155" sldId="299"/>
        </pc:sldMkLst>
        <pc:spChg chg="mod">
          <ac:chgData name="V-Bryony Yanney" userId="S::bryony.yanney@blackbaud.me::189c5106-5702-4f42-a7ae-43cc43abd7ff" providerId="AD" clId="Web-{DF9EBDFB-5877-8B9E-B447-3D72506F8EAB}" dt="2023-02-09T11:33:59.354" v="34" actId="20577"/>
          <ac:spMkLst>
            <pc:docMk/>
            <pc:sldMk cId="718417155" sldId="299"/>
            <ac:spMk id="6" creationId="{C58D238C-211F-A179-1480-76303AA9BAA5}"/>
          </ac:spMkLst>
        </pc:spChg>
        <pc:spChg chg="mod">
          <ac:chgData name="V-Bryony Yanney" userId="S::bryony.yanney@blackbaud.me::189c5106-5702-4f42-a7ae-43cc43abd7ff" providerId="AD" clId="Web-{DF9EBDFB-5877-8B9E-B447-3D72506F8EAB}" dt="2023-02-09T11:34:05.120" v="36" actId="20577"/>
          <ac:spMkLst>
            <pc:docMk/>
            <pc:sldMk cId="718417155" sldId="299"/>
            <ac:spMk id="21" creationId="{5E58F839-4E1C-81FF-259F-61B6C6B88491}"/>
          </ac:spMkLst>
        </pc:spChg>
      </pc:sldChg>
      <pc:sldChg chg="modSp">
        <pc:chgData name="V-Bryony Yanney" userId="S::bryony.yanney@blackbaud.me::189c5106-5702-4f42-a7ae-43cc43abd7ff" providerId="AD" clId="Web-{DF9EBDFB-5877-8B9E-B447-3D72506F8EAB}" dt="2023-02-09T11:33:11.681" v="33"/>
        <pc:sldMkLst>
          <pc:docMk/>
          <pc:sldMk cId="705603015" sldId="302"/>
        </pc:sldMkLst>
        <pc:spChg chg="mod">
          <ac:chgData name="V-Bryony Yanney" userId="S::bryony.yanney@blackbaud.me::189c5106-5702-4f42-a7ae-43cc43abd7ff" providerId="AD" clId="Web-{DF9EBDFB-5877-8B9E-B447-3D72506F8EAB}" dt="2023-02-09T11:29:25.188" v="1" actId="20577"/>
          <ac:spMkLst>
            <pc:docMk/>
            <pc:sldMk cId="705603015" sldId="302"/>
            <ac:spMk id="8" creationId="{97251E62-5E49-C840-5CEE-FC88AE48B1DD}"/>
          </ac:spMkLst>
        </pc:spChg>
        <pc:spChg chg="mod">
          <ac:chgData name="V-Bryony Yanney" userId="S::bryony.yanney@blackbaud.me::189c5106-5702-4f42-a7ae-43cc43abd7ff" providerId="AD" clId="Web-{DF9EBDFB-5877-8B9E-B447-3D72506F8EAB}" dt="2023-02-09T11:32:55.164" v="2" actId="20577"/>
          <ac:spMkLst>
            <pc:docMk/>
            <pc:sldMk cId="705603015" sldId="302"/>
            <ac:spMk id="27" creationId="{3D191428-EA76-26B0-E781-F940842ECC11}"/>
          </ac:spMkLst>
        </pc:spChg>
        <pc:graphicFrameChg chg="mod modGraphic">
          <ac:chgData name="V-Bryony Yanney" userId="S::bryony.yanney@blackbaud.me::189c5106-5702-4f42-a7ae-43cc43abd7ff" providerId="AD" clId="Web-{DF9EBDFB-5877-8B9E-B447-3D72506F8EAB}" dt="2023-02-09T11:33:11.681" v="33"/>
          <ac:graphicFrameMkLst>
            <pc:docMk/>
            <pc:sldMk cId="705603015" sldId="302"/>
            <ac:graphicFrameMk id="7" creationId="{DA6E050E-6DB3-A0A9-5A36-3063FC1EBA77}"/>
          </ac:graphicFrameMkLst>
        </pc:graphicFrameChg>
      </pc:sldChg>
    </pc:docChg>
  </pc:docChgLst>
  <pc:docChgLst>
    <pc:chgData name="V-Mike Guilmant-Cush" userId="S::mike.guilmant-cush@blackbaud.me::3c7f021d-b981-41a2-afc2-8c0dc9565e5f" providerId="AD" clId="Web-{335594C0-2327-C392-619E-B782C87B9D0A}"/>
    <pc:docChg chg="modSld">
      <pc:chgData name="V-Mike Guilmant-Cush" userId="S::mike.guilmant-cush@blackbaud.me::3c7f021d-b981-41a2-afc2-8c0dc9565e5f" providerId="AD" clId="Web-{335594C0-2327-C392-619E-B782C87B9D0A}" dt="2023-01-23T15:53:52.474" v="38"/>
      <pc:docMkLst>
        <pc:docMk/>
      </pc:docMkLst>
      <pc:sldChg chg="modNotes">
        <pc:chgData name="V-Mike Guilmant-Cush" userId="S::mike.guilmant-cush@blackbaud.me::3c7f021d-b981-41a2-afc2-8c0dc9565e5f" providerId="AD" clId="Web-{335594C0-2327-C392-619E-B782C87B9D0A}" dt="2023-01-23T15:49:06.965" v="3"/>
        <pc:sldMkLst>
          <pc:docMk/>
          <pc:sldMk cId="502550638" sldId="266"/>
        </pc:sldMkLst>
      </pc:sldChg>
      <pc:sldChg chg="modSp">
        <pc:chgData name="V-Mike Guilmant-Cush" userId="S::mike.guilmant-cush@blackbaud.me::3c7f021d-b981-41a2-afc2-8c0dc9565e5f" providerId="AD" clId="Web-{335594C0-2327-C392-619E-B782C87B9D0A}" dt="2023-01-23T15:50:32.843" v="11" actId="20577"/>
        <pc:sldMkLst>
          <pc:docMk/>
          <pc:sldMk cId="2712674897" sldId="271"/>
        </pc:sldMkLst>
        <pc:spChg chg="mod">
          <ac:chgData name="V-Mike Guilmant-Cush" userId="S::mike.guilmant-cush@blackbaud.me::3c7f021d-b981-41a2-afc2-8c0dc9565e5f" providerId="AD" clId="Web-{335594C0-2327-C392-619E-B782C87B9D0A}" dt="2023-01-23T15:49:51.185" v="8" actId="20577"/>
          <ac:spMkLst>
            <pc:docMk/>
            <pc:sldMk cId="2712674897" sldId="271"/>
            <ac:spMk id="8" creationId="{97251E62-5E49-C840-5CEE-FC88AE48B1DD}"/>
          </ac:spMkLst>
        </pc:spChg>
        <pc:spChg chg="mod">
          <ac:chgData name="V-Mike Guilmant-Cush" userId="S::mike.guilmant-cush@blackbaud.me::3c7f021d-b981-41a2-afc2-8c0dc9565e5f" providerId="AD" clId="Web-{335594C0-2327-C392-619E-B782C87B9D0A}" dt="2023-01-23T15:50:32.843" v="11" actId="20577"/>
          <ac:spMkLst>
            <pc:docMk/>
            <pc:sldMk cId="2712674897" sldId="271"/>
            <ac:spMk id="13" creationId="{7FC8F153-F17A-D924-E51D-F640D4A12B62}"/>
          </ac:spMkLst>
        </pc:spChg>
      </pc:sldChg>
      <pc:sldChg chg="modNotes">
        <pc:chgData name="V-Mike Guilmant-Cush" userId="S::mike.guilmant-cush@blackbaud.me::3c7f021d-b981-41a2-afc2-8c0dc9565e5f" providerId="AD" clId="Web-{335594C0-2327-C392-619E-B782C87B9D0A}" dt="2023-01-23T15:53:52.474" v="38"/>
        <pc:sldMkLst>
          <pc:docMk/>
          <pc:sldMk cId="3388597907" sldId="298"/>
        </pc:sldMkLst>
      </pc:sldChg>
      <pc:sldChg chg="modSp">
        <pc:chgData name="V-Mike Guilmant-Cush" userId="S::mike.guilmant-cush@blackbaud.me::3c7f021d-b981-41a2-afc2-8c0dc9565e5f" providerId="AD" clId="Web-{335594C0-2327-C392-619E-B782C87B9D0A}" dt="2023-01-23T15:51:14.969" v="17"/>
        <pc:sldMkLst>
          <pc:docMk/>
          <pc:sldMk cId="705603015" sldId="302"/>
        </pc:sldMkLst>
        <pc:graphicFrameChg chg="mod modGraphic">
          <ac:chgData name="V-Mike Guilmant-Cush" userId="S::mike.guilmant-cush@blackbaud.me::3c7f021d-b981-41a2-afc2-8c0dc9565e5f" providerId="AD" clId="Web-{335594C0-2327-C392-619E-B782C87B9D0A}" dt="2023-01-23T15:51:14.969" v="17"/>
          <ac:graphicFrameMkLst>
            <pc:docMk/>
            <pc:sldMk cId="705603015" sldId="302"/>
            <ac:graphicFrameMk id="7" creationId="{DA6E050E-6DB3-A0A9-5A36-3063FC1EBA77}"/>
          </ac:graphicFrameMkLst>
        </pc:graphicFrameChg>
      </pc:sldChg>
    </pc:docChg>
  </pc:docChgLst>
  <pc:docChgLst>
    <pc:chgData name="Gemma Hummerston" userId="S::gemma.hummerston@raeng.org.uk::ddcef535-6d5e-4aa8-a11b-3c9548d2099e" providerId="AD" clId="Web-{415C3BD6-99CB-B007-4747-8B33B7DAD547}"/>
    <pc:docChg chg="mod modSld">
      <pc:chgData name="Gemma Hummerston" userId="S::gemma.hummerston@raeng.org.uk::ddcef535-6d5e-4aa8-a11b-3c9548d2099e" providerId="AD" clId="Web-{415C3BD6-99CB-B007-4747-8B33B7DAD547}" dt="2023-01-11T11:41:25.962" v="108" actId="20577"/>
      <pc:docMkLst>
        <pc:docMk/>
      </pc:docMkLst>
      <pc:sldChg chg="modSp addCm modCm">
        <pc:chgData name="Gemma Hummerston" userId="S::gemma.hummerston@raeng.org.uk::ddcef535-6d5e-4aa8-a11b-3c9548d2099e" providerId="AD" clId="Web-{415C3BD6-99CB-B007-4747-8B33B7DAD547}" dt="2023-01-11T11:27:00.555" v="51"/>
        <pc:sldMkLst>
          <pc:docMk/>
          <pc:sldMk cId="2712674897" sldId="271"/>
        </pc:sldMkLst>
        <pc:spChg chg="mod">
          <ac:chgData name="Gemma Hummerston" userId="S::gemma.hummerston@raeng.org.uk::ddcef535-6d5e-4aa8-a11b-3c9548d2099e" providerId="AD" clId="Web-{415C3BD6-99CB-B007-4747-8B33B7DAD547}" dt="2023-01-11T11:26:17.364" v="47" actId="20577"/>
          <ac:spMkLst>
            <pc:docMk/>
            <pc:sldMk cId="2712674897" sldId="271"/>
            <ac:spMk id="8" creationId="{97251E62-5E49-C840-5CEE-FC88AE48B1DD}"/>
          </ac:spMkLst>
        </pc:spChg>
        <pc:spChg chg="mod">
          <ac:chgData name="Gemma Hummerston" userId="S::gemma.hummerston@raeng.org.uk::ddcef535-6d5e-4aa8-a11b-3c9548d2099e" providerId="AD" clId="Web-{415C3BD6-99CB-B007-4747-8B33B7DAD547}" dt="2023-01-11T11:26:23.849" v="49" actId="20577"/>
          <ac:spMkLst>
            <pc:docMk/>
            <pc:sldMk cId="2712674897" sldId="271"/>
            <ac:spMk id="13" creationId="{7FC8F153-F17A-D924-E51D-F640D4A12B62}"/>
          </ac:spMkLst>
        </pc:spChg>
      </pc:sldChg>
      <pc:sldChg chg="modSp">
        <pc:chgData name="Gemma Hummerston" userId="S::gemma.hummerston@raeng.org.uk::ddcef535-6d5e-4aa8-a11b-3c9548d2099e" providerId="AD" clId="Web-{415C3BD6-99CB-B007-4747-8B33B7DAD547}" dt="2023-01-11T11:20:43.527" v="8" actId="20577"/>
        <pc:sldMkLst>
          <pc:docMk/>
          <pc:sldMk cId="932396509" sldId="281"/>
        </pc:sldMkLst>
        <pc:spChg chg="mod">
          <ac:chgData name="Gemma Hummerston" userId="S::gemma.hummerston@raeng.org.uk::ddcef535-6d5e-4aa8-a11b-3c9548d2099e" providerId="AD" clId="Web-{415C3BD6-99CB-B007-4747-8B33B7DAD547}" dt="2023-01-11T11:20:43.527" v="8" actId="20577"/>
          <ac:spMkLst>
            <pc:docMk/>
            <pc:sldMk cId="932396509" sldId="281"/>
            <ac:spMk id="8" creationId="{0BCFED62-256B-7F6F-6885-48013D2E5677}"/>
          </ac:spMkLst>
        </pc:spChg>
      </pc:sldChg>
      <pc:sldChg chg="modSp">
        <pc:chgData name="Gemma Hummerston" userId="S::gemma.hummerston@raeng.org.uk::ddcef535-6d5e-4aa8-a11b-3c9548d2099e" providerId="AD" clId="Web-{415C3BD6-99CB-B007-4747-8B33B7DAD547}" dt="2023-01-11T11:09:13.008" v="3"/>
        <pc:sldMkLst>
          <pc:docMk/>
          <pc:sldMk cId="1525105434" sldId="284"/>
        </pc:sldMkLst>
        <pc:graphicFrameChg chg="mod modGraphic">
          <ac:chgData name="Gemma Hummerston" userId="S::gemma.hummerston@raeng.org.uk::ddcef535-6d5e-4aa8-a11b-3c9548d2099e" providerId="AD" clId="Web-{415C3BD6-99CB-B007-4747-8B33B7DAD547}" dt="2023-01-11T11:09:13.008" v="3"/>
          <ac:graphicFrameMkLst>
            <pc:docMk/>
            <pc:sldMk cId="1525105434" sldId="284"/>
            <ac:graphicFrameMk id="9" creationId="{94E333A9-57E9-2930-08FC-2F5FAA06F171}"/>
          </ac:graphicFrameMkLst>
        </pc:graphicFrameChg>
      </pc:sldChg>
      <pc:sldChg chg="modSp">
        <pc:chgData name="Gemma Hummerston" userId="S::gemma.hummerston@raeng.org.uk::ddcef535-6d5e-4aa8-a11b-3c9548d2099e" providerId="AD" clId="Web-{415C3BD6-99CB-B007-4747-8B33B7DAD547}" dt="2023-01-11T11:25:14.672" v="36" actId="20577"/>
        <pc:sldMkLst>
          <pc:docMk/>
          <pc:sldMk cId="2197056978" sldId="286"/>
        </pc:sldMkLst>
        <pc:spChg chg="mod">
          <ac:chgData name="Gemma Hummerston" userId="S::gemma.hummerston@raeng.org.uk::ddcef535-6d5e-4aa8-a11b-3c9548d2099e" providerId="AD" clId="Web-{415C3BD6-99CB-B007-4747-8B33B7DAD547}" dt="2023-01-11T11:24:42.685" v="15" actId="20577"/>
          <ac:spMkLst>
            <pc:docMk/>
            <pc:sldMk cId="2197056978" sldId="286"/>
            <ac:spMk id="6" creationId="{3719F267-CD9A-84C3-0559-64F528D046DD}"/>
          </ac:spMkLst>
        </pc:spChg>
        <pc:spChg chg="mod">
          <ac:chgData name="Gemma Hummerston" userId="S::gemma.hummerston@raeng.org.uk::ddcef535-6d5e-4aa8-a11b-3c9548d2099e" providerId="AD" clId="Web-{415C3BD6-99CB-B007-4747-8B33B7DAD547}" dt="2023-01-11T11:25:04.984" v="29" actId="20577"/>
          <ac:spMkLst>
            <pc:docMk/>
            <pc:sldMk cId="2197056978" sldId="286"/>
            <ac:spMk id="12" creationId="{369C78B2-AB56-2E52-E565-ABAC5C37762F}"/>
          </ac:spMkLst>
        </pc:spChg>
        <pc:spChg chg="mod">
          <ac:chgData name="Gemma Hummerston" userId="S::gemma.hummerston@raeng.org.uk::ddcef535-6d5e-4aa8-a11b-3c9548d2099e" providerId="AD" clId="Web-{415C3BD6-99CB-B007-4747-8B33B7DAD547}" dt="2023-01-11T11:24:54.296" v="22" actId="20577"/>
          <ac:spMkLst>
            <pc:docMk/>
            <pc:sldMk cId="2197056978" sldId="286"/>
            <ac:spMk id="15" creationId="{8DAC1EC6-7DF8-6D07-75C4-F508645342D2}"/>
          </ac:spMkLst>
        </pc:spChg>
        <pc:spChg chg="mod">
          <ac:chgData name="Gemma Hummerston" userId="S::gemma.hummerston@raeng.org.uk::ddcef535-6d5e-4aa8-a11b-3c9548d2099e" providerId="AD" clId="Web-{415C3BD6-99CB-B007-4747-8B33B7DAD547}" dt="2023-01-11T11:25:14.672" v="36" actId="20577"/>
          <ac:spMkLst>
            <pc:docMk/>
            <pc:sldMk cId="2197056978" sldId="286"/>
            <ac:spMk id="25" creationId="{20BD32C4-94AC-18EC-D078-5B6513DB34F4}"/>
          </ac:spMkLst>
        </pc:spChg>
      </pc:sldChg>
      <pc:sldChg chg="modSp">
        <pc:chgData name="Gemma Hummerston" userId="S::gemma.hummerston@raeng.org.uk::ddcef535-6d5e-4aa8-a11b-3c9548d2099e" providerId="AD" clId="Web-{415C3BD6-99CB-B007-4747-8B33B7DAD547}" dt="2023-01-11T11:41:25.962" v="108" actId="20577"/>
        <pc:sldMkLst>
          <pc:docMk/>
          <pc:sldMk cId="4172270191" sldId="287"/>
        </pc:sldMkLst>
        <pc:spChg chg="mod">
          <ac:chgData name="Gemma Hummerston" userId="S::gemma.hummerston@raeng.org.uk::ddcef535-6d5e-4aa8-a11b-3c9548d2099e" providerId="AD" clId="Web-{415C3BD6-99CB-B007-4747-8B33B7DAD547}" dt="2023-01-11T11:41:25.962" v="108" actId="20577"/>
          <ac:spMkLst>
            <pc:docMk/>
            <pc:sldMk cId="4172270191" sldId="287"/>
            <ac:spMk id="65" creationId="{85966829-4460-8CE3-7614-99F787F23D80}"/>
          </ac:spMkLst>
        </pc:spChg>
        <pc:spChg chg="mod">
          <ac:chgData name="Gemma Hummerston" userId="S::gemma.hummerston@raeng.org.uk::ddcef535-6d5e-4aa8-a11b-3c9548d2099e" providerId="AD" clId="Web-{415C3BD6-99CB-B007-4747-8B33B7DAD547}" dt="2023-01-11T11:41:03.242" v="104" actId="20577"/>
          <ac:spMkLst>
            <pc:docMk/>
            <pc:sldMk cId="4172270191" sldId="287"/>
            <ac:spMk id="122" creationId="{02B1C9F8-631C-D4E0-A31A-E40ED245F386}"/>
          </ac:spMkLst>
        </pc:spChg>
      </pc:sldChg>
      <pc:sldChg chg="modSp addCm modCm">
        <pc:chgData name="Gemma Hummerston" userId="S::gemma.hummerston@raeng.org.uk::ddcef535-6d5e-4aa8-a11b-3c9548d2099e" providerId="AD" clId="Web-{415C3BD6-99CB-B007-4747-8B33B7DAD547}" dt="2023-01-11T11:29:53.005" v="95"/>
        <pc:sldMkLst>
          <pc:docMk/>
          <pc:sldMk cId="718417155" sldId="299"/>
        </pc:sldMkLst>
        <pc:spChg chg="mod">
          <ac:chgData name="Gemma Hummerston" userId="S::gemma.hummerston@raeng.org.uk::ddcef535-6d5e-4aa8-a11b-3c9548d2099e" providerId="AD" clId="Web-{415C3BD6-99CB-B007-4747-8B33B7DAD547}" dt="2023-01-11T11:29:41.676" v="93" actId="20577"/>
          <ac:spMkLst>
            <pc:docMk/>
            <pc:sldMk cId="718417155" sldId="299"/>
            <ac:spMk id="6" creationId="{C58D238C-211F-A179-1480-76303AA9BAA5}"/>
          </ac:spMkLst>
        </pc:spChg>
        <pc:spChg chg="mod">
          <ac:chgData name="Gemma Hummerston" userId="S::gemma.hummerston@raeng.org.uk::ddcef535-6d5e-4aa8-a11b-3c9548d2099e" providerId="AD" clId="Web-{415C3BD6-99CB-B007-4747-8B33B7DAD547}" dt="2023-01-11T11:29:31.754" v="90" actId="20577"/>
          <ac:spMkLst>
            <pc:docMk/>
            <pc:sldMk cId="718417155" sldId="299"/>
            <ac:spMk id="21" creationId="{5E58F839-4E1C-81FF-259F-61B6C6B88491}"/>
          </ac:spMkLst>
        </pc:spChg>
      </pc:sldChg>
      <pc:sldChg chg="modSp">
        <pc:chgData name="Gemma Hummerston" userId="S::gemma.hummerston@raeng.org.uk::ddcef535-6d5e-4aa8-a11b-3c9548d2099e" providerId="AD" clId="Web-{415C3BD6-99CB-B007-4747-8B33B7DAD547}" dt="2023-01-11T11:30:39.837" v="99" actId="20577"/>
        <pc:sldMkLst>
          <pc:docMk/>
          <pc:sldMk cId="3266249179" sldId="300"/>
        </pc:sldMkLst>
        <pc:spChg chg="mod">
          <ac:chgData name="Gemma Hummerston" userId="S::gemma.hummerston@raeng.org.uk::ddcef535-6d5e-4aa8-a11b-3c9548d2099e" providerId="AD" clId="Web-{415C3BD6-99CB-B007-4747-8B33B7DAD547}" dt="2023-01-11T11:30:39.837" v="99" actId="20577"/>
          <ac:spMkLst>
            <pc:docMk/>
            <pc:sldMk cId="3266249179" sldId="300"/>
            <ac:spMk id="2" creationId="{115C3E60-056E-2817-22FE-7542B3EF6119}"/>
          </ac:spMkLst>
        </pc:spChg>
      </pc:sldChg>
      <pc:sldChg chg="modSp addCm modCm">
        <pc:chgData name="Gemma Hummerston" userId="S::gemma.hummerston@raeng.org.uk::ddcef535-6d5e-4aa8-a11b-3c9548d2099e" providerId="AD" clId="Web-{415C3BD6-99CB-B007-4747-8B33B7DAD547}" dt="2023-01-11T11:28:13.138" v="56" actId="20577"/>
        <pc:sldMkLst>
          <pc:docMk/>
          <pc:sldMk cId="705603015" sldId="302"/>
        </pc:sldMkLst>
        <pc:spChg chg="mod">
          <ac:chgData name="Gemma Hummerston" userId="S::gemma.hummerston@raeng.org.uk::ddcef535-6d5e-4aa8-a11b-3c9548d2099e" providerId="AD" clId="Web-{415C3BD6-99CB-B007-4747-8B33B7DAD547}" dt="2023-01-11T11:28:13.138" v="56" actId="20577"/>
          <ac:spMkLst>
            <pc:docMk/>
            <pc:sldMk cId="705603015" sldId="302"/>
            <ac:spMk id="8" creationId="{97251E62-5E49-C840-5CEE-FC88AE48B1DD}"/>
          </ac:spMkLst>
        </pc:spChg>
      </pc:sldChg>
    </pc:docChg>
  </pc:docChgLst>
  <pc:docChgLst>
    <pc:chgData name="V-Bryony Yanney" userId="S::bryony.yanney@blackbaud.me::189c5106-5702-4f42-a7ae-43cc43abd7ff" providerId="AD" clId="Web-{8F67DBA3-3D7F-7B94-D638-EF778A76FF76}"/>
    <pc:docChg chg="modSld">
      <pc:chgData name="V-Bryony Yanney" userId="S::bryony.yanney@blackbaud.me::189c5106-5702-4f42-a7ae-43cc43abd7ff" providerId="AD" clId="Web-{8F67DBA3-3D7F-7B94-D638-EF778A76FF76}" dt="2023-02-20T10:10:49.563" v="3" actId="20577"/>
      <pc:docMkLst>
        <pc:docMk/>
      </pc:docMkLst>
      <pc:sldChg chg="modSp">
        <pc:chgData name="V-Bryony Yanney" userId="S::bryony.yanney@blackbaud.me::189c5106-5702-4f42-a7ae-43cc43abd7ff" providerId="AD" clId="Web-{8F67DBA3-3D7F-7B94-D638-EF778A76FF76}" dt="2023-02-20T10:06:12.055" v="1"/>
        <pc:sldMkLst>
          <pc:docMk/>
          <pc:sldMk cId="1525105434" sldId="284"/>
        </pc:sldMkLst>
        <pc:graphicFrameChg chg="mod modGraphic">
          <ac:chgData name="V-Bryony Yanney" userId="S::bryony.yanney@blackbaud.me::189c5106-5702-4f42-a7ae-43cc43abd7ff" providerId="AD" clId="Web-{8F67DBA3-3D7F-7B94-D638-EF778A76FF76}" dt="2023-02-20T10:06:12.055" v="1"/>
          <ac:graphicFrameMkLst>
            <pc:docMk/>
            <pc:sldMk cId="1525105434" sldId="284"/>
            <ac:graphicFrameMk id="9" creationId="{94E333A9-57E9-2930-08FC-2F5FAA06F171}"/>
          </ac:graphicFrameMkLst>
        </pc:graphicFrameChg>
      </pc:sldChg>
      <pc:sldChg chg="modSp">
        <pc:chgData name="V-Bryony Yanney" userId="S::bryony.yanney@blackbaud.me::189c5106-5702-4f42-a7ae-43cc43abd7ff" providerId="AD" clId="Web-{8F67DBA3-3D7F-7B94-D638-EF778A76FF76}" dt="2023-02-20T10:10:49.563" v="3" actId="20577"/>
        <pc:sldMkLst>
          <pc:docMk/>
          <pc:sldMk cId="2197056978" sldId="286"/>
        </pc:sldMkLst>
        <pc:spChg chg="mod">
          <ac:chgData name="V-Bryony Yanney" userId="S::bryony.yanney@blackbaud.me::189c5106-5702-4f42-a7ae-43cc43abd7ff" providerId="AD" clId="Web-{8F67DBA3-3D7F-7B94-D638-EF778A76FF76}" dt="2023-02-20T10:10:49.563" v="3" actId="20577"/>
          <ac:spMkLst>
            <pc:docMk/>
            <pc:sldMk cId="2197056978" sldId="286"/>
            <ac:spMk id="12" creationId="{369C78B2-AB56-2E52-E565-ABAC5C37762F}"/>
          </ac:spMkLst>
        </pc:spChg>
      </pc:sldChg>
    </pc:docChg>
  </pc:docChgLst>
  <pc:docChgLst>
    <pc:chgData name="V-Bryony Yanney" userId="S::bryony.yanney@blackbaud.me::189c5106-5702-4f42-a7ae-43cc43abd7ff" providerId="AD" clId="Web-{360B5EB6-13D9-3021-EC12-C426D33E6DC7}"/>
    <pc:docChg chg="mod modSld">
      <pc:chgData name="V-Bryony Yanney" userId="S::bryony.yanney@blackbaud.me::189c5106-5702-4f42-a7ae-43cc43abd7ff" providerId="AD" clId="Web-{360B5EB6-13D9-3021-EC12-C426D33E6DC7}" dt="2023-01-23T12:51:35.742" v="41"/>
      <pc:docMkLst>
        <pc:docMk/>
      </pc:docMkLst>
      <pc:sldChg chg="modSp modCm">
        <pc:chgData name="V-Bryony Yanney" userId="S::bryony.yanney@blackbaud.me::189c5106-5702-4f42-a7ae-43cc43abd7ff" providerId="AD" clId="Web-{360B5EB6-13D9-3021-EC12-C426D33E6DC7}" dt="2023-01-23T12:20:29.293" v="15" actId="20577"/>
        <pc:sldMkLst>
          <pc:docMk/>
          <pc:sldMk cId="2712674897" sldId="271"/>
        </pc:sldMkLst>
        <pc:spChg chg="mod">
          <ac:chgData name="V-Bryony Yanney" userId="S::bryony.yanney@blackbaud.me::189c5106-5702-4f42-a7ae-43cc43abd7ff" providerId="AD" clId="Web-{360B5EB6-13D9-3021-EC12-C426D33E6DC7}" dt="2023-01-23T11:20:22.633" v="11" actId="20577"/>
          <ac:spMkLst>
            <pc:docMk/>
            <pc:sldMk cId="2712674897" sldId="271"/>
            <ac:spMk id="8" creationId="{97251E62-5E49-C840-5CEE-FC88AE48B1DD}"/>
          </ac:spMkLst>
        </pc:spChg>
        <pc:spChg chg="mod">
          <ac:chgData name="V-Bryony Yanney" userId="S::bryony.yanney@blackbaud.me::189c5106-5702-4f42-a7ae-43cc43abd7ff" providerId="AD" clId="Web-{360B5EB6-13D9-3021-EC12-C426D33E6DC7}" dt="2023-01-23T12:20:29.293" v="15" actId="20577"/>
          <ac:spMkLst>
            <pc:docMk/>
            <pc:sldMk cId="2712674897" sldId="271"/>
            <ac:spMk id="13" creationId="{7FC8F153-F17A-D924-E51D-F640D4A12B62}"/>
          </ac:spMkLst>
        </pc:sp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360B5EB6-13D9-3021-EC12-C426D33E6DC7}" dt="2023-01-23T11:20:31.852" v="12"/>
              <pc2:cmMkLst xmlns:pc2="http://schemas.microsoft.com/office/powerpoint/2019/9/main/command">
                <pc:docMk/>
                <pc:sldMk cId="2712674897" sldId="271"/>
                <pc2:cmMk id="{DB6FEC26-D561-4AA1-80F5-8C3F230F0DBF}"/>
              </pc2:cmMkLst>
              <pc226:cmRplyChg chg="add">
                <pc226:chgData name="V-Bryony Yanney" userId="S::bryony.yanney@blackbaud.me::189c5106-5702-4f42-a7ae-43cc43abd7ff" providerId="AD" clId="Web-{360B5EB6-13D9-3021-EC12-C426D33E6DC7}" dt="2023-01-23T11:20:31.852" v="12"/>
                <pc2:cmRplyMkLst xmlns:pc2="http://schemas.microsoft.com/office/powerpoint/2019/9/main/command">
                  <pc:docMk/>
                  <pc:sldMk cId="2712674897" sldId="271"/>
                  <pc2:cmMk id="{DB6FEC26-D561-4AA1-80F5-8C3F230F0DBF}"/>
                  <pc2:cmRplyMk id="{CEB90EB9-11A4-47E1-94DA-B3C02D4DDECC}"/>
                </pc2:cmRplyMkLst>
              </pc226:cmRplyChg>
            </pc226:cmChg>
            <pc226:cmChg xmlns:pc226="http://schemas.microsoft.com/office/powerpoint/2022/06/main/command" chg="">
              <pc226:chgData name="V-Bryony Yanney" userId="S::bryony.yanney@blackbaud.me::189c5106-5702-4f42-a7ae-43cc43abd7ff" providerId="AD" clId="Web-{360B5EB6-13D9-3021-EC12-C426D33E6DC7}" dt="2023-01-23T11:20:05.226" v="9"/>
              <pc2:cmMkLst xmlns:pc2="http://schemas.microsoft.com/office/powerpoint/2019/9/main/command">
                <pc:docMk/>
                <pc:sldMk cId="2712674897" sldId="271"/>
                <pc2:cmMk id="{6303F74E-1F2A-437A-B29B-AEF9057BCE1D}"/>
              </pc2:cmMkLst>
              <pc226:cmRplyChg chg="add">
                <pc226:chgData name="V-Bryony Yanney" userId="S::bryony.yanney@blackbaud.me::189c5106-5702-4f42-a7ae-43cc43abd7ff" providerId="AD" clId="Web-{360B5EB6-13D9-3021-EC12-C426D33E6DC7}" dt="2023-01-23T11:20:05.226" v="9"/>
                <pc2:cmRplyMkLst xmlns:pc2="http://schemas.microsoft.com/office/powerpoint/2019/9/main/command">
                  <pc:docMk/>
                  <pc:sldMk cId="2712674897" sldId="271"/>
                  <pc2:cmMk id="{6303F74E-1F2A-437A-B29B-AEF9057BCE1D}"/>
                  <pc2:cmRplyMk id="{6FBC39FC-D2F6-48B3-BAF0-34CB09370203}"/>
                </pc2:cmRplyMkLst>
              </pc226:cmRplyChg>
            </pc226:cmChg>
          </p:ext>
        </pc:extLst>
      </pc:sldChg>
      <pc:sldChg chg="modSp addCm modCm">
        <pc:chgData name="V-Bryony Yanney" userId="S::bryony.yanney@blackbaud.me::189c5106-5702-4f42-a7ae-43cc43abd7ff" providerId="AD" clId="Web-{360B5EB6-13D9-3021-EC12-C426D33E6DC7}" dt="2023-01-23T12:19:36.370" v="13"/>
        <pc:sldMkLst>
          <pc:docMk/>
          <pc:sldMk cId="932396509" sldId="281"/>
        </pc:sldMkLst>
        <pc:spChg chg="mod">
          <ac:chgData name="V-Bryony Yanney" userId="S::bryony.yanney@blackbaud.me::189c5106-5702-4f42-a7ae-43cc43abd7ff" providerId="AD" clId="Web-{360B5EB6-13D9-3021-EC12-C426D33E6DC7}" dt="2023-01-23T11:18:37.237" v="8" actId="20577"/>
          <ac:spMkLst>
            <pc:docMk/>
            <pc:sldMk cId="932396509" sldId="281"/>
            <ac:spMk id="8" creationId="{0BCFED62-256B-7F6F-6885-48013D2E5677}"/>
          </ac:spMkLst>
        </pc:spChg>
        <pc:extLst>
          <p:ext xmlns:p="http://schemas.openxmlformats.org/presentationml/2006/main" uri="{D6D511B9-2390-475A-947B-AFAB55BFBCF1}">
            <pc226:cmChg xmlns:pc226="http://schemas.microsoft.com/office/powerpoint/2022/06/main/command" chg="add mod">
              <pc226:chgData name="V-Bryony Yanney" userId="S::bryony.yanney@blackbaud.me::189c5106-5702-4f42-a7ae-43cc43abd7ff" providerId="AD" clId="Web-{360B5EB6-13D9-3021-EC12-C426D33E6DC7}" dt="2023-01-23T12:19:36.370" v="13"/>
              <pc2:cmMkLst xmlns:pc2="http://schemas.microsoft.com/office/powerpoint/2019/9/main/command">
                <pc:docMk/>
                <pc:sldMk cId="932396509" sldId="281"/>
                <pc2:cmMk id="{C157C8DC-A138-4F30-8E6E-B8790DE71A75}"/>
              </pc2:cmMkLst>
            </pc226:cmChg>
          </p:ext>
        </pc:extLst>
      </pc:sldChg>
      <pc:sldChg chg="modCm">
        <pc:chgData name="V-Bryony Yanney" userId="S::bryony.yanney@blackbaud.me::189c5106-5702-4f42-a7ae-43cc43abd7ff" providerId="AD" clId="Web-{360B5EB6-13D9-3021-EC12-C426D33E6DC7}" dt="2023-01-23T12:30:30.557" v="36"/>
        <pc:sldMkLst>
          <pc:docMk/>
          <pc:sldMk cId="718417155" sldId="299"/>
        </pc:sldMkLst>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360B5EB6-13D9-3021-EC12-C426D33E6DC7}" dt="2023-01-23T12:30:30.557" v="36"/>
              <pc2:cmMkLst xmlns:pc2="http://schemas.microsoft.com/office/powerpoint/2019/9/main/command">
                <pc:docMk/>
                <pc:sldMk cId="718417155" sldId="299"/>
                <pc2:cmMk id="{701FC6BF-B420-4B3D-A1BB-48E87F51FFA2}"/>
              </pc2:cmMkLst>
              <pc226:cmRplyChg chg="add">
                <pc226:chgData name="V-Bryony Yanney" userId="S::bryony.yanney@blackbaud.me::189c5106-5702-4f42-a7ae-43cc43abd7ff" providerId="AD" clId="Web-{360B5EB6-13D9-3021-EC12-C426D33E6DC7}" dt="2023-01-23T12:30:30.557" v="36"/>
                <pc2:cmRplyMkLst xmlns:pc2="http://schemas.microsoft.com/office/powerpoint/2019/9/main/command">
                  <pc:docMk/>
                  <pc:sldMk cId="718417155" sldId="299"/>
                  <pc2:cmMk id="{701FC6BF-B420-4B3D-A1BB-48E87F51FFA2}"/>
                  <pc2:cmRplyMk id="{664FE3D7-1A91-44E6-A0DD-453F9E35AD92}"/>
                </pc2:cmRplyMkLst>
              </pc226:cmRplyChg>
            </pc226:cmChg>
          </p:ext>
        </pc:extLst>
      </pc:sldChg>
      <pc:sldChg chg="modSp modCm">
        <pc:chgData name="V-Bryony Yanney" userId="S::bryony.yanney@blackbaud.me::189c5106-5702-4f42-a7ae-43cc43abd7ff" providerId="AD" clId="Web-{360B5EB6-13D9-3021-EC12-C426D33E6DC7}" dt="2023-01-23T12:51:35.742" v="41"/>
        <pc:sldMkLst>
          <pc:docMk/>
          <pc:sldMk cId="705603015" sldId="302"/>
        </pc:sldMkLst>
        <pc:spChg chg="mod">
          <ac:chgData name="V-Bryony Yanney" userId="S::bryony.yanney@blackbaud.me::189c5106-5702-4f42-a7ae-43cc43abd7ff" providerId="AD" clId="Web-{360B5EB6-13D9-3021-EC12-C426D33E6DC7}" dt="2023-01-23T12:29:22.712" v="33" actId="20577"/>
          <ac:spMkLst>
            <pc:docMk/>
            <pc:sldMk cId="705603015" sldId="302"/>
            <ac:spMk id="2" creationId="{115C3E60-056E-2817-22FE-7542B3EF6119}"/>
          </ac:spMkLst>
        </pc:spChg>
        <pc:spChg chg="mod">
          <ac:chgData name="V-Bryony Yanney" userId="S::bryony.yanney@blackbaud.me::189c5106-5702-4f42-a7ae-43cc43abd7ff" providerId="AD" clId="Web-{360B5EB6-13D9-3021-EC12-C426D33E6DC7}" dt="2023-01-23T12:24:52.112" v="24" actId="20577"/>
          <ac:spMkLst>
            <pc:docMk/>
            <pc:sldMk cId="705603015" sldId="302"/>
            <ac:spMk id="8" creationId="{97251E62-5E49-C840-5CEE-FC88AE48B1DD}"/>
          </ac:spMkLst>
        </pc:spChg>
        <pc:spChg chg="mod">
          <ac:chgData name="V-Bryony Yanney" userId="S::bryony.yanney@blackbaud.me::189c5106-5702-4f42-a7ae-43cc43abd7ff" providerId="AD" clId="Web-{360B5EB6-13D9-3021-EC12-C426D33E6DC7}" dt="2023-01-23T12:29:35.712" v="34" actId="1076"/>
          <ac:spMkLst>
            <pc:docMk/>
            <pc:sldMk cId="705603015" sldId="302"/>
            <ac:spMk id="27" creationId="{3D191428-EA76-26B0-E781-F940842ECC11}"/>
          </ac:spMkLst>
        </pc:spChg>
        <pc:graphicFrameChg chg="mod modGraphic">
          <ac:chgData name="V-Bryony Yanney" userId="S::bryony.yanney@blackbaud.me::189c5106-5702-4f42-a7ae-43cc43abd7ff" providerId="AD" clId="Web-{360B5EB6-13D9-3021-EC12-C426D33E6DC7}" dt="2023-01-23T12:51:35.742" v="41"/>
          <ac:graphicFrameMkLst>
            <pc:docMk/>
            <pc:sldMk cId="705603015" sldId="302"/>
            <ac:graphicFrameMk id="7" creationId="{DA6E050E-6DB3-A0A9-5A36-3063FC1EBA77}"/>
          </ac:graphicFrameMkLst>
        </pc:graphicFrame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360B5EB6-13D9-3021-EC12-C426D33E6DC7}" dt="2023-01-23T12:24:37.533" v="16"/>
              <pc2:cmMkLst xmlns:pc2="http://schemas.microsoft.com/office/powerpoint/2019/9/main/command">
                <pc:docMk/>
                <pc:sldMk cId="705603015" sldId="302"/>
                <pc2:cmMk id="{9A4A719D-5959-433D-8290-D2002256509C}"/>
              </pc2:cmMkLst>
              <pc226:cmRplyChg chg="add">
                <pc226:chgData name="V-Bryony Yanney" userId="S::bryony.yanney@blackbaud.me::189c5106-5702-4f42-a7ae-43cc43abd7ff" providerId="AD" clId="Web-{360B5EB6-13D9-3021-EC12-C426D33E6DC7}" dt="2023-01-23T12:24:37.533" v="16"/>
                <pc2:cmRplyMkLst xmlns:pc2="http://schemas.microsoft.com/office/powerpoint/2019/9/main/command">
                  <pc:docMk/>
                  <pc:sldMk cId="705603015" sldId="302"/>
                  <pc2:cmMk id="{9A4A719D-5959-433D-8290-D2002256509C}"/>
                  <pc2:cmRplyMk id="{5A407345-06C4-4E04-9EFB-E6D1B4282747}"/>
                </pc2:cmRplyMkLst>
              </pc226:cmRplyChg>
            </pc226:cmChg>
          </p:ext>
        </pc:extLst>
      </pc:sldChg>
    </pc:docChg>
  </pc:docChgLst>
  <pc:docChgLst>
    <pc:chgData name="V-Bryony Yanney" userId="S::bryony.yanney@blackbaud.me::189c5106-5702-4f42-a7ae-43cc43abd7ff" providerId="AD" clId="Web-{0B114E9F-36A5-832F-FCC0-24C765C71A2E}"/>
    <pc:docChg chg="modSld">
      <pc:chgData name="V-Bryony Yanney" userId="S::bryony.yanney@blackbaud.me::189c5106-5702-4f42-a7ae-43cc43abd7ff" providerId="AD" clId="Web-{0B114E9F-36A5-832F-FCC0-24C765C71A2E}" dt="2023-02-14T07:29:11.731" v="2" actId="20577"/>
      <pc:docMkLst>
        <pc:docMk/>
      </pc:docMkLst>
      <pc:sldChg chg="modSp">
        <pc:chgData name="V-Bryony Yanney" userId="S::bryony.yanney@blackbaud.me::189c5106-5702-4f42-a7ae-43cc43abd7ff" providerId="AD" clId="Web-{0B114E9F-36A5-832F-FCC0-24C765C71A2E}" dt="2023-02-14T07:28:44.277" v="0" actId="14100"/>
        <pc:sldMkLst>
          <pc:docMk/>
          <pc:sldMk cId="2712674897" sldId="271"/>
        </pc:sldMkLst>
        <pc:spChg chg="mod">
          <ac:chgData name="V-Bryony Yanney" userId="S::bryony.yanney@blackbaud.me::189c5106-5702-4f42-a7ae-43cc43abd7ff" providerId="AD" clId="Web-{0B114E9F-36A5-832F-FCC0-24C765C71A2E}" dt="2023-02-14T07:28:44.277" v="0" actId="14100"/>
          <ac:spMkLst>
            <pc:docMk/>
            <pc:sldMk cId="2712674897" sldId="271"/>
            <ac:spMk id="13" creationId="{7FC8F153-F17A-D924-E51D-F640D4A12B62}"/>
          </ac:spMkLst>
        </pc:spChg>
      </pc:sldChg>
      <pc:sldChg chg="modSp">
        <pc:chgData name="V-Bryony Yanney" userId="S::bryony.yanney@blackbaud.me::189c5106-5702-4f42-a7ae-43cc43abd7ff" providerId="AD" clId="Web-{0B114E9F-36A5-832F-FCC0-24C765C71A2E}" dt="2023-02-14T07:29:11.731" v="2" actId="20577"/>
        <pc:sldMkLst>
          <pc:docMk/>
          <pc:sldMk cId="705603015" sldId="302"/>
        </pc:sldMkLst>
        <pc:spChg chg="mod">
          <ac:chgData name="V-Bryony Yanney" userId="S::bryony.yanney@blackbaud.me::189c5106-5702-4f42-a7ae-43cc43abd7ff" providerId="AD" clId="Web-{0B114E9F-36A5-832F-FCC0-24C765C71A2E}" dt="2023-02-14T07:29:11.731" v="2" actId="20577"/>
          <ac:spMkLst>
            <pc:docMk/>
            <pc:sldMk cId="705603015" sldId="302"/>
            <ac:spMk id="2" creationId="{115C3E60-056E-2817-22FE-7542B3EF6119}"/>
          </ac:spMkLst>
        </pc:spChg>
      </pc:sldChg>
    </pc:docChg>
  </pc:docChgLst>
  <pc:docChgLst>
    <pc:chgData name="Stylli Charalampous" userId="6ccdb83b-cc4f-4a44-90c9-2db0e326924d" providerId="ADAL" clId="{16532E23-03E5-4373-A968-019381D603E8}"/>
    <pc:docChg chg="modSld">
      <pc:chgData name="Stylli Charalampous" userId="6ccdb83b-cc4f-4a44-90c9-2db0e326924d" providerId="ADAL" clId="{16532E23-03E5-4373-A968-019381D603E8}" dt="2023-01-20T12:47:08.916" v="6"/>
      <pc:docMkLst>
        <pc:docMk/>
      </pc:docMkLst>
      <pc:sldChg chg="modSp mod addCm">
        <pc:chgData name="Stylli Charalampous" userId="6ccdb83b-cc4f-4a44-90c9-2db0e326924d" providerId="ADAL" clId="{16532E23-03E5-4373-A968-019381D603E8}" dt="2023-01-20T12:47:08.916" v="6"/>
        <pc:sldMkLst>
          <pc:docMk/>
          <pc:sldMk cId="705603015" sldId="302"/>
        </pc:sldMkLst>
        <pc:graphicFrameChg chg="modGraphic">
          <ac:chgData name="Stylli Charalampous" userId="6ccdb83b-cc4f-4a44-90c9-2db0e326924d" providerId="ADAL" clId="{16532E23-03E5-4373-A968-019381D603E8}" dt="2023-01-20T12:46:27.172" v="5" actId="13926"/>
          <ac:graphicFrameMkLst>
            <pc:docMk/>
            <pc:sldMk cId="705603015" sldId="302"/>
            <ac:graphicFrameMk id="7" creationId="{DA6E050E-6DB3-A0A9-5A36-3063FC1EBA77}"/>
          </ac:graphicFrameMkLst>
        </pc:graphicFrameChg>
      </pc:sldChg>
    </pc:docChg>
  </pc:docChgLst>
  <pc:docChgLst>
    <pc:chgData name="V-Mike Guilmant-Cush" userId="S::mike.guilmant-cush@blackbaud.me::3c7f021d-b981-41a2-afc2-8c0dc9565e5f" providerId="AD" clId="Web-{A89E008A-EF4C-4E13-CA7F-1F10204EB014}"/>
    <pc:docChg chg="mod modSld">
      <pc:chgData name="V-Mike Guilmant-Cush" userId="S::mike.guilmant-cush@blackbaud.me::3c7f021d-b981-41a2-afc2-8c0dc9565e5f" providerId="AD" clId="Web-{A89E008A-EF4C-4E13-CA7F-1F10204EB014}" dt="2023-01-23T11:31:42.583" v="48"/>
      <pc:docMkLst>
        <pc:docMk/>
      </pc:docMkLst>
      <pc:sldChg chg="modSp">
        <pc:chgData name="V-Mike Guilmant-Cush" userId="S::mike.guilmant-cush@blackbaud.me::3c7f021d-b981-41a2-afc2-8c0dc9565e5f" providerId="AD" clId="Web-{A89E008A-EF4C-4E13-CA7F-1F10204EB014}" dt="2023-01-23T11:31:16.348" v="44" actId="20577"/>
        <pc:sldMkLst>
          <pc:docMk/>
          <pc:sldMk cId="2712674897" sldId="271"/>
        </pc:sldMkLst>
        <pc:spChg chg="mod">
          <ac:chgData name="V-Mike Guilmant-Cush" userId="S::mike.guilmant-cush@blackbaud.me::3c7f021d-b981-41a2-afc2-8c0dc9565e5f" providerId="AD" clId="Web-{A89E008A-EF4C-4E13-CA7F-1F10204EB014}" dt="2023-01-23T11:31:16.348" v="44" actId="20577"/>
          <ac:spMkLst>
            <pc:docMk/>
            <pc:sldMk cId="2712674897" sldId="271"/>
            <ac:spMk id="13" creationId="{7FC8F153-F17A-D924-E51D-F640D4A12B62}"/>
          </ac:spMkLst>
        </pc:spChg>
        <pc:graphicFrameChg chg="mod modGraphic">
          <ac:chgData name="V-Mike Guilmant-Cush" userId="S::mike.guilmant-cush@blackbaud.me::3c7f021d-b981-41a2-afc2-8c0dc9565e5f" providerId="AD" clId="Web-{A89E008A-EF4C-4E13-CA7F-1F10204EB014}" dt="2023-01-23T11:25:44.686" v="3"/>
          <ac:graphicFrameMkLst>
            <pc:docMk/>
            <pc:sldMk cId="2712674897" sldId="271"/>
            <ac:graphicFrameMk id="25" creationId="{8A18E8E4-6348-9571-04CE-C6CC0791C68D}"/>
          </ac:graphicFrameMkLst>
        </pc:graphicFrameChg>
      </pc:sldChg>
      <pc:sldChg chg="modSp modCm">
        <pc:chgData name="V-Mike Guilmant-Cush" userId="S::mike.guilmant-cush@blackbaud.me::3c7f021d-b981-41a2-afc2-8c0dc9565e5f" providerId="AD" clId="Web-{A89E008A-EF4C-4E13-CA7F-1F10204EB014}" dt="2023-01-23T11:31:42.583" v="48"/>
        <pc:sldMkLst>
          <pc:docMk/>
          <pc:sldMk cId="705603015" sldId="302"/>
        </pc:sldMkLst>
        <pc:graphicFrameChg chg="mod modGraphic">
          <ac:chgData name="V-Mike Guilmant-Cush" userId="S::mike.guilmant-cush@blackbaud.me::3c7f021d-b981-41a2-afc2-8c0dc9565e5f" providerId="AD" clId="Web-{A89E008A-EF4C-4E13-CA7F-1F10204EB014}" dt="2023-01-23T11:27:29.719" v="23"/>
          <ac:graphicFrameMkLst>
            <pc:docMk/>
            <pc:sldMk cId="705603015" sldId="302"/>
            <ac:graphicFrameMk id="7" creationId="{DA6E050E-6DB3-A0A9-5A36-3063FC1EBA77}"/>
          </ac:graphicFrameMkLst>
        </pc:graphicFrameChg>
        <pc:extLst>
          <p:ext xmlns:p="http://schemas.openxmlformats.org/presentationml/2006/main" uri="{D6D511B9-2390-475A-947B-AFAB55BFBCF1}">
            <pc226:cmChg xmlns:pc226="http://schemas.microsoft.com/office/powerpoint/2022/06/main/command" chg="">
              <pc226:chgData name="V-Mike Guilmant-Cush" userId="S::mike.guilmant-cush@blackbaud.me::3c7f021d-b981-41a2-afc2-8c0dc9565e5f" providerId="AD" clId="Web-{A89E008A-EF4C-4E13-CA7F-1F10204EB014}" dt="2023-01-23T11:31:23.739" v="46"/>
              <pc2:cmMkLst xmlns:pc2="http://schemas.microsoft.com/office/powerpoint/2019/9/main/command">
                <pc:docMk/>
                <pc:sldMk cId="705603015" sldId="302"/>
                <pc2:cmMk id="{51331B72-2150-4FD1-9B41-A4B627298DA3}"/>
              </pc2:cmMkLst>
              <pc226:cmRplyChg chg="add">
                <pc226:chgData name="V-Mike Guilmant-Cush" userId="S::mike.guilmant-cush@blackbaud.me::3c7f021d-b981-41a2-afc2-8c0dc9565e5f" providerId="AD" clId="Web-{A89E008A-EF4C-4E13-CA7F-1F10204EB014}" dt="2023-01-23T11:31:23.739" v="46"/>
                <pc2:cmRplyMkLst xmlns:pc2="http://schemas.microsoft.com/office/powerpoint/2019/9/main/command">
                  <pc:docMk/>
                  <pc:sldMk cId="705603015" sldId="302"/>
                  <pc2:cmMk id="{51331B72-2150-4FD1-9B41-A4B627298DA3}"/>
                  <pc2:cmRplyMk id="{48F6EC99-FBFC-49D2-A119-8AEE28665C91}"/>
                </pc2:cmRplyMkLst>
              </pc226:cmRplyChg>
            </pc226:cmChg>
            <pc226:cmChg xmlns:pc226="http://schemas.microsoft.com/office/powerpoint/2022/06/main/command" chg="">
              <pc226:chgData name="V-Mike Guilmant-Cush" userId="S::mike.guilmant-cush@blackbaud.me::3c7f021d-b981-41a2-afc2-8c0dc9565e5f" providerId="AD" clId="Web-{A89E008A-EF4C-4E13-CA7F-1F10204EB014}" dt="2023-01-23T11:31:30.302" v="47"/>
              <pc2:cmMkLst xmlns:pc2="http://schemas.microsoft.com/office/powerpoint/2019/9/main/command">
                <pc:docMk/>
                <pc:sldMk cId="705603015" sldId="302"/>
                <pc2:cmMk id="{85AC8B7A-FCA7-4AF8-93B4-FD6B194B252E}"/>
              </pc2:cmMkLst>
              <pc226:cmRplyChg chg="add">
                <pc226:chgData name="V-Mike Guilmant-Cush" userId="S::mike.guilmant-cush@blackbaud.me::3c7f021d-b981-41a2-afc2-8c0dc9565e5f" providerId="AD" clId="Web-{A89E008A-EF4C-4E13-CA7F-1F10204EB014}" dt="2023-01-23T11:31:30.302" v="47"/>
                <pc2:cmRplyMkLst xmlns:pc2="http://schemas.microsoft.com/office/powerpoint/2019/9/main/command">
                  <pc:docMk/>
                  <pc:sldMk cId="705603015" sldId="302"/>
                  <pc2:cmMk id="{85AC8B7A-FCA7-4AF8-93B4-FD6B194B252E}"/>
                  <pc2:cmRplyMk id="{47D1BB68-936D-4E0C-935E-28832DE77A79}"/>
                </pc2:cmRplyMkLst>
              </pc226:cmRplyChg>
            </pc226:cmChg>
            <pc226:cmChg xmlns:pc226="http://schemas.microsoft.com/office/powerpoint/2022/06/main/command" chg="mod">
              <pc226:chgData name="V-Mike Guilmant-Cush" userId="S::mike.guilmant-cush@blackbaud.me::3c7f021d-b981-41a2-afc2-8c0dc9565e5f" providerId="AD" clId="Web-{A89E008A-EF4C-4E13-CA7F-1F10204EB014}" dt="2023-01-23T11:31:42.583" v="48"/>
              <pc2:cmMkLst xmlns:pc2="http://schemas.microsoft.com/office/powerpoint/2019/9/main/command">
                <pc:docMk/>
                <pc:sldMk cId="705603015" sldId="302"/>
                <pc2:cmMk id="{084D287B-6A5A-4629-A444-805BAC276B80}"/>
              </pc2:cmMkLst>
              <pc226:cmRplyChg chg="add">
                <pc226:chgData name="V-Mike Guilmant-Cush" userId="S::mike.guilmant-cush@blackbaud.me::3c7f021d-b981-41a2-afc2-8c0dc9565e5f" providerId="AD" clId="Web-{A89E008A-EF4C-4E13-CA7F-1F10204EB014}" dt="2023-01-23T11:31:42.583" v="48"/>
                <pc2:cmRplyMkLst xmlns:pc2="http://schemas.microsoft.com/office/powerpoint/2019/9/main/command">
                  <pc:docMk/>
                  <pc:sldMk cId="705603015" sldId="302"/>
                  <pc2:cmMk id="{084D287B-6A5A-4629-A444-805BAC276B80}"/>
                  <pc2:cmRplyMk id="{9E484CE5-D4A8-440D-8AB1-48F637A890E2}"/>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suggested priority criteria.</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Emphasise that in fact, voltage and capacity are always important criteria. For example, voltage matters in order to match to the voltage requirements of electronic components or electric motors (in the </a:t>
            </a:r>
            <a:r>
              <a:rPr lang="en-GB" sz="1200" b="1">
                <a:solidFill>
                  <a:schemeClr val="dk1"/>
                </a:solidFill>
                <a:latin typeface="Arial" panose="020B0604020202020204" pitchFamily="34" charset="0"/>
                <a:cs typeface="Arial" panose="020B0604020202020204" pitchFamily="34" charset="0"/>
              </a:rPr>
              <a:t>Electrical machines</a:t>
            </a:r>
            <a:r>
              <a:rPr lang="en-GB" sz="1200">
                <a:solidFill>
                  <a:schemeClr val="dk1"/>
                </a:solidFill>
                <a:latin typeface="Arial" panose="020B0604020202020204" pitchFamily="34" charset="0"/>
                <a:cs typeface="Arial" panose="020B0604020202020204" pitchFamily="34" charset="0"/>
              </a:rPr>
              <a:t> module learners will explore the linear relationship between voltage and speed for a DC motor). Capacity matters as this dictates the working time for the powered device - more capacity delivers more working time.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19792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Discuss how capacity can be measured in Amp-hours or Watt-hours - invite learners to give examples of when they have come across this information.</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Discuss exactly what measuring capacity in Amp-hours or Watt-hours describes, and the advantage and disadvantage of each approach.</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table on the slide and </a:t>
            </a:r>
            <a:r>
              <a:rPr lang="en-GB" sz="1200" b="1">
                <a:solidFill>
                  <a:schemeClr val="dk1"/>
                </a:solidFill>
                <a:latin typeface="Arial" panose="020B0604020202020204" pitchFamily="34" charset="0"/>
                <a:cs typeface="Arial" panose="020B0604020202020204" pitchFamily="34" charset="0"/>
              </a:rPr>
              <a:t>Battery technologies - Activity sheet 1</a:t>
            </a:r>
            <a:r>
              <a:rPr lang="en-GB" sz="1200">
                <a:solidFill>
                  <a:schemeClr val="dk1"/>
                </a:solidFill>
                <a:latin typeface="Arial" panose="020B0604020202020204" pitchFamily="34" charset="0"/>
                <a:cs typeface="Arial" panose="020B0604020202020204" pitchFamily="34" charset="0"/>
              </a:rPr>
              <a:t>. Learners use the voltage information to convert Ah into </a:t>
            </a:r>
            <a:r>
              <a:rPr lang="en-GB" sz="1200" err="1">
                <a:solidFill>
                  <a:schemeClr val="dk1"/>
                </a:solidFill>
                <a:latin typeface="Arial" panose="020B0604020202020204" pitchFamily="34" charset="0"/>
                <a:cs typeface="Arial" panose="020B0604020202020204" pitchFamily="34" charset="0"/>
              </a:rPr>
              <a:t>Wh</a:t>
            </a:r>
            <a:r>
              <a:rPr lang="en-GB" sz="1200">
                <a:solidFill>
                  <a:schemeClr val="dk1"/>
                </a:solidFill>
                <a:latin typeface="Arial" panose="020B0604020202020204" pitchFamily="34" charset="0"/>
                <a:cs typeface="Arial" panose="020B0604020202020204" pitchFamily="34" charset="0"/>
              </a:rPr>
              <a:t> and then order each example from lowest to highest capacity. Learners will need to account for different prefixes and convert into a common format.</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answer the questions and complete the table on</a:t>
            </a:r>
            <a:r>
              <a:rPr lang="en-GB" sz="1200" b="1">
                <a:solidFill>
                  <a:schemeClr val="dk1"/>
                </a:solidFill>
                <a:latin typeface="Arial" panose="020B0604020202020204" pitchFamily="34" charset="0"/>
                <a:cs typeface="Arial" panose="020B0604020202020204" pitchFamily="34" charset="0"/>
              </a:rPr>
              <a:t> Battery technologies - Activity sheet 1</a:t>
            </a:r>
            <a:r>
              <a:rPr lang="en-GB" sz="1200">
                <a:solidFill>
                  <a:schemeClr val="dk1"/>
                </a:solidFill>
                <a:latin typeface="Arial" panose="020B0604020202020204" pitchFamily="34" charset="0"/>
                <a:cs typeface="Arial" panose="020B0604020202020204" pitchFamily="34" charset="0"/>
              </a:rPr>
              <a:t>.</a:t>
            </a: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Amp-hours: The amount of storage capacity in terms of current (flow of charge) the battery can sustain. It is the total amount of charge within the battery. However, while a helpful way to compare battery capacities, this does not indicate the total energy the battery can provide as it ignores voltage.</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Watt-hours: The total energy a battery can store. This is a more complete measure of capacity as it also takes the voltage into account.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Please also see the next slide.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Written answers and discussion.</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can convert the capacities of any available example batteries from Ah to Wh.</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answer table on the slide. This gives the total energy each battery contains (or in the case of grid storage, spread across different grid storage installations).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learners what the order of magnitude difference is between an earbud and the predicted grid storage.</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Learners calculate the answers to the questions on the slide.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Written answers (table).</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Verbal answers and discussion (questions).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can research EV battery capacities and voltages. This links to the </a:t>
            </a:r>
            <a:r>
              <a:rPr lang="en-GB" sz="1200" b="1">
                <a:solidFill>
                  <a:schemeClr val="dk1"/>
                </a:solidFill>
                <a:latin typeface="Arial" panose="020B0604020202020204" pitchFamily="34" charset="0"/>
                <a:cs typeface="Arial" panose="020B0604020202020204" pitchFamily="34" charset="0"/>
              </a:rPr>
              <a:t>Electrical machines </a:t>
            </a:r>
            <a:r>
              <a:rPr lang="en-GB" sz="1200">
                <a:solidFill>
                  <a:schemeClr val="dk1"/>
                </a:solidFill>
                <a:latin typeface="Arial" panose="020B0604020202020204" pitchFamily="34" charset="0"/>
                <a:cs typeface="Arial" panose="020B0604020202020204" pitchFamily="34" charset="0"/>
              </a:rPr>
              <a:t>module.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11816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The remaining activities in this module explore some sustainability issues around batteries.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Briefly review the 6Rs of sustainability (learners explore these in </a:t>
            </a:r>
            <a:r>
              <a:rPr lang="en-GB" sz="1200" b="1">
                <a:solidFill>
                  <a:schemeClr val="dk1"/>
                </a:solidFill>
                <a:latin typeface="Arial" panose="020B0604020202020204" pitchFamily="34" charset="0"/>
                <a:cs typeface="Arial" panose="020B0604020202020204" pitchFamily="34" charset="0"/>
              </a:rPr>
              <a:t>1. Circular lifecycles and sustainability</a:t>
            </a:r>
            <a:r>
              <a:rPr lang="en-GB" sz="1200">
                <a:solidFill>
                  <a:schemeClr val="dk1"/>
                </a:solidFill>
                <a:latin typeface="Arial" panose="020B0604020202020204" pitchFamily="34" charset="0"/>
                <a:cs typeface="Arial" panose="020B0604020202020204" pitchFamily="34" charset="0"/>
              </a:rPr>
              <a:t> in the </a:t>
            </a:r>
            <a:r>
              <a:rPr lang="en-GB" sz="1200" b="1">
                <a:solidFill>
                  <a:schemeClr val="dk1"/>
                </a:solidFill>
                <a:latin typeface="Arial" panose="020B0604020202020204" pitchFamily="34" charset="0"/>
                <a:cs typeface="Arial" panose="020B0604020202020204" pitchFamily="34" charset="0"/>
              </a:rPr>
              <a:t>Sustainability</a:t>
            </a:r>
            <a:r>
              <a:rPr lang="en-GB" sz="1200">
                <a:solidFill>
                  <a:schemeClr val="dk1"/>
                </a:solidFill>
                <a:latin typeface="Arial" panose="020B0604020202020204" pitchFamily="34" charset="0"/>
                <a:cs typeface="Arial" panose="020B0604020202020204" pitchFamily="34" charset="0"/>
              </a:rPr>
              <a:t> module) and ask learners to explain/define each one.</a:t>
            </a:r>
            <a:endParaRPr lang="en-GB" sz="1200">
              <a:highlight>
                <a:srgbClr val="FFFFFF"/>
              </a:highlight>
              <a:latin typeface="Arial" panose="020B0604020202020204" pitchFamily="34" charset="0"/>
              <a:cs typeface="Arial" panose="020B0604020202020204" pitchFamily="34" charset="0"/>
            </a:endParaRPr>
          </a:p>
          <a:p>
            <a:pPr marL="457200" lvl="0" indent="-304800" algn="l" rtl="0">
              <a:lnSpc>
                <a:spcPct val="120000"/>
              </a:lnSpc>
              <a:spcBef>
                <a:spcPts val="0"/>
              </a:spcBef>
              <a:spcAft>
                <a:spcPts val="0"/>
              </a:spcAft>
              <a:buSzPts val="1200"/>
              <a:buChar char="●"/>
            </a:pPr>
            <a:r>
              <a:rPr lang="en-GB" sz="1200">
                <a:highlight>
                  <a:srgbClr val="FFFFFF"/>
                </a:highlight>
                <a:latin typeface="Arial" panose="020B0604020202020204" pitchFamily="34" charset="0"/>
                <a:cs typeface="Arial" panose="020B0604020202020204" pitchFamily="34" charset="0"/>
              </a:rPr>
              <a:t>Review the linear lifecycle that applies to the vast majority of lithium-ion rechargeable batteries - research suggests as few as 1% are currently recycled in the US and EU. (Contrast this with lead-acid car batteries, for which there is an existing recycling infrastructure in place leading to a 99% recycling rate for these.)</a:t>
            </a:r>
          </a:p>
          <a:p>
            <a:pPr marL="457200" lvl="0" indent="-304800" algn="l" rtl="0">
              <a:lnSpc>
                <a:spcPct val="120000"/>
              </a:lnSpc>
              <a:spcBef>
                <a:spcPts val="0"/>
              </a:spcBef>
              <a:spcAft>
                <a:spcPts val="0"/>
              </a:spcAft>
              <a:buSzPts val="1200"/>
              <a:buChar char="●"/>
            </a:pPr>
            <a:r>
              <a:rPr lang="en-GB" sz="1200">
                <a:highlight>
                  <a:srgbClr val="FFFFFF"/>
                </a:highlight>
                <a:latin typeface="Arial" panose="020B0604020202020204" pitchFamily="34" charset="0"/>
                <a:cs typeface="Arial" panose="020B0604020202020204" pitchFamily="34" charset="0"/>
              </a:rPr>
              <a:t>Can learners suggest some key reasons to create a recycling economy for lithium batteries, and reasons why the current rate is so low?</a:t>
            </a:r>
          </a:p>
          <a:p>
            <a:pPr marL="457200" lvl="0" indent="-304800" algn="l" rtl="0">
              <a:lnSpc>
                <a:spcPct val="120000"/>
              </a:lnSpc>
              <a:spcBef>
                <a:spcPts val="0"/>
              </a:spcBef>
              <a:spcAft>
                <a:spcPts val="0"/>
              </a:spcAft>
              <a:buSzPts val="1200"/>
              <a:buChar char="●"/>
            </a:pPr>
            <a:r>
              <a:rPr lang="en-GB" sz="1200">
                <a:highlight>
                  <a:srgbClr val="FFFFFF"/>
                </a:highlight>
                <a:latin typeface="Arial" panose="020B0604020202020204" pitchFamily="34" charset="0"/>
                <a:cs typeface="Arial" panose="020B0604020202020204" pitchFamily="34" charset="0"/>
              </a:rPr>
              <a:t>Discuss how each of the 6Rs could be applied to a battery pack containing a bank of lithium batteries (learners will write down their ideas shortly - just discuss for now).</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Lithium is a finite resource and material costs account for a significant percentage of the total cost of a battery.</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Lithium batteries are complex and to date most research has focused on improving capacity and lowering cost. However, the first wave of electric vehicles will release great quantities of used lithium batteries as these come to the end of their working lives and there is significant justification for improving the recyclability of batteries and the infrastructure to do this.</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See also a later slide for the 6Rs and a circular economy.</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Learners can find out more at:</a:t>
            </a:r>
          </a:p>
          <a:p>
            <a:pPr marL="0" lvl="0" indent="0" algn="l" rtl="0">
              <a:spcBef>
                <a:spcPts val="0"/>
              </a:spcBef>
              <a:spcAft>
                <a:spcPts val="0"/>
              </a:spcAft>
              <a:buNone/>
            </a:pPr>
            <a:r>
              <a:rPr lang="en-GB" sz="1200" err="1">
                <a:solidFill>
                  <a:schemeClr val="dk1"/>
                </a:solidFill>
                <a:latin typeface="Arial" panose="020B0604020202020204" pitchFamily="34" charset="0"/>
                <a:cs typeface="Arial" panose="020B0604020202020204" pitchFamily="34" charset="0"/>
              </a:rPr>
              <a:t>www.recyclingtoday.com</a:t>
            </a:r>
            <a:r>
              <a:rPr lang="en-GB" sz="1200">
                <a:solidFill>
                  <a:schemeClr val="dk1"/>
                </a:solidFill>
                <a:latin typeface="Arial" panose="020B0604020202020204" pitchFamily="34" charset="0"/>
                <a:cs typeface="Arial" panose="020B0604020202020204" pitchFamily="34" charset="0"/>
              </a:rPr>
              <a:t>/article/battery-recycling-lithium-lead-comparison-study-</a:t>
            </a:r>
            <a:r>
              <a:rPr lang="en-GB" sz="1200" err="1">
                <a:solidFill>
                  <a:schemeClr val="dk1"/>
                </a:solidFill>
                <a:latin typeface="Arial" panose="020B0604020202020204" pitchFamily="34" charset="0"/>
                <a:cs typeface="Arial" panose="020B0604020202020204" pitchFamily="34" charset="0"/>
              </a:rPr>
              <a:t>india</a:t>
            </a:r>
            <a:r>
              <a:rPr lang="en-GB" sz="1200">
                <a:solidFill>
                  <a:schemeClr val="dk1"/>
                </a:solidFill>
                <a:latin typeface="Arial" panose="020B0604020202020204" pitchFamily="34" charset="0"/>
                <a:cs typeface="Arial" panose="020B0604020202020204" pitchFamily="34" charset="0"/>
              </a:rPr>
              <a:t>-</a:t>
            </a:r>
            <a:r>
              <a:rPr lang="en-GB" sz="1200" err="1">
                <a:solidFill>
                  <a:schemeClr val="dk1"/>
                </a:solidFill>
                <a:latin typeface="Arial" panose="020B0604020202020204" pitchFamily="34" charset="0"/>
                <a:cs typeface="Arial" panose="020B0604020202020204" pitchFamily="34" charset="0"/>
              </a:rPr>
              <a:t>nyu</a:t>
            </a:r>
            <a:r>
              <a:rPr lang="en-GB" sz="1200">
                <a:solidFill>
                  <a:schemeClr val="dk1"/>
                </a:solidFill>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100"/>
              <a:buFont typeface="Arial"/>
              <a:buNone/>
            </a:pPr>
            <a:r>
              <a:rPr lang="en-GB" sz="1200" err="1">
                <a:solidFill>
                  <a:schemeClr val="dk1"/>
                </a:solidFill>
                <a:latin typeface="Arial" panose="020B0604020202020204" pitchFamily="34" charset="0"/>
                <a:cs typeface="Arial" panose="020B0604020202020204" pitchFamily="34" charset="0"/>
              </a:rPr>
              <a:t>cen.acs.org</a:t>
            </a:r>
            <a:r>
              <a:rPr lang="en-GB" sz="1200">
                <a:solidFill>
                  <a:schemeClr val="dk1"/>
                </a:solidFill>
                <a:latin typeface="Arial" panose="020B0604020202020204" pitchFamily="34" charset="0"/>
                <a:cs typeface="Arial" panose="020B0604020202020204" pitchFamily="34" charset="0"/>
              </a:rPr>
              <a:t>/materials/energy-storage/time-serious-recycling-lithium/97/i28</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384416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If you have internet access use the link below to explore the videos and additional information at the </a:t>
            </a:r>
            <a:r>
              <a:rPr lang="en-GB" sz="1200" err="1">
                <a:solidFill>
                  <a:schemeClr val="dk1"/>
                </a:solidFill>
                <a:latin typeface="Arial" panose="020B0604020202020204" pitchFamily="34" charset="0"/>
                <a:cs typeface="Arial" panose="020B0604020202020204" pitchFamily="34" charset="0"/>
              </a:rPr>
              <a:t>Acceleron</a:t>
            </a:r>
            <a:r>
              <a:rPr lang="en-GB" sz="1200">
                <a:solidFill>
                  <a:schemeClr val="dk1"/>
                </a:solidFill>
                <a:latin typeface="Arial" panose="020B0604020202020204" pitchFamily="34" charset="0"/>
                <a:cs typeface="Arial" panose="020B0604020202020204" pitchFamily="34" charset="0"/>
              </a:rPr>
              <a:t> Energy website.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case study on the slide and identify how each of the 6Rs plays a part in </a:t>
            </a:r>
            <a:r>
              <a:rPr lang="en-GB" sz="1200" err="1">
                <a:solidFill>
                  <a:schemeClr val="dk1"/>
                </a:solidFill>
                <a:latin typeface="Arial" panose="020B0604020202020204" pitchFamily="34" charset="0"/>
                <a:cs typeface="Arial" panose="020B0604020202020204" pitchFamily="34" charset="0"/>
              </a:rPr>
              <a:t>Acceleron’s</a:t>
            </a:r>
            <a:r>
              <a:rPr lang="en-GB" sz="1200">
                <a:solidFill>
                  <a:schemeClr val="dk1"/>
                </a:solidFill>
                <a:latin typeface="Arial" panose="020B0604020202020204" pitchFamily="34" charset="0"/>
                <a:cs typeface="Arial" panose="020B0604020202020204" pitchFamily="34" charset="0"/>
              </a:rPr>
              <a:t> sustainable battery technology.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Learners can write their ideas on the activity sheet.</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record their ideas on</a:t>
            </a:r>
            <a:r>
              <a:rPr lang="en-GB" sz="1200" b="1">
                <a:solidFill>
                  <a:schemeClr val="dk1"/>
                </a:solidFill>
                <a:latin typeface="Arial" panose="020B0604020202020204" pitchFamily="34" charset="0"/>
                <a:cs typeface="Arial" panose="020B0604020202020204" pitchFamily="34" charset="0"/>
              </a:rPr>
              <a:t> Battery technologies - Activity sheet 2.</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Written answers.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Film</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can watch the </a:t>
            </a:r>
            <a:r>
              <a:rPr lang="en-GB" sz="1200" b="1">
                <a:solidFill>
                  <a:schemeClr val="dk1"/>
                </a:solidFill>
                <a:latin typeface="Arial" panose="020B0604020202020204" pitchFamily="34" charset="0"/>
                <a:cs typeface="Arial" panose="020B0604020202020204" pitchFamily="34" charset="0"/>
              </a:rPr>
              <a:t>Battery technologies film</a:t>
            </a:r>
            <a:r>
              <a:rPr lang="en-GB" sz="1200">
                <a:solidFill>
                  <a:schemeClr val="dk1"/>
                </a:solidFill>
                <a:latin typeface="Arial" panose="020B0604020202020204" pitchFamily="34" charset="0"/>
                <a:cs typeface="Arial" panose="020B0604020202020204" pitchFamily="34" charset="0"/>
              </a:rPr>
              <a:t> at this point in the activities.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Learners can watch videos and find out more at </a:t>
            </a:r>
            <a:r>
              <a:rPr lang="en-GB" sz="1200" err="1">
                <a:solidFill>
                  <a:schemeClr val="dk1"/>
                </a:solidFill>
                <a:latin typeface="Arial" panose="020B0604020202020204" pitchFamily="34" charset="0"/>
                <a:cs typeface="Arial" panose="020B0604020202020204" pitchFamily="34" charset="0"/>
              </a:rPr>
              <a:t>www.aceleronenergy.com</a:t>
            </a:r>
            <a:r>
              <a:rPr lang="en-GB" sz="1200">
                <a:solidFill>
                  <a:schemeClr val="dk1"/>
                </a:solidFill>
                <a:latin typeface="Arial" panose="020B0604020202020204" pitchFamily="34" charset="0"/>
                <a:cs typeface="Arial" panose="020B0604020202020204" pitchFamily="34" charset="0"/>
              </a:rPr>
              <a:t>/</a:t>
            </a:r>
            <a:r>
              <a:rPr lang="en-GB" sz="1200" err="1">
                <a:solidFill>
                  <a:schemeClr val="dk1"/>
                </a:solidFill>
                <a:latin typeface="Arial" panose="020B0604020202020204" pitchFamily="34" charset="0"/>
                <a:cs typeface="Arial" panose="020B0604020202020204" pitchFamily="34" charset="0"/>
              </a:rPr>
              <a:t>en</a:t>
            </a:r>
            <a:r>
              <a:rPr lang="en-GB" sz="1200">
                <a:solidFill>
                  <a:schemeClr val="dk1"/>
                </a:solidFill>
                <a:latin typeface="Arial" panose="020B0604020202020204" pitchFamily="34" charset="0"/>
                <a:cs typeface="Arial" panose="020B0604020202020204" pitchFamily="34" charset="0"/>
              </a:rPr>
              <a:t>/company</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86864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suggested answers on the slide.</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learners to suggest which engineering careers might be able to contribute to a transition to a circular economy for lithium batteries.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Electronics engineer.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Electrical engineer.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Chemical engineer.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Design engineer.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Production engineer.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Materials engineer.</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Software engineer.</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Discussion, verbal answers.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can research the careers listed above.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158941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This final activity supports an open-ended discussion about how learners think developments in battery technologies might influence or inspire their own careers.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learners to suggest some ways in which batteries have significantly changed lives in the last 10 to 20 years - the most important answer is that developments in energy density, rechargeability and cost have made portable electronics both affordable and ubiquitous. The smartphone and earbuds are perhaps the culmination of this, alongside electric vehicles.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learners to suggest what challenges might still need to be overcome and how different engineering occupations might change as a result of increasing battery use or greater battery sustainability.</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EVs are still expensive due to the expense of creating large battery packs - cheaper batteries, which might use very different chemical reactions, are essential for EVs to become affordable.</a:t>
            </a:r>
          </a:p>
          <a:p>
            <a:r>
              <a:rPr lang="en-GB" sz="1200">
                <a:solidFill>
                  <a:schemeClr val="dk1"/>
                </a:solidFill>
                <a:latin typeface="Arial"/>
                <a:cs typeface="Arial"/>
              </a:rPr>
              <a:t>To combat climate change, </a:t>
            </a:r>
            <a:r>
              <a:rPr lang="en-GB">
                <a:solidFill>
                  <a:schemeClr val="dk1"/>
                </a:solidFill>
                <a:latin typeface="Arial"/>
                <a:cs typeface="Arial"/>
              </a:rPr>
              <a:t>the energy to charge EVs</a:t>
            </a:r>
            <a:r>
              <a:rPr lang="en-GB" sz="1200">
                <a:solidFill>
                  <a:schemeClr val="dk1"/>
                </a:solidFill>
                <a:latin typeface="Arial"/>
                <a:cs typeface="Arial"/>
              </a:rPr>
              <a:t> and other </a:t>
            </a:r>
            <a:r>
              <a:rPr lang="en-GB">
                <a:solidFill>
                  <a:schemeClr val="dk1"/>
                </a:solidFill>
                <a:latin typeface="Arial"/>
                <a:cs typeface="Arial"/>
              </a:rPr>
              <a:t>batteries</a:t>
            </a:r>
            <a:r>
              <a:rPr lang="en-GB" sz="1200">
                <a:solidFill>
                  <a:schemeClr val="dk1"/>
                </a:solidFill>
                <a:latin typeface="Arial"/>
                <a:cs typeface="Arial"/>
              </a:rPr>
              <a:t> </a:t>
            </a:r>
            <a:r>
              <a:rPr lang="en-GB">
                <a:solidFill>
                  <a:schemeClr val="dk1"/>
                </a:solidFill>
                <a:latin typeface="Arial"/>
                <a:cs typeface="Arial"/>
              </a:rPr>
              <a:t>needs</a:t>
            </a:r>
            <a:r>
              <a:rPr lang="en-GB" sz="1200">
                <a:solidFill>
                  <a:schemeClr val="dk1"/>
                </a:solidFill>
                <a:latin typeface="Arial"/>
                <a:cs typeface="Arial"/>
              </a:rPr>
              <a:t> to come from renewable energy sources and be readily available.</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Batteries use ‘rare earth metals’ that often come from countries with unstable economies - new technologies to remove these from batteries will make them more sustainable and less reliant on sources that might be made unavailable at short notice.</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More and more engineering applications may become battery powered, making more equipment - and perhaps even entire factory work cells or production lines - effectively portable. This will need to embed battery reuse, repair and recycling within any significant manufacturing or industrial setting and create new engineering jobs.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The ideas in this discussion link to the modules on </a:t>
            </a:r>
            <a:r>
              <a:rPr lang="en-GB" sz="1200" b="1">
                <a:solidFill>
                  <a:schemeClr val="dk1"/>
                </a:solidFill>
                <a:latin typeface="Arial" panose="020B0604020202020204" pitchFamily="34" charset="0"/>
                <a:cs typeface="Arial" panose="020B0604020202020204" pitchFamily="34" charset="0"/>
              </a:rPr>
              <a:t>Innovation and emerging technologies</a:t>
            </a:r>
            <a:r>
              <a:rPr lang="en-GB" sz="1200">
                <a:solidFill>
                  <a:schemeClr val="dk1"/>
                </a:solidFill>
                <a:latin typeface="Arial" panose="020B0604020202020204" pitchFamily="34" charset="0"/>
                <a:cs typeface="Arial" panose="020B0604020202020204" pitchFamily="34" charset="0"/>
              </a:rPr>
              <a:t> and </a:t>
            </a:r>
            <a:r>
              <a:rPr lang="en-GB" sz="1200" b="1">
                <a:solidFill>
                  <a:schemeClr val="dk1"/>
                </a:solidFill>
                <a:latin typeface="Arial" panose="020B0604020202020204" pitchFamily="34" charset="0"/>
                <a:cs typeface="Arial" panose="020B0604020202020204" pitchFamily="34" charset="0"/>
              </a:rPr>
              <a:t>Renewable energy</a:t>
            </a:r>
            <a:r>
              <a:rPr lang="en-GB" sz="1200">
                <a:solidFill>
                  <a:schemeClr val="dk1"/>
                </a:solidFill>
                <a:latin typeface="Arial" panose="020B0604020202020204" pitchFamily="34" charset="0"/>
                <a:cs typeface="Arial" panose="020B0604020202020204" pitchFamily="34" charset="0"/>
              </a:rPr>
              <a:t>.</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17700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397055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This Level 2 resource introduces some key ideas in battery technology. Learners consider where batteries might be found in industrial and domestic settings before suggesting selection criteria for batteries. They consider the difference between capacity measured in Ah and </a:t>
            </a:r>
            <a:r>
              <a:rPr lang="en-GB" sz="1200" err="1">
                <a:latin typeface="Arial" panose="020B0604020202020204" pitchFamily="34" charset="0"/>
                <a:cs typeface="Arial" panose="020B0604020202020204" pitchFamily="34" charset="0"/>
              </a:rPr>
              <a:t>Wh</a:t>
            </a:r>
            <a:r>
              <a:rPr lang="en-GB" sz="1200">
                <a:latin typeface="Arial" panose="020B0604020202020204" pitchFamily="34" charset="0"/>
                <a:cs typeface="Arial" panose="020B0604020202020204" pitchFamily="34" charset="0"/>
              </a:rPr>
              <a:t> and make calculations to convert from one to the other, before reviewing how the 6Rs of sustainability can be applied to move batteries towards a circular economy that minimises waste.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For the final activity learners will require an understanding of the 6Rs of sustainability. The slides provide a definition of each one but you may first wish to deliver </a:t>
            </a:r>
            <a:r>
              <a:rPr lang="en-GB" sz="1200" b="1">
                <a:solidFill>
                  <a:schemeClr val="dk1"/>
                </a:solidFill>
                <a:latin typeface="Arial" panose="020B0604020202020204" pitchFamily="34" charset="0"/>
                <a:cs typeface="Arial" panose="020B0604020202020204" pitchFamily="34" charset="0"/>
              </a:rPr>
              <a:t>1. </a:t>
            </a:r>
            <a:r>
              <a:rPr lang="en-GB" sz="1200" b="1">
                <a:solidFill>
                  <a:schemeClr val="dk1"/>
                </a:solidFill>
                <a:highlight>
                  <a:schemeClr val="lt1"/>
                </a:highlight>
                <a:latin typeface="Arial" panose="020B0604020202020204" pitchFamily="34" charset="0"/>
                <a:cs typeface="Arial" panose="020B0604020202020204" pitchFamily="34" charset="0"/>
              </a:rPr>
              <a:t>Circular lifecycles and sustainability</a:t>
            </a:r>
            <a:r>
              <a:rPr lang="en-GB" sz="1200">
                <a:solidFill>
                  <a:schemeClr val="dk1"/>
                </a:solidFill>
                <a:highlight>
                  <a:schemeClr val="lt1"/>
                </a:highlight>
                <a:latin typeface="Arial" panose="020B0604020202020204" pitchFamily="34" charset="0"/>
                <a:cs typeface="Arial" panose="020B0604020202020204" pitchFamily="34" charset="0"/>
              </a:rPr>
              <a:t> from the </a:t>
            </a:r>
            <a:r>
              <a:rPr lang="en-GB" sz="1200" b="1">
                <a:solidFill>
                  <a:schemeClr val="dk1"/>
                </a:solidFill>
                <a:highlight>
                  <a:schemeClr val="lt1"/>
                </a:highlight>
                <a:latin typeface="Arial" panose="020B0604020202020204" pitchFamily="34" charset="0"/>
                <a:cs typeface="Arial" panose="020B0604020202020204" pitchFamily="34" charset="0"/>
              </a:rPr>
              <a:t>Sustainability</a:t>
            </a:r>
            <a:r>
              <a:rPr lang="en-GB" sz="1200">
                <a:solidFill>
                  <a:schemeClr val="dk1"/>
                </a:solidFill>
                <a:highlight>
                  <a:schemeClr val="lt1"/>
                </a:highlight>
                <a:latin typeface="Arial" panose="020B0604020202020204" pitchFamily="34" charset="0"/>
                <a:cs typeface="Arial" panose="020B0604020202020204" pitchFamily="34" charset="0"/>
              </a:rPr>
              <a:t> module</a:t>
            </a:r>
            <a:r>
              <a:rPr lang="en-GB" sz="1200">
                <a:latin typeface="Arial" panose="020B0604020202020204" pitchFamily="34" charset="0"/>
                <a:cs typeface="Arial" panose="020B0604020202020204" pitchFamily="34" charset="0"/>
              </a:rPr>
              <a:t>, which includes this prior learning. This is helpful but not essential. </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Starter activity</a:t>
            </a:r>
          </a:p>
          <a:p>
            <a:pPr marL="457200" lvl="0" indent="-304800" algn="l" rtl="0">
              <a:spcBef>
                <a:spcPts val="0"/>
              </a:spcBef>
              <a:spcAft>
                <a:spcPts val="0"/>
              </a:spcAft>
              <a:buSzPts val="1200"/>
              <a:buChar char="●"/>
            </a:pPr>
            <a:r>
              <a:rPr lang="en-GB" sz="1200">
                <a:latin typeface="Arial" panose="020B0604020202020204" pitchFamily="34" charset="0"/>
                <a:cs typeface="Arial" panose="020B0604020202020204" pitchFamily="34" charset="0"/>
              </a:rPr>
              <a:t>In groups or pairs, learners list possible applications for batteries in industrial and/or domestic settings. Share ideas and create lists on your board.</a:t>
            </a:r>
          </a:p>
          <a:p>
            <a:pPr marL="457200" lvl="0" indent="-304800" algn="l" rtl="0">
              <a:spcBef>
                <a:spcPts val="0"/>
              </a:spcBef>
              <a:spcAft>
                <a:spcPts val="0"/>
              </a:spcAft>
              <a:buSzPts val="1200"/>
              <a:buChar char="●"/>
            </a:pPr>
            <a:r>
              <a:rPr lang="en-GB" sz="1200">
                <a:latin typeface="Arial" panose="020B0604020202020204" pitchFamily="34" charset="0"/>
                <a:cs typeface="Arial" panose="020B0604020202020204" pitchFamily="34" charset="0"/>
              </a:rPr>
              <a:t>Discuss learners’ recall of the meaning, in physics or engineering terms, of ‘power’ and identify its units in terms of energy and time - this provides a baseline of their understanding from their GCSE study.</a:t>
            </a:r>
          </a:p>
          <a:p>
            <a:pPr marL="457200" lvl="0" indent="-304800" algn="l" rtl="0">
              <a:spcBef>
                <a:spcPts val="0"/>
              </a:spcBef>
              <a:spcAft>
                <a:spcPts val="0"/>
              </a:spcAft>
              <a:buSzPts val="1200"/>
              <a:buChar char="●"/>
            </a:pPr>
            <a:r>
              <a:rPr lang="en-GB" sz="1200">
                <a:latin typeface="Arial" panose="020B0604020202020204" pitchFamily="34" charset="0"/>
                <a:cs typeface="Arial" panose="020B0604020202020204" pitchFamily="34" charset="0"/>
              </a:rPr>
              <a:t>Learners use this meaning to suggest an appropriate unit for battery storage capacity.</a:t>
            </a:r>
          </a:p>
          <a:p>
            <a:pPr marL="457200" lvl="0" indent="-304800" algn="l" rtl="0">
              <a:spcBef>
                <a:spcPts val="0"/>
              </a:spcBef>
              <a:spcAft>
                <a:spcPts val="0"/>
              </a:spcAft>
              <a:buSzPts val="1200"/>
              <a:buChar char="●"/>
            </a:pPr>
            <a:r>
              <a:rPr lang="en-GB" sz="1200">
                <a:latin typeface="Arial" panose="020B0604020202020204" pitchFamily="34" charset="0"/>
                <a:cs typeface="Arial" panose="020B0604020202020204" pitchFamily="34" charset="0"/>
              </a:rPr>
              <a:t>Explain that an engineer might need to consider some or many other criteria when selecting a battery for an application. Learners suggest what these additional criteria might include.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Industrial applications: Autonomous guided vehicles (AGVs), cordless tools, control or measurement devices, warehouse vehicles.</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Domestic applications: Smartphones, earbuds, remote controls, cordless appliances and power tools, solar garden lights, mobility scooters, electric vehicles.</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Power is the rate per unit of time at which energy can be delivered or converted into other forms. A suitable unit for battery capacity is the Watt-hour (however, many batteries are specified using Amp-hours, which a later activity explores).</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Some suitable criteria are listed on the next slide.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67431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Practitioner delivery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dirty="0">
                <a:solidFill>
                  <a:schemeClr val="dk1"/>
                </a:solidFill>
                <a:latin typeface="Arial"/>
                <a:cs typeface="Arial"/>
              </a:rPr>
              <a:t>Activity</a:t>
            </a:r>
          </a:p>
          <a:p>
            <a:pPr marL="457200" lvl="0" indent="-304800" algn="l" rtl="0">
              <a:spcBef>
                <a:spcPts val="0"/>
              </a:spcBef>
              <a:spcAft>
                <a:spcPts val="0"/>
              </a:spcAft>
              <a:buClr>
                <a:schemeClr val="dk1"/>
              </a:buClr>
              <a:buSzPts val="1200"/>
              <a:buChar char="●"/>
            </a:pPr>
            <a:r>
              <a:rPr lang="en-GB" sz="1200" dirty="0">
                <a:solidFill>
                  <a:schemeClr val="dk1"/>
                </a:solidFill>
                <a:latin typeface="Arial"/>
                <a:cs typeface="Arial"/>
              </a:rPr>
              <a:t>Review the example criteria listed.</a:t>
            </a:r>
          </a:p>
          <a:p>
            <a:pPr marL="914400" lvl="1" indent="-304800" algn="l" rtl="0">
              <a:spcBef>
                <a:spcPts val="0"/>
              </a:spcBef>
              <a:spcAft>
                <a:spcPts val="0"/>
              </a:spcAft>
              <a:buClr>
                <a:schemeClr val="dk1"/>
              </a:buClr>
              <a:buSzPts val="1200"/>
              <a:buChar char="○"/>
            </a:pPr>
            <a:r>
              <a:rPr lang="en-GB" sz="1200">
                <a:solidFill>
                  <a:schemeClr val="dk1"/>
                </a:solidFill>
                <a:latin typeface="Arial"/>
                <a:cs typeface="Arial"/>
              </a:rPr>
              <a:t>Discharge rate is the</a:t>
            </a:r>
            <a:r>
              <a:rPr lang="en-GB" sz="1200" b="1" dirty="0">
                <a:solidFill>
                  <a:schemeClr val="dk1"/>
                </a:solidFill>
                <a:latin typeface="Arial"/>
                <a:cs typeface="Arial"/>
              </a:rPr>
              <a:t> </a:t>
            </a:r>
            <a:r>
              <a:rPr lang="en-GB" sz="1200">
                <a:solidFill>
                  <a:schemeClr val="dk1"/>
                </a:solidFill>
                <a:latin typeface="Arial"/>
                <a:cs typeface="Arial"/>
              </a:rPr>
              <a:t>steady current that a battery can supply. This is sometimes specified as C</a:t>
            </a:r>
            <a:r>
              <a:rPr lang="en-GB">
                <a:solidFill>
                  <a:schemeClr val="dk1"/>
                </a:solidFill>
                <a:latin typeface="Arial"/>
                <a:cs typeface="Arial"/>
              </a:rPr>
              <a:t>.</a:t>
            </a:r>
            <a:r>
              <a:rPr lang="en-GB" sz="1200">
                <a:solidFill>
                  <a:schemeClr val="dk1"/>
                </a:solidFill>
                <a:latin typeface="Arial"/>
                <a:cs typeface="Arial"/>
              </a:rPr>
              <a:t> </a:t>
            </a:r>
            <a:r>
              <a:rPr lang="en-GB" sz="1200" err="1">
                <a:solidFill>
                  <a:schemeClr val="dk1"/>
                </a:solidFill>
                <a:latin typeface="Arial"/>
                <a:cs typeface="Arial"/>
              </a:rPr>
              <a:t>Eg</a:t>
            </a:r>
            <a:r>
              <a:rPr lang="en-GB" sz="1200">
                <a:solidFill>
                  <a:schemeClr val="dk1"/>
                </a:solidFill>
                <a:latin typeface="Arial"/>
                <a:cs typeface="Arial"/>
              </a:rPr>
              <a:t> a 2 Ah battery with a discharge rate of 1 C can deliver a steady discharge current of 2 A for 1hr. The same battery with a discharge rate of 3 C would deliver a current of 6 A for 20 minutes.</a:t>
            </a:r>
          </a:p>
          <a:p>
            <a:pPr marL="457200" lvl="0" indent="-304800" algn="l" rtl="0">
              <a:spcBef>
                <a:spcPts val="0"/>
              </a:spcBef>
              <a:spcAft>
                <a:spcPts val="0"/>
              </a:spcAft>
              <a:buClr>
                <a:schemeClr val="dk1"/>
              </a:buClr>
              <a:buSzPts val="1200"/>
              <a:buChar char="●"/>
            </a:pPr>
            <a:r>
              <a:rPr lang="en-GB" sz="1200" dirty="0">
                <a:solidFill>
                  <a:schemeClr val="dk1"/>
                </a:solidFill>
                <a:latin typeface="Arial"/>
                <a:cs typeface="Arial"/>
              </a:rPr>
              <a:t>Learners consider each scenario and suggest 1 to 3 (or more) criteria they think would be most important to consider.</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Example answers</a:t>
            </a:r>
          </a:p>
          <a:p>
            <a:pPr marL="0" lvl="0" indent="0" algn="l" rtl="0">
              <a:spcBef>
                <a:spcPts val="0"/>
              </a:spcBef>
              <a:spcAft>
                <a:spcPts val="0"/>
              </a:spcAft>
              <a:buNone/>
            </a:pPr>
            <a:r>
              <a:rPr lang="en-GB" sz="1200" dirty="0">
                <a:solidFill>
                  <a:schemeClr val="dk1"/>
                </a:solidFill>
                <a:latin typeface="Arial"/>
                <a:cs typeface="Arial"/>
              </a:rPr>
              <a:t>Please see the next slide.</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dirty="0">
                <a:solidFill>
                  <a:schemeClr val="dk1"/>
                </a:solidFill>
                <a:latin typeface="Arial"/>
                <a:cs typeface="Arial"/>
              </a:rPr>
              <a:t>Assessment</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a:cs typeface="Arial"/>
              </a:rPr>
              <a:t>Discussion and verbal suggestions.</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Extension</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a:cs typeface="Arial"/>
              </a:rPr>
              <a:t>Learners can research battery specifications at an industrial or electronics component supplier website.</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549118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a:t>Click to edit Master title style</a:t>
            </a:r>
            <a:endParaRPr lang="en-US"/>
          </a:p>
        </p:txBody>
      </p:sp>
      <p:pic>
        <p:nvPicPr>
          <p:cNvPr id="3" name="Picture 2">
            <a:extLst>
              <a:ext uri="{FF2B5EF4-FFF2-40B4-BE49-F238E27FC236}">
                <a16:creationId xmlns:a16="http://schemas.microsoft.com/office/drawing/2014/main" id="{9EA1FC77-D3A0-3C63-61CA-E7AA3EAA088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4" name="Picture 3">
            <a:extLst>
              <a:ext uri="{FF2B5EF4-FFF2-40B4-BE49-F238E27FC236}">
                <a16:creationId xmlns:a16="http://schemas.microsoft.com/office/drawing/2014/main" id="{F64CBF52-5EA6-48A5-5384-878B67AD26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4" y="0"/>
            <a:ext cx="16267961" cy="9157882"/>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75195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405549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6836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99565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29644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22826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417437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8403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36911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0230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703886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4" name="Picture 3">
            <a:extLst>
              <a:ext uri="{FF2B5EF4-FFF2-40B4-BE49-F238E27FC236}">
                <a16:creationId xmlns:a16="http://schemas.microsoft.com/office/drawing/2014/main" id="{8507C423-6FAD-D785-A48F-ACBF8FA812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990" y="-4022"/>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08DA-00C6-9BDB-C32F-1ACEA1F2DC7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EF25A2D2-D1FD-09A3-2554-4F8BC0BF4393}"/>
              </a:ext>
            </a:extLst>
          </p:cNvPr>
          <p:cNvSpPr>
            <a:spLocks noGrp="1"/>
          </p:cNvSpPr>
          <p:nvPr>
            <p:ph type="ftr" sz="quarter" idx="10"/>
          </p:nvPr>
        </p:nvSpPr>
        <p:spPr/>
        <p:txBody>
          <a:bodyPr/>
          <a:lstStyle/>
          <a:p>
            <a:r>
              <a:rPr lang="en-US"/>
              <a:t>Sustainability  |</a:t>
            </a:r>
          </a:p>
        </p:txBody>
      </p:sp>
      <p:sp>
        <p:nvSpPr>
          <p:cNvPr id="4" name="Slide Number Placeholder 3">
            <a:extLst>
              <a:ext uri="{FF2B5EF4-FFF2-40B4-BE49-F238E27FC236}">
                <a16:creationId xmlns:a16="http://schemas.microsoft.com/office/drawing/2014/main" id="{4F474465-7330-3FB0-9990-F3CA221B4000}"/>
              </a:ext>
            </a:extLst>
          </p:cNvPr>
          <p:cNvSpPr>
            <a:spLocks noGrp="1"/>
          </p:cNvSpPr>
          <p:nvPr>
            <p:ph type="sldNum" sz="quarter" idx="11"/>
          </p:nvPr>
        </p:nvSpPr>
        <p:spPr/>
        <p:txBody>
          <a:body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02690410-CF75-16BC-5AAB-1C01B9F860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149451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a:t>Click to edit Master title style</a:t>
            </a:r>
            <a:endParaRPr lang="en-US"/>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84" r:id="rId11"/>
    <p:sldLayoutId id="2147483691" r:id="rId12"/>
    <p:sldLayoutId id="2147483688" r:id="rId13"/>
    <p:sldLayoutId id="2147483685" r:id="rId14"/>
    <p:sldLayoutId id="2147483692" r:id="rId15"/>
    <p:sldLayoutId id="2147483697" r:id="rId16"/>
    <p:sldLayoutId id="2147483686" r:id="rId17"/>
    <p:sldLayoutId id="2147483693" r:id="rId18"/>
    <p:sldLayoutId id="2147483689" r:id="rId19"/>
    <p:sldLayoutId id="2147483698" r:id="rId20"/>
    <p:sldLayoutId id="2147483666" r:id="rId21"/>
    <p:sldLayoutId id="2147483699" r:id="rId22"/>
    <p:sldLayoutId id="2147483700" r:id="rId23"/>
    <p:sldLayoutId id="2147483701" r:id="rId24"/>
    <p:sldLayoutId id="2147483696" r:id="rId25"/>
    <p:sldLayoutId id="2147483667" r:id="rId26"/>
    <p:sldLayoutId id="2147483668" r:id="rId27"/>
    <p:sldLayoutId id="2147483669" r:id="rId28"/>
    <p:sldLayoutId id="2147483670" r:id="rId29"/>
    <p:sldLayoutId id="2147483671" r:id="rId30"/>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a:t>Battery</a:t>
            </a:r>
            <a:br>
              <a:rPr lang="en-NZ"/>
            </a:br>
            <a:r>
              <a:rPr lang="en-NZ"/>
              <a:t>technologies</a:t>
            </a:r>
            <a:br>
              <a:rPr lang="en-NZ"/>
            </a:br>
            <a:r>
              <a:rPr lang="en" sz="2500" b="0"/>
              <a:t>1. Introducing battery technologies</a:t>
            </a:r>
            <a:endParaRPr lang="en-NZ" sz="2500" b="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err="1"/>
              <a:t>Prioritising</a:t>
            </a:r>
            <a:r>
              <a:rPr lang="en"/>
              <a:t> criteria for different applications</a:t>
            </a:r>
            <a:endParaRPr lang="en-US"/>
          </a:p>
        </p:txBody>
      </p:sp>
      <p:sp>
        <p:nvSpPr>
          <p:cNvPr id="3" name="Slide Number Placeholder 5">
            <a:extLst>
              <a:ext uri="{FF2B5EF4-FFF2-40B4-BE49-F238E27FC236}">
                <a16:creationId xmlns:a16="http://schemas.microsoft.com/office/drawing/2014/main" id="{7545413A-F284-A568-F712-C127FBB7DBE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a:solidFill>
                <a:schemeClr val="bg1"/>
              </a:solidFill>
            </a:endParaRPr>
          </a:p>
        </p:txBody>
      </p:sp>
      <p:sp>
        <p:nvSpPr>
          <p:cNvPr id="6" name="Text Placeholder 18">
            <a:extLst>
              <a:ext uri="{FF2B5EF4-FFF2-40B4-BE49-F238E27FC236}">
                <a16:creationId xmlns:a16="http://schemas.microsoft.com/office/drawing/2014/main" id="{3719F267-CD9A-84C3-0559-64F528D046DD}"/>
              </a:ext>
            </a:extLst>
          </p:cNvPr>
          <p:cNvSpPr txBox="1">
            <a:spLocks/>
          </p:cNvSpPr>
          <p:nvPr/>
        </p:nvSpPr>
        <p:spPr>
          <a:xfrm>
            <a:off x="749506" y="2847763"/>
            <a:ext cx="5200482" cy="213339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000" b="1"/>
              <a:t>1. Autonomous guided vehicle (AGV)</a:t>
            </a:r>
          </a:p>
          <a:p>
            <a:pPr>
              <a:lnSpc>
                <a:spcPct val="100000"/>
              </a:lnSpc>
              <a:spcBef>
                <a:spcPts val="0"/>
              </a:spcBef>
            </a:pPr>
            <a:endParaRPr lang="en-GB" sz="1800" b="1"/>
          </a:p>
          <a:p>
            <a:pPr>
              <a:lnSpc>
                <a:spcPct val="150000"/>
              </a:lnSpc>
              <a:spcBef>
                <a:spcPts val="0"/>
              </a:spcBef>
            </a:pPr>
            <a:r>
              <a:rPr lang="en-GB" sz="1800">
                <a:latin typeface="Arial"/>
                <a:cs typeface="Arial"/>
              </a:rPr>
              <a:t>Voltage – match to motor</a:t>
            </a:r>
          </a:p>
          <a:p>
            <a:pPr>
              <a:lnSpc>
                <a:spcPct val="150000"/>
              </a:lnSpc>
              <a:spcBef>
                <a:spcPts val="0"/>
              </a:spcBef>
            </a:pPr>
            <a:r>
              <a:rPr lang="en-GB" sz="1800">
                <a:latin typeface="Arial"/>
                <a:cs typeface="Arial"/>
              </a:rPr>
              <a:t>Dimensions – minimise volume</a:t>
            </a:r>
          </a:p>
          <a:p>
            <a:pPr>
              <a:lnSpc>
                <a:spcPct val="150000"/>
              </a:lnSpc>
              <a:spcBef>
                <a:spcPts val="0"/>
              </a:spcBef>
            </a:pPr>
            <a:r>
              <a:rPr lang="en-GB" sz="1800">
                <a:latin typeface="Arial"/>
                <a:cs typeface="Arial"/>
              </a:rPr>
              <a:t>Capacity – maximise time between charges</a:t>
            </a:r>
          </a:p>
          <a:p>
            <a:pPr>
              <a:lnSpc>
                <a:spcPct val="100000"/>
              </a:lnSpc>
            </a:pPr>
            <a:r>
              <a:rPr lang="en-GB" sz="2000"/>
              <a:t> </a:t>
            </a:r>
            <a:endParaRPr lang="en-US" sz="2000"/>
          </a:p>
          <a:p>
            <a:pPr>
              <a:lnSpc>
                <a:spcPct val="100000"/>
              </a:lnSpc>
              <a:spcBef>
                <a:spcPts val="0"/>
              </a:spcBef>
            </a:pPr>
            <a:endParaRPr lang="en-GB" sz="2000" b="1"/>
          </a:p>
          <a:p>
            <a:pPr>
              <a:lnSpc>
                <a:spcPct val="100000"/>
              </a:lnSpc>
              <a:spcBef>
                <a:spcPts val="0"/>
              </a:spcBef>
            </a:pPr>
            <a:endParaRPr lang="en-GB" sz="2000" b="1"/>
          </a:p>
          <a:p>
            <a:pPr>
              <a:lnSpc>
                <a:spcPct val="100000"/>
              </a:lnSpc>
              <a:spcBef>
                <a:spcPts val="0"/>
              </a:spcBef>
            </a:pPr>
            <a:endParaRPr lang="en-GB" sz="2000" b="1"/>
          </a:p>
          <a:p>
            <a:pPr marL="0" lvl="0" indent="0" algn="l" rtl="0">
              <a:lnSpc>
                <a:spcPct val="100000"/>
              </a:lnSpc>
              <a:spcBef>
                <a:spcPts val="0"/>
              </a:spcBef>
              <a:spcAft>
                <a:spcPts val="0"/>
              </a:spcAft>
              <a:buNone/>
            </a:pPr>
            <a:endParaRPr lang="en-US" sz="2000" b="1"/>
          </a:p>
        </p:txBody>
      </p:sp>
      <p:sp>
        <p:nvSpPr>
          <p:cNvPr id="13" name="Text Placeholder 18">
            <a:extLst>
              <a:ext uri="{FF2B5EF4-FFF2-40B4-BE49-F238E27FC236}">
                <a16:creationId xmlns:a16="http://schemas.microsoft.com/office/drawing/2014/main" id="{A017D1C7-B7B0-51C5-198C-704F9A519209}"/>
              </a:ext>
            </a:extLst>
          </p:cNvPr>
          <p:cNvSpPr txBox="1">
            <a:spLocks/>
          </p:cNvSpPr>
          <p:nvPr/>
        </p:nvSpPr>
        <p:spPr>
          <a:xfrm>
            <a:off x="411858" y="3761131"/>
            <a:ext cx="10256936" cy="287415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rtl="0">
              <a:lnSpc>
                <a:spcPct val="100000"/>
              </a:lnSpc>
              <a:spcBef>
                <a:spcPts val="1200"/>
              </a:spcBef>
              <a:spcAft>
                <a:spcPts val="0"/>
              </a:spcAft>
              <a:buNone/>
            </a:pPr>
            <a:endParaRPr lang="en-US" sz="2000"/>
          </a:p>
        </p:txBody>
      </p:sp>
      <p:sp>
        <p:nvSpPr>
          <p:cNvPr id="24" name="Content Placeholder 11">
            <a:extLst>
              <a:ext uri="{FF2B5EF4-FFF2-40B4-BE49-F238E27FC236}">
                <a16:creationId xmlns:a16="http://schemas.microsoft.com/office/drawing/2014/main" id="{01ADE0E1-2903-2540-A04D-9B33BA7BE51B}"/>
              </a:ext>
            </a:extLst>
          </p:cNvPr>
          <p:cNvSpPr txBox="1">
            <a:spLocks/>
          </p:cNvSpPr>
          <p:nvPr/>
        </p:nvSpPr>
        <p:spPr>
          <a:xfrm>
            <a:off x="12339731" y="2653424"/>
            <a:ext cx="3505999" cy="3127988"/>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60000" lvl="0" indent="-342900" algn="l" rtl="0">
              <a:spcBef>
                <a:spcPts val="0"/>
              </a:spcBef>
              <a:spcAft>
                <a:spcPts val="0"/>
              </a:spcAft>
              <a:buSzPts val="1400"/>
              <a:buFont typeface="Arial" panose="020B0604020202020204" pitchFamily="34" charset="0"/>
              <a:buChar char="•"/>
            </a:pPr>
            <a:r>
              <a:rPr lang="en-GB"/>
              <a:t>What two units </a:t>
            </a:r>
            <a:br>
              <a:rPr lang="en-GB"/>
            </a:br>
            <a:r>
              <a:rPr lang="en-GB"/>
              <a:t>can be used to specify battery capacity?</a:t>
            </a:r>
          </a:p>
          <a:p>
            <a:pPr marL="360000" lvl="0" indent="-342900" algn="l" rtl="0">
              <a:spcBef>
                <a:spcPts val="0"/>
              </a:spcBef>
              <a:spcAft>
                <a:spcPts val="0"/>
              </a:spcAft>
              <a:buSzPts val="1400"/>
              <a:buFont typeface="Arial" panose="020B0604020202020204" pitchFamily="34" charset="0"/>
              <a:buChar char="•"/>
            </a:pPr>
            <a:endParaRPr lang="en-GB"/>
          </a:p>
          <a:p>
            <a:pPr marL="360000" lvl="0" indent="-342900" algn="l" rtl="0">
              <a:spcBef>
                <a:spcPts val="0"/>
              </a:spcBef>
              <a:spcAft>
                <a:spcPts val="0"/>
              </a:spcAft>
              <a:buSzPts val="1400"/>
              <a:buFont typeface="Arial" panose="020B0604020202020204" pitchFamily="34" charset="0"/>
              <a:buChar char="•"/>
            </a:pPr>
            <a:r>
              <a:rPr lang="en-GB"/>
              <a:t>What is the relationship between these two ways to measure capacity?</a:t>
            </a:r>
          </a:p>
        </p:txBody>
      </p:sp>
      <p:sp>
        <p:nvSpPr>
          <p:cNvPr id="12" name="Text Placeholder 18">
            <a:extLst>
              <a:ext uri="{FF2B5EF4-FFF2-40B4-BE49-F238E27FC236}">
                <a16:creationId xmlns:a16="http://schemas.microsoft.com/office/drawing/2014/main" id="{369C78B2-AB56-2E52-E565-ABAC5C37762F}"/>
              </a:ext>
            </a:extLst>
          </p:cNvPr>
          <p:cNvSpPr txBox="1">
            <a:spLocks/>
          </p:cNvSpPr>
          <p:nvPr/>
        </p:nvSpPr>
        <p:spPr>
          <a:xfrm>
            <a:off x="741756" y="5730410"/>
            <a:ext cx="5200482" cy="213339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b="1" dirty="0">
                <a:latin typeface="Arial"/>
                <a:cs typeface="Arial"/>
              </a:rPr>
              <a:t>3. Earbud</a:t>
            </a:r>
          </a:p>
          <a:p>
            <a:pPr marL="0" lvl="0" indent="0" algn="l" rtl="0">
              <a:spcBef>
                <a:spcPts val="0"/>
              </a:spcBef>
              <a:spcAft>
                <a:spcPts val="0"/>
              </a:spcAft>
              <a:buNone/>
            </a:pPr>
            <a:endParaRPr lang="en-GB" sz="1800"/>
          </a:p>
          <a:p>
            <a:pPr>
              <a:lnSpc>
                <a:spcPct val="150000"/>
              </a:lnSpc>
              <a:spcBef>
                <a:spcPts val="0"/>
              </a:spcBef>
            </a:pPr>
            <a:r>
              <a:rPr lang="en-GB" sz="1800" dirty="0">
                <a:latin typeface="Arial"/>
                <a:cs typeface="Arial"/>
              </a:rPr>
              <a:t>Dimensions – fit into a tiny body</a:t>
            </a:r>
          </a:p>
          <a:p>
            <a:pPr>
              <a:lnSpc>
                <a:spcPct val="150000"/>
              </a:lnSpc>
              <a:spcBef>
                <a:spcPts val="0"/>
              </a:spcBef>
            </a:pPr>
            <a:r>
              <a:rPr lang="en-GB" sz="1800" dirty="0">
                <a:latin typeface="Arial"/>
                <a:cs typeface="Arial"/>
              </a:rPr>
              <a:t>Capacity – maximise listening time</a:t>
            </a:r>
          </a:p>
          <a:p>
            <a:pPr>
              <a:lnSpc>
                <a:spcPct val="150000"/>
              </a:lnSpc>
              <a:spcBef>
                <a:spcPts val="0"/>
              </a:spcBef>
            </a:pPr>
            <a:r>
              <a:rPr lang="en-GB" sz="1800" dirty="0">
                <a:latin typeface="Arial"/>
                <a:cs typeface="Arial"/>
              </a:rPr>
              <a:t>Weight – earbuds need to be light</a:t>
            </a:r>
          </a:p>
        </p:txBody>
      </p:sp>
      <p:sp>
        <p:nvSpPr>
          <p:cNvPr id="15" name="Text Placeholder 18">
            <a:extLst>
              <a:ext uri="{FF2B5EF4-FFF2-40B4-BE49-F238E27FC236}">
                <a16:creationId xmlns:a16="http://schemas.microsoft.com/office/drawing/2014/main" id="{8DAC1EC6-7DF8-6D07-75C4-F508645342D2}"/>
              </a:ext>
            </a:extLst>
          </p:cNvPr>
          <p:cNvSpPr txBox="1">
            <a:spLocks/>
          </p:cNvSpPr>
          <p:nvPr/>
        </p:nvSpPr>
        <p:spPr>
          <a:xfrm>
            <a:off x="6653587" y="2923371"/>
            <a:ext cx="4033293" cy="1431471"/>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b="1"/>
              <a:t>2. Electric vehicle (EV)</a:t>
            </a:r>
          </a:p>
          <a:p>
            <a:pPr marL="0" lvl="0" indent="0" algn="l" rtl="0">
              <a:spcBef>
                <a:spcPts val="0"/>
              </a:spcBef>
              <a:spcAft>
                <a:spcPts val="0"/>
              </a:spcAft>
              <a:buNone/>
            </a:pPr>
            <a:endParaRPr lang="en-GB" sz="1800"/>
          </a:p>
          <a:p>
            <a:pPr>
              <a:lnSpc>
                <a:spcPct val="150000"/>
              </a:lnSpc>
              <a:spcBef>
                <a:spcPts val="0"/>
              </a:spcBef>
            </a:pPr>
            <a:r>
              <a:rPr lang="en-GB" sz="1800">
                <a:latin typeface="Arial"/>
                <a:cs typeface="Arial"/>
              </a:rPr>
              <a:t>Dimensions – fit into vehicle design</a:t>
            </a:r>
          </a:p>
          <a:p>
            <a:pPr>
              <a:lnSpc>
                <a:spcPct val="150000"/>
              </a:lnSpc>
              <a:spcBef>
                <a:spcPts val="0"/>
              </a:spcBef>
            </a:pPr>
            <a:r>
              <a:rPr lang="en-GB" sz="1800">
                <a:latin typeface="Arial"/>
                <a:cs typeface="Arial"/>
              </a:rPr>
              <a:t>Capacity – maximise range</a:t>
            </a:r>
          </a:p>
          <a:p>
            <a:pPr>
              <a:lnSpc>
                <a:spcPct val="150000"/>
              </a:lnSpc>
              <a:spcBef>
                <a:spcPts val="0"/>
              </a:spcBef>
            </a:pPr>
            <a:r>
              <a:rPr lang="en-GB" sz="1800">
                <a:latin typeface="Arial"/>
                <a:cs typeface="Arial"/>
              </a:rPr>
              <a:t>Discharge rate – maximise power</a:t>
            </a:r>
          </a:p>
          <a:p>
            <a:pPr>
              <a:lnSpc>
                <a:spcPct val="100000"/>
              </a:lnSpc>
            </a:pPr>
            <a:r>
              <a:rPr lang="en-GB" sz="1800"/>
              <a:t> </a:t>
            </a:r>
            <a:endParaRPr lang="en-US" sz="1800"/>
          </a:p>
          <a:p>
            <a:pPr>
              <a:lnSpc>
                <a:spcPct val="100000"/>
              </a:lnSpc>
              <a:spcBef>
                <a:spcPts val="0"/>
              </a:spcBef>
            </a:pPr>
            <a:endParaRPr lang="en-GB" sz="1800" b="1"/>
          </a:p>
          <a:p>
            <a:pPr>
              <a:lnSpc>
                <a:spcPct val="100000"/>
              </a:lnSpc>
              <a:spcBef>
                <a:spcPts val="0"/>
              </a:spcBef>
            </a:pPr>
            <a:endParaRPr lang="en-GB" sz="1800" b="1"/>
          </a:p>
          <a:p>
            <a:pPr>
              <a:lnSpc>
                <a:spcPct val="100000"/>
              </a:lnSpc>
              <a:spcBef>
                <a:spcPts val="0"/>
              </a:spcBef>
            </a:pPr>
            <a:endParaRPr lang="en-GB" sz="1800" b="1"/>
          </a:p>
          <a:p>
            <a:pPr marL="0" lvl="0" indent="0" algn="l" rtl="0">
              <a:lnSpc>
                <a:spcPct val="100000"/>
              </a:lnSpc>
              <a:spcBef>
                <a:spcPts val="0"/>
              </a:spcBef>
              <a:spcAft>
                <a:spcPts val="0"/>
              </a:spcAft>
              <a:buNone/>
            </a:pPr>
            <a:endParaRPr lang="en-US" sz="1800" b="1"/>
          </a:p>
        </p:txBody>
      </p:sp>
      <p:sp>
        <p:nvSpPr>
          <p:cNvPr id="25" name="Text Placeholder 18">
            <a:extLst>
              <a:ext uri="{FF2B5EF4-FFF2-40B4-BE49-F238E27FC236}">
                <a16:creationId xmlns:a16="http://schemas.microsoft.com/office/drawing/2014/main" id="{20BD32C4-94AC-18EC-D078-5B6513DB34F4}"/>
              </a:ext>
            </a:extLst>
          </p:cNvPr>
          <p:cNvSpPr txBox="1">
            <a:spLocks/>
          </p:cNvSpPr>
          <p:nvPr/>
        </p:nvSpPr>
        <p:spPr>
          <a:xfrm>
            <a:off x="6666196" y="5693815"/>
            <a:ext cx="5200482" cy="213339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b="1">
                <a:latin typeface="Arial"/>
                <a:cs typeface="Arial"/>
              </a:rPr>
              <a:t>4. Controller</a:t>
            </a:r>
          </a:p>
          <a:p>
            <a:pPr marL="0" lvl="0" indent="0" algn="l" rtl="0">
              <a:spcBef>
                <a:spcPts val="0"/>
              </a:spcBef>
              <a:spcAft>
                <a:spcPts val="0"/>
              </a:spcAft>
              <a:buNone/>
            </a:pPr>
            <a:endParaRPr lang="en-GB" sz="1800"/>
          </a:p>
          <a:p>
            <a:pPr>
              <a:lnSpc>
                <a:spcPct val="150000"/>
              </a:lnSpc>
              <a:spcBef>
                <a:spcPts val="0"/>
              </a:spcBef>
            </a:pPr>
            <a:r>
              <a:rPr lang="en-GB" sz="1800">
                <a:latin typeface="Arial"/>
                <a:cs typeface="Arial"/>
              </a:rPr>
              <a:t>Voltage – match to electronics</a:t>
            </a:r>
          </a:p>
          <a:p>
            <a:pPr>
              <a:lnSpc>
                <a:spcPct val="150000"/>
              </a:lnSpc>
              <a:spcBef>
                <a:spcPts val="0"/>
              </a:spcBef>
            </a:pPr>
            <a:r>
              <a:rPr lang="en-GB" sz="1800">
                <a:latin typeface="Arial"/>
                <a:cs typeface="Arial"/>
              </a:rPr>
              <a:t>Dimensions – fit standard battery compartment</a:t>
            </a:r>
          </a:p>
          <a:p>
            <a:pPr>
              <a:lnSpc>
                <a:spcPct val="150000"/>
              </a:lnSpc>
              <a:spcBef>
                <a:spcPts val="0"/>
              </a:spcBef>
            </a:pPr>
            <a:r>
              <a:rPr lang="en-GB" sz="1800">
                <a:latin typeface="Arial"/>
                <a:cs typeface="Arial"/>
              </a:rPr>
              <a:t>Capacity – maximise operational time</a:t>
            </a:r>
          </a:p>
        </p:txBody>
      </p:sp>
      <p:sp>
        <p:nvSpPr>
          <p:cNvPr id="34" name="Content Placeholder 11">
            <a:extLst>
              <a:ext uri="{FF2B5EF4-FFF2-40B4-BE49-F238E27FC236}">
                <a16:creationId xmlns:a16="http://schemas.microsoft.com/office/drawing/2014/main" id="{1F10C597-091D-00B2-4898-7183A467FB1B}"/>
              </a:ext>
            </a:extLst>
          </p:cNvPr>
          <p:cNvSpPr txBox="1">
            <a:spLocks/>
          </p:cNvSpPr>
          <p:nvPr/>
        </p:nvSpPr>
        <p:spPr>
          <a:xfrm>
            <a:off x="6423040" y="5514715"/>
            <a:ext cx="5432696" cy="2327735"/>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a:p>
        </p:txBody>
      </p:sp>
      <p:sp>
        <p:nvSpPr>
          <p:cNvPr id="36" name="Content Placeholder 11">
            <a:extLst>
              <a:ext uri="{FF2B5EF4-FFF2-40B4-BE49-F238E27FC236}">
                <a16:creationId xmlns:a16="http://schemas.microsoft.com/office/drawing/2014/main" id="{9E681EC0-FC79-1542-AD03-717F0D32C52A}"/>
              </a:ext>
            </a:extLst>
          </p:cNvPr>
          <p:cNvSpPr txBox="1">
            <a:spLocks/>
          </p:cNvSpPr>
          <p:nvPr/>
        </p:nvSpPr>
        <p:spPr>
          <a:xfrm>
            <a:off x="509542" y="5528027"/>
            <a:ext cx="5432696" cy="2327735"/>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a:p>
        </p:txBody>
      </p:sp>
      <p:sp>
        <p:nvSpPr>
          <p:cNvPr id="37" name="Content Placeholder 11">
            <a:extLst>
              <a:ext uri="{FF2B5EF4-FFF2-40B4-BE49-F238E27FC236}">
                <a16:creationId xmlns:a16="http://schemas.microsoft.com/office/drawing/2014/main" id="{0733D768-5659-7CF6-2A99-FAF7173BCCCF}"/>
              </a:ext>
            </a:extLst>
          </p:cNvPr>
          <p:cNvSpPr txBox="1">
            <a:spLocks/>
          </p:cNvSpPr>
          <p:nvPr/>
        </p:nvSpPr>
        <p:spPr>
          <a:xfrm>
            <a:off x="490851" y="2693213"/>
            <a:ext cx="5432696" cy="2327735"/>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a:p>
        </p:txBody>
      </p:sp>
      <p:sp>
        <p:nvSpPr>
          <p:cNvPr id="38" name="Content Placeholder 11">
            <a:extLst>
              <a:ext uri="{FF2B5EF4-FFF2-40B4-BE49-F238E27FC236}">
                <a16:creationId xmlns:a16="http://schemas.microsoft.com/office/drawing/2014/main" id="{5E839BBA-B2B3-2E23-93EE-8682FFD8CDEE}"/>
              </a:ext>
            </a:extLst>
          </p:cNvPr>
          <p:cNvSpPr txBox="1">
            <a:spLocks/>
          </p:cNvSpPr>
          <p:nvPr/>
        </p:nvSpPr>
        <p:spPr>
          <a:xfrm>
            <a:off x="6394932" y="2693213"/>
            <a:ext cx="5432696" cy="2327735"/>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a:p>
        </p:txBody>
      </p:sp>
      <p:sp>
        <p:nvSpPr>
          <p:cNvPr id="40" name="Footer Placeholder 3">
            <a:extLst>
              <a:ext uri="{FF2B5EF4-FFF2-40B4-BE49-F238E27FC236}">
                <a16:creationId xmlns:a16="http://schemas.microsoft.com/office/drawing/2014/main" id="{925C42A0-AFBE-E491-7F63-868DDF04858C}"/>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4" name="Picture 3">
            <a:extLst>
              <a:ext uri="{FF2B5EF4-FFF2-40B4-BE49-F238E27FC236}">
                <a16:creationId xmlns:a16="http://schemas.microsoft.com/office/drawing/2014/main" id="{8D4AE1CC-132A-1BEB-1AD2-D02E572B5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1871" y="2026567"/>
            <a:ext cx="1003300" cy="977900"/>
          </a:xfrm>
          <a:prstGeom prst="rect">
            <a:avLst/>
          </a:prstGeom>
        </p:spPr>
      </p:pic>
    </p:spTree>
    <p:extLst>
      <p:ext uri="{BB962C8B-B14F-4D97-AF65-F5344CB8AC3E}">
        <p14:creationId xmlns:p14="http://schemas.microsoft.com/office/powerpoint/2010/main" val="219705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Energy storage capacity</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3"/>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latin typeface="Arial"/>
                <a:cs typeface="Arial"/>
              </a:rPr>
              <a:t>Battery storage capacities can be given as Amp-hours (Ah) or Watt-hours (</a:t>
            </a:r>
            <a:r>
              <a:rPr lang="en-GB" sz="2000" dirty="0" err="1">
                <a:latin typeface="Arial"/>
                <a:cs typeface="Arial"/>
              </a:rPr>
              <a:t>Wh</a:t>
            </a:r>
            <a:r>
              <a:rPr lang="en-GB" sz="2000" dirty="0">
                <a:latin typeface="Arial"/>
                <a:cs typeface="Arial"/>
              </a:rPr>
              <a:t>).</a:t>
            </a:r>
          </a:p>
          <a:p>
            <a:pPr>
              <a:spcBef>
                <a:spcPts val="1200"/>
              </a:spcBef>
            </a:pPr>
            <a:r>
              <a:rPr lang="en-GB" sz="2000" dirty="0">
                <a:latin typeface="Arial"/>
                <a:cs typeface="Arial"/>
              </a:rPr>
              <a:t>To convert from Ah to </a:t>
            </a:r>
            <a:r>
              <a:rPr lang="en-GB" sz="2000" dirty="0" err="1">
                <a:latin typeface="Arial"/>
                <a:cs typeface="Arial"/>
              </a:rPr>
              <a:t>Wh</a:t>
            </a:r>
            <a:r>
              <a:rPr lang="en-GB" sz="2000" dirty="0">
                <a:latin typeface="Arial"/>
                <a:cs typeface="Arial"/>
              </a:rPr>
              <a:t> you also need the battery voltage,</a:t>
            </a:r>
          </a:p>
          <a:p>
            <a:pPr>
              <a:spcBef>
                <a:spcPts val="1200"/>
              </a:spcBef>
            </a:pPr>
            <a:r>
              <a:rPr lang="en-GB" sz="2000" dirty="0" err="1">
                <a:latin typeface="Arial"/>
                <a:cs typeface="Arial"/>
              </a:rPr>
              <a:t>eg</a:t>
            </a:r>
            <a:r>
              <a:rPr lang="en-GB" sz="2000" dirty="0">
                <a:latin typeface="Arial"/>
                <a:cs typeface="Arial"/>
              </a:rPr>
              <a:t> for a typical AA: 1200 </a:t>
            </a:r>
            <a:r>
              <a:rPr lang="en-GB" sz="2000" dirty="0" err="1">
                <a:latin typeface="Arial"/>
                <a:cs typeface="Arial"/>
              </a:rPr>
              <a:t>mAh</a:t>
            </a:r>
            <a:r>
              <a:rPr lang="en-GB" sz="2000" dirty="0">
                <a:latin typeface="Arial"/>
                <a:cs typeface="Arial"/>
              </a:rPr>
              <a:t> x 1.5 V = 1.8 </a:t>
            </a:r>
            <a:r>
              <a:rPr lang="en-GB" sz="2000" dirty="0" err="1">
                <a:latin typeface="Arial"/>
                <a:cs typeface="Arial"/>
              </a:rPr>
              <a:t>Wh</a:t>
            </a:r>
            <a:endParaRPr lang="en-GB" sz="2000" dirty="0">
              <a:latin typeface="Arial"/>
              <a:cs typeface="Arial"/>
            </a:endParaRPr>
          </a:p>
          <a:p>
            <a:pPr>
              <a:lnSpc>
                <a:spcPct val="100000"/>
              </a:lnSpc>
            </a:pPr>
            <a:endParaRPr lang="en-US" sz="2000"/>
          </a:p>
        </p:txBody>
      </p:sp>
      <p:pic>
        <p:nvPicPr>
          <p:cNvPr id="11" name="Picture 10">
            <a:extLst>
              <a:ext uri="{FF2B5EF4-FFF2-40B4-BE49-F238E27FC236}">
                <a16:creationId xmlns:a16="http://schemas.microsoft.com/office/drawing/2014/main" id="{E608E502-0F67-F752-04DB-1AE46AFB37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406" y="285811"/>
            <a:ext cx="946752" cy="922784"/>
          </a:xfrm>
          <a:prstGeom prst="rect">
            <a:avLst/>
          </a:prstGeom>
        </p:spPr>
      </p:pic>
      <p:sp>
        <p:nvSpPr>
          <p:cNvPr id="13" name="Content Placeholder 11">
            <a:extLst>
              <a:ext uri="{FF2B5EF4-FFF2-40B4-BE49-F238E27FC236}">
                <a16:creationId xmlns:a16="http://schemas.microsoft.com/office/drawing/2014/main" id="{7FC8F153-F17A-D924-E51D-F640D4A12B62}"/>
              </a:ext>
            </a:extLst>
          </p:cNvPr>
          <p:cNvSpPr txBox="1">
            <a:spLocks/>
          </p:cNvSpPr>
          <p:nvPr/>
        </p:nvSpPr>
        <p:spPr>
          <a:xfrm>
            <a:off x="11319958" y="2375369"/>
            <a:ext cx="4396913" cy="5120689"/>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59410" lvl="0" indent="-342900" algn="l" rtl="0">
              <a:spcBef>
                <a:spcPts val="1200"/>
              </a:spcBef>
              <a:spcAft>
                <a:spcPts val="0"/>
              </a:spcAft>
              <a:buSzPct val="70000"/>
              <a:buFont typeface="Arial" panose="020B0604020202020204" pitchFamily="34" charset="0"/>
              <a:buChar char="•"/>
            </a:pPr>
            <a:r>
              <a:rPr lang="en-GB" sz="2000" dirty="0">
                <a:latin typeface="Arial"/>
                <a:cs typeface="Arial"/>
              </a:rPr>
              <a:t>Exactly what does </a:t>
            </a:r>
            <a:br>
              <a:rPr lang="en-GB" sz="2000" dirty="0"/>
            </a:br>
            <a:r>
              <a:rPr lang="en-GB" sz="2000" dirty="0">
                <a:latin typeface="Arial"/>
                <a:cs typeface="Arial"/>
              </a:rPr>
              <a:t>measuring capacity in </a:t>
            </a:r>
            <a:br>
              <a:rPr lang="en-GB" sz="2000" dirty="0"/>
            </a:br>
            <a:r>
              <a:rPr lang="en-GB" sz="2000" dirty="0">
                <a:latin typeface="Arial"/>
                <a:cs typeface="Arial"/>
              </a:rPr>
              <a:t>Amp-hours or Watt-hours describe?</a:t>
            </a:r>
            <a:br>
              <a:rPr lang="en-GB" sz="2000" dirty="0"/>
            </a:br>
            <a:endParaRPr lang="en-GB" sz="2000"/>
          </a:p>
          <a:p>
            <a:pPr marL="359410" lvl="0" indent="-342900" algn="l" rtl="0">
              <a:spcBef>
                <a:spcPts val="0"/>
              </a:spcBef>
              <a:spcAft>
                <a:spcPts val="0"/>
              </a:spcAft>
              <a:buSzPct val="70000"/>
              <a:buFont typeface="Arial" panose="020B0604020202020204" pitchFamily="34" charset="0"/>
              <a:buChar char="•"/>
            </a:pPr>
            <a:r>
              <a:rPr lang="en-GB" sz="2000" dirty="0">
                <a:latin typeface="Arial"/>
                <a:cs typeface="Arial"/>
              </a:rPr>
              <a:t>Suggest the advantage and disadvantage of each approach.</a:t>
            </a:r>
            <a:br>
              <a:rPr lang="en-GB" sz="2000" dirty="0"/>
            </a:br>
            <a:endParaRPr lang="en-GB" sz="2000"/>
          </a:p>
          <a:p>
            <a:pPr marL="359410" lvl="0" indent="-342900" algn="l" rtl="0">
              <a:spcBef>
                <a:spcPts val="0"/>
              </a:spcBef>
              <a:spcAft>
                <a:spcPts val="0"/>
              </a:spcAft>
              <a:buSzPct val="70000"/>
              <a:buFont typeface="Arial" panose="020B0604020202020204" pitchFamily="34" charset="0"/>
              <a:buChar char="•"/>
            </a:pPr>
            <a:r>
              <a:rPr lang="en-GB" sz="2000" dirty="0">
                <a:latin typeface="Arial"/>
                <a:cs typeface="Arial"/>
              </a:rPr>
              <a:t>Complete the missing information in this table.</a:t>
            </a:r>
            <a:br>
              <a:rPr lang="en-GB" sz="2000" dirty="0"/>
            </a:br>
            <a:endParaRPr lang="en-GB" sz="2000"/>
          </a:p>
          <a:p>
            <a:pPr marL="359410" indent="-342900">
              <a:spcBef>
                <a:spcPts val="0"/>
              </a:spcBef>
              <a:buSzPct val="70000"/>
              <a:buFont typeface="Arial" panose="020B0604020202020204" pitchFamily="34" charset="0"/>
              <a:buChar char="•"/>
            </a:pPr>
            <a:r>
              <a:rPr lang="en-GB" sz="2000" dirty="0">
                <a:latin typeface="Arial"/>
                <a:cs typeface="Arial"/>
              </a:rPr>
              <a:t>Use your answers to rank the batteries in order,</a:t>
            </a:r>
            <a:r>
              <a:rPr lang="en-GB" dirty="0">
                <a:latin typeface="Arial"/>
                <a:cs typeface="Arial"/>
              </a:rPr>
              <a:t> </a:t>
            </a:r>
            <a:r>
              <a:rPr lang="en-GB" sz="2000" dirty="0">
                <a:latin typeface="Arial"/>
                <a:cs typeface="Arial"/>
              </a:rPr>
              <a:t>from</a:t>
            </a:r>
            <a:r>
              <a:rPr lang="en-GB" dirty="0">
                <a:latin typeface="Arial"/>
                <a:cs typeface="Arial"/>
              </a:rPr>
              <a:t> </a:t>
            </a:r>
            <a:r>
              <a:rPr lang="en-GB" sz="2000" dirty="0">
                <a:latin typeface="Arial"/>
                <a:cs typeface="Arial"/>
              </a:rPr>
              <a:t>highest </a:t>
            </a:r>
            <a:r>
              <a:rPr lang="en-GB" dirty="0">
                <a:latin typeface="Arial"/>
                <a:cs typeface="Arial"/>
              </a:rPr>
              <a:t>to lowest capacity</a:t>
            </a:r>
            <a:r>
              <a:rPr lang="en-GB" sz="2000" dirty="0">
                <a:latin typeface="Arial"/>
                <a:cs typeface="Arial"/>
              </a:rPr>
              <a:t>.</a:t>
            </a:r>
          </a:p>
        </p:txBody>
      </p:sp>
      <p:graphicFrame>
        <p:nvGraphicFramePr>
          <p:cNvPr id="25" name="Google Shape;144;p23">
            <a:extLst>
              <a:ext uri="{FF2B5EF4-FFF2-40B4-BE49-F238E27FC236}">
                <a16:creationId xmlns:a16="http://schemas.microsoft.com/office/drawing/2014/main" id="{8A18E8E4-6348-9571-04CE-C6CC0791C68D}"/>
              </a:ext>
            </a:extLst>
          </p:cNvPr>
          <p:cNvGraphicFramePr/>
          <p:nvPr>
            <p:extLst>
              <p:ext uri="{D42A27DB-BD31-4B8C-83A1-F6EECF244321}">
                <p14:modId xmlns:p14="http://schemas.microsoft.com/office/powerpoint/2010/main" val="3490158606"/>
              </p:ext>
            </p:extLst>
          </p:nvPr>
        </p:nvGraphicFramePr>
        <p:xfrm>
          <a:off x="2739172" y="3911562"/>
          <a:ext cx="7426513" cy="4728624"/>
        </p:xfrm>
        <a:graphic>
          <a:graphicData uri="http://schemas.openxmlformats.org/drawingml/2006/table">
            <a:tbl>
              <a:tblPr>
                <a:noFill/>
              </a:tblPr>
              <a:tblGrid>
                <a:gridCol w="3432312">
                  <a:extLst>
                    <a:ext uri="{9D8B030D-6E8A-4147-A177-3AD203B41FA5}">
                      <a16:colId xmlns:a16="http://schemas.microsoft.com/office/drawing/2014/main" val="20000"/>
                    </a:ext>
                  </a:extLst>
                </a:gridCol>
                <a:gridCol w="1353302">
                  <a:extLst>
                    <a:ext uri="{9D8B030D-6E8A-4147-A177-3AD203B41FA5}">
                      <a16:colId xmlns:a16="http://schemas.microsoft.com/office/drawing/2014/main" val="20001"/>
                    </a:ext>
                  </a:extLst>
                </a:gridCol>
                <a:gridCol w="1353103">
                  <a:extLst>
                    <a:ext uri="{9D8B030D-6E8A-4147-A177-3AD203B41FA5}">
                      <a16:colId xmlns:a16="http://schemas.microsoft.com/office/drawing/2014/main" val="20002"/>
                    </a:ext>
                  </a:extLst>
                </a:gridCol>
                <a:gridCol w="1287796">
                  <a:extLst>
                    <a:ext uri="{9D8B030D-6E8A-4147-A177-3AD203B41FA5}">
                      <a16:colId xmlns:a16="http://schemas.microsoft.com/office/drawing/2014/main" val="20003"/>
                    </a:ext>
                  </a:extLst>
                </a:gridCol>
              </a:tblGrid>
              <a:tr h="616774">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solidFill>
                      <a:schemeClr val="bg1">
                        <a:lumMod val="85000"/>
                      </a:schemeClr>
                    </a:solidFill>
                  </a:tcPr>
                </a:tc>
                <a:tc>
                  <a:txBody>
                    <a:bodyPr/>
                    <a:lstStyle/>
                    <a:p>
                      <a:pPr marL="0" lvl="0" indent="0" algn="l" rtl="0">
                        <a:spcBef>
                          <a:spcPts val="0"/>
                        </a:spcBef>
                        <a:spcAft>
                          <a:spcPts val="0"/>
                        </a:spcAft>
                        <a:buNone/>
                      </a:pPr>
                      <a:r>
                        <a:rPr lang="en" sz="2200">
                          <a:latin typeface="Arial"/>
                          <a:cs typeface="Arial"/>
                        </a:rPr>
                        <a:t>Ah</a:t>
                      </a:r>
                      <a:endParaRPr sz="2200">
                        <a:latin typeface="Arial"/>
                        <a:cs typeface="Arial"/>
                      </a:endParaRPr>
                    </a:p>
                  </a:txBody>
                  <a:tcPr marL="102784" marR="102784" marT="102784" marB="102784">
                    <a:solidFill>
                      <a:schemeClr val="bg1">
                        <a:lumMod val="85000"/>
                      </a:schemeClr>
                    </a:solidFill>
                  </a:tcPr>
                </a:tc>
                <a:tc>
                  <a:txBody>
                    <a:bodyPr/>
                    <a:lstStyle/>
                    <a:p>
                      <a:pPr marL="0" lvl="0" indent="0" algn="l" rtl="0">
                        <a:spcBef>
                          <a:spcPts val="0"/>
                        </a:spcBef>
                        <a:spcAft>
                          <a:spcPts val="0"/>
                        </a:spcAft>
                        <a:buNone/>
                      </a:pPr>
                      <a:r>
                        <a:rPr lang="en" sz="2200">
                          <a:latin typeface="Arial"/>
                          <a:cs typeface="Arial"/>
                        </a:rPr>
                        <a:t>V</a:t>
                      </a:r>
                      <a:endParaRPr sz="2200">
                        <a:latin typeface="Arial"/>
                        <a:cs typeface="Arial"/>
                      </a:endParaRPr>
                    </a:p>
                  </a:txBody>
                  <a:tcPr marL="102784" marR="102784" marT="102784" marB="102784">
                    <a:solidFill>
                      <a:schemeClr val="bg1">
                        <a:lumMod val="85000"/>
                      </a:schemeClr>
                    </a:solidFill>
                  </a:tcPr>
                </a:tc>
                <a:tc>
                  <a:txBody>
                    <a:bodyPr/>
                    <a:lstStyle/>
                    <a:p>
                      <a:pPr marL="0" lvl="0" indent="0" algn="l" rtl="0">
                        <a:spcBef>
                          <a:spcPts val="0"/>
                        </a:spcBef>
                        <a:spcAft>
                          <a:spcPts val="0"/>
                        </a:spcAft>
                        <a:buNone/>
                      </a:pPr>
                      <a:r>
                        <a:rPr lang="en" sz="2200" err="1">
                          <a:latin typeface="Arial" panose="020B0604020202020204" pitchFamily="34" charset="0"/>
                          <a:cs typeface="Arial" panose="020B0604020202020204" pitchFamily="34" charset="0"/>
                        </a:rPr>
                        <a:t>Wh</a:t>
                      </a:r>
                      <a:endParaRPr sz="2200">
                        <a:latin typeface="Arial" panose="020B0604020202020204" pitchFamily="34" charset="0"/>
                        <a:cs typeface="Arial" panose="020B0604020202020204" pitchFamily="34" charset="0"/>
                      </a:endParaRPr>
                    </a:p>
                  </a:txBody>
                  <a:tcPr marL="102784" marR="102784" marT="102784" marB="102784">
                    <a:solidFill>
                      <a:schemeClr val="bg1">
                        <a:lumMod val="85000"/>
                      </a:schemeClr>
                    </a:solidFill>
                  </a:tcPr>
                </a:tc>
                <a:extLst>
                  <a:ext uri="{0D108BD9-81ED-4DB2-BD59-A6C34878D82A}">
                    <a16:rowId xmlns:a16="http://schemas.microsoft.com/office/drawing/2014/main" val="10000"/>
                  </a:ext>
                </a:extLst>
              </a:tr>
              <a:tr h="1027980">
                <a:tc>
                  <a:txBody>
                    <a:bodyPr/>
                    <a:lstStyle/>
                    <a:p>
                      <a:pPr marL="0" lvl="0" indent="0" algn="l" rtl="0">
                        <a:spcBef>
                          <a:spcPts val="0"/>
                        </a:spcBef>
                        <a:spcAft>
                          <a:spcPts val="0"/>
                        </a:spcAft>
                        <a:buNone/>
                      </a:pPr>
                      <a:r>
                        <a:rPr lang="en" sz="2200">
                          <a:latin typeface="Arial"/>
                          <a:cs typeface="Arial"/>
                        </a:rPr>
                        <a:t>Predicted UK grid storage in 2025</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panose="020B0604020202020204" pitchFamily="34" charset="0"/>
                          <a:cs typeface="Arial" panose="020B0604020202020204" pitchFamily="34" charset="0"/>
                        </a:rPr>
                        <a:t>95 MAh</a:t>
                      </a:r>
                      <a:endParaRPr sz="2200">
                        <a:latin typeface="Arial" panose="020B0604020202020204" pitchFamily="34" charset="0"/>
                        <a:cs typeface="Arial" panose="020B0604020202020204" pitchFamily="34" charset="0"/>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230 V</a:t>
                      </a:r>
                      <a:endParaRPr sz="2200">
                        <a:latin typeface="Arial" panose="020B0604020202020204" pitchFamily="34" charset="0"/>
                        <a:cs typeface="Arial" panose="020B0604020202020204" pitchFamily="34" charset="0"/>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1"/>
                  </a:ext>
                </a:extLst>
              </a:tr>
              <a:tr h="616774">
                <a:tc>
                  <a:txBody>
                    <a:bodyPr/>
                    <a:lstStyle/>
                    <a:p>
                      <a:pPr marL="0" lvl="0" indent="0" algn="l" rtl="0">
                        <a:spcBef>
                          <a:spcPts val="0"/>
                        </a:spcBef>
                        <a:spcAft>
                          <a:spcPts val="0"/>
                        </a:spcAft>
                        <a:buNone/>
                      </a:pPr>
                      <a:r>
                        <a:rPr lang="en" sz="2200">
                          <a:latin typeface="Arial"/>
                          <a:cs typeface="Arial"/>
                        </a:rPr>
                        <a:t>Compact EV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110 Ah</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360 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2"/>
                  </a:ext>
                </a:extLst>
              </a:tr>
              <a:tr h="616774">
                <a:tc>
                  <a:txBody>
                    <a:bodyPr/>
                    <a:lstStyle/>
                    <a:p>
                      <a:pPr marL="0" lvl="0" indent="0" algn="l" rtl="0">
                        <a:spcBef>
                          <a:spcPts val="0"/>
                        </a:spcBef>
                        <a:spcAft>
                          <a:spcPts val="0"/>
                        </a:spcAft>
                        <a:buNone/>
                      </a:pPr>
                      <a:r>
                        <a:rPr lang="en" sz="2200">
                          <a:latin typeface="Arial" panose="020B0604020202020204" pitchFamily="34" charset="0"/>
                          <a:cs typeface="Arial" panose="020B0604020202020204" pitchFamily="34" charset="0"/>
                        </a:rPr>
                        <a:t>Earbud (single)</a:t>
                      </a:r>
                      <a:endParaRPr sz="2200">
                        <a:latin typeface="Arial" panose="020B0604020202020204" pitchFamily="34" charset="0"/>
                        <a:cs typeface="Arial" panose="020B0604020202020204" pitchFamily="34" charset="0"/>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90 </a:t>
                      </a:r>
                      <a:r>
                        <a:rPr lang="en" sz="2200" err="1">
                          <a:latin typeface="Arial"/>
                          <a:cs typeface="Arial"/>
                        </a:rPr>
                        <a:t>mAh</a:t>
                      </a:r>
                      <a:endParaRPr sz="2200" err="1">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3.7 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3"/>
                  </a:ext>
                </a:extLst>
              </a:tr>
              <a:tr h="616774">
                <a:tc>
                  <a:txBody>
                    <a:bodyPr/>
                    <a:lstStyle/>
                    <a:p>
                      <a:pPr marL="0" lvl="0" indent="0" algn="l" rtl="0">
                        <a:spcBef>
                          <a:spcPts val="0"/>
                        </a:spcBef>
                        <a:spcAft>
                          <a:spcPts val="0"/>
                        </a:spcAft>
                        <a:buNone/>
                      </a:pPr>
                      <a:r>
                        <a:rPr lang="en" sz="2200">
                          <a:latin typeface="Arial"/>
                          <a:cs typeface="Arial"/>
                        </a:rPr>
                        <a:t>Cordless drill</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4 Ah</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18 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4"/>
                  </a:ext>
                </a:extLst>
              </a:tr>
              <a:tr h="616774">
                <a:tc>
                  <a:txBody>
                    <a:bodyPr/>
                    <a:lstStyle/>
                    <a:p>
                      <a:pPr marL="0" lvl="0" indent="0" algn="l" rtl="0">
                        <a:spcBef>
                          <a:spcPts val="0"/>
                        </a:spcBef>
                        <a:spcAft>
                          <a:spcPts val="0"/>
                        </a:spcAft>
                        <a:buNone/>
                      </a:pPr>
                      <a:r>
                        <a:rPr lang="en" sz="2200">
                          <a:latin typeface="Arial"/>
                          <a:cs typeface="Arial"/>
                        </a:rPr>
                        <a:t>Smartphone</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3.2 Ah</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3.7 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5"/>
                  </a:ext>
                </a:extLst>
              </a:tr>
              <a:tr h="616774">
                <a:tc>
                  <a:txBody>
                    <a:bodyPr/>
                    <a:lstStyle/>
                    <a:p>
                      <a:pPr marL="0" lvl="0" indent="0" algn="l" rtl="0">
                        <a:spcBef>
                          <a:spcPts val="0"/>
                        </a:spcBef>
                        <a:spcAft>
                          <a:spcPts val="0"/>
                        </a:spcAft>
                        <a:buNone/>
                      </a:pPr>
                      <a:r>
                        <a:rPr lang="en" sz="2200" err="1">
                          <a:latin typeface="Arial"/>
                          <a:cs typeface="Arial"/>
                        </a:rPr>
                        <a:t>eBike</a:t>
                      </a:r>
                      <a:endParaRPr sz="2200" err="1">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8.5 Ah</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r>
                        <a:rPr lang="en" sz="2200">
                          <a:latin typeface="Arial"/>
                          <a:cs typeface="Arial"/>
                        </a:rPr>
                        <a:t>36 V</a:t>
                      </a:r>
                      <a:endParaRPr sz="2200">
                        <a:latin typeface="Arial"/>
                        <a:cs typeface="Arial"/>
                      </a:endParaRPr>
                    </a:p>
                  </a:txBody>
                  <a:tcPr marL="102784" marR="102784" marT="102784" marB="102784"/>
                </a:tc>
                <a:tc>
                  <a:txBody>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a:txBody>
                  <a:tcPr marL="102784" marR="102784" marT="102784" marB="102784"/>
                </a:tc>
                <a:extLst>
                  <a:ext uri="{0D108BD9-81ED-4DB2-BD59-A6C34878D82A}">
                    <a16:rowId xmlns:a16="http://schemas.microsoft.com/office/drawing/2014/main" val="10006"/>
                  </a:ext>
                </a:extLst>
              </a:tr>
            </a:tbl>
          </a:graphicData>
        </a:graphic>
      </p:graphicFrame>
      <p:sp>
        <p:nvSpPr>
          <p:cNvPr id="27" name="Content Placeholder 11">
            <a:extLst>
              <a:ext uri="{FF2B5EF4-FFF2-40B4-BE49-F238E27FC236}">
                <a16:creationId xmlns:a16="http://schemas.microsoft.com/office/drawing/2014/main" id="{3D191428-EA76-26B0-E781-F940842ECC11}"/>
              </a:ext>
            </a:extLst>
          </p:cNvPr>
          <p:cNvSpPr txBox="1">
            <a:spLocks/>
          </p:cNvSpPr>
          <p:nvPr/>
        </p:nvSpPr>
        <p:spPr>
          <a:xfrm>
            <a:off x="2739172" y="3898881"/>
            <a:ext cx="7426513" cy="4728624"/>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a:p>
        </p:txBody>
      </p:sp>
      <p:sp>
        <p:nvSpPr>
          <p:cNvPr id="28" name="Footer Placeholder 3">
            <a:extLst>
              <a:ext uri="{FF2B5EF4-FFF2-40B4-BE49-F238E27FC236}">
                <a16:creationId xmlns:a16="http://schemas.microsoft.com/office/drawing/2014/main" id="{0E0A8FDB-CA01-C0F0-DB71-AF096ED3590D}"/>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4" name="Picture 3">
            <a:extLst>
              <a:ext uri="{FF2B5EF4-FFF2-40B4-BE49-F238E27FC236}">
                <a16:creationId xmlns:a16="http://schemas.microsoft.com/office/drawing/2014/main" id="{85E6CD4F-3F27-A3CC-C88F-8258A9C3D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82686" y="1785755"/>
            <a:ext cx="1003300" cy="977900"/>
          </a:xfrm>
          <a:prstGeom prst="rect">
            <a:avLst/>
          </a:prstGeom>
        </p:spPr>
      </p:pic>
    </p:spTree>
    <p:extLst>
      <p:ext uri="{BB962C8B-B14F-4D97-AF65-F5344CB8AC3E}">
        <p14:creationId xmlns:p14="http://schemas.microsoft.com/office/powerpoint/2010/main" val="271267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latin typeface="Arial"/>
                <a:cs typeface="Arial"/>
              </a:rPr>
              <a:t>Energy storage capacity – answers </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2"/>
            <a:ext cx="7717730" cy="639504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dirty="0">
                <a:latin typeface="Arial"/>
                <a:cs typeface="Arial"/>
              </a:rPr>
              <a:t>Battery capacity depends on both the total energy needed and </a:t>
            </a:r>
            <a:br>
              <a:rPr lang="en-GB" sz="2000" dirty="0"/>
            </a:br>
            <a:r>
              <a:rPr lang="en-GB" sz="2000" dirty="0">
                <a:latin typeface="Arial"/>
                <a:cs typeface="Arial"/>
              </a:rPr>
              <a:t>the rate at which this energy needs to be used.</a:t>
            </a:r>
          </a:p>
          <a:p>
            <a:pPr marL="0" lvl="0" indent="0" algn="l" rtl="0">
              <a:lnSpc>
                <a:spcPct val="100000"/>
              </a:lnSpc>
              <a:spcBef>
                <a:spcPts val="0"/>
              </a:spcBef>
              <a:spcAft>
                <a:spcPts val="0"/>
              </a:spcAft>
              <a:buNone/>
            </a:pPr>
            <a:endParaRPr lang="en-GB" sz="2000"/>
          </a:p>
          <a:p>
            <a:pPr marL="0" lvl="0" indent="0" algn="l" rtl="0">
              <a:lnSpc>
                <a:spcPct val="100000"/>
              </a:lnSpc>
              <a:spcBef>
                <a:spcPts val="0"/>
              </a:spcBef>
              <a:spcAft>
                <a:spcPts val="0"/>
              </a:spcAft>
              <a:buNone/>
            </a:pPr>
            <a:r>
              <a:rPr lang="en-GB" sz="2000" b="1" dirty="0">
                <a:solidFill>
                  <a:schemeClr val="dk1"/>
                </a:solidFill>
                <a:latin typeface="Arial"/>
                <a:cs typeface="Arial"/>
              </a:rPr>
              <a:t>Amp-hours: </a:t>
            </a:r>
            <a:r>
              <a:rPr lang="en-GB" sz="2000" dirty="0">
                <a:solidFill>
                  <a:schemeClr val="dk1"/>
                </a:solidFill>
                <a:latin typeface="Arial"/>
                <a:cs typeface="Arial"/>
              </a:rPr>
              <a:t>The amount of storage capacity in terms of current (flow of charge) the battery can sustain, </a:t>
            </a:r>
            <a:r>
              <a:rPr lang="en-GB" sz="2000" dirty="0" err="1">
                <a:solidFill>
                  <a:schemeClr val="dk1"/>
                </a:solidFill>
                <a:latin typeface="Arial"/>
                <a:cs typeface="Arial"/>
              </a:rPr>
              <a:t>ie</a:t>
            </a:r>
            <a:r>
              <a:rPr lang="en-GB" sz="2000" dirty="0">
                <a:solidFill>
                  <a:schemeClr val="dk1"/>
                </a:solidFill>
                <a:latin typeface="Arial"/>
                <a:cs typeface="Arial"/>
              </a:rPr>
              <a:t> the total charge within the battery.</a:t>
            </a:r>
            <a:br>
              <a:rPr lang="en-GB" sz="2000" dirty="0"/>
            </a:br>
            <a:endParaRPr lang="en-GB" sz="2000">
              <a:solidFill>
                <a:schemeClr val="dk1"/>
              </a:solidFill>
            </a:endParaRPr>
          </a:p>
          <a:p>
            <a:pPr marL="0" lvl="0" indent="0" algn="l" rtl="0">
              <a:lnSpc>
                <a:spcPct val="100000"/>
              </a:lnSpc>
              <a:spcBef>
                <a:spcPts val="0"/>
              </a:spcBef>
              <a:spcAft>
                <a:spcPts val="0"/>
              </a:spcAft>
              <a:buNone/>
            </a:pPr>
            <a:r>
              <a:rPr lang="en-GB" sz="2000" dirty="0">
                <a:solidFill>
                  <a:schemeClr val="dk1"/>
                </a:solidFill>
                <a:latin typeface="Arial"/>
                <a:cs typeface="Arial"/>
              </a:rPr>
              <a:t>Advantage: Ah is a helpful way to compare battery capacities of the same voltage.</a:t>
            </a:r>
            <a:br>
              <a:rPr lang="en-GB" sz="2000" dirty="0"/>
            </a:br>
            <a:endParaRPr lang="en-GB" sz="2000">
              <a:solidFill>
                <a:schemeClr val="dk1"/>
              </a:solidFill>
            </a:endParaRPr>
          </a:p>
          <a:p>
            <a:pPr marL="0" lvl="0" indent="0" algn="l" rtl="0">
              <a:lnSpc>
                <a:spcPct val="100000"/>
              </a:lnSpc>
              <a:spcBef>
                <a:spcPts val="0"/>
              </a:spcBef>
              <a:spcAft>
                <a:spcPts val="0"/>
              </a:spcAft>
              <a:buNone/>
            </a:pPr>
            <a:r>
              <a:rPr lang="en-GB" sz="2000" dirty="0">
                <a:solidFill>
                  <a:schemeClr val="dk1"/>
                </a:solidFill>
                <a:latin typeface="Arial"/>
                <a:cs typeface="Arial"/>
              </a:rPr>
              <a:t>Disadvantage: Ah does not indicate the total energy the battery can provide as it ignores voltage.</a:t>
            </a:r>
          </a:p>
          <a:p>
            <a:pPr marL="0" lvl="0" indent="0" algn="l" rtl="0">
              <a:lnSpc>
                <a:spcPct val="100000"/>
              </a:lnSpc>
              <a:spcBef>
                <a:spcPts val="0"/>
              </a:spcBef>
              <a:spcAft>
                <a:spcPts val="0"/>
              </a:spcAft>
              <a:buClr>
                <a:schemeClr val="dk1"/>
              </a:buClr>
              <a:buSzPts val="1100"/>
              <a:buFont typeface="Arial"/>
              <a:buNone/>
            </a:pPr>
            <a:endParaRPr lang="en-GB" sz="2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sz="2000" b="1" dirty="0">
                <a:solidFill>
                  <a:schemeClr val="dk1"/>
                </a:solidFill>
                <a:latin typeface="Arial"/>
                <a:cs typeface="Arial"/>
              </a:rPr>
              <a:t>Watt-hours: </a:t>
            </a:r>
            <a:r>
              <a:rPr lang="en-GB" sz="2000" dirty="0">
                <a:solidFill>
                  <a:schemeClr val="dk1"/>
                </a:solidFill>
                <a:latin typeface="Arial"/>
                <a:cs typeface="Arial"/>
              </a:rPr>
              <a:t>The total energy a battery can store. </a:t>
            </a:r>
            <a:br>
              <a:rPr lang="en-GB" sz="2000" dirty="0"/>
            </a:br>
            <a:br>
              <a:rPr lang="en-GB" sz="2000" dirty="0"/>
            </a:br>
            <a:r>
              <a:rPr lang="en-GB" sz="2000" dirty="0">
                <a:solidFill>
                  <a:schemeClr val="dk1"/>
                </a:solidFill>
                <a:latin typeface="Arial"/>
                <a:cs typeface="Arial"/>
              </a:rPr>
              <a:t>Advantage: A more complete measure of energy capacity as </a:t>
            </a:r>
            <a:br>
              <a:rPr lang="en-GB" sz="2000" dirty="0"/>
            </a:br>
            <a:r>
              <a:rPr lang="en-GB" sz="2000" dirty="0" err="1">
                <a:solidFill>
                  <a:schemeClr val="dk1"/>
                </a:solidFill>
                <a:latin typeface="Arial"/>
                <a:cs typeface="Arial"/>
              </a:rPr>
              <a:t>Wh</a:t>
            </a:r>
            <a:r>
              <a:rPr lang="en-GB" sz="2000" dirty="0">
                <a:solidFill>
                  <a:schemeClr val="dk1"/>
                </a:solidFill>
                <a:latin typeface="Arial"/>
                <a:cs typeface="Arial"/>
              </a:rPr>
              <a:t> also takes the voltage into account.</a:t>
            </a:r>
          </a:p>
          <a:p>
            <a:pPr marL="0" lvl="0" indent="0" algn="l" rtl="0">
              <a:lnSpc>
                <a:spcPct val="100000"/>
              </a:lnSpc>
              <a:spcBef>
                <a:spcPts val="0"/>
              </a:spcBef>
              <a:spcAft>
                <a:spcPts val="0"/>
              </a:spcAft>
              <a:buClr>
                <a:schemeClr val="dk1"/>
              </a:buClr>
              <a:buSzPts val="1100"/>
              <a:buFont typeface="Arial"/>
              <a:buNone/>
            </a:pPr>
            <a:br>
              <a:rPr lang="en-GB" sz="2000" dirty="0"/>
            </a:br>
            <a:r>
              <a:rPr lang="en-GB" sz="2000" dirty="0">
                <a:solidFill>
                  <a:schemeClr val="dk1"/>
                </a:solidFill>
                <a:latin typeface="Arial"/>
                <a:cs typeface="Arial"/>
              </a:rPr>
              <a:t>Disadvantage: Stated </a:t>
            </a:r>
            <a:r>
              <a:rPr lang="en-GB" sz="2000" dirty="0" err="1">
                <a:solidFill>
                  <a:schemeClr val="dk1"/>
                </a:solidFill>
                <a:latin typeface="Arial"/>
                <a:cs typeface="Arial"/>
              </a:rPr>
              <a:t>Wh</a:t>
            </a:r>
            <a:r>
              <a:rPr lang="en-GB" sz="2000" dirty="0">
                <a:solidFill>
                  <a:schemeClr val="dk1"/>
                </a:solidFill>
                <a:latin typeface="Arial"/>
                <a:cs typeface="Arial"/>
              </a:rPr>
              <a:t> may not account for changes in the terminal voltage across the battery during use.</a:t>
            </a:r>
          </a:p>
          <a:p>
            <a:pPr>
              <a:lnSpc>
                <a:spcPct val="100000"/>
              </a:lnSpc>
            </a:pPr>
            <a:endParaRPr lang="en-US" sz="2000"/>
          </a:p>
        </p:txBody>
      </p:sp>
      <p:graphicFrame>
        <p:nvGraphicFramePr>
          <p:cNvPr id="7" name="Google Shape;153;p24">
            <a:extLst>
              <a:ext uri="{FF2B5EF4-FFF2-40B4-BE49-F238E27FC236}">
                <a16:creationId xmlns:a16="http://schemas.microsoft.com/office/drawing/2014/main" id="{DA6E050E-6DB3-A0A9-5A36-3063FC1EBA77}"/>
              </a:ext>
            </a:extLst>
          </p:cNvPr>
          <p:cNvGraphicFramePr/>
          <p:nvPr>
            <p:extLst>
              <p:ext uri="{D42A27DB-BD31-4B8C-83A1-F6EECF244321}">
                <p14:modId xmlns:p14="http://schemas.microsoft.com/office/powerpoint/2010/main" val="3264077559"/>
              </p:ext>
            </p:extLst>
          </p:nvPr>
        </p:nvGraphicFramePr>
        <p:xfrm>
          <a:off x="8583186" y="2289146"/>
          <a:ext cx="6977111" cy="5754299"/>
        </p:xfrm>
        <a:graphic>
          <a:graphicData uri="http://schemas.openxmlformats.org/drawingml/2006/table">
            <a:tbl>
              <a:tblPr>
                <a:noFill/>
              </a:tblPr>
              <a:tblGrid>
                <a:gridCol w="2099294">
                  <a:extLst>
                    <a:ext uri="{9D8B030D-6E8A-4147-A177-3AD203B41FA5}">
                      <a16:colId xmlns:a16="http://schemas.microsoft.com/office/drawing/2014/main" val="20000"/>
                    </a:ext>
                  </a:extLst>
                </a:gridCol>
                <a:gridCol w="1238316">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18572">
                  <a:extLst>
                    <a:ext uri="{9D8B030D-6E8A-4147-A177-3AD203B41FA5}">
                      <a16:colId xmlns:a16="http://schemas.microsoft.com/office/drawing/2014/main" val="20003"/>
                    </a:ext>
                  </a:extLst>
                </a:gridCol>
                <a:gridCol w="1177929">
                  <a:extLst>
                    <a:ext uri="{9D8B030D-6E8A-4147-A177-3AD203B41FA5}">
                      <a16:colId xmlns:a16="http://schemas.microsoft.com/office/drawing/2014/main" val="20004"/>
                    </a:ext>
                  </a:extLst>
                </a:gridCol>
              </a:tblGrid>
              <a:tr h="722003">
                <a:tc>
                  <a:txBody>
                    <a:bodyPr/>
                    <a:lstStyle/>
                    <a:p>
                      <a:pPr marL="0" lvl="0" indent="0" algn="l" rtl="0">
                        <a:spcBef>
                          <a:spcPts val="0"/>
                        </a:spcBef>
                        <a:spcAft>
                          <a:spcPts val="0"/>
                        </a:spcAft>
                        <a:buNone/>
                      </a:pPr>
                      <a:endParaRPr sz="1900">
                        <a:latin typeface="Arial" panose="020B0604020202020204" pitchFamily="34" charset="0"/>
                        <a:cs typeface="Arial" panose="020B0604020202020204" pitchFamily="34" charset="0"/>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ECECED"/>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900" dirty="0">
                          <a:latin typeface="Arial"/>
                          <a:cs typeface="Arial"/>
                        </a:rPr>
                        <a:t>Ah</a:t>
                      </a:r>
                      <a:endParaRPr sz="1900" dirty="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ECECED"/>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900" dirty="0">
                          <a:latin typeface="Arial"/>
                          <a:cs typeface="Arial"/>
                        </a:rPr>
                        <a:t>V</a:t>
                      </a:r>
                      <a:endParaRPr sz="1900" dirty="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ECECED"/>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900" err="1">
                          <a:latin typeface="Arial" panose="020B0604020202020204" pitchFamily="34" charset="0"/>
                          <a:cs typeface="Arial" panose="020B0604020202020204" pitchFamily="34" charset="0"/>
                        </a:rPr>
                        <a:t>Wh</a:t>
                      </a:r>
                      <a:endParaRPr sz="1900">
                        <a:latin typeface="Arial" panose="020B0604020202020204" pitchFamily="34" charset="0"/>
                        <a:cs typeface="Arial" panose="020B0604020202020204" pitchFamily="34" charset="0"/>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ECECED"/>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r>
                        <a:rPr lang="en" sz="1900" dirty="0">
                          <a:latin typeface="Arial"/>
                          <a:cs typeface="Arial"/>
                        </a:rPr>
                        <a:t>Order</a:t>
                      </a:r>
                      <a:endParaRPr sz="1900" dirty="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12700" cap="flat" cmpd="sng" algn="ctr">
                      <a:solidFill>
                        <a:srgbClr val="ECECED"/>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99623">
                <a:tc>
                  <a:txBody>
                    <a:bodyPr/>
                    <a:lstStyle/>
                    <a:p>
                      <a:pPr marL="0" lvl="0" indent="0" algn="l" rtl="0">
                        <a:spcBef>
                          <a:spcPts val="0"/>
                        </a:spcBef>
                        <a:spcAft>
                          <a:spcPts val="0"/>
                        </a:spcAft>
                        <a:buNone/>
                      </a:pPr>
                      <a:r>
                        <a:rPr lang="en" sz="1900" dirty="0">
                          <a:latin typeface="Arial"/>
                          <a:cs typeface="Arial"/>
                        </a:rPr>
                        <a:t>Predicted UK grid storage in 2025</a:t>
                      </a:r>
                      <a:endParaRPr sz="1900">
                        <a:solidFill>
                          <a:schemeClr val="dk1"/>
                        </a:solidFill>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95 </a:t>
                      </a:r>
                      <a:r>
                        <a:rPr lang="en" sz="1900" dirty="0" err="1">
                          <a:latin typeface="Arial"/>
                          <a:cs typeface="Arial"/>
                        </a:rPr>
                        <a:t>MAh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230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2.18 GWh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1</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889">
                <a:tc>
                  <a:txBody>
                    <a:bodyPr/>
                    <a:lstStyle/>
                    <a:p>
                      <a:pPr marL="0" lvl="0" indent="0" algn="l" rtl="0">
                        <a:spcBef>
                          <a:spcPts val="0"/>
                        </a:spcBef>
                        <a:spcAft>
                          <a:spcPts val="0"/>
                        </a:spcAft>
                        <a:buClr>
                          <a:schemeClr val="dk1"/>
                        </a:buClr>
                        <a:buSzPts val="1100"/>
                        <a:buFont typeface="Arial"/>
                        <a:buNone/>
                      </a:pPr>
                      <a:r>
                        <a:rPr lang="en" sz="1900" dirty="0">
                          <a:solidFill>
                            <a:schemeClr val="dk1"/>
                          </a:solidFill>
                          <a:latin typeface="Arial"/>
                          <a:cs typeface="Arial"/>
                        </a:rPr>
                        <a:t>Compact EV</a:t>
                      </a:r>
                      <a:endParaRPr sz="1900">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110 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360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39.6 kWh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2</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2889">
                <a:tc>
                  <a:txBody>
                    <a:bodyPr/>
                    <a:lstStyle/>
                    <a:p>
                      <a:pPr marL="0" lvl="0" indent="0" algn="l" rtl="0">
                        <a:spcBef>
                          <a:spcPts val="0"/>
                        </a:spcBef>
                        <a:spcAft>
                          <a:spcPts val="0"/>
                        </a:spcAft>
                        <a:buNone/>
                      </a:pPr>
                      <a:r>
                        <a:rPr lang="en" sz="1900" dirty="0">
                          <a:latin typeface="Arial"/>
                          <a:cs typeface="Arial"/>
                        </a:rPr>
                        <a:t>Earbud (single)</a:t>
                      </a:r>
                      <a:endParaRPr sz="1900">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90 </a:t>
                      </a:r>
                      <a:r>
                        <a:rPr lang="en" sz="1900" dirty="0" err="1">
                          <a:latin typeface="Arial"/>
                          <a:cs typeface="Arial"/>
                        </a:rPr>
                        <a:t>mAh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3.7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0.33 </a:t>
                      </a:r>
                      <a:r>
                        <a:rPr lang="en" sz="1900" dirty="0" err="1">
                          <a:latin typeface="Arial"/>
                          <a:cs typeface="Arial"/>
                        </a:rPr>
                        <a:t>Wh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6</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2003">
                <a:tc>
                  <a:txBody>
                    <a:bodyPr/>
                    <a:lstStyle/>
                    <a:p>
                      <a:pPr marL="0" lvl="0" indent="0" algn="l" rtl="0">
                        <a:spcBef>
                          <a:spcPts val="0"/>
                        </a:spcBef>
                        <a:spcAft>
                          <a:spcPts val="0"/>
                        </a:spcAft>
                        <a:buNone/>
                      </a:pPr>
                      <a:r>
                        <a:rPr lang="en" sz="1900" dirty="0">
                          <a:latin typeface="Arial"/>
                          <a:cs typeface="Arial"/>
                        </a:rPr>
                        <a:t>Cordless drill</a:t>
                      </a:r>
                      <a:endParaRPr sz="1900">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4 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18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72 </a:t>
                      </a:r>
                      <a:r>
                        <a:rPr lang="en" sz="1900" dirty="0" err="1">
                          <a:latin typeface="Arial"/>
                          <a:cs typeface="Arial"/>
                        </a:rPr>
                        <a:t>Wh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4</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2889">
                <a:tc>
                  <a:txBody>
                    <a:bodyPr/>
                    <a:lstStyle/>
                    <a:p>
                      <a:pPr marL="0" lvl="0" indent="0" algn="l" rtl="0">
                        <a:spcBef>
                          <a:spcPts val="0"/>
                        </a:spcBef>
                        <a:spcAft>
                          <a:spcPts val="0"/>
                        </a:spcAft>
                        <a:buNone/>
                      </a:pPr>
                      <a:r>
                        <a:rPr lang="en" sz="1900" dirty="0">
                          <a:latin typeface="Arial"/>
                          <a:cs typeface="Arial"/>
                        </a:rPr>
                        <a:t>Smartphone</a:t>
                      </a:r>
                      <a:endParaRPr sz="1900">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3.2 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3.7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11.84 </a:t>
                      </a:r>
                      <a:r>
                        <a:rPr lang="en" sz="1900" dirty="0" err="1">
                          <a:latin typeface="Arial"/>
                          <a:cs typeface="Arial"/>
                        </a:rPr>
                        <a:t>Wh</a:t>
                      </a:r>
                      <a:endParaRPr lang="en-US"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5</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22003">
                <a:tc>
                  <a:txBody>
                    <a:bodyPr/>
                    <a:lstStyle/>
                    <a:p>
                      <a:pPr marL="0" lvl="0" indent="0" algn="l" rtl="0">
                        <a:spcBef>
                          <a:spcPts val="0"/>
                        </a:spcBef>
                        <a:spcAft>
                          <a:spcPts val="0"/>
                        </a:spcAft>
                        <a:buNone/>
                      </a:pPr>
                      <a:r>
                        <a:rPr lang="en" sz="1900" dirty="0" err="1">
                          <a:latin typeface="Arial"/>
                          <a:cs typeface="Arial"/>
                        </a:rPr>
                        <a:t>eBike</a:t>
                      </a:r>
                      <a:endParaRPr sz="1900" dirty="0">
                        <a:latin typeface="Arial"/>
                        <a:cs typeface="Arial"/>
                      </a:endParaRPr>
                    </a:p>
                  </a:txBody>
                  <a:tcPr marL="82604" marR="82604" marT="82604" marB="82604">
                    <a:lnL w="12700" cap="flat" cmpd="sng" algn="ctr">
                      <a:solidFill>
                        <a:srgbClr val="ECECED"/>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ECECED"/>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8.5 Ah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ECECED"/>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36 V</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ECECED"/>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306 </a:t>
                      </a:r>
                      <a:r>
                        <a:rPr lang="en" sz="1900" dirty="0" err="1">
                          <a:latin typeface="Arial"/>
                          <a:cs typeface="Arial"/>
                        </a:rPr>
                        <a:t>Wh</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ECECED"/>
                      </a:solidFill>
                      <a:prstDash val="solid"/>
                      <a:round/>
                      <a:headEnd type="none" w="med" len="med"/>
                      <a:tailEnd type="none" w="med" len="med"/>
                    </a:lnB>
                  </a:tcPr>
                </a:tc>
                <a:tc>
                  <a:txBody>
                    <a:bodyPr/>
                    <a:lstStyle/>
                    <a:p>
                      <a:pPr marL="0" lvl="0" indent="0" algn="l" rtl="0">
                        <a:spcBef>
                          <a:spcPts val="0"/>
                        </a:spcBef>
                        <a:spcAft>
                          <a:spcPts val="0"/>
                        </a:spcAft>
                        <a:buNone/>
                      </a:pPr>
                      <a:r>
                        <a:rPr lang="en" sz="1900" dirty="0">
                          <a:latin typeface="Arial"/>
                          <a:cs typeface="Arial"/>
                        </a:rPr>
                        <a:t>3</a:t>
                      </a:r>
                      <a:endParaRPr sz="1900">
                        <a:latin typeface="Arial"/>
                        <a:cs typeface="Arial"/>
                      </a:endParaRPr>
                    </a:p>
                  </a:txBody>
                  <a:tcPr marL="82604" marR="82604" marT="82604" marB="82604">
                    <a:lnL w="9525" cap="flat" cmpd="sng" algn="ctr">
                      <a:solidFill>
                        <a:schemeClr val="tx1"/>
                      </a:solidFill>
                      <a:prstDash val="solid"/>
                      <a:round/>
                      <a:headEnd type="none" w="med" len="med"/>
                      <a:tailEnd type="none" w="med" len="med"/>
                    </a:lnL>
                    <a:lnR w="12700" cap="flat" cmpd="sng" algn="ctr">
                      <a:solidFill>
                        <a:srgbClr val="ECECED"/>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ECECE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Footer Placeholder 3">
            <a:extLst>
              <a:ext uri="{FF2B5EF4-FFF2-40B4-BE49-F238E27FC236}">
                <a16:creationId xmlns:a16="http://schemas.microsoft.com/office/drawing/2014/main" id="{B6697ED3-45D4-82D1-541E-72A3C5F84B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sp>
        <p:nvSpPr>
          <p:cNvPr id="27" name="Content Placeholder 11">
            <a:extLst>
              <a:ext uri="{FF2B5EF4-FFF2-40B4-BE49-F238E27FC236}">
                <a16:creationId xmlns:a16="http://schemas.microsoft.com/office/drawing/2014/main" id="{3D191428-EA76-26B0-E781-F940842ECC11}"/>
              </a:ext>
            </a:extLst>
          </p:cNvPr>
          <p:cNvSpPr txBox="1">
            <a:spLocks/>
          </p:cNvSpPr>
          <p:nvPr/>
        </p:nvSpPr>
        <p:spPr>
          <a:xfrm>
            <a:off x="8583185" y="2278870"/>
            <a:ext cx="6977113" cy="5737604"/>
          </a:xfrm>
          <a:prstGeom prst="rect">
            <a:avLst/>
          </a:prstGeom>
          <a:ln w="28575">
            <a:gradFill flip="none" rotWithShape="1">
              <a:gsLst>
                <a:gs pos="21000">
                  <a:srgbClr val="3DB876"/>
                </a:gs>
                <a:gs pos="98000">
                  <a:srgbClr val="21176B"/>
                </a:gs>
              </a:gsLst>
              <a:lin ang="18900000" scaled="1"/>
              <a:tileRect/>
            </a:gradFill>
          </a:ln>
        </p:spPr>
        <p:txBody>
          <a:bodyPr vert="horz" lIns="288000" tIns="251999"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1800" dirty="0"/>
          </a:p>
        </p:txBody>
      </p:sp>
    </p:spTree>
    <p:extLst>
      <p:ext uri="{BB962C8B-B14F-4D97-AF65-F5344CB8AC3E}">
        <p14:creationId xmlns:p14="http://schemas.microsoft.com/office/powerpoint/2010/main" val="70560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How can we make batteries more sustainable?</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3"/>
            <a:ext cx="1149112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a:t>The 6Rs of sustainability help us to identify how to make rechargeable batteries more sustainable:</a:t>
            </a:r>
          </a:p>
          <a:p>
            <a:pPr>
              <a:lnSpc>
                <a:spcPct val="100000"/>
              </a:lnSpc>
            </a:pPr>
            <a:r>
              <a:rPr lang="en-GB" sz="2000"/>
              <a:t> </a:t>
            </a:r>
            <a:endParaRPr lang="en-US" sz="2000"/>
          </a:p>
        </p:txBody>
      </p:sp>
      <p:sp>
        <p:nvSpPr>
          <p:cNvPr id="7" name="Content Placeholder 11">
            <a:extLst>
              <a:ext uri="{FF2B5EF4-FFF2-40B4-BE49-F238E27FC236}">
                <a16:creationId xmlns:a16="http://schemas.microsoft.com/office/drawing/2014/main" id="{67DDDBA2-3479-9D16-E354-7325AC015C7D}"/>
              </a:ext>
            </a:extLst>
          </p:cNvPr>
          <p:cNvSpPr txBox="1">
            <a:spLocks/>
          </p:cNvSpPr>
          <p:nvPr/>
        </p:nvSpPr>
        <p:spPr>
          <a:xfrm>
            <a:off x="501023" y="7509692"/>
            <a:ext cx="6921920" cy="1165240"/>
          </a:xfrm>
          <a:prstGeom prst="rect">
            <a:avLst/>
          </a:prstGeom>
          <a:ln w="28575">
            <a:gradFill flip="none" rotWithShape="1">
              <a:gsLst>
                <a:gs pos="21000">
                  <a:srgbClr val="3DB876"/>
                </a:gs>
                <a:gs pos="99000">
                  <a:srgbClr val="21176B"/>
                </a:gs>
              </a:gsLst>
              <a:lin ang="18900000" scaled="1"/>
              <a:tileRect/>
            </a:gradFill>
          </a:ln>
        </p:spPr>
        <p:txBody>
          <a:bodyPr vert="horz" lIns="360000" tIns="288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a:t>What changes do we need to create a circular </a:t>
            </a:r>
            <a:br>
              <a:rPr lang="en-GB"/>
            </a:br>
            <a:r>
              <a:rPr lang="en-GB"/>
              <a:t>lifecycle for batteries?</a:t>
            </a:r>
          </a:p>
        </p:txBody>
      </p:sp>
      <p:pic>
        <p:nvPicPr>
          <p:cNvPr id="10" name="Content Placeholder 4">
            <a:extLst>
              <a:ext uri="{FF2B5EF4-FFF2-40B4-BE49-F238E27FC236}">
                <a16:creationId xmlns:a16="http://schemas.microsoft.com/office/drawing/2014/main" id="{0669051D-1CDF-5E3C-7375-7DB9FF1B59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23" y="3208383"/>
            <a:ext cx="792163" cy="768158"/>
          </a:xfrm>
          <a:prstGeom prst="heptagon">
            <a:avLst/>
          </a:prstGeom>
          <a:ln w="20320">
            <a:gradFill>
              <a:gsLst>
                <a:gs pos="21000">
                  <a:srgbClr val="3DB876"/>
                </a:gs>
                <a:gs pos="100000">
                  <a:srgbClr val="002060"/>
                </a:gs>
              </a:gsLst>
            </a:gradFill>
          </a:ln>
        </p:spPr>
      </p:pic>
      <p:pic>
        <p:nvPicPr>
          <p:cNvPr id="11" name="Content Placeholder 6">
            <a:extLst>
              <a:ext uri="{FF2B5EF4-FFF2-40B4-BE49-F238E27FC236}">
                <a16:creationId xmlns:a16="http://schemas.microsoft.com/office/drawing/2014/main" id="{A856A935-9E3C-D884-1AC7-EDC1E9908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1638" y="3285090"/>
            <a:ext cx="792163" cy="768158"/>
          </a:xfrm>
          <a:prstGeom prst="heptagon">
            <a:avLst/>
          </a:prstGeom>
          <a:ln w="20320">
            <a:gradFill>
              <a:gsLst>
                <a:gs pos="21000">
                  <a:srgbClr val="3DB876"/>
                </a:gs>
                <a:gs pos="100000">
                  <a:srgbClr val="002060"/>
                </a:gs>
              </a:gsLst>
            </a:gradFill>
          </a:ln>
        </p:spPr>
      </p:pic>
      <p:pic>
        <p:nvPicPr>
          <p:cNvPr id="12" name="Content Placeholder 10">
            <a:extLst>
              <a:ext uri="{FF2B5EF4-FFF2-40B4-BE49-F238E27FC236}">
                <a16:creationId xmlns:a16="http://schemas.microsoft.com/office/drawing/2014/main" id="{A94CB191-7E25-7371-2A7F-21D5BFD51B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023" y="4345838"/>
            <a:ext cx="792163" cy="768158"/>
          </a:xfrm>
          <a:prstGeom prst="heptagon">
            <a:avLst/>
          </a:prstGeom>
          <a:ln w="20320">
            <a:gradFill>
              <a:gsLst>
                <a:gs pos="21000">
                  <a:srgbClr val="3DB876"/>
                </a:gs>
                <a:gs pos="100000">
                  <a:srgbClr val="002060"/>
                </a:gs>
              </a:gsLst>
            </a:gradFill>
          </a:ln>
        </p:spPr>
      </p:pic>
      <p:pic>
        <p:nvPicPr>
          <p:cNvPr id="13" name="Content Placeholder 14">
            <a:extLst>
              <a:ext uri="{FF2B5EF4-FFF2-40B4-BE49-F238E27FC236}">
                <a16:creationId xmlns:a16="http://schemas.microsoft.com/office/drawing/2014/main" id="{2A9FDCF7-7CFE-7423-D418-B0BC5EEFBF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1637" y="4374579"/>
            <a:ext cx="792163" cy="768158"/>
          </a:xfrm>
          <a:prstGeom prst="heptagon">
            <a:avLst/>
          </a:prstGeom>
          <a:ln w="20320">
            <a:gradFill>
              <a:gsLst>
                <a:gs pos="21000">
                  <a:srgbClr val="3DB876"/>
                </a:gs>
                <a:gs pos="100000">
                  <a:srgbClr val="002060"/>
                </a:gs>
              </a:gsLst>
            </a:gradFill>
          </a:ln>
        </p:spPr>
      </p:pic>
      <p:pic>
        <p:nvPicPr>
          <p:cNvPr id="14" name="Content Placeholder 18">
            <a:extLst>
              <a:ext uri="{FF2B5EF4-FFF2-40B4-BE49-F238E27FC236}">
                <a16:creationId xmlns:a16="http://schemas.microsoft.com/office/drawing/2014/main" id="{6626D405-B835-0EA5-8650-4EE364849F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023" y="5474344"/>
            <a:ext cx="792163" cy="776159"/>
          </a:xfrm>
          <a:prstGeom prst="heptagon">
            <a:avLst/>
          </a:prstGeom>
          <a:ln w="20320">
            <a:gradFill>
              <a:gsLst>
                <a:gs pos="21000">
                  <a:srgbClr val="3DB876"/>
                </a:gs>
                <a:gs pos="100000">
                  <a:srgbClr val="002060"/>
                </a:gs>
              </a:gsLst>
            </a:gradFill>
          </a:ln>
        </p:spPr>
      </p:pic>
      <p:pic>
        <p:nvPicPr>
          <p:cNvPr id="17" name="Content Placeholder 20">
            <a:extLst>
              <a:ext uri="{FF2B5EF4-FFF2-40B4-BE49-F238E27FC236}">
                <a16:creationId xmlns:a16="http://schemas.microsoft.com/office/drawing/2014/main" id="{4DBD6FED-D58B-606E-AB70-4AD4F096A8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1636" y="5470123"/>
            <a:ext cx="792163" cy="776159"/>
          </a:xfrm>
          <a:prstGeom prst="heptagon">
            <a:avLst/>
          </a:prstGeom>
          <a:ln w="20320">
            <a:gradFill>
              <a:gsLst>
                <a:gs pos="21000">
                  <a:srgbClr val="3DB876"/>
                </a:gs>
                <a:gs pos="100000">
                  <a:srgbClr val="002060"/>
                </a:gs>
              </a:gsLst>
            </a:gradFill>
          </a:ln>
        </p:spPr>
      </p:pic>
      <p:sp>
        <p:nvSpPr>
          <p:cNvPr id="21" name="TextBox 20">
            <a:extLst>
              <a:ext uri="{FF2B5EF4-FFF2-40B4-BE49-F238E27FC236}">
                <a16:creationId xmlns:a16="http://schemas.microsoft.com/office/drawing/2014/main" id="{5E58F839-4E1C-81FF-259F-61B6C6B88491}"/>
              </a:ext>
            </a:extLst>
          </p:cNvPr>
          <p:cNvSpPr txBox="1"/>
          <p:nvPr/>
        </p:nvSpPr>
        <p:spPr>
          <a:xfrm>
            <a:off x="1427184" y="3207757"/>
            <a:ext cx="3645518" cy="3362459"/>
          </a:xfrm>
          <a:prstGeom prst="rect">
            <a:avLst/>
          </a:prstGeom>
          <a:noFill/>
        </p:spPr>
        <p:txBody>
          <a:bodyPr wrap="square" lIns="91440" tIns="45720" rIns="91440" bIns="45720" anchor="t">
            <a:spAutoFit/>
          </a:bodyPr>
          <a:lstStyle/>
          <a:p>
            <a:pPr>
              <a:spcBef>
                <a:spcPts val="1200"/>
              </a:spcBef>
              <a:spcAft>
                <a:spcPts val="2700"/>
              </a:spcAft>
            </a:pPr>
            <a:r>
              <a:rPr lang="en-GB" sz="1800" b="1" dirty="0">
                <a:solidFill>
                  <a:schemeClr val="dk1"/>
                </a:solidFill>
                <a:latin typeface="Arial"/>
                <a:cs typeface="Arial"/>
              </a:rPr>
              <a:t>Rethink</a:t>
            </a:r>
            <a:r>
              <a:rPr lang="en-GB" sz="1800" dirty="0">
                <a:solidFill>
                  <a:schemeClr val="dk1"/>
                </a:solidFill>
                <a:latin typeface="Arial"/>
                <a:cs typeface="Arial"/>
              </a:rPr>
              <a:t> </a:t>
            </a:r>
            <a:r>
              <a:rPr lang="en-GB" dirty="0">
                <a:solidFill>
                  <a:schemeClr val="dk1"/>
                </a:solidFill>
                <a:latin typeface="Arial"/>
                <a:cs typeface="Arial"/>
              </a:rPr>
              <a:t>– design</a:t>
            </a:r>
            <a:r>
              <a:rPr lang="en-GB" sz="1800" dirty="0">
                <a:solidFill>
                  <a:schemeClr val="dk1"/>
                </a:solidFill>
                <a:latin typeface="Arial"/>
                <a:cs typeface="Arial"/>
              </a:rPr>
              <a:t> for sustainability as well as for people.</a:t>
            </a:r>
            <a:br>
              <a:rPr lang="en-GB" dirty="0">
                <a:latin typeface="Arial"/>
                <a:cs typeface="Arial"/>
              </a:rPr>
            </a:br>
            <a:br>
              <a:rPr lang="en-GB" dirty="0">
                <a:latin typeface="Arial"/>
                <a:cs typeface="Arial"/>
              </a:rPr>
            </a:br>
            <a:r>
              <a:rPr lang="en-GB" sz="1800" b="1" dirty="0">
                <a:solidFill>
                  <a:schemeClr val="dk1"/>
                </a:solidFill>
                <a:latin typeface="Arial"/>
                <a:cs typeface="Arial"/>
              </a:rPr>
              <a:t>Reduce</a:t>
            </a:r>
            <a:r>
              <a:rPr lang="en-GB" sz="1800" dirty="0">
                <a:solidFill>
                  <a:schemeClr val="dk1"/>
                </a:solidFill>
                <a:latin typeface="Arial"/>
                <a:cs typeface="Arial"/>
              </a:rPr>
              <a:t> </a:t>
            </a:r>
            <a:r>
              <a:rPr lang="en-GB" dirty="0">
                <a:solidFill>
                  <a:schemeClr val="dk1"/>
                </a:solidFill>
                <a:latin typeface="Arial"/>
                <a:cs typeface="Arial"/>
              </a:rPr>
              <a:t>– cut</a:t>
            </a:r>
            <a:r>
              <a:rPr lang="en-GB" sz="1800" dirty="0">
                <a:solidFill>
                  <a:schemeClr val="dk1"/>
                </a:solidFill>
                <a:latin typeface="Arial"/>
                <a:cs typeface="Arial"/>
              </a:rPr>
              <a:t> down on the materials and energy used to make a product.</a:t>
            </a:r>
            <a:endParaRPr lang="en-US" dirty="0">
              <a:solidFill>
                <a:schemeClr val="dk1"/>
              </a:solidFill>
              <a:latin typeface="Arial"/>
              <a:cs typeface="Arial"/>
            </a:endParaRPr>
          </a:p>
          <a:p>
            <a:pPr>
              <a:spcBef>
                <a:spcPts val="1200"/>
              </a:spcBef>
              <a:spcAft>
                <a:spcPts val="2700"/>
              </a:spcAft>
            </a:pPr>
            <a:r>
              <a:rPr lang="en-GB" sz="1800" b="1" dirty="0">
                <a:solidFill>
                  <a:schemeClr val="dk1"/>
                </a:solidFill>
                <a:latin typeface="Arial"/>
                <a:cs typeface="Arial"/>
              </a:rPr>
              <a:t>Refuse</a:t>
            </a:r>
            <a:r>
              <a:rPr lang="en-GB" sz="1800" dirty="0">
                <a:solidFill>
                  <a:schemeClr val="dk1"/>
                </a:solidFill>
                <a:latin typeface="Arial"/>
                <a:cs typeface="Arial"/>
              </a:rPr>
              <a:t> </a:t>
            </a:r>
            <a:r>
              <a:rPr lang="en-GB" dirty="0">
                <a:solidFill>
                  <a:schemeClr val="dk1"/>
                </a:solidFill>
                <a:latin typeface="Arial"/>
                <a:cs typeface="Arial"/>
              </a:rPr>
              <a:t>– don’t</a:t>
            </a:r>
            <a:r>
              <a:rPr lang="en-GB" sz="1800" dirty="0">
                <a:solidFill>
                  <a:schemeClr val="dk1"/>
                </a:solidFill>
                <a:latin typeface="Arial"/>
                <a:cs typeface="Arial"/>
              </a:rPr>
              <a:t> use materials if they are not needed or if they harm the environment.</a:t>
            </a:r>
          </a:p>
        </p:txBody>
      </p:sp>
      <p:sp>
        <p:nvSpPr>
          <p:cNvPr id="22" name="Content Placeholder 11">
            <a:extLst>
              <a:ext uri="{FF2B5EF4-FFF2-40B4-BE49-F238E27FC236}">
                <a16:creationId xmlns:a16="http://schemas.microsoft.com/office/drawing/2014/main" id="{CAD1FCEC-6EBF-E2D0-8730-A4EF5416EC02}"/>
              </a:ext>
            </a:extLst>
          </p:cNvPr>
          <p:cNvSpPr txBox="1">
            <a:spLocks/>
          </p:cNvSpPr>
          <p:nvPr/>
        </p:nvSpPr>
        <p:spPr>
          <a:xfrm>
            <a:off x="10918187" y="2949677"/>
            <a:ext cx="3322691" cy="645815"/>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50000"/>
              </a:lnSpc>
              <a:spcBef>
                <a:spcPts val="0"/>
              </a:spcBef>
              <a:spcAft>
                <a:spcPts val="0"/>
              </a:spcAft>
              <a:buNone/>
            </a:pPr>
            <a:r>
              <a:rPr lang="en-GB"/>
              <a:t>Raw materials</a:t>
            </a:r>
          </a:p>
        </p:txBody>
      </p:sp>
      <p:sp>
        <p:nvSpPr>
          <p:cNvPr id="24" name="Content Placeholder 11">
            <a:extLst>
              <a:ext uri="{FF2B5EF4-FFF2-40B4-BE49-F238E27FC236}">
                <a16:creationId xmlns:a16="http://schemas.microsoft.com/office/drawing/2014/main" id="{9148B2B7-F776-379C-25E1-0BC80DD8D2ED}"/>
              </a:ext>
            </a:extLst>
          </p:cNvPr>
          <p:cNvSpPr txBox="1">
            <a:spLocks/>
          </p:cNvSpPr>
          <p:nvPr/>
        </p:nvSpPr>
        <p:spPr>
          <a:xfrm>
            <a:off x="9991623" y="6793166"/>
            <a:ext cx="2292041" cy="594132"/>
          </a:xfrm>
          <a:prstGeom prst="rect">
            <a:avLst/>
          </a:prstGeom>
          <a:ln w="28575">
            <a:solidFill>
              <a:srgbClr val="21176B"/>
            </a:soli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40000"/>
              </a:lnSpc>
              <a:spcBef>
                <a:spcPts val="0"/>
              </a:spcBef>
              <a:spcAft>
                <a:spcPts val="0"/>
              </a:spcAft>
              <a:buNone/>
            </a:pPr>
            <a:r>
              <a:rPr lang="en-GB"/>
              <a:t>1% recycling</a:t>
            </a:r>
          </a:p>
        </p:txBody>
      </p:sp>
      <p:sp>
        <p:nvSpPr>
          <p:cNvPr id="26" name="Content Placeholder 11">
            <a:extLst>
              <a:ext uri="{FF2B5EF4-FFF2-40B4-BE49-F238E27FC236}">
                <a16:creationId xmlns:a16="http://schemas.microsoft.com/office/drawing/2014/main" id="{95198F15-B49E-7588-1CC3-43B730CFC544}"/>
              </a:ext>
            </a:extLst>
          </p:cNvPr>
          <p:cNvSpPr txBox="1">
            <a:spLocks/>
          </p:cNvSpPr>
          <p:nvPr/>
        </p:nvSpPr>
        <p:spPr>
          <a:xfrm>
            <a:off x="12758108" y="6793166"/>
            <a:ext cx="2292041" cy="594132"/>
          </a:xfrm>
          <a:prstGeom prst="rect">
            <a:avLst/>
          </a:prstGeom>
          <a:ln w="28575">
            <a:solidFill>
              <a:srgbClr val="21176B"/>
            </a:soli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50000"/>
              </a:lnSpc>
              <a:spcBef>
                <a:spcPts val="0"/>
              </a:spcBef>
              <a:spcAft>
                <a:spcPts val="0"/>
              </a:spcAft>
              <a:buNone/>
            </a:pPr>
            <a:r>
              <a:rPr lang="en-GB"/>
              <a:t>99% waste</a:t>
            </a:r>
          </a:p>
        </p:txBody>
      </p:sp>
      <p:cxnSp>
        <p:nvCxnSpPr>
          <p:cNvPr id="28" name="Straight Arrow Connector 27">
            <a:extLst>
              <a:ext uri="{FF2B5EF4-FFF2-40B4-BE49-F238E27FC236}">
                <a16:creationId xmlns:a16="http://schemas.microsoft.com/office/drawing/2014/main" id="{2C1C9DCB-65D8-6590-C326-A16B9DF40D12}"/>
              </a:ext>
            </a:extLst>
          </p:cNvPr>
          <p:cNvCxnSpPr>
            <a:cxnSpLocks/>
          </p:cNvCxnSpPr>
          <p:nvPr/>
        </p:nvCxnSpPr>
        <p:spPr>
          <a:xfrm>
            <a:off x="12579532" y="3689841"/>
            <a:ext cx="0" cy="426658"/>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D6E061D-7271-9356-C91F-ACD3EAE1F986}"/>
              </a:ext>
            </a:extLst>
          </p:cNvPr>
          <p:cNvCxnSpPr>
            <a:cxnSpLocks/>
          </p:cNvCxnSpPr>
          <p:nvPr/>
        </p:nvCxnSpPr>
        <p:spPr>
          <a:xfrm>
            <a:off x="12579532" y="4998714"/>
            <a:ext cx="0" cy="426658"/>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11">
            <a:extLst>
              <a:ext uri="{FF2B5EF4-FFF2-40B4-BE49-F238E27FC236}">
                <a16:creationId xmlns:a16="http://schemas.microsoft.com/office/drawing/2014/main" id="{99459C05-93F6-DEC3-0B15-18E4B3F66272}"/>
              </a:ext>
            </a:extLst>
          </p:cNvPr>
          <p:cNvSpPr txBox="1">
            <a:spLocks/>
          </p:cNvSpPr>
          <p:nvPr/>
        </p:nvSpPr>
        <p:spPr>
          <a:xfrm>
            <a:off x="10918187" y="4268849"/>
            <a:ext cx="3322691" cy="645815"/>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50000"/>
              </a:lnSpc>
              <a:spcBef>
                <a:spcPts val="0"/>
              </a:spcBef>
              <a:spcAft>
                <a:spcPts val="0"/>
              </a:spcAft>
              <a:buNone/>
            </a:pPr>
            <a:r>
              <a:rPr lang="en-GB"/>
              <a:t>Production</a:t>
            </a:r>
          </a:p>
        </p:txBody>
      </p:sp>
      <p:sp>
        <p:nvSpPr>
          <p:cNvPr id="35" name="Content Placeholder 11">
            <a:extLst>
              <a:ext uri="{FF2B5EF4-FFF2-40B4-BE49-F238E27FC236}">
                <a16:creationId xmlns:a16="http://schemas.microsoft.com/office/drawing/2014/main" id="{275532D5-D740-5282-13F6-52A86B08A970}"/>
              </a:ext>
            </a:extLst>
          </p:cNvPr>
          <p:cNvSpPr txBox="1">
            <a:spLocks/>
          </p:cNvSpPr>
          <p:nvPr/>
        </p:nvSpPr>
        <p:spPr>
          <a:xfrm>
            <a:off x="10918187" y="5520796"/>
            <a:ext cx="3322691" cy="645815"/>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40000"/>
              </a:lnSpc>
              <a:spcBef>
                <a:spcPts val="0"/>
              </a:spcBef>
              <a:spcAft>
                <a:spcPts val="0"/>
              </a:spcAft>
              <a:buNone/>
            </a:pPr>
            <a:r>
              <a:rPr lang="en-GB"/>
              <a:t>~500 recharge cycles</a:t>
            </a:r>
          </a:p>
        </p:txBody>
      </p:sp>
      <p:cxnSp>
        <p:nvCxnSpPr>
          <p:cNvPr id="36" name="Straight Arrow Connector 35">
            <a:extLst>
              <a:ext uri="{FF2B5EF4-FFF2-40B4-BE49-F238E27FC236}">
                <a16:creationId xmlns:a16="http://schemas.microsoft.com/office/drawing/2014/main" id="{28556451-A417-50C0-F819-2368D2F7FA84}"/>
              </a:ext>
            </a:extLst>
          </p:cNvPr>
          <p:cNvCxnSpPr>
            <a:cxnSpLocks/>
          </p:cNvCxnSpPr>
          <p:nvPr/>
        </p:nvCxnSpPr>
        <p:spPr>
          <a:xfrm>
            <a:off x="11164219" y="6352359"/>
            <a:ext cx="0" cy="30196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0861E72-47C7-D296-A13D-84A455D7378E}"/>
              </a:ext>
            </a:extLst>
          </p:cNvPr>
          <p:cNvCxnSpPr>
            <a:cxnSpLocks/>
          </p:cNvCxnSpPr>
          <p:nvPr/>
        </p:nvCxnSpPr>
        <p:spPr>
          <a:xfrm>
            <a:off x="13885703" y="6352358"/>
            <a:ext cx="0" cy="30196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1" name="Footer Placeholder 3">
            <a:extLst>
              <a:ext uri="{FF2B5EF4-FFF2-40B4-BE49-F238E27FC236}">
                <a16:creationId xmlns:a16="http://schemas.microsoft.com/office/drawing/2014/main" id="{5243BCDB-FDDE-8711-112D-87E7019817E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4" name="Picture 3">
            <a:extLst>
              <a:ext uri="{FF2B5EF4-FFF2-40B4-BE49-F238E27FC236}">
                <a16:creationId xmlns:a16="http://schemas.microsoft.com/office/drawing/2014/main" id="{A96794A8-0C05-AF40-03C7-993E9AE7B8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7717" y="6935641"/>
            <a:ext cx="1003300" cy="977900"/>
          </a:xfrm>
          <a:prstGeom prst="rect">
            <a:avLst/>
          </a:prstGeom>
        </p:spPr>
      </p:pic>
      <p:sp>
        <p:nvSpPr>
          <p:cNvPr id="6" name="TextBox 5">
            <a:extLst>
              <a:ext uri="{FF2B5EF4-FFF2-40B4-BE49-F238E27FC236}">
                <a16:creationId xmlns:a16="http://schemas.microsoft.com/office/drawing/2014/main" id="{C58D238C-211F-A179-1480-76303AA9BAA5}"/>
              </a:ext>
            </a:extLst>
          </p:cNvPr>
          <p:cNvSpPr txBox="1"/>
          <p:nvPr/>
        </p:nvSpPr>
        <p:spPr>
          <a:xfrm>
            <a:off x="6618687" y="3216170"/>
            <a:ext cx="3138050" cy="3139321"/>
          </a:xfrm>
          <a:prstGeom prst="rect">
            <a:avLst/>
          </a:prstGeom>
          <a:noFill/>
        </p:spPr>
        <p:txBody>
          <a:bodyPr wrap="square" lIns="91440" tIns="45720" rIns="91440" bIns="45720" anchor="t">
            <a:spAutoFit/>
          </a:bodyPr>
          <a:lstStyle/>
          <a:p>
            <a:pPr>
              <a:spcBef>
                <a:spcPts val="1200"/>
              </a:spcBef>
              <a:spcAft>
                <a:spcPts val="2700"/>
              </a:spcAft>
            </a:pPr>
            <a:r>
              <a:rPr lang="en-GB" sz="1800" b="1" dirty="0">
                <a:solidFill>
                  <a:schemeClr val="dk1"/>
                </a:solidFill>
                <a:latin typeface="Arial"/>
                <a:cs typeface="Arial"/>
              </a:rPr>
              <a:t>Reuse</a:t>
            </a:r>
            <a:r>
              <a:rPr lang="en-GB" sz="1800" dirty="0">
                <a:solidFill>
                  <a:schemeClr val="dk1"/>
                </a:solidFill>
                <a:latin typeface="Arial"/>
                <a:cs typeface="Arial"/>
              </a:rPr>
              <a:t> </a:t>
            </a:r>
            <a:r>
              <a:rPr lang="en-GB" dirty="0">
                <a:solidFill>
                  <a:schemeClr val="dk1"/>
                </a:solidFill>
                <a:latin typeface="Arial"/>
                <a:cs typeface="Arial"/>
              </a:rPr>
              <a:t>– make</a:t>
            </a:r>
            <a:r>
              <a:rPr lang="en-GB" sz="1800" dirty="0">
                <a:solidFill>
                  <a:schemeClr val="dk1"/>
                </a:solidFill>
                <a:latin typeface="Arial"/>
                <a:cs typeface="Arial"/>
              </a:rPr>
              <a:t> something new using all or parts of a product</a:t>
            </a:r>
            <a:r>
              <a:rPr lang="en-GB" dirty="0">
                <a:solidFill>
                  <a:schemeClr val="dk1"/>
                </a:solidFill>
                <a:latin typeface="Arial"/>
                <a:cs typeface="Arial"/>
              </a:rPr>
              <a: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1800" b="1" dirty="0">
                <a:solidFill>
                  <a:schemeClr val="dk1"/>
                </a:solidFill>
                <a:latin typeface="Arial"/>
                <a:cs typeface="Arial"/>
              </a:rPr>
              <a:t>Repair </a:t>
            </a:r>
            <a:r>
              <a:rPr lang="en-GB" dirty="0">
                <a:solidFill>
                  <a:schemeClr val="dk1"/>
                </a:solidFill>
                <a:latin typeface="Arial"/>
                <a:cs typeface="Arial"/>
              </a:rPr>
              <a:t>–</a:t>
            </a:r>
            <a:r>
              <a:rPr lang="en-GB" b="1" dirty="0">
                <a:solidFill>
                  <a:schemeClr val="dk1"/>
                </a:solidFill>
                <a:latin typeface="Arial"/>
                <a:cs typeface="Arial"/>
              </a:rPr>
              <a:t> </a:t>
            </a:r>
            <a:r>
              <a:rPr lang="en-GB" dirty="0">
                <a:solidFill>
                  <a:schemeClr val="dk1"/>
                </a:solidFill>
                <a:latin typeface="Arial"/>
                <a:cs typeface="Arial"/>
              </a:rPr>
              <a:t>design</a:t>
            </a:r>
            <a:r>
              <a:rPr lang="en-GB" sz="1800" dirty="0">
                <a:solidFill>
                  <a:schemeClr val="dk1"/>
                </a:solidFill>
                <a:latin typeface="Arial"/>
                <a:cs typeface="Arial"/>
              </a:rPr>
              <a:t> products so they can be fixed when they break down.</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r>
              <a:rPr lang="en-GB" sz="1800" b="1" dirty="0">
                <a:solidFill>
                  <a:schemeClr val="dk1"/>
                </a:solidFill>
                <a:latin typeface="Arial"/>
                <a:cs typeface="Arial"/>
              </a:rPr>
              <a:t>Recycle</a:t>
            </a:r>
            <a:r>
              <a:rPr lang="en-GB" sz="1800" dirty="0">
                <a:solidFill>
                  <a:schemeClr val="dk1"/>
                </a:solidFill>
                <a:latin typeface="Arial"/>
                <a:cs typeface="Arial"/>
              </a:rPr>
              <a:t> </a:t>
            </a:r>
            <a:r>
              <a:rPr lang="en-GB" dirty="0">
                <a:solidFill>
                  <a:schemeClr val="dk1"/>
                </a:solidFill>
                <a:latin typeface="Arial"/>
                <a:cs typeface="Arial"/>
              </a:rPr>
              <a:t>– reprocess</a:t>
            </a:r>
            <a:r>
              <a:rPr lang="en-GB" sz="1800" dirty="0">
                <a:solidFill>
                  <a:schemeClr val="dk1"/>
                </a:solidFill>
                <a:latin typeface="Arial"/>
                <a:cs typeface="Arial"/>
              </a:rPr>
              <a:t> a product’s materials to make new things.</a:t>
            </a:r>
            <a:endParaRPr lang="en-US" dirty="0">
              <a:solidFill>
                <a:schemeClr val="dk1"/>
              </a:solidFill>
              <a:latin typeface="Arial"/>
              <a:cs typeface="Arial"/>
            </a:endParaRPr>
          </a:p>
        </p:txBody>
      </p:sp>
    </p:spTree>
    <p:extLst>
      <p:ext uri="{BB962C8B-B14F-4D97-AF65-F5344CB8AC3E}">
        <p14:creationId xmlns:p14="http://schemas.microsoft.com/office/powerpoint/2010/main" val="71841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latin typeface="Arial"/>
                <a:cs typeface="Arial"/>
              </a:rPr>
              <a:t>Case study: Acceleron Energy </a:t>
            </a:r>
            <a:br>
              <a:rPr lang="en"/>
            </a:br>
            <a:r>
              <a:rPr lang="en-GB" b="0">
                <a:solidFill>
                  <a:schemeClr val="dk1"/>
                </a:solidFill>
                <a:latin typeface="Arial"/>
                <a:cs typeface="Arial"/>
              </a:rPr>
              <a:t>–</a:t>
            </a:r>
            <a:r>
              <a:rPr lang="en">
                <a:latin typeface="Arial"/>
                <a:cs typeface="Arial"/>
              </a:rPr>
              <a:t> making batteries better</a:t>
            </a:r>
            <a:endParaRPr lang="en-US">
              <a:latin typeface="Arial"/>
              <a:cs typeface="Arial"/>
            </a:endParaRPr>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14</a:t>
            </a:fld>
            <a:endParaRPr lang="en-US" b="0"/>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858" y="2925810"/>
            <a:ext cx="7280229" cy="481117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err="1"/>
              <a:t>Acceleron</a:t>
            </a:r>
            <a:r>
              <a:rPr lang="en-GB" sz="2000"/>
              <a:t> produces the world’s most sustainable lithium battery packs in a full circular economy approach.</a:t>
            </a:r>
          </a:p>
          <a:p>
            <a:pPr marL="0" lvl="0" indent="0" algn="l" rtl="0">
              <a:lnSpc>
                <a:spcPct val="100000"/>
              </a:lnSpc>
              <a:spcBef>
                <a:spcPts val="1200"/>
              </a:spcBef>
              <a:spcAft>
                <a:spcPts val="0"/>
              </a:spcAft>
              <a:buNone/>
            </a:pPr>
            <a:r>
              <a:rPr lang="en-GB" sz="2000"/>
              <a:t>Battery packs are serviceable, upgradable and recyclable. Each individual part can be removed for repair, replacement </a:t>
            </a:r>
            <a:br>
              <a:rPr lang="en-GB" sz="2000"/>
            </a:br>
            <a:r>
              <a:rPr lang="en-GB" sz="2000"/>
              <a:t>or upgrade, extending the life of the system. </a:t>
            </a:r>
          </a:p>
          <a:p>
            <a:pPr marL="0" lvl="0" indent="0" algn="l" rtl="0">
              <a:lnSpc>
                <a:spcPct val="100000"/>
              </a:lnSpc>
              <a:spcBef>
                <a:spcPts val="1200"/>
              </a:spcBef>
              <a:spcAft>
                <a:spcPts val="1200"/>
              </a:spcAft>
              <a:buNone/>
            </a:pPr>
            <a:r>
              <a:rPr lang="en-GB" sz="2000"/>
              <a:t>Batteries that have been replaced can be repurposed or recycled. For example, many batteries that need to be </a:t>
            </a:r>
            <a:br>
              <a:rPr lang="en-GB" sz="2000"/>
            </a:br>
            <a:r>
              <a:rPr lang="en-GB" sz="2000"/>
              <a:t>removed from high-specification packs are repurposed to provide accessible, recyclable energy storage in the </a:t>
            </a:r>
            <a:br>
              <a:rPr lang="en-GB" sz="2000"/>
            </a:br>
            <a:r>
              <a:rPr lang="en-GB" sz="2000"/>
              <a:t>Caribbean and Kenya.</a:t>
            </a:r>
          </a:p>
          <a:p>
            <a:pPr>
              <a:lnSpc>
                <a:spcPct val="100000"/>
              </a:lnSpc>
            </a:pPr>
            <a:r>
              <a:rPr lang="en-GB" sz="2000"/>
              <a:t> </a:t>
            </a:r>
            <a:endParaRPr lang="en-US" sz="2000"/>
          </a:p>
        </p:txBody>
      </p:sp>
      <p:pic>
        <p:nvPicPr>
          <p:cNvPr id="12" name="Picture 11">
            <a:extLst>
              <a:ext uri="{FF2B5EF4-FFF2-40B4-BE49-F238E27FC236}">
                <a16:creationId xmlns:a16="http://schemas.microsoft.com/office/drawing/2014/main" id="{89B4D092-BB09-D9D8-F91E-C006885B2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5680" y="341986"/>
            <a:ext cx="946752" cy="922784"/>
          </a:xfrm>
          <a:prstGeom prst="rect">
            <a:avLst/>
          </a:prstGeom>
        </p:spPr>
      </p:pic>
      <p:sp>
        <p:nvSpPr>
          <p:cNvPr id="13" name="Content Placeholder 11">
            <a:extLst>
              <a:ext uri="{FF2B5EF4-FFF2-40B4-BE49-F238E27FC236}">
                <a16:creationId xmlns:a16="http://schemas.microsoft.com/office/drawing/2014/main" id="{5DADD535-9C04-6299-4096-972D26798E80}"/>
              </a:ext>
            </a:extLst>
          </p:cNvPr>
          <p:cNvSpPr txBox="1">
            <a:spLocks/>
          </p:cNvSpPr>
          <p:nvPr/>
        </p:nvSpPr>
        <p:spPr>
          <a:xfrm>
            <a:off x="507095" y="6914477"/>
            <a:ext cx="6365273" cy="1297135"/>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8750" lvl="0" algn="l" rtl="0">
              <a:spcBef>
                <a:spcPts val="0"/>
              </a:spcBef>
              <a:spcAft>
                <a:spcPts val="0"/>
              </a:spcAft>
              <a:buClr>
                <a:schemeClr val="dk1"/>
              </a:buClr>
              <a:buSzPts val="1100"/>
            </a:pPr>
            <a:r>
              <a:rPr lang="en-GB" sz="2000">
                <a:solidFill>
                  <a:schemeClr val="dk1"/>
                </a:solidFill>
              </a:rPr>
              <a:t>How does each of the 6Rs play a part </a:t>
            </a:r>
            <a:br>
              <a:rPr lang="en-GB" sz="2000">
                <a:solidFill>
                  <a:schemeClr val="dk1"/>
                </a:solidFill>
              </a:rPr>
            </a:br>
            <a:r>
              <a:rPr lang="en-GB" sz="2000">
                <a:solidFill>
                  <a:schemeClr val="dk1"/>
                </a:solidFill>
              </a:rPr>
              <a:t>in </a:t>
            </a:r>
            <a:r>
              <a:rPr lang="en-GB" sz="2000" err="1">
                <a:solidFill>
                  <a:schemeClr val="dk1"/>
                </a:solidFill>
              </a:rPr>
              <a:t>Acceleron’s</a:t>
            </a:r>
            <a:r>
              <a:rPr lang="en-GB" sz="2000">
                <a:solidFill>
                  <a:schemeClr val="dk1"/>
                </a:solidFill>
              </a:rPr>
              <a:t> sustainable battery technology?</a:t>
            </a:r>
          </a:p>
        </p:txBody>
      </p:sp>
      <p:sp>
        <p:nvSpPr>
          <p:cNvPr id="16" name="Google Shape;539;p3">
            <a:extLst>
              <a:ext uri="{FF2B5EF4-FFF2-40B4-BE49-F238E27FC236}">
                <a16:creationId xmlns:a16="http://schemas.microsoft.com/office/drawing/2014/main" id="{796E8D7A-6EE5-7C64-4AE5-A29A0CAC2169}"/>
              </a:ext>
            </a:extLst>
          </p:cNvPr>
          <p:cNvSpPr txBox="1"/>
          <p:nvPr/>
        </p:nvSpPr>
        <p:spPr>
          <a:xfrm>
            <a:off x="428310"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a:solidFill>
                  <a:schemeClr val="tx1"/>
                </a:solidFill>
                <a:latin typeface="Arial"/>
                <a:ea typeface="Arial"/>
                <a:cs typeface="Arial"/>
                <a:sym typeface="Arial"/>
              </a:rPr>
              <a:t>Image © </a:t>
            </a:r>
            <a:r>
              <a:rPr lang="en-GB" sz="1400" b="0" i="0" u="none" strike="noStrike" cap="none" err="1">
                <a:solidFill>
                  <a:schemeClr val="tx1"/>
                </a:solidFill>
                <a:latin typeface="Arial"/>
                <a:ea typeface="Arial"/>
                <a:cs typeface="Arial"/>
                <a:sym typeface="Arial"/>
              </a:rPr>
              <a:t>Acceleron</a:t>
            </a:r>
            <a:endParaRPr sz="1400" b="0" i="0" u="none" strike="noStrike" cap="none">
              <a:solidFill>
                <a:schemeClr val="tx1"/>
              </a:solidFill>
              <a:latin typeface="Arial"/>
              <a:ea typeface="Arial"/>
              <a:cs typeface="Arial"/>
              <a:sym typeface="Arial"/>
            </a:endParaRPr>
          </a:p>
        </p:txBody>
      </p:sp>
      <p:pic>
        <p:nvPicPr>
          <p:cNvPr id="20" name="Picture 19">
            <a:extLst>
              <a:ext uri="{FF2B5EF4-FFF2-40B4-BE49-F238E27FC236}">
                <a16:creationId xmlns:a16="http://schemas.microsoft.com/office/drawing/2014/main" id="{63A47B53-8CEF-4C2A-AA32-D485B67E99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1028" y="341986"/>
            <a:ext cx="946752" cy="922784"/>
          </a:xfrm>
          <a:prstGeom prst="rect">
            <a:avLst/>
          </a:prstGeom>
        </p:spPr>
      </p:pic>
      <p:sp>
        <p:nvSpPr>
          <p:cNvPr id="21" name="Footer Placeholder 3">
            <a:extLst>
              <a:ext uri="{FF2B5EF4-FFF2-40B4-BE49-F238E27FC236}">
                <a16:creationId xmlns:a16="http://schemas.microsoft.com/office/drawing/2014/main" id="{2E561BAB-F2F0-CD8D-4C60-F3C3EDBD17F6}"/>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4" name="Picture 3">
            <a:extLst>
              <a:ext uri="{FF2B5EF4-FFF2-40B4-BE49-F238E27FC236}">
                <a16:creationId xmlns:a16="http://schemas.microsoft.com/office/drawing/2014/main" id="{21EA5506-7D50-7BEE-3CE7-A47A0B0F46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2432" y="6373913"/>
            <a:ext cx="1003300" cy="977900"/>
          </a:xfrm>
          <a:prstGeom prst="rect">
            <a:avLst/>
          </a:prstGeom>
        </p:spPr>
      </p:pic>
    </p:spTree>
    <p:extLst>
      <p:ext uri="{BB962C8B-B14F-4D97-AF65-F5344CB8AC3E}">
        <p14:creationId xmlns:p14="http://schemas.microsoft.com/office/powerpoint/2010/main" val="326624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a:xfrm>
            <a:off x="411858" y="1445908"/>
            <a:ext cx="8776440" cy="702719"/>
          </a:xfrm>
        </p:spPr>
        <p:txBody>
          <a:bodyPr/>
          <a:lstStyle/>
          <a:p>
            <a:r>
              <a:rPr lang="en"/>
              <a:t>A circular economy for batteries</a:t>
            </a:r>
            <a:endParaRPr lang="en-US"/>
          </a:p>
        </p:txBody>
      </p:sp>
      <p:sp>
        <p:nvSpPr>
          <p:cNvPr id="4" name="Slide Number Placeholder 5">
            <a:extLst>
              <a:ext uri="{FF2B5EF4-FFF2-40B4-BE49-F238E27FC236}">
                <a16:creationId xmlns:a16="http://schemas.microsoft.com/office/drawing/2014/main" id="{20726AD4-B6EC-4BBB-5CC2-7D12AA21C8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a:solidFill>
                <a:schemeClr val="bg1"/>
              </a:solidFill>
            </a:endParaRPr>
          </a:p>
        </p:txBody>
      </p:sp>
      <p:cxnSp>
        <p:nvCxnSpPr>
          <p:cNvPr id="6" name="Straight Arrow Connector 5">
            <a:extLst>
              <a:ext uri="{FF2B5EF4-FFF2-40B4-BE49-F238E27FC236}">
                <a16:creationId xmlns:a16="http://schemas.microsoft.com/office/drawing/2014/main" id="{F919414A-9C25-ECD9-55DA-B200E5FF7E4A}"/>
              </a:ext>
            </a:extLst>
          </p:cNvPr>
          <p:cNvCxnSpPr>
            <a:cxnSpLocks/>
          </p:cNvCxnSpPr>
          <p:nvPr/>
        </p:nvCxnSpPr>
        <p:spPr>
          <a:xfrm>
            <a:off x="8255426" y="7050904"/>
            <a:ext cx="70288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0" name="Content Placeholder 6">
            <a:extLst>
              <a:ext uri="{FF2B5EF4-FFF2-40B4-BE49-F238E27FC236}">
                <a16:creationId xmlns:a16="http://schemas.microsoft.com/office/drawing/2014/main" id="{6B543504-30CC-6F71-94FD-A6C55FF1DB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5394" y="3704590"/>
            <a:ext cx="998160" cy="967913"/>
          </a:xfrm>
          <a:prstGeom prst="heptagon">
            <a:avLst/>
          </a:prstGeom>
          <a:ln w="20320">
            <a:gradFill>
              <a:gsLst>
                <a:gs pos="21000">
                  <a:srgbClr val="3DB876"/>
                </a:gs>
                <a:gs pos="100000">
                  <a:srgbClr val="002060"/>
                </a:gs>
              </a:gsLst>
            </a:gradFill>
          </a:ln>
        </p:spPr>
      </p:pic>
      <p:pic>
        <p:nvPicPr>
          <p:cNvPr id="22" name="Content Placeholder 14">
            <a:extLst>
              <a:ext uri="{FF2B5EF4-FFF2-40B4-BE49-F238E27FC236}">
                <a16:creationId xmlns:a16="http://schemas.microsoft.com/office/drawing/2014/main" id="{B2665839-3820-AF3E-E83B-9E2A5FF8F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3077" y="2621714"/>
            <a:ext cx="998160" cy="967913"/>
          </a:xfrm>
          <a:prstGeom prst="heptagon">
            <a:avLst/>
          </a:prstGeom>
          <a:ln w="20320">
            <a:gradFill>
              <a:gsLst>
                <a:gs pos="21000">
                  <a:srgbClr val="3DB876"/>
                </a:gs>
                <a:gs pos="100000">
                  <a:srgbClr val="002060"/>
                </a:gs>
              </a:gsLst>
            </a:gradFill>
          </a:ln>
        </p:spPr>
      </p:pic>
      <p:pic>
        <p:nvPicPr>
          <p:cNvPr id="23" name="Content Placeholder 20">
            <a:extLst>
              <a:ext uri="{FF2B5EF4-FFF2-40B4-BE49-F238E27FC236}">
                <a16:creationId xmlns:a16="http://schemas.microsoft.com/office/drawing/2014/main" id="{02AFDA75-46D6-21F6-0E5D-5C7E2C4629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3275" y="3708441"/>
            <a:ext cx="998160" cy="977994"/>
          </a:xfrm>
          <a:prstGeom prst="heptagon">
            <a:avLst/>
          </a:prstGeom>
          <a:ln w="20320">
            <a:gradFill>
              <a:gsLst>
                <a:gs pos="21000">
                  <a:srgbClr val="3DB876"/>
                </a:gs>
                <a:gs pos="100000">
                  <a:srgbClr val="002060"/>
                </a:gs>
              </a:gsLst>
            </a:gradFill>
          </a:ln>
        </p:spPr>
      </p:pic>
      <p:sp>
        <p:nvSpPr>
          <p:cNvPr id="50" name="Content Placeholder 11">
            <a:extLst>
              <a:ext uri="{FF2B5EF4-FFF2-40B4-BE49-F238E27FC236}">
                <a16:creationId xmlns:a16="http://schemas.microsoft.com/office/drawing/2014/main" id="{43E9EFBC-98B0-5485-A592-FC9F2570E62A}"/>
              </a:ext>
            </a:extLst>
          </p:cNvPr>
          <p:cNvSpPr txBox="1">
            <a:spLocks/>
          </p:cNvSpPr>
          <p:nvPr/>
        </p:nvSpPr>
        <p:spPr>
          <a:xfrm>
            <a:off x="1454556" y="6657837"/>
            <a:ext cx="2430985" cy="728133"/>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100000"/>
              </a:lnSpc>
              <a:spcBef>
                <a:spcPts val="0"/>
              </a:spcBef>
              <a:spcAft>
                <a:spcPts val="0"/>
              </a:spcAft>
              <a:buNone/>
            </a:pPr>
            <a:r>
              <a:rPr lang="en" sz="1800" b="1">
                <a:latin typeface="Arial" panose="020B0604020202020204" pitchFamily="34" charset="0"/>
                <a:cs typeface="Arial" panose="020B0604020202020204" pitchFamily="34" charset="0"/>
              </a:rPr>
              <a:t>Raw materials</a:t>
            </a:r>
            <a:endParaRPr lang="en-GB" sz="1800" b="1"/>
          </a:p>
        </p:txBody>
      </p:sp>
      <p:sp>
        <p:nvSpPr>
          <p:cNvPr id="52" name="Content Placeholder 11">
            <a:extLst>
              <a:ext uri="{FF2B5EF4-FFF2-40B4-BE49-F238E27FC236}">
                <a16:creationId xmlns:a16="http://schemas.microsoft.com/office/drawing/2014/main" id="{32077FB2-7983-0D8A-4C42-270150F01770}"/>
              </a:ext>
            </a:extLst>
          </p:cNvPr>
          <p:cNvSpPr txBox="1">
            <a:spLocks/>
          </p:cNvSpPr>
          <p:nvPr/>
        </p:nvSpPr>
        <p:spPr>
          <a:xfrm>
            <a:off x="4063489" y="6724593"/>
            <a:ext cx="2204924" cy="594620"/>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100000"/>
              </a:lnSpc>
              <a:spcBef>
                <a:spcPts val="0"/>
              </a:spcBef>
              <a:spcAft>
                <a:spcPts val="0"/>
              </a:spcAft>
              <a:buNone/>
            </a:pPr>
            <a:r>
              <a:rPr lang="en" sz="1800" b="1">
                <a:latin typeface="Arial" panose="020B0604020202020204" pitchFamily="34" charset="0"/>
                <a:cs typeface="Arial" panose="020B0604020202020204" pitchFamily="34" charset="0"/>
              </a:rPr>
              <a:t>Extraction</a:t>
            </a:r>
            <a:endParaRPr lang="en-GB" sz="1800" b="1"/>
          </a:p>
        </p:txBody>
      </p:sp>
      <p:sp>
        <p:nvSpPr>
          <p:cNvPr id="56" name="Content Placeholder 11">
            <a:extLst>
              <a:ext uri="{FF2B5EF4-FFF2-40B4-BE49-F238E27FC236}">
                <a16:creationId xmlns:a16="http://schemas.microsoft.com/office/drawing/2014/main" id="{FE758E33-846E-2CE0-BE70-00B1C6369320}"/>
              </a:ext>
            </a:extLst>
          </p:cNvPr>
          <p:cNvSpPr txBox="1">
            <a:spLocks/>
          </p:cNvSpPr>
          <p:nvPr/>
        </p:nvSpPr>
        <p:spPr>
          <a:xfrm>
            <a:off x="11051701" y="6724593"/>
            <a:ext cx="2204924" cy="594620"/>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100000"/>
              </a:lnSpc>
              <a:spcBef>
                <a:spcPts val="0"/>
              </a:spcBef>
              <a:spcAft>
                <a:spcPts val="0"/>
              </a:spcAft>
              <a:buNone/>
            </a:pPr>
            <a:r>
              <a:rPr lang="en" sz="1800" b="1">
                <a:latin typeface="Arial" panose="020B0604020202020204" pitchFamily="34" charset="0"/>
                <a:cs typeface="Arial" panose="020B0604020202020204" pitchFamily="34" charset="0"/>
              </a:rPr>
              <a:t>Disposal</a:t>
            </a:r>
            <a:endParaRPr lang="en-GB" sz="1800" b="1"/>
          </a:p>
        </p:txBody>
      </p:sp>
      <p:sp>
        <p:nvSpPr>
          <p:cNvPr id="58" name="Content Placeholder 11">
            <a:extLst>
              <a:ext uri="{FF2B5EF4-FFF2-40B4-BE49-F238E27FC236}">
                <a16:creationId xmlns:a16="http://schemas.microsoft.com/office/drawing/2014/main" id="{ED65D141-3F7C-DB85-5558-01FA77CEFF5A}"/>
              </a:ext>
            </a:extLst>
          </p:cNvPr>
          <p:cNvSpPr txBox="1">
            <a:spLocks/>
          </p:cNvSpPr>
          <p:nvPr/>
        </p:nvSpPr>
        <p:spPr>
          <a:xfrm>
            <a:off x="12912719" y="6724593"/>
            <a:ext cx="2204924" cy="594620"/>
          </a:xfrm>
          <a:prstGeom prst="rect">
            <a:avLst/>
          </a:prstGeom>
          <a:ln w="28575">
            <a:noFill/>
          </a:ln>
        </p:spPr>
        <p:txBody>
          <a:bodyPr vert="horz" lIns="360000" tIns="360000" rIns="360000" bIns="360000" rtlCol="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100000"/>
              </a:lnSpc>
              <a:spcBef>
                <a:spcPts val="0"/>
              </a:spcBef>
              <a:spcAft>
                <a:spcPts val="0"/>
              </a:spcAft>
              <a:buNone/>
            </a:pPr>
            <a:r>
              <a:rPr lang="en" sz="1800" b="1">
                <a:latin typeface="Arial" panose="020B0604020202020204" pitchFamily="34" charset="0"/>
                <a:cs typeface="Arial" panose="020B0604020202020204" pitchFamily="34" charset="0"/>
              </a:rPr>
              <a:t>Waste</a:t>
            </a:r>
            <a:endParaRPr lang="en-GB" sz="1800" b="1"/>
          </a:p>
        </p:txBody>
      </p:sp>
      <p:pic>
        <p:nvPicPr>
          <p:cNvPr id="60" name="Content Placeholder 4">
            <a:extLst>
              <a:ext uri="{FF2B5EF4-FFF2-40B4-BE49-F238E27FC236}">
                <a16:creationId xmlns:a16="http://schemas.microsoft.com/office/drawing/2014/main" id="{932129E8-49B7-D658-578A-5D34EC2544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068" y="2570393"/>
            <a:ext cx="1008878" cy="978306"/>
          </a:xfrm>
          <a:prstGeom prst="heptagon">
            <a:avLst/>
          </a:prstGeom>
          <a:ln w="20320">
            <a:gradFill>
              <a:gsLst>
                <a:gs pos="21000">
                  <a:srgbClr val="3DB876"/>
                </a:gs>
                <a:gs pos="100000">
                  <a:srgbClr val="002060"/>
                </a:gs>
              </a:gsLst>
            </a:gradFill>
          </a:ln>
        </p:spPr>
      </p:pic>
      <p:pic>
        <p:nvPicPr>
          <p:cNvPr id="61" name="Content Placeholder 10">
            <a:extLst>
              <a:ext uri="{FF2B5EF4-FFF2-40B4-BE49-F238E27FC236}">
                <a16:creationId xmlns:a16="http://schemas.microsoft.com/office/drawing/2014/main" id="{32928660-F9BE-BCAB-B638-9B01855C13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2004" y="2584510"/>
            <a:ext cx="998479" cy="968222"/>
          </a:xfrm>
          <a:prstGeom prst="heptagon">
            <a:avLst/>
          </a:prstGeom>
          <a:ln w="20320">
            <a:gradFill>
              <a:gsLst>
                <a:gs pos="21000">
                  <a:srgbClr val="3DB876"/>
                </a:gs>
                <a:gs pos="100000">
                  <a:srgbClr val="002060"/>
                </a:gs>
              </a:gsLst>
            </a:gradFill>
          </a:ln>
        </p:spPr>
      </p:pic>
      <p:pic>
        <p:nvPicPr>
          <p:cNvPr id="62" name="Content Placeholder 18">
            <a:extLst>
              <a:ext uri="{FF2B5EF4-FFF2-40B4-BE49-F238E27FC236}">
                <a16:creationId xmlns:a16="http://schemas.microsoft.com/office/drawing/2014/main" id="{57B66952-9793-6242-DFEB-BAE29879ED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69369" y="2580477"/>
            <a:ext cx="998479" cy="978307"/>
          </a:xfrm>
          <a:prstGeom prst="heptagon">
            <a:avLst/>
          </a:prstGeom>
          <a:ln w="20320">
            <a:gradFill>
              <a:gsLst>
                <a:gs pos="21000">
                  <a:srgbClr val="3DB876"/>
                </a:gs>
                <a:gs pos="100000">
                  <a:srgbClr val="002060"/>
                </a:gs>
              </a:gsLst>
            </a:gradFill>
          </a:ln>
        </p:spPr>
      </p:pic>
      <p:sp>
        <p:nvSpPr>
          <p:cNvPr id="65" name="TextBox 64">
            <a:extLst>
              <a:ext uri="{FF2B5EF4-FFF2-40B4-BE49-F238E27FC236}">
                <a16:creationId xmlns:a16="http://schemas.microsoft.com/office/drawing/2014/main" id="{85966829-4460-8CE3-7614-99F787F23D80}"/>
              </a:ext>
            </a:extLst>
          </p:cNvPr>
          <p:cNvSpPr txBox="1"/>
          <p:nvPr/>
        </p:nvSpPr>
        <p:spPr>
          <a:xfrm>
            <a:off x="2918786" y="7262433"/>
            <a:ext cx="3362859" cy="877163"/>
          </a:xfrm>
          <a:prstGeom prst="rect">
            <a:avLst/>
          </a:prstGeom>
          <a:noFill/>
        </p:spPr>
        <p:txBody>
          <a:bodyPr wrap="square" lIns="91440" tIns="45720" rIns="91440" bIns="45720" anchor="t">
            <a:spAutoFit/>
          </a:bodyPr>
          <a:lstStyle/>
          <a:p>
            <a:r>
              <a:rPr lang="en-GB" sz="1700">
                <a:latin typeface="Arial"/>
                <a:cs typeface="Arial"/>
              </a:rPr>
              <a:t>Fewer raw materials – less extraction and processing </a:t>
            </a:r>
            <a:br>
              <a:rPr lang="en-GB" sz="1700">
                <a:latin typeface="Arial" panose="020B0604020202020204" pitchFamily="34" charset="0"/>
                <a:cs typeface="Arial" panose="020B0604020202020204" pitchFamily="34" charset="0"/>
              </a:rPr>
            </a:br>
            <a:r>
              <a:rPr lang="en-GB" sz="1700">
                <a:latin typeface="Arial"/>
                <a:cs typeface="Arial"/>
              </a:rPr>
              <a:t>of expensive, finite metals.</a:t>
            </a:r>
          </a:p>
        </p:txBody>
      </p:sp>
      <p:sp>
        <p:nvSpPr>
          <p:cNvPr id="74" name="Text Placeholder 10">
            <a:extLst>
              <a:ext uri="{FF2B5EF4-FFF2-40B4-BE49-F238E27FC236}">
                <a16:creationId xmlns:a16="http://schemas.microsoft.com/office/drawing/2014/main" id="{EC3D89CA-C7E0-010B-8BF4-04CC2A6A2F68}"/>
              </a:ext>
            </a:extLst>
          </p:cNvPr>
          <p:cNvSpPr txBox="1">
            <a:spLocks/>
          </p:cNvSpPr>
          <p:nvPr/>
        </p:nvSpPr>
        <p:spPr>
          <a:xfrm>
            <a:off x="6499866" y="6782985"/>
            <a:ext cx="1936785" cy="477837"/>
          </a:xfrm>
          <a:prstGeom prst="rect">
            <a:avLst/>
          </a:prstGeom>
        </p:spPr>
        <p:txBody>
          <a:bodyPr lIns="360000" tIns="360000" rIns="360000" bIns="360000"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Bef>
                <a:spcPts val="0"/>
              </a:spcBef>
            </a:pPr>
            <a:r>
              <a:rPr lang="en-US" sz="1800" b="1"/>
              <a:t>Production</a:t>
            </a:r>
          </a:p>
        </p:txBody>
      </p:sp>
      <p:sp>
        <p:nvSpPr>
          <p:cNvPr id="75" name="Text Placeholder 11">
            <a:extLst>
              <a:ext uri="{FF2B5EF4-FFF2-40B4-BE49-F238E27FC236}">
                <a16:creationId xmlns:a16="http://schemas.microsoft.com/office/drawing/2014/main" id="{13EFEF03-1595-37FA-AA0C-0F10425C959D}"/>
              </a:ext>
            </a:extLst>
          </p:cNvPr>
          <p:cNvSpPr txBox="1">
            <a:spLocks/>
          </p:cNvSpPr>
          <p:nvPr/>
        </p:nvSpPr>
        <p:spPr>
          <a:xfrm>
            <a:off x="8958310" y="6782985"/>
            <a:ext cx="1843614" cy="477837"/>
          </a:xfrm>
          <a:prstGeom prst="rect">
            <a:avLst/>
          </a:prstGeom>
        </p:spPr>
        <p:txBody>
          <a:bodyPr anchor="ctr"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Bef>
                <a:spcPts val="0"/>
              </a:spcBef>
            </a:pPr>
            <a:r>
              <a:rPr lang="en-US" sz="1800" b="1"/>
              <a:t>Consumption</a:t>
            </a:r>
          </a:p>
        </p:txBody>
      </p:sp>
      <p:sp>
        <p:nvSpPr>
          <p:cNvPr id="76" name="Text Placeholder 18">
            <a:extLst>
              <a:ext uri="{FF2B5EF4-FFF2-40B4-BE49-F238E27FC236}">
                <a16:creationId xmlns:a16="http://schemas.microsoft.com/office/drawing/2014/main" id="{D1DC004A-14A2-3B91-BEC8-C5D924F320E0}"/>
              </a:ext>
            </a:extLst>
          </p:cNvPr>
          <p:cNvSpPr txBox="1">
            <a:spLocks/>
          </p:cNvSpPr>
          <p:nvPr/>
        </p:nvSpPr>
        <p:spPr>
          <a:xfrm>
            <a:off x="6076566" y="4779228"/>
            <a:ext cx="1272400" cy="550683"/>
          </a:xfrm>
          <a:prstGeom prst="rect">
            <a:avLst/>
          </a:prstGeom>
        </p:spPr>
        <p:txBody>
          <a:bodyPr>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r>
              <a:rPr lang="en-US" sz="1800" b="1"/>
              <a:t>Recycle</a:t>
            </a:r>
          </a:p>
        </p:txBody>
      </p:sp>
      <p:sp>
        <p:nvSpPr>
          <p:cNvPr id="77" name="Text Placeholder 20">
            <a:extLst>
              <a:ext uri="{FF2B5EF4-FFF2-40B4-BE49-F238E27FC236}">
                <a16:creationId xmlns:a16="http://schemas.microsoft.com/office/drawing/2014/main" id="{A32E0B90-41DF-1C5D-CB7E-A25B92B56BB9}"/>
              </a:ext>
            </a:extLst>
          </p:cNvPr>
          <p:cNvSpPr txBox="1">
            <a:spLocks/>
          </p:cNvSpPr>
          <p:nvPr/>
        </p:nvSpPr>
        <p:spPr>
          <a:xfrm>
            <a:off x="9737148" y="4807375"/>
            <a:ext cx="1095375" cy="477837"/>
          </a:xfrm>
          <a:prstGeom prst="rect">
            <a:avLst/>
          </a:prstGeom>
        </p:spPr>
        <p:txBody>
          <a:bodyPr>
            <a:norm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r>
              <a:rPr lang="en-US" sz="1800" b="1"/>
              <a:t>Reuse</a:t>
            </a:r>
          </a:p>
        </p:txBody>
      </p:sp>
      <p:sp>
        <p:nvSpPr>
          <p:cNvPr id="78" name="Text Placeholder 22">
            <a:extLst>
              <a:ext uri="{FF2B5EF4-FFF2-40B4-BE49-F238E27FC236}">
                <a16:creationId xmlns:a16="http://schemas.microsoft.com/office/drawing/2014/main" id="{65F8012E-EBE7-4C7C-356E-D03DB9911203}"/>
              </a:ext>
            </a:extLst>
          </p:cNvPr>
          <p:cNvSpPr txBox="1">
            <a:spLocks/>
          </p:cNvSpPr>
          <p:nvPr/>
        </p:nvSpPr>
        <p:spPr>
          <a:xfrm>
            <a:off x="8002559" y="3704311"/>
            <a:ext cx="1095375" cy="477837"/>
          </a:xfrm>
          <a:prstGeom prst="rect">
            <a:avLst/>
          </a:prstGeom>
        </p:spPr>
        <p:txBody>
          <a:bodyPr>
            <a:norm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r>
              <a:rPr lang="en-US" sz="1800" b="1"/>
              <a:t>Repair</a:t>
            </a:r>
          </a:p>
        </p:txBody>
      </p:sp>
      <p:sp>
        <p:nvSpPr>
          <p:cNvPr id="81" name="Content Placeholder 11">
            <a:extLst>
              <a:ext uri="{FF2B5EF4-FFF2-40B4-BE49-F238E27FC236}">
                <a16:creationId xmlns:a16="http://schemas.microsoft.com/office/drawing/2014/main" id="{A6E96505-9814-E049-B191-2E3E03C813A8}"/>
              </a:ext>
            </a:extLst>
          </p:cNvPr>
          <p:cNvSpPr txBox="1">
            <a:spLocks/>
          </p:cNvSpPr>
          <p:nvPr/>
        </p:nvSpPr>
        <p:spPr>
          <a:xfrm>
            <a:off x="6517712" y="6813275"/>
            <a:ext cx="1823904" cy="594620"/>
          </a:xfrm>
          <a:prstGeom prst="rect">
            <a:avLst/>
          </a:prstGeom>
          <a:ln w="28575">
            <a:no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50000"/>
              </a:lnSpc>
              <a:spcBef>
                <a:spcPts val="0"/>
              </a:spcBef>
              <a:spcAft>
                <a:spcPts val="0"/>
              </a:spcAft>
              <a:buNone/>
            </a:pPr>
            <a:endParaRPr lang="en-GB" sz="1700" b="1"/>
          </a:p>
        </p:txBody>
      </p:sp>
      <p:sp>
        <p:nvSpPr>
          <p:cNvPr id="83" name="Content Placeholder 11">
            <a:extLst>
              <a:ext uri="{FF2B5EF4-FFF2-40B4-BE49-F238E27FC236}">
                <a16:creationId xmlns:a16="http://schemas.microsoft.com/office/drawing/2014/main" id="{3161DC69-97CE-F004-62FC-980AF8A81EB0}"/>
              </a:ext>
            </a:extLst>
          </p:cNvPr>
          <p:cNvSpPr txBox="1">
            <a:spLocks/>
          </p:cNvSpPr>
          <p:nvPr/>
        </p:nvSpPr>
        <p:spPr>
          <a:xfrm>
            <a:off x="9113909" y="6831931"/>
            <a:ext cx="2204924" cy="594620"/>
          </a:xfrm>
          <a:prstGeom prst="rect">
            <a:avLst/>
          </a:prstGeom>
          <a:ln w="28575">
            <a:no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lnSpc>
                <a:spcPct val="50000"/>
              </a:lnSpc>
              <a:spcBef>
                <a:spcPts val="0"/>
              </a:spcBef>
              <a:spcAft>
                <a:spcPts val="0"/>
              </a:spcAft>
              <a:buNone/>
            </a:pPr>
            <a:endParaRPr lang="en-GB" sz="1700" b="1"/>
          </a:p>
        </p:txBody>
      </p:sp>
      <p:cxnSp>
        <p:nvCxnSpPr>
          <p:cNvPr id="85" name="Straight Arrow Connector 84">
            <a:extLst>
              <a:ext uri="{FF2B5EF4-FFF2-40B4-BE49-F238E27FC236}">
                <a16:creationId xmlns:a16="http://schemas.microsoft.com/office/drawing/2014/main" id="{339BE767-3714-C6D4-9E95-0383CA86B502}"/>
              </a:ext>
            </a:extLst>
          </p:cNvPr>
          <p:cNvCxnSpPr>
            <a:cxnSpLocks/>
          </p:cNvCxnSpPr>
          <p:nvPr/>
        </p:nvCxnSpPr>
        <p:spPr>
          <a:xfrm>
            <a:off x="3668853" y="7050904"/>
            <a:ext cx="70288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2BB52B0-22ED-70C9-8A30-7F1126D74285}"/>
              </a:ext>
            </a:extLst>
          </p:cNvPr>
          <p:cNvSpPr txBox="1"/>
          <p:nvPr/>
        </p:nvSpPr>
        <p:spPr>
          <a:xfrm>
            <a:off x="6672918" y="7262433"/>
            <a:ext cx="1970868" cy="877163"/>
          </a:xfrm>
          <a:prstGeom prst="rect">
            <a:avLst/>
          </a:prstGeom>
          <a:noFill/>
        </p:spPr>
        <p:txBody>
          <a:bodyPr wrap="square">
            <a:spAutoFit/>
          </a:bodyPr>
          <a:lstStyle/>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Remanufacture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into same or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different products.</a:t>
            </a:r>
          </a:p>
        </p:txBody>
      </p:sp>
      <p:sp>
        <p:nvSpPr>
          <p:cNvPr id="89" name="TextBox 88">
            <a:extLst>
              <a:ext uri="{FF2B5EF4-FFF2-40B4-BE49-F238E27FC236}">
                <a16:creationId xmlns:a16="http://schemas.microsoft.com/office/drawing/2014/main" id="{EC17CE86-BA7D-E563-3DFC-82C427B237D7}"/>
              </a:ext>
            </a:extLst>
          </p:cNvPr>
          <p:cNvSpPr txBox="1"/>
          <p:nvPr/>
        </p:nvSpPr>
        <p:spPr>
          <a:xfrm>
            <a:off x="8870957" y="7262433"/>
            <a:ext cx="3362859" cy="615553"/>
          </a:xfrm>
          <a:prstGeom prst="rect">
            <a:avLst/>
          </a:prstGeom>
          <a:noFill/>
        </p:spPr>
        <p:txBody>
          <a:bodyPr wrap="square">
            <a:spAutoFit/>
          </a:bodyPr>
          <a:lstStyle/>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Product life extended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by reuse and repair.</a:t>
            </a:r>
          </a:p>
        </p:txBody>
      </p:sp>
      <p:sp>
        <p:nvSpPr>
          <p:cNvPr id="90" name="TextBox 89">
            <a:extLst>
              <a:ext uri="{FF2B5EF4-FFF2-40B4-BE49-F238E27FC236}">
                <a16:creationId xmlns:a16="http://schemas.microsoft.com/office/drawing/2014/main" id="{A5D4DD1A-5252-00C8-2B1E-412150AC55F3}"/>
              </a:ext>
            </a:extLst>
          </p:cNvPr>
          <p:cNvSpPr txBox="1"/>
          <p:nvPr/>
        </p:nvSpPr>
        <p:spPr>
          <a:xfrm>
            <a:off x="12516244" y="7262433"/>
            <a:ext cx="3362859" cy="615553"/>
          </a:xfrm>
          <a:prstGeom prst="rect">
            <a:avLst/>
          </a:prstGeom>
          <a:noFill/>
        </p:spPr>
        <p:txBody>
          <a:bodyPr wrap="square">
            <a:spAutoFit/>
          </a:bodyPr>
          <a:lstStyle/>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Less waste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and pollution.</a:t>
            </a:r>
          </a:p>
        </p:txBody>
      </p:sp>
      <p:cxnSp>
        <p:nvCxnSpPr>
          <p:cNvPr id="94" name="Straight Arrow Connector 93">
            <a:extLst>
              <a:ext uri="{FF2B5EF4-FFF2-40B4-BE49-F238E27FC236}">
                <a16:creationId xmlns:a16="http://schemas.microsoft.com/office/drawing/2014/main" id="{E9F805B2-E842-525A-DE43-FADBFB0F56C7}"/>
              </a:ext>
            </a:extLst>
          </p:cNvPr>
          <p:cNvCxnSpPr>
            <a:cxnSpLocks/>
          </p:cNvCxnSpPr>
          <p:nvPr/>
        </p:nvCxnSpPr>
        <p:spPr>
          <a:xfrm>
            <a:off x="5950717" y="7050904"/>
            <a:ext cx="70288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F7BFD4E9-A740-206C-B974-D0615858079A}"/>
              </a:ext>
            </a:extLst>
          </p:cNvPr>
          <p:cNvCxnSpPr>
            <a:cxnSpLocks/>
          </p:cNvCxnSpPr>
          <p:nvPr/>
        </p:nvCxnSpPr>
        <p:spPr>
          <a:xfrm>
            <a:off x="10801924" y="7050904"/>
            <a:ext cx="70288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9AAF5CA-5BE2-1E13-3111-1D7A080B6227}"/>
              </a:ext>
            </a:extLst>
          </p:cNvPr>
          <p:cNvCxnSpPr>
            <a:cxnSpLocks/>
          </p:cNvCxnSpPr>
          <p:nvPr/>
        </p:nvCxnSpPr>
        <p:spPr>
          <a:xfrm>
            <a:off x="12793128" y="7050904"/>
            <a:ext cx="70288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498D044-6260-6B84-3E40-806D40E75EE4}"/>
              </a:ext>
            </a:extLst>
          </p:cNvPr>
          <p:cNvSpPr txBox="1"/>
          <p:nvPr/>
        </p:nvSpPr>
        <p:spPr>
          <a:xfrm>
            <a:off x="7828734" y="4407112"/>
            <a:ext cx="1551418" cy="1148042"/>
          </a:xfrm>
          <a:prstGeom prst="rect">
            <a:avLst/>
          </a:prstGeom>
          <a:noFill/>
        </p:spPr>
        <p:txBody>
          <a:bodyPr wrap="square">
            <a:spAutoFit/>
          </a:bodyPr>
          <a:lstStyle/>
          <a:p>
            <a:pPr marL="0" lvl="0" indent="0" algn="ctr" rtl="0">
              <a:spcBef>
                <a:spcPts val="0"/>
              </a:spcBef>
              <a:spcAft>
                <a:spcPts val="0"/>
              </a:spcAft>
              <a:buNone/>
            </a:pPr>
            <a:r>
              <a:rPr lang="en-GB" sz="1700">
                <a:latin typeface="Arial" panose="020B0604020202020204" pitchFamily="34" charset="0"/>
                <a:cs typeface="Arial" panose="020B0604020202020204" pitchFamily="34" charset="0"/>
              </a:rPr>
              <a:t>Materials flow in a cycle that maximises their value.</a:t>
            </a:r>
          </a:p>
        </p:txBody>
      </p:sp>
      <p:sp>
        <p:nvSpPr>
          <p:cNvPr id="101" name="TextBox 100">
            <a:extLst>
              <a:ext uri="{FF2B5EF4-FFF2-40B4-BE49-F238E27FC236}">
                <a16:creationId xmlns:a16="http://schemas.microsoft.com/office/drawing/2014/main" id="{FBE1164B-F566-5615-E39D-214CBB097958}"/>
              </a:ext>
            </a:extLst>
          </p:cNvPr>
          <p:cNvSpPr txBox="1"/>
          <p:nvPr/>
        </p:nvSpPr>
        <p:spPr>
          <a:xfrm>
            <a:off x="11676352" y="2756839"/>
            <a:ext cx="3481928" cy="877163"/>
          </a:xfrm>
          <a:prstGeom prst="rect">
            <a:avLst/>
          </a:prstGeom>
          <a:noFill/>
        </p:spPr>
        <p:txBody>
          <a:bodyPr wrap="square">
            <a:spAutoFit/>
          </a:bodyPr>
          <a:lstStyle/>
          <a:p>
            <a:pPr marL="0" lvl="0" indent="0" algn="r" rtl="0">
              <a:spcBef>
                <a:spcPts val="0"/>
              </a:spcBef>
              <a:spcAft>
                <a:spcPts val="0"/>
              </a:spcAft>
              <a:buNone/>
            </a:pPr>
            <a:r>
              <a:rPr lang="en-GB" sz="1700">
                <a:latin typeface="Arial" panose="020B0604020202020204" pitchFamily="34" charset="0"/>
                <a:cs typeface="Arial" panose="020B0604020202020204" pitchFamily="34" charset="0"/>
              </a:rPr>
              <a:t>Testing technology can isolate individual cells to remove and replace - not the whole pack.</a:t>
            </a:r>
          </a:p>
        </p:txBody>
      </p:sp>
      <p:sp>
        <p:nvSpPr>
          <p:cNvPr id="102" name="TextBox 101">
            <a:extLst>
              <a:ext uri="{FF2B5EF4-FFF2-40B4-BE49-F238E27FC236}">
                <a16:creationId xmlns:a16="http://schemas.microsoft.com/office/drawing/2014/main" id="{FFD36C84-892C-D84F-D375-D46D7600991F}"/>
              </a:ext>
            </a:extLst>
          </p:cNvPr>
          <p:cNvSpPr txBox="1"/>
          <p:nvPr/>
        </p:nvSpPr>
        <p:spPr>
          <a:xfrm>
            <a:off x="12434886" y="4655955"/>
            <a:ext cx="2674909" cy="1138773"/>
          </a:xfrm>
          <a:prstGeom prst="rect">
            <a:avLst/>
          </a:prstGeom>
          <a:noFill/>
        </p:spPr>
        <p:txBody>
          <a:bodyPr wrap="square">
            <a:spAutoFit/>
          </a:bodyPr>
          <a:lstStyle/>
          <a:p>
            <a:pPr marL="0" lvl="0" indent="0" algn="r" rtl="0">
              <a:spcBef>
                <a:spcPts val="0"/>
              </a:spcBef>
              <a:spcAft>
                <a:spcPts val="0"/>
              </a:spcAft>
              <a:buNone/>
            </a:pPr>
            <a:r>
              <a:rPr lang="en-GB" sz="1700">
                <a:latin typeface="Arial" panose="020B0604020202020204" pitchFamily="34" charset="0"/>
                <a:cs typeface="Arial" panose="020B0604020202020204" pitchFamily="34" charset="0"/>
              </a:rPr>
              <a:t>Batteries can be reused in a cascade of less energy-intensive applications.</a:t>
            </a:r>
          </a:p>
        </p:txBody>
      </p:sp>
      <p:sp>
        <p:nvSpPr>
          <p:cNvPr id="103" name="TextBox 102">
            <a:extLst>
              <a:ext uri="{FF2B5EF4-FFF2-40B4-BE49-F238E27FC236}">
                <a16:creationId xmlns:a16="http://schemas.microsoft.com/office/drawing/2014/main" id="{A9B1D297-8A05-79E4-B36D-D244A990241E}"/>
              </a:ext>
            </a:extLst>
          </p:cNvPr>
          <p:cNvSpPr txBox="1"/>
          <p:nvPr/>
        </p:nvSpPr>
        <p:spPr>
          <a:xfrm>
            <a:off x="2713060" y="5343722"/>
            <a:ext cx="3014804" cy="877163"/>
          </a:xfrm>
          <a:prstGeom prst="rect">
            <a:avLst/>
          </a:prstGeom>
          <a:noFill/>
        </p:spPr>
        <p:txBody>
          <a:bodyPr wrap="square">
            <a:spAutoFit/>
          </a:bodyPr>
          <a:lstStyle/>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Batteries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Control boards</a:t>
            </a:r>
          </a:p>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Non-electronic components</a:t>
            </a:r>
          </a:p>
        </p:txBody>
      </p:sp>
      <p:cxnSp>
        <p:nvCxnSpPr>
          <p:cNvPr id="106" name="Straight Arrow Connector 105">
            <a:extLst>
              <a:ext uri="{FF2B5EF4-FFF2-40B4-BE49-F238E27FC236}">
                <a16:creationId xmlns:a16="http://schemas.microsoft.com/office/drawing/2014/main" id="{ADEB0010-9D1B-E68C-5F61-1D62828E67FA}"/>
              </a:ext>
            </a:extLst>
          </p:cNvPr>
          <p:cNvCxnSpPr>
            <a:cxnSpLocks/>
          </p:cNvCxnSpPr>
          <p:nvPr/>
        </p:nvCxnSpPr>
        <p:spPr>
          <a:xfrm flipH="1">
            <a:off x="10962576" y="4567331"/>
            <a:ext cx="4077407" cy="37522"/>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D2D105F-655F-609B-DC8D-14F2784F3045}"/>
              </a:ext>
            </a:extLst>
          </p:cNvPr>
          <p:cNvCxnSpPr>
            <a:cxnSpLocks/>
          </p:cNvCxnSpPr>
          <p:nvPr/>
        </p:nvCxnSpPr>
        <p:spPr>
          <a:xfrm flipH="1">
            <a:off x="9188298" y="2652387"/>
            <a:ext cx="5834967" cy="44123"/>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12E8ED45-ED9F-9C35-E598-010E5DC905B5}"/>
              </a:ext>
            </a:extLst>
          </p:cNvPr>
          <p:cNvCxnSpPr>
            <a:cxnSpLocks/>
          </p:cNvCxnSpPr>
          <p:nvPr/>
        </p:nvCxnSpPr>
        <p:spPr>
          <a:xfrm flipV="1">
            <a:off x="2800396" y="5243733"/>
            <a:ext cx="3457798" cy="2266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02B1C9F8-631C-D4E0-A31A-E40ED245F386}"/>
              </a:ext>
            </a:extLst>
          </p:cNvPr>
          <p:cNvSpPr txBox="1"/>
          <p:nvPr/>
        </p:nvSpPr>
        <p:spPr>
          <a:xfrm>
            <a:off x="417833" y="3937056"/>
            <a:ext cx="1883365" cy="1661993"/>
          </a:xfrm>
          <a:prstGeom prst="rect">
            <a:avLst/>
          </a:prstGeom>
          <a:noFill/>
        </p:spPr>
        <p:txBody>
          <a:bodyPr wrap="square" lIns="91440" tIns="45720" rIns="91440" bIns="45720" anchor="t">
            <a:spAutoFit/>
          </a:bodyPr>
          <a:lstStyle/>
          <a:p>
            <a:r>
              <a:rPr lang="en-GB" sz="1700">
                <a:latin typeface="Arial"/>
                <a:cs typeface="Arial"/>
              </a:rPr>
              <a:t>Make modular and repairable </a:t>
            </a:r>
            <a:br>
              <a:rPr lang="en-GB" sz="1700">
                <a:latin typeface="Arial" panose="020B0604020202020204" pitchFamily="34" charset="0"/>
                <a:cs typeface="Arial" panose="020B0604020202020204" pitchFamily="34" charset="0"/>
              </a:rPr>
            </a:br>
            <a:r>
              <a:rPr lang="en-GB" sz="1700">
                <a:solidFill>
                  <a:schemeClr val="dk1"/>
                </a:solidFill>
                <a:latin typeface="Arial"/>
                <a:cs typeface="Arial"/>
              </a:rPr>
              <a:t>–</a:t>
            </a:r>
            <a:r>
              <a:rPr lang="en-GB" sz="1700">
                <a:latin typeface="Arial"/>
                <a:cs typeface="Arial"/>
              </a:rPr>
              <a:t> no battery soldering, can upgrade control electronics.</a:t>
            </a:r>
          </a:p>
        </p:txBody>
      </p:sp>
      <p:sp>
        <p:nvSpPr>
          <p:cNvPr id="123" name="TextBox 122">
            <a:extLst>
              <a:ext uri="{FF2B5EF4-FFF2-40B4-BE49-F238E27FC236}">
                <a16:creationId xmlns:a16="http://schemas.microsoft.com/office/drawing/2014/main" id="{D796AA7A-F17D-1E31-B420-81CAA6A4A7F7}"/>
              </a:ext>
            </a:extLst>
          </p:cNvPr>
          <p:cNvSpPr txBox="1"/>
          <p:nvPr/>
        </p:nvSpPr>
        <p:spPr>
          <a:xfrm>
            <a:off x="2399242" y="3987156"/>
            <a:ext cx="1883365" cy="877163"/>
          </a:xfrm>
          <a:prstGeom prst="rect">
            <a:avLst/>
          </a:prstGeom>
          <a:noFill/>
        </p:spPr>
        <p:txBody>
          <a:bodyPr wrap="square">
            <a:spAutoFit/>
          </a:bodyPr>
          <a:lstStyle/>
          <a:p>
            <a:pPr marL="0" lvl="0" indent="0" algn="l" rtl="0">
              <a:spcBef>
                <a:spcPts val="0"/>
              </a:spcBef>
              <a:spcAft>
                <a:spcPts val="0"/>
              </a:spcAft>
              <a:buNone/>
            </a:pPr>
            <a:r>
              <a:rPr lang="en-GB" sz="1700">
                <a:latin typeface="Arial" panose="020B0604020202020204" pitchFamily="34" charset="0"/>
                <a:cs typeface="Arial" panose="020B0604020202020204" pitchFamily="34" charset="0"/>
              </a:rPr>
              <a:t>Non-recyclable </a:t>
            </a:r>
            <a:br>
              <a:rPr lang="en-GB" sz="1700">
                <a:latin typeface="Arial" panose="020B0604020202020204" pitchFamily="34" charset="0"/>
                <a:cs typeface="Arial" panose="020B0604020202020204" pitchFamily="34" charset="0"/>
              </a:rPr>
            </a:br>
            <a:r>
              <a:rPr lang="en-GB" sz="1700">
                <a:latin typeface="Arial" panose="020B0604020202020204" pitchFamily="34" charset="0"/>
                <a:cs typeface="Arial" panose="020B0604020202020204" pitchFamily="34" charset="0"/>
              </a:rPr>
              <a:t>or non-repairable  components.</a:t>
            </a:r>
          </a:p>
        </p:txBody>
      </p:sp>
      <p:sp>
        <p:nvSpPr>
          <p:cNvPr id="124" name="TextBox 123">
            <a:extLst>
              <a:ext uri="{FF2B5EF4-FFF2-40B4-BE49-F238E27FC236}">
                <a16:creationId xmlns:a16="http://schemas.microsoft.com/office/drawing/2014/main" id="{BCD97753-6844-6EC3-D100-702A2569A611}"/>
              </a:ext>
            </a:extLst>
          </p:cNvPr>
          <p:cNvSpPr txBox="1"/>
          <p:nvPr/>
        </p:nvSpPr>
        <p:spPr>
          <a:xfrm>
            <a:off x="4540468" y="4016036"/>
            <a:ext cx="1883365" cy="615553"/>
          </a:xfrm>
          <a:prstGeom prst="rect">
            <a:avLst/>
          </a:prstGeom>
          <a:noFill/>
        </p:spPr>
        <p:txBody>
          <a:bodyPr wrap="square">
            <a:spAutoFit/>
          </a:bodyPr>
          <a:lstStyle/>
          <a:p>
            <a:pPr marL="0" lvl="0" indent="0" algn="l" rtl="0">
              <a:spcBef>
                <a:spcPts val="0"/>
              </a:spcBef>
              <a:spcAft>
                <a:spcPts val="0"/>
              </a:spcAft>
              <a:buNone/>
            </a:pPr>
            <a:r>
              <a:rPr lang="en-GB" sz="1700" b="0" i="0">
                <a:effectLst/>
                <a:latin typeface="Arial" panose="020B0604020202020204" pitchFamily="34" charset="0"/>
                <a:cs typeface="Arial" panose="020B0604020202020204" pitchFamily="34" charset="0"/>
              </a:rPr>
              <a:t>Simplify construction.</a:t>
            </a:r>
            <a:endParaRPr lang="en-GB" sz="1700">
              <a:latin typeface="Arial" panose="020B0604020202020204" pitchFamily="34" charset="0"/>
              <a:cs typeface="Arial" panose="020B0604020202020204" pitchFamily="34" charset="0"/>
            </a:endParaRPr>
          </a:p>
        </p:txBody>
      </p:sp>
      <p:sp>
        <p:nvSpPr>
          <p:cNvPr id="135" name="Footer Placeholder 3">
            <a:extLst>
              <a:ext uri="{FF2B5EF4-FFF2-40B4-BE49-F238E27FC236}">
                <a16:creationId xmlns:a16="http://schemas.microsoft.com/office/drawing/2014/main" id="{D6E9C614-F5EF-7FAD-12D7-1B7230108DED}"/>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139" name="Picture 138">
            <a:extLst>
              <a:ext uri="{FF2B5EF4-FFF2-40B4-BE49-F238E27FC236}">
                <a16:creationId xmlns:a16="http://schemas.microsoft.com/office/drawing/2014/main" id="{81F6032A-5025-DDF7-1107-809E95082C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0232" y="5797423"/>
            <a:ext cx="1008460" cy="977901"/>
          </a:xfrm>
          <a:prstGeom prst="rect">
            <a:avLst/>
          </a:prstGeom>
        </p:spPr>
      </p:pic>
      <p:pic>
        <p:nvPicPr>
          <p:cNvPr id="141" name="Picture 140">
            <a:extLst>
              <a:ext uri="{FF2B5EF4-FFF2-40B4-BE49-F238E27FC236}">
                <a16:creationId xmlns:a16="http://schemas.microsoft.com/office/drawing/2014/main" id="{B1B487A6-3F7C-07A8-78C7-B7CBCA7D1F6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98329" y="5829946"/>
            <a:ext cx="1008460" cy="977901"/>
          </a:xfrm>
          <a:prstGeom prst="rect">
            <a:avLst/>
          </a:prstGeom>
        </p:spPr>
      </p:pic>
      <p:sp>
        <p:nvSpPr>
          <p:cNvPr id="5" name="TextBox 4">
            <a:extLst>
              <a:ext uri="{FF2B5EF4-FFF2-40B4-BE49-F238E27FC236}">
                <a16:creationId xmlns:a16="http://schemas.microsoft.com/office/drawing/2014/main" id="{833BE70B-D887-5E64-89DA-1B96114137CE}"/>
              </a:ext>
            </a:extLst>
          </p:cNvPr>
          <p:cNvSpPr txBox="1"/>
          <p:nvPr/>
        </p:nvSpPr>
        <p:spPr>
          <a:xfrm>
            <a:off x="576856" y="3647901"/>
            <a:ext cx="1088226" cy="369332"/>
          </a:xfrm>
          <a:prstGeom prst="rect">
            <a:avLst/>
          </a:prstGeom>
          <a:noFill/>
        </p:spPr>
        <p:txBody>
          <a:bodyPr wrap="square">
            <a:spAutoFit/>
          </a:bodyPr>
          <a:lstStyle/>
          <a:p>
            <a:r>
              <a:rPr lang="en-GB" sz="1800" b="1">
                <a:solidFill>
                  <a:schemeClr val="dk1"/>
                </a:solidFill>
                <a:latin typeface="Arial" panose="020B0604020202020204" pitchFamily="34" charset="0"/>
                <a:cs typeface="Arial" panose="020B0604020202020204" pitchFamily="34" charset="0"/>
              </a:rPr>
              <a:t>Rethink</a:t>
            </a:r>
            <a:endParaRPr lang="en-US"/>
          </a:p>
        </p:txBody>
      </p:sp>
      <p:sp>
        <p:nvSpPr>
          <p:cNvPr id="11" name="TextBox 10">
            <a:extLst>
              <a:ext uri="{FF2B5EF4-FFF2-40B4-BE49-F238E27FC236}">
                <a16:creationId xmlns:a16="http://schemas.microsoft.com/office/drawing/2014/main" id="{58FC5F01-559A-6B08-F8E8-E849E87D596B}"/>
              </a:ext>
            </a:extLst>
          </p:cNvPr>
          <p:cNvSpPr txBox="1"/>
          <p:nvPr/>
        </p:nvSpPr>
        <p:spPr>
          <a:xfrm>
            <a:off x="2665222" y="3647901"/>
            <a:ext cx="1088226" cy="369332"/>
          </a:xfrm>
          <a:prstGeom prst="rect">
            <a:avLst/>
          </a:prstGeom>
          <a:noFill/>
        </p:spPr>
        <p:txBody>
          <a:bodyPr wrap="square">
            <a:spAutoFit/>
          </a:bodyPr>
          <a:lstStyle/>
          <a:p>
            <a:r>
              <a:rPr lang="en-GB" sz="1800" b="1">
                <a:solidFill>
                  <a:schemeClr val="dk1"/>
                </a:solidFill>
                <a:latin typeface="Arial" panose="020B0604020202020204" pitchFamily="34" charset="0"/>
                <a:cs typeface="Arial" panose="020B0604020202020204" pitchFamily="34" charset="0"/>
              </a:rPr>
              <a:t>Refuse</a:t>
            </a:r>
            <a:endParaRPr lang="en-US"/>
          </a:p>
        </p:txBody>
      </p:sp>
      <p:sp>
        <p:nvSpPr>
          <p:cNvPr id="12" name="TextBox 11">
            <a:extLst>
              <a:ext uri="{FF2B5EF4-FFF2-40B4-BE49-F238E27FC236}">
                <a16:creationId xmlns:a16="http://schemas.microsoft.com/office/drawing/2014/main" id="{61C6C3B3-4C15-1A4C-5B1A-7A9309D15AE2}"/>
              </a:ext>
            </a:extLst>
          </p:cNvPr>
          <p:cNvSpPr txBox="1"/>
          <p:nvPr/>
        </p:nvSpPr>
        <p:spPr>
          <a:xfrm>
            <a:off x="4600216" y="3647901"/>
            <a:ext cx="1088226" cy="369332"/>
          </a:xfrm>
          <a:prstGeom prst="rect">
            <a:avLst/>
          </a:prstGeom>
          <a:noFill/>
        </p:spPr>
        <p:txBody>
          <a:bodyPr wrap="square">
            <a:spAutoFit/>
          </a:bodyPr>
          <a:lstStyle/>
          <a:p>
            <a:r>
              <a:rPr lang="en-GB" sz="1800" b="1">
                <a:solidFill>
                  <a:schemeClr val="dk1"/>
                </a:solidFill>
                <a:latin typeface="Arial" panose="020B0604020202020204" pitchFamily="34" charset="0"/>
                <a:cs typeface="Arial" panose="020B0604020202020204" pitchFamily="34" charset="0"/>
              </a:rPr>
              <a:t>Reduce</a:t>
            </a:r>
            <a:endParaRPr lang="en-US"/>
          </a:p>
        </p:txBody>
      </p:sp>
      <p:cxnSp>
        <p:nvCxnSpPr>
          <p:cNvPr id="33" name="Straight Arrow Connector 32">
            <a:extLst>
              <a:ext uri="{FF2B5EF4-FFF2-40B4-BE49-F238E27FC236}">
                <a16:creationId xmlns:a16="http://schemas.microsoft.com/office/drawing/2014/main" id="{68BB70C8-49CD-0C68-C255-2C1A042F0076}"/>
              </a:ext>
            </a:extLst>
          </p:cNvPr>
          <p:cNvCxnSpPr>
            <a:cxnSpLocks/>
          </p:cNvCxnSpPr>
          <p:nvPr/>
        </p:nvCxnSpPr>
        <p:spPr>
          <a:xfrm rot="4320000">
            <a:off x="6699328" y="5452908"/>
            <a:ext cx="70288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E3EA4D5-E63E-EE53-E4CA-59E162F38C33}"/>
              </a:ext>
            </a:extLst>
          </p:cNvPr>
          <p:cNvCxnSpPr>
            <a:cxnSpLocks/>
          </p:cNvCxnSpPr>
          <p:nvPr/>
        </p:nvCxnSpPr>
        <p:spPr>
          <a:xfrm rot="6480000" flipH="1">
            <a:off x="9757893" y="5508673"/>
            <a:ext cx="70288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A76064-24EC-0E26-1B02-94AAEFC80C9C}"/>
              </a:ext>
            </a:extLst>
          </p:cNvPr>
          <p:cNvCxnSpPr>
            <a:cxnSpLocks/>
          </p:cNvCxnSpPr>
          <p:nvPr/>
        </p:nvCxnSpPr>
        <p:spPr>
          <a:xfrm rot="19200000" flipH="1">
            <a:off x="7159213" y="3478408"/>
            <a:ext cx="70288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1FC370A-8E7A-078F-5D14-0C5CB9C39DC4}"/>
              </a:ext>
            </a:extLst>
          </p:cNvPr>
          <p:cNvCxnSpPr>
            <a:cxnSpLocks/>
          </p:cNvCxnSpPr>
          <p:nvPr/>
        </p:nvCxnSpPr>
        <p:spPr>
          <a:xfrm rot="13200000">
            <a:off x="9250646" y="3478408"/>
            <a:ext cx="702884"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27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a:xfrm>
            <a:off x="411858" y="1445908"/>
            <a:ext cx="8793102" cy="2803888"/>
          </a:xfrm>
        </p:spPr>
        <p:txBody>
          <a:bodyPr/>
          <a:lstStyle/>
          <a:p>
            <a:r>
              <a:rPr lang="en"/>
              <a:t>Battery technologies, </a:t>
            </a:r>
            <a:br>
              <a:rPr lang="en"/>
            </a:br>
            <a:r>
              <a:rPr lang="en"/>
              <a:t>engineering and the future</a:t>
            </a:r>
            <a:endParaRPr lang="en-US"/>
          </a:p>
        </p:txBody>
      </p:sp>
      <p:sp>
        <p:nvSpPr>
          <p:cNvPr id="23" name="TextBox 22">
            <a:extLst>
              <a:ext uri="{FF2B5EF4-FFF2-40B4-BE49-F238E27FC236}">
                <a16:creationId xmlns:a16="http://schemas.microsoft.com/office/drawing/2014/main" id="{AA2DA33C-9318-825A-BE29-E10354F86D1A}"/>
              </a:ext>
            </a:extLst>
          </p:cNvPr>
          <p:cNvSpPr txBox="1"/>
          <p:nvPr/>
        </p:nvSpPr>
        <p:spPr>
          <a:xfrm>
            <a:off x="411858" y="2862203"/>
            <a:ext cx="8032056" cy="707886"/>
          </a:xfrm>
          <a:prstGeom prst="rect">
            <a:avLst/>
          </a:prstGeom>
          <a:noFill/>
        </p:spPr>
        <p:txBody>
          <a:bodyPr wrap="square">
            <a:spAutoFit/>
          </a:bodyPr>
          <a:lstStyle/>
          <a:p>
            <a:pPr marL="0" lvl="0" indent="0" algn="l" rtl="0">
              <a:spcBef>
                <a:spcPts val="0"/>
              </a:spcBef>
              <a:spcAft>
                <a:spcPts val="0"/>
              </a:spcAft>
              <a:buNone/>
            </a:pPr>
            <a:r>
              <a:rPr lang="en-GB" sz="2000">
                <a:latin typeface="Arial" panose="020B0604020202020204" pitchFamily="34" charset="0"/>
                <a:cs typeface="Arial" panose="020B0604020202020204" pitchFamily="34" charset="0"/>
              </a:rPr>
              <a:t>Batteries play an essential role in modern industry and will be central to a transition away from fossil fuels for energy and transport.</a:t>
            </a:r>
          </a:p>
        </p:txBody>
      </p:sp>
      <p:sp>
        <p:nvSpPr>
          <p:cNvPr id="4" name="Slide Number Placeholder 5">
            <a:extLst>
              <a:ext uri="{FF2B5EF4-FFF2-40B4-BE49-F238E27FC236}">
                <a16:creationId xmlns:a16="http://schemas.microsoft.com/office/drawing/2014/main" id="{2CEF9C1E-69F6-EDDC-2E98-9E9D0A8E2AA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16</a:t>
            </a:fld>
            <a:endParaRPr lang="en-US" b="0"/>
          </a:p>
        </p:txBody>
      </p:sp>
      <p:sp>
        <p:nvSpPr>
          <p:cNvPr id="8" name="Google Shape;539;p3">
            <a:extLst>
              <a:ext uri="{FF2B5EF4-FFF2-40B4-BE49-F238E27FC236}">
                <a16:creationId xmlns:a16="http://schemas.microsoft.com/office/drawing/2014/main" id="{E0497204-D400-D730-58BE-55CAD6E68747}"/>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a:solidFill>
                  <a:schemeClr val="tx1"/>
                </a:solidFill>
                <a:latin typeface="Arial"/>
                <a:ea typeface="Arial"/>
                <a:cs typeface="Arial"/>
                <a:sym typeface="Arial"/>
              </a:rPr>
              <a:t>Image © This Is Engineering</a:t>
            </a:r>
            <a:endParaRPr sz="1400" b="0" i="0" u="none" strike="noStrike" cap="none">
              <a:solidFill>
                <a:schemeClr val="tx1"/>
              </a:solidFill>
              <a:latin typeface="Arial"/>
              <a:ea typeface="Arial"/>
              <a:cs typeface="Arial"/>
              <a:sym typeface="Arial"/>
            </a:endParaRPr>
          </a:p>
        </p:txBody>
      </p:sp>
      <p:sp>
        <p:nvSpPr>
          <p:cNvPr id="9" name="Content Placeholder 11">
            <a:extLst>
              <a:ext uri="{FF2B5EF4-FFF2-40B4-BE49-F238E27FC236}">
                <a16:creationId xmlns:a16="http://schemas.microsoft.com/office/drawing/2014/main" id="{5691D7C9-FC23-EB52-3A02-EA294504A909}"/>
              </a:ext>
            </a:extLst>
          </p:cNvPr>
          <p:cNvSpPr txBox="1">
            <a:spLocks/>
          </p:cNvSpPr>
          <p:nvPr/>
        </p:nvSpPr>
        <p:spPr>
          <a:xfrm>
            <a:off x="492105" y="5424650"/>
            <a:ext cx="6080145" cy="2378201"/>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spcBef>
                <a:spcPts val="1200"/>
              </a:spcBef>
              <a:spcAft>
                <a:spcPts val="0"/>
              </a:spcAft>
              <a:buSzPct val="70000"/>
              <a:buFont typeface="Arial" panose="020B0604020202020204" pitchFamily="34" charset="0"/>
              <a:buChar char="•"/>
            </a:pPr>
            <a:r>
              <a:rPr lang="en-GB"/>
              <a:t>What do you think are the most </a:t>
            </a:r>
            <a:br>
              <a:rPr lang="en-GB"/>
            </a:br>
            <a:r>
              <a:rPr lang="en-GB"/>
              <a:t>important challenges for engineers </a:t>
            </a:r>
            <a:br>
              <a:rPr lang="en-GB"/>
            </a:br>
            <a:r>
              <a:rPr lang="en-GB"/>
              <a:t>to overcome?</a:t>
            </a:r>
          </a:p>
          <a:p>
            <a:pPr marL="457200" lvl="0" indent="-342900" algn="l" rtl="0">
              <a:spcBef>
                <a:spcPts val="0"/>
              </a:spcBef>
              <a:spcAft>
                <a:spcPts val="0"/>
              </a:spcAft>
              <a:buSzPct val="70000"/>
              <a:buFont typeface="Arial" panose="020B0604020202020204" pitchFamily="34" charset="0"/>
              <a:buChar char="•"/>
            </a:pPr>
            <a:endParaRPr lang="en-GB"/>
          </a:p>
          <a:p>
            <a:pPr marL="457200" lvl="0" indent="-342900" algn="l" rtl="0">
              <a:spcBef>
                <a:spcPts val="0"/>
              </a:spcBef>
              <a:spcAft>
                <a:spcPts val="0"/>
              </a:spcAft>
              <a:buSzPct val="70000"/>
              <a:buFont typeface="Arial" panose="020B0604020202020204" pitchFamily="34" charset="0"/>
              <a:buChar char="•"/>
            </a:pPr>
            <a:r>
              <a:rPr lang="en-GB"/>
              <a:t>How do you think battery technologies will transform engineering occupations?</a:t>
            </a:r>
          </a:p>
        </p:txBody>
      </p:sp>
      <p:sp>
        <p:nvSpPr>
          <p:cNvPr id="15" name="Footer Placeholder 3">
            <a:extLst>
              <a:ext uri="{FF2B5EF4-FFF2-40B4-BE49-F238E27FC236}">
                <a16:creationId xmlns:a16="http://schemas.microsoft.com/office/drawing/2014/main" id="{084374CE-758B-7D8B-ABEE-ED2B3B830EFC}"/>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3" name="Picture 2">
            <a:extLst>
              <a:ext uri="{FF2B5EF4-FFF2-40B4-BE49-F238E27FC236}">
                <a16:creationId xmlns:a16="http://schemas.microsoft.com/office/drawing/2014/main" id="{CB9E1096-DAB0-14F5-5B76-7F9B6955D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3582" y="4935700"/>
            <a:ext cx="1003300" cy="977900"/>
          </a:xfrm>
          <a:prstGeom prst="rect">
            <a:avLst/>
          </a:prstGeom>
        </p:spPr>
      </p:pic>
    </p:spTree>
    <p:extLst>
      <p:ext uri="{BB962C8B-B14F-4D97-AF65-F5344CB8AC3E}">
        <p14:creationId xmlns:p14="http://schemas.microsoft.com/office/powerpoint/2010/main" val="338859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7C44052-29B9-ECD8-FA37-ED13626B86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299" y="2955430"/>
            <a:ext cx="3474889" cy="3371674"/>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37D94F0F-5D87-B03F-90FD-D00320AF138E}"/>
              </a:ext>
            </a:extLst>
          </p:cNvPr>
          <p:cNvSpPr txBox="1"/>
          <p:nvPr/>
        </p:nvSpPr>
        <p:spPr>
          <a:xfrm>
            <a:off x="653641" y="4314909"/>
            <a:ext cx="2999022" cy="923330"/>
          </a:xfrm>
          <a:prstGeom prst="rect">
            <a:avLst/>
          </a:prstGeom>
          <a:noFill/>
        </p:spPr>
        <p:txBody>
          <a:bodyPr wrap="square" rtlCol="0">
            <a:spAutoFit/>
          </a:bodyPr>
          <a:lstStyle/>
          <a:p>
            <a:pPr marL="114300" lvl="0" algn="ctr" rtl="0">
              <a:spcBef>
                <a:spcPts val="1200"/>
              </a:spcBef>
              <a:spcAft>
                <a:spcPts val="0"/>
              </a:spcAft>
              <a:buSzPts val="1800"/>
            </a:pPr>
            <a:r>
              <a:rPr lang="en-GB">
                <a:latin typeface="Arial" panose="020B0604020202020204" pitchFamily="34" charset="0"/>
                <a:cs typeface="Arial" panose="020B0604020202020204" pitchFamily="34" charset="0"/>
              </a:rPr>
              <a:t>List some criteria an engineer might consider when selecting a battery.</a:t>
            </a:r>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17</a:t>
            </a:fld>
            <a:endParaRPr lang="en-US" b="0"/>
          </a:p>
        </p:txBody>
      </p:sp>
      <p:sp>
        <p:nvSpPr>
          <p:cNvPr id="12" name="TextBox 11">
            <a:extLst>
              <a:ext uri="{FF2B5EF4-FFF2-40B4-BE49-F238E27FC236}">
                <a16:creationId xmlns:a16="http://schemas.microsoft.com/office/drawing/2014/main" id="{1C9F6A0A-0590-F606-A52B-13A474465C3E}"/>
              </a:ext>
            </a:extLst>
          </p:cNvPr>
          <p:cNvSpPr txBox="1"/>
          <p:nvPr/>
        </p:nvSpPr>
        <p:spPr>
          <a:xfrm>
            <a:off x="8163862" y="4128003"/>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Identify challenges needed to create a circular economy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for rechargeable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battery packs.</a:t>
            </a:r>
          </a:p>
        </p:txBody>
      </p:sp>
      <p:sp>
        <p:nvSpPr>
          <p:cNvPr id="16" name="Footer Placeholder 3">
            <a:extLst>
              <a:ext uri="{FF2B5EF4-FFF2-40B4-BE49-F238E27FC236}">
                <a16:creationId xmlns:a16="http://schemas.microsoft.com/office/drawing/2014/main" id="{FA9A4074-BB3A-C3D3-E66D-C01578C2AE32}"/>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20" name="Picture 19">
            <a:extLst>
              <a:ext uri="{FF2B5EF4-FFF2-40B4-BE49-F238E27FC236}">
                <a16:creationId xmlns:a16="http://schemas.microsoft.com/office/drawing/2014/main" id="{E4E9BBA5-9A73-AB49-7A58-7A5F092B3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3980" y="2955429"/>
            <a:ext cx="3474889" cy="3371675"/>
          </a:xfrm>
          <a:prstGeom prst="rect">
            <a:avLst/>
          </a:prstGeom>
        </p:spPr>
      </p:pic>
      <p:pic>
        <p:nvPicPr>
          <p:cNvPr id="21" name="Picture 20">
            <a:extLst>
              <a:ext uri="{FF2B5EF4-FFF2-40B4-BE49-F238E27FC236}">
                <a16:creationId xmlns:a16="http://schemas.microsoft.com/office/drawing/2014/main" id="{9F905252-90FC-3E75-093B-81E78BB2BC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855" y="2955429"/>
            <a:ext cx="3474889" cy="3371675"/>
          </a:xfrm>
          <a:prstGeom prst="rect">
            <a:avLst/>
          </a:prstGeom>
        </p:spPr>
      </p:pic>
    </p:spTree>
    <p:extLst>
      <p:ext uri="{BB962C8B-B14F-4D97-AF65-F5344CB8AC3E}">
        <p14:creationId xmlns:p14="http://schemas.microsoft.com/office/powerpoint/2010/main" val="131164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542827"/>
            <a:ext cx="6380130" cy="6910070"/>
          </a:xfrm>
        </p:spPr>
        <p:txBody>
          <a:bodyPr/>
          <a:lstStyle/>
          <a:p>
            <a:pPr>
              <a:lnSpc>
                <a:spcPts val="5500"/>
              </a:lnSpc>
            </a:pPr>
            <a:r>
              <a:rPr lang="en-US"/>
              <a:t>Practitioner</a:t>
            </a:r>
            <a:br>
              <a:rPr lang="en-US"/>
            </a:br>
            <a:r>
              <a:rPr lang="en-US"/>
              <a:t>guide</a:t>
            </a:r>
            <a:br>
              <a:rPr lang="en-US"/>
            </a:br>
            <a:r>
              <a:rPr lang="en" sz="2500" b="0"/>
              <a:t>1. Introducing battery technologies</a:t>
            </a:r>
            <a:endParaRPr lang="en-US" sz="2500"/>
          </a:p>
        </p:txBody>
      </p:sp>
      <p:sp>
        <p:nvSpPr>
          <p:cNvPr id="3" name="Slide Number Placeholder 5">
            <a:extLst>
              <a:ext uri="{FF2B5EF4-FFF2-40B4-BE49-F238E27FC236}">
                <a16:creationId xmlns:a16="http://schemas.microsoft.com/office/drawing/2014/main" id="{226CAC10-1872-55F4-2F1A-7C4BE97C190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a:t>Introduction and overview</a:t>
            </a:r>
            <a:endParaRPr lang="en-US"/>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lvl="0" indent="0" algn="l" rtl="0">
              <a:spcBef>
                <a:spcPts val="0"/>
              </a:spcBef>
              <a:spcAft>
                <a:spcPts val="0"/>
              </a:spcAft>
              <a:buNone/>
            </a:pPr>
            <a:r>
              <a:rPr lang="en-GB" sz="1400">
                <a:solidFill>
                  <a:schemeClr val="dk1"/>
                </a:solidFill>
              </a:rPr>
              <a:t>These resources help practitioners to deliver the batteries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8" y="3021751"/>
            <a:ext cx="14727336" cy="741680"/>
          </a:xfrm>
        </p:spPr>
        <p:txBody>
          <a:bodyPr>
            <a:noAutofit/>
          </a:bodyPr>
          <a:lstStyle/>
          <a:p>
            <a:pPr>
              <a:lnSpc>
                <a:spcPct val="100000"/>
              </a:lnSpc>
              <a:spcAft>
                <a:spcPts val="600"/>
              </a:spcAft>
            </a:pPr>
            <a:r>
              <a:rPr lang="en-NZ" sz="2000" b="1"/>
              <a:t>Resources summary</a:t>
            </a:r>
            <a:br>
              <a:rPr lang="en-NZ" sz="2000" b="1"/>
            </a:br>
            <a:r>
              <a:rPr lang="en-NZ" sz="1400" b="1"/>
              <a:t>Prerequisites</a:t>
            </a:r>
            <a:r>
              <a:rPr lang="en-NZ" sz="1400"/>
              <a:t> – </a:t>
            </a:r>
            <a:r>
              <a:rPr lang="en" sz="1400">
                <a:solidFill>
                  <a:schemeClr val="dk1"/>
                </a:solidFill>
              </a:rPr>
              <a:t>It is strongly recommended that learners complete </a:t>
            </a:r>
            <a:r>
              <a:rPr lang="en" sz="1400" b="1">
                <a:solidFill>
                  <a:schemeClr val="dk1"/>
                </a:solidFill>
              </a:rPr>
              <a:t>1. Circular lifecycles and sustainability</a:t>
            </a:r>
            <a:r>
              <a:rPr lang="en" sz="1400">
                <a:solidFill>
                  <a:schemeClr val="dk1"/>
                </a:solidFill>
              </a:rPr>
              <a:t> from the </a:t>
            </a:r>
            <a:r>
              <a:rPr lang="en" sz="1400" b="1">
                <a:solidFill>
                  <a:schemeClr val="dk1"/>
                </a:solidFill>
              </a:rPr>
              <a:t>Sustainability</a:t>
            </a:r>
            <a:r>
              <a:rPr lang="en" sz="1400">
                <a:solidFill>
                  <a:schemeClr val="dk1"/>
                </a:solidFill>
              </a:rPr>
              <a:t> module before starting this resource.</a:t>
            </a:r>
            <a:endParaRPr lang="en-NZ" sz="2000" b="1"/>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229652" cy="4078017"/>
          </a:xfrm>
        </p:spPr>
        <p:txBody>
          <a:bodyPr>
            <a:normAutofit/>
          </a:bodyPr>
          <a:lstStyle/>
          <a:p>
            <a:pPr marL="0" lvl="0" indent="0" algn="l" rtl="0">
              <a:spcBef>
                <a:spcPts val="0"/>
              </a:spcBef>
              <a:spcAft>
                <a:spcPts val="0"/>
              </a:spcAft>
              <a:buNone/>
            </a:pPr>
            <a:r>
              <a:rPr lang="en-GB" sz="1400">
                <a:solidFill>
                  <a:schemeClr val="dk1"/>
                </a:solidFill>
              </a:rPr>
              <a:t>The Level 3 resources explore cell chemistry and novel cell technologies, combining cells in series, parallel and arrays to design batteries, and the role batteries will play in home and grid storage as the UK transitions towards a net zero carbon economy.</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95577705"/>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471761">
                  <a:extLst>
                    <a:ext uri="{9D8B030D-6E8A-4147-A177-3AD203B41FA5}">
                      <a16:colId xmlns:a16="http://schemas.microsoft.com/office/drawing/2014/main" val="775593405"/>
                    </a:ext>
                  </a:extLst>
                </a:gridCol>
                <a:gridCol w="914513">
                  <a:extLst>
                    <a:ext uri="{9D8B030D-6E8A-4147-A177-3AD203B41FA5}">
                      <a16:colId xmlns:a16="http://schemas.microsoft.com/office/drawing/2014/main" val="1341920397"/>
                    </a:ext>
                  </a:extLst>
                </a:gridCol>
                <a:gridCol w="3409219">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a:cs typeface="Arial"/>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PPT slides + notes </a:t>
                      </a:r>
                      <a:r>
                        <a:rPr lang="en-US" sz="1600" b="0" i="0" u="none" strike="noStrike" noProof="0" dirty="0"/>
                        <a:t>–</a:t>
                      </a:r>
                      <a:r>
                        <a:rPr lang="en-US" sz="1600" dirty="0">
                          <a:latin typeface="Arial"/>
                          <a:cs typeface="Arial"/>
                        </a:rPr>
                        <a:t>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PPT slides </a:t>
                      </a:r>
                      <a:r>
                        <a:rPr lang="en-US" sz="1600" b="0" i="0" u="none" strike="noStrike" noProof="0" dirty="0"/>
                        <a:t>–</a:t>
                      </a:r>
                      <a:r>
                        <a:rPr lang="en-US" sz="1600" dirty="0">
                          <a:latin typeface="Arial"/>
                          <a:cs typeface="Arial"/>
                        </a:rPr>
                        <a:t>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400" dirty="0">
                          <a:latin typeface="Arial"/>
                          <a:cs typeface="Arial"/>
                        </a:rPr>
                        <a:t>1. Introducing battery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a:cs typeface="Aria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a:cs typeface="Aria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3493264"/>
          </a:xfrm>
          <a:prstGeom prst="rect">
            <a:avLst/>
          </a:prstGeom>
        </p:spPr>
        <p:txBody>
          <a:bodyPr wrap="square">
            <a:spAutoFit/>
          </a:bodyPr>
          <a:lstStyle/>
          <a:p>
            <a:pPr>
              <a:spcAft>
                <a:spcPts val="600"/>
              </a:spcAft>
            </a:pPr>
            <a:r>
              <a:rPr lang="en-NZ" sz="2000" b="1">
                <a:latin typeface="Arial" panose="020B0604020202020204" pitchFamily="34" charset="0"/>
                <a:cs typeface="Arial" panose="020B0604020202020204" pitchFamily="34" charset="0"/>
              </a:rPr>
              <a:t>Delivery</a:t>
            </a:r>
          </a:p>
          <a:p>
            <a:pPr marL="0" lvl="0" indent="0" algn="l" rtl="0">
              <a:spcBef>
                <a:spcPts val="0"/>
              </a:spcBef>
              <a:spcAft>
                <a:spcPts val="0"/>
              </a:spcAft>
              <a:buClr>
                <a:schemeClr val="dk1"/>
              </a:buClr>
              <a:buSzPts val="1100"/>
              <a:buFont typeface="Arial"/>
              <a:buNone/>
            </a:pPr>
            <a:r>
              <a:rPr lang="en-GB" sz="140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How can we design batteries to fulfil a wide range of applications?</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How can batteries become more sustainable and contribute to a net zero carbon economy?</a:t>
            </a:r>
          </a:p>
          <a:p>
            <a:pPr lvl="0">
              <a:spcBef>
                <a:spcPts val="1200"/>
              </a:spcBef>
              <a:spcAft>
                <a:spcPts val="600"/>
              </a:spcAft>
              <a:buClr>
                <a:srgbClr val="000000"/>
              </a:buClr>
              <a:buSzPts val="1000"/>
            </a:pPr>
            <a:r>
              <a:rPr lang="en-NZ" sz="2000" b="1">
                <a:latin typeface="Arial" panose="020B0604020202020204" pitchFamily="34" charset="0"/>
                <a:cs typeface="Arial" panose="020B0604020202020204" pitchFamily="34" charset="0"/>
              </a:rPr>
              <a:t>Overview</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The Level 2 resource introduces some key ideas in battery technology: selection criteria for batteries, capacity measured in Ah and </a:t>
            </a:r>
            <a:r>
              <a:rPr lang="en-GB" sz="1400" err="1">
                <a:solidFill>
                  <a:schemeClr val="dk1"/>
                </a:solidFill>
                <a:latin typeface="Arial" panose="020B0604020202020204" pitchFamily="34" charset="0"/>
                <a:cs typeface="Arial" panose="020B0604020202020204" pitchFamily="34" charset="0"/>
              </a:rPr>
              <a:t>Wh</a:t>
            </a:r>
            <a:r>
              <a:rPr lang="en-GB" sz="1400">
                <a:solidFill>
                  <a:schemeClr val="dk1"/>
                </a:solidFill>
                <a:latin typeface="Arial" panose="020B0604020202020204" pitchFamily="34" charset="0"/>
                <a:cs typeface="Arial" panose="020B0604020202020204" pitchFamily="34" charset="0"/>
              </a:rPr>
              <a:t>, and transitioning batteries towards a circular economy that minimises waste.</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2709" y="428749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7750" y="4287495"/>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5335" y="4275059"/>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 </a:t>
            </a:r>
            <a:r>
              <a:rPr lang="en-US"/>
              <a:t>|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lvl="0">
              <a:spcBef>
                <a:spcPts val="0"/>
              </a:spcBef>
            </a:pPr>
            <a:r>
              <a:rPr lang="en-GB" sz="2000" b="1">
                <a:solidFill>
                  <a:schemeClr val="dk1"/>
                </a:solidFill>
              </a:rPr>
              <a:t>Level 2 resource</a:t>
            </a:r>
          </a:p>
          <a:p>
            <a:pPr marL="0" lvl="0" indent="0" algn="l" rtl="0">
              <a:spcBef>
                <a:spcPts val="1200"/>
              </a:spcBef>
              <a:spcAft>
                <a:spcPts val="0"/>
              </a:spcAft>
              <a:buNone/>
            </a:pPr>
            <a:r>
              <a:rPr lang="en-GB" sz="2000" b="1">
                <a:solidFill>
                  <a:schemeClr val="dk1"/>
                </a:solidFill>
              </a:rPr>
              <a:t>Introducing battery technologies</a:t>
            </a:r>
          </a:p>
          <a:p>
            <a:pPr marL="482600" lvl="0" indent="-342900" algn="l" rtl="0">
              <a:lnSpc>
                <a:spcPct val="100000"/>
              </a:lnSpc>
              <a:spcBef>
                <a:spcPts val="1200"/>
              </a:spcBef>
              <a:spcAft>
                <a:spcPts val="600"/>
              </a:spcAft>
              <a:buClr>
                <a:schemeClr val="dk1"/>
              </a:buClr>
              <a:buSzPts val="1400"/>
              <a:buFont typeface="Arial" panose="020B0604020202020204" pitchFamily="34" charset="0"/>
              <a:buChar char="•"/>
            </a:pPr>
            <a:r>
              <a:rPr lang="en-GB" sz="2000">
                <a:solidFill>
                  <a:schemeClr val="dk1"/>
                </a:solidFill>
              </a:rPr>
              <a:t>List some criteria an engineer might consider when selecting a battery.</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Make calculations of battery capacity in Watt-hours (</a:t>
            </a:r>
            <a:r>
              <a:rPr lang="en-GB" sz="2000" err="1">
                <a:solidFill>
                  <a:schemeClr val="dk1"/>
                </a:solidFill>
              </a:rPr>
              <a:t>Wh</a:t>
            </a:r>
            <a:r>
              <a:rPr lang="en-GB" sz="2000">
                <a:solidFill>
                  <a:schemeClr val="dk1"/>
                </a:solidFill>
              </a:rPr>
              <a:t>).</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Identify challenges needed to create a circular economy for rechargeable battery packs.</a:t>
            </a:r>
          </a:p>
          <a:p>
            <a:pPr lvl="0">
              <a:spcBef>
                <a:spcPts val="1200"/>
              </a:spcBef>
              <a:buSzPct val="100000"/>
            </a:pPr>
            <a:endParaRPr lang="en-GB" sz="200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723532" y="2686932"/>
            <a:ext cx="7716936" cy="5578036"/>
          </a:xfrm>
        </p:spPr>
        <p:txBody>
          <a:bodyPr/>
          <a:lstStyle/>
          <a:p>
            <a:pPr marL="0" lvl="0" indent="0" algn="l" rtl="0">
              <a:spcBef>
                <a:spcPts val="1200"/>
              </a:spcBef>
              <a:spcAft>
                <a:spcPts val="0"/>
              </a:spcAft>
              <a:buNone/>
            </a:pPr>
            <a:r>
              <a:rPr lang="en-GB" sz="2000" b="1">
                <a:solidFill>
                  <a:schemeClr val="dk1"/>
                </a:solidFill>
                <a:latin typeface="Arial"/>
                <a:cs typeface="Arial"/>
              </a:rPr>
              <a:t>Full resource list available for the topic of </a:t>
            </a:r>
            <a:br>
              <a:rPr lang="en-GB" sz="2000" b="1"/>
            </a:br>
            <a:r>
              <a:rPr lang="en-GB" sz="2000" b="1">
                <a:solidFill>
                  <a:schemeClr val="dk1"/>
                </a:solidFill>
                <a:latin typeface="Arial"/>
                <a:cs typeface="Arial"/>
              </a:rPr>
              <a:t>Battery technologies:</a:t>
            </a:r>
          </a:p>
          <a:p>
            <a:pPr marL="0" lvl="0" indent="0" algn="l" rtl="0">
              <a:spcBef>
                <a:spcPts val="1200"/>
              </a:spcBef>
              <a:spcAft>
                <a:spcPts val="0"/>
              </a:spcAft>
              <a:buNone/>
            </a:pPr>
            <a:r>
              <a:rPr lang="en-GB" sz="2000" b="1">
                <a:solidFill>
                  <a:schemeClr val="dk1"/>
                </a:solidFill>
              </a:rPr>
              <a:t>1. Introducing battery technologies (Level 2)</a:t>
            </a:r>
          </a:p>
          <a:p>
            <a:pPr marL="0" lvl="0" indent="0" algn="l" rtl="0">
              <a:spcBef>
                <a:spcPts val="0"/>
              </a:spcBef>
              <a:spcAft>
                <a:spcPts val="0"/>
              </a:spcAft>
              <a:buNone/>
            </a:pPr>
            <a:r>
              <a:rPr lang="en-GB" sz="2000">
                <a:solidFill>
                  <a:schemeClr val="dk1"/>
                </a:solidFill>
              </a:rPr>
              <a:t>2. Cell chemistry (Level 3)</a:t>
            </a:r>
          </a:p>
          <a:p>
            <a:pPr marL="0" lvl="0" indent="0" algn="l" rtl="0">
              <a:spcBef>
                <a:spcPts val="0"/>
              </a:spcBef>
              <a:spcAft>
                <a:spcPts val="0"/>
              </a:spcAft>
              <a:buNone/>
            </a:pPr>
            <a:r>
              <a:rPr lang="en-GB" sz="2000">
                <a:solidFill>
                  <a:schemeClr val="dk1"/>
                </a:solidFill>
              </a:rPr>
              <a:t>3. Battery design and performance (Level 3)</a:t>
            </a:r>
          </a:p>
          <a:p>
            <a:pPr marL="0" lvl="0" indent="0" algn="l" rtl="0">
              <a:spcBef>
                <a:spcPts val="0"/>
              </a:spcBef>
              <a:spcAft>
                <a:spcPts val="0"/>
              </a:spcAft>
              <a:buClr>
                <a:schemeClr val="dk1"/>
              </a:buClr>
              <a:buSzPts val="1100"/>
              <a:buFont typeface="Arial"/>
              <a:buNone/>
            </a:pPr>
            <a:r>
              <a:rPr lang="en-GB" sz="2000">
                <a:solidFill>
                  <a:schemeClr val="dk1"/>
                </a:solidFill>
              </a:rPr>
              <a:t>4. Batteries and energy storage (Level 3)</a:t>
            </a:r>
          </a:p>
          <a:p>
            <a:pPr lvl="0">
              <a:spcBef>
                <a:spcPts val="1200"/>
              </a:spcBef>
            </a:pPr>
            <a:endParaRPr lang="en-GB" sz="2000" b="1">
              <a:solidFill>
                <a:schemeClr val="dk1"/>
              </a:solidFill>
            </a:endParaRPr>
          </a:p>
          <a:p>
            <a:pPr lvl="0">
              <a:spcBef>
                <a:spcPts val="1200"/>
              </a:spcBef>
            </a:pPr>
            <a:r>
              <a:rPr lang="en-GB" sz="2000" b="1">
                <a:solidFill>
                  <a:schemeClr val="dk1"/>
                </a:solidFill>
              </a:rPr>
              <a:t>Links to other supported topics</a:t>
            </a:r>
          </a:p>
          <a:p>
            <a:pPr lvl="0">
              <a:spcBef>
                <a:spcPts val="1200"/>
              </a:spcBef>
            </a:pPr>
            <a:r>
              <a:rPr lang="en-GB" sz="2000">
                <a:solidFill>
                  <a:schemeClr val="dk1"/>
                </a:solidFill>
                <a:latin typeface="Arial"/>
                <a:cs typeface="Arial"/>
              </a:rPr>
              <a:t>Electrical machines, Innovation and emerging technologies, Renewable energy.</a:t>
            </a:r>
            <a:endParaRPr lang="en-GB" sz="2000" b="1">
              <a:solidFill>
                <a:schemeClr val="dk1"/>
              </a:solidFill>
              <a:latin typeface="Arial"/>
              <a:cs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6" name="Footer Placeholder 3">
            <a:extLst>
              <a:ext uri="{FF2B5EF4-FFF2-40B4-BE49-F238E27FC236}">
                <a16:creationId xmlns:a16="http://schemas.microsoft.com/office/drawing/2014/main" id="{4600C4D3-4D9B-D209-5F45-D10C4C62C933}"/>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 </a:t>
            </a:r>
            <a:r>
              <a:rPr lang="en-US"/>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37602"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a:solidFill>
                  <a:schemeClr val="dk1"/>
                </a:solidFill>
              </a:rPr>
              <a:t>Batteries</a:t>
            </a:r>
          </a:p>
          <a:p>
            <a:pPr marL="342900" lvl="0" indent="-342900">
              <a:spcBef>
                <a:spcPts val="0"/>
              </a:spcBef>
              <a:buClr>
                <a:schemeClr val="dk1"/>
              </a:buClr>
              <a:buSzPct val="70000"/>
              <a:buFont typeface="Arial" panose="020B0604020202020204" pitchFamily="34" charset="0"/>
              <a:buChar char="•"/>
            </a:pPr>
            <a:endParaRPr lang="en-GB" sz="2000">
              <a:solidFill>
                <a:schemeClr val="dk1"/>
              </a:solidFill>
            </a:endParaRP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Specifications and selection criteria</a:t>
            </a: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Calculating capacity in Ah and </a:t>
            </a:r>
            <a:r>
              <a:rPr lang="en-GB" sz="2000" err="1">
                <a:solidFill>
                  <a:schemeClr val="dk1"/>
                </a:solidFill>
              </a:rPr>
              <a:t>Wh</a:t>
            </a:r>
            <a:endParaRPr lang="en-GB" sz="2000">
              <a:solidFill>
                <a:schemeClr val="dk1"/>
              </a:solidFill>
            </a:endParaRP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Sustainability and lifecycle</a:t>
            </a:r>
          </a:p>
          <a:p>
            <a:pPr marL="501650" lvl="0" indent="-342900">
              <a:lnSpc>
                <a:spcPct val="100000"/>
              </a:lnSpc>
              <a:spcBef>
                <a:spcPts val="0"/>
              </a:spcBef>
              <a:buClr>
                <a:srgbClr val="000000"/>
              </a:buClr>
              <a:buSzPct val="70000"/>
              <a:buFont typeface="Arial" panose="020B0604020202020204" pitchFamily="34" charset="0"/>
              <a:buChar char="•"/>
            </a:pPr>
            <a:endParaRPr lang="en-GB" sz="2000">
              <a:solidFill>
                <a:srgbClr val="000000"/>
              </a:solidFill>
            </a:endParaRPr>
          </a:p>
        </p:txBody>
      </p:sp>
      <p:sp>
        <p:nvSpPr>
          <p:cNvPr id="8" name="Text Placeholder 4">
            <a:extLst>
              <a:ext uri="{FF2B5EF4-FFF2-40B4-BE49-F238E27FC236}">
                <a16:creationId xmlns:a16="http://schemas.microsoft.com/office/drawing/2014/main" id="{F91FDB1F-0540-C4A4-DFE6-4EB53EAADE67}"/>
              </a:ext>
            </a:extLst>
          </p:cNvPr>
          <p:cNvSpPr txBox="1">
            <a:spLocks/>
          </p:cNvSpPr>
          <p:nvPr/>
        </p:nvSpPr>
        <p:spPr>
          <a:xfrm>
            <a:off x="10303104" y="2748520"/>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200" b="1">
                <a:solidFill>
                  <a:schemeClr val="dk1"/>
                </a:solidFill>
              </a:rPr>
              <a:t>Including careers</a:t>
            </a:r>
          </a:p>
          <a:p>
            <a:pPr marL="501650" lvl="0" indent="-342900" algn="l" rtl="0">
              <a:spcAft>
                <a:spcPts val="0"/>
              </a:spcAft>
              <a:buClr>
                <a:schemeClr val="dk1"/>
              </a:buClr>
              <a:buSzPct val="70000"/>
              <a:buFont typeface="Arial" panose="020B0604020202020204" pitchFamily="34" charset="0"/>
              <a:buChar char="•"/>
            </a:pPr>
            <a:r>
              <a:rPr lang="en-GB" sz="2000">
                <a:solidFill>
                  <a:schemeClr val="dk1"/>
                </a:solidFill>
              </a:rPr>
              <a:t>Examples of careers related to current </a:t>
            </a:r>
            <a:br>
              <a:rPr lang="en-GB" sz="2000">
                <a:solidFill>
                  <a:schemeClr val="dk1"/>
                </a:solidFill>
              </a:rPr>
            </a:br>
            <a:r>
              <a:rPr lang="en-GB" sz="2000">
                <a:solidFill>
                  <a:schemeClr val="dk1"/>
                </a:solidFill>
              </a:rPr>
              <a:t>and emerging battery technologies</a:t>
            </a:r>
          </a:p>
          <a:p>
            <a:pPr marL="158750" lvl="0" algn="l" rtl="0">
              <a:lnSpc>
                <a:spcPct val="100000"/>
              </a:lnSpc>
              <a:spcBef>
                <a:spcPts val="0"/>
              </a:spcBef>
              <a:spcAft>
                <a:spcPts val="0"/>
              </a:spcAft>
              <a:buClr>
                <a:schemeClr val="dk1"/>
              </a:buClr>
              <a:buSzPts val="1100"/>
            </a:pPr>
            <a:endParaRPr lang="en-GB" sz="2000">
              <a:solidFill>
                <a:schemeClr val="dk1"/>
              </a:solidFill>
            </a:endParaRPr>
          </a:p>
        </p:txBody>
      </p:sp>
      <p:sp>
        <p:nvSpPr>
          <p:cNvPr id="7" name="Text Placeholder 4">
            <a:extLst>
              <a:ext uri="{FF2B5EF4-FFF2-40B4-BE49-F238E27FC236}">
                <a16:creationId xmlns:a16="http://schemas.microsoft.com/office/drawing/2014/main" id="{3255878C-DE72-9162-1B28-FD0F70E030E1}"/>
              </a:ext>
            </a:extLst>
          </p:cNvPr>
          <p:cNvSpPr txBox="1">
            <a:spLocks/>
          </p:cNvSpPr>
          <p:nvPr/>
        </p:nvSpPr>
        <p:spPr>
          <a:xfrm>
            <a:off x="6216916"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a:solidFill>
                  <a:schemeClr val="dk1"/>
                </a:solidFill>
              </a:rPr>
              <a:t>Maths</a:t>
            </a:r>
          </a:p>
          <a:p>
            <a:pPr marL="342900" lvl="0" indent="-342900">
              <a:spcBef>
                <a:spcPts val="0"/>
              </a:spcBef>
              <a:buClr>
                <a:schemeClr val="dk1"/>
              </a:buClr>
              <a:buSzPct val="70000"/>
              <a:buFont typeface="Arial" panose="020B0604020202020204" pitchFamily="34" charset="0"/>
              <a:buChar char="•"/>
            </a:pPr>
            <a:endParaRPr lang="en-GB" sz="2000">
              <a:solidFill>
                <a:schemeClr val="dk1"/>
              </a:solidFill>
            </a:endParaRP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Working with units</a:t>
            </a: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Using formulas</a:t>
            </a:r>
          </a:p>
        </p:txBody>
      </p:sp>
      <p:sp>
        <p:nvSpPr>
          <p:cNvPr id="9" name="Footer Placeholder 3">
            <a:extLst>
              <a:ext uri="{FF2B5EF4-FFF2-40B4-BE49-F238E27FC236}">
                <a16:creationId xmlns:a16="http://schemas.microsoft.com/office/drawing/2014/main" id="{2700DDF1-9C2A-0D21-F798-B660059367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 </a:t>
            </a:r>
            <a:r>
              <a:rPr lang="en-US"/>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38729" y="1578685"/>
            <a:ext cx="6380130" cy="6910070"/>
          </a:xfrm>
        </p:spPr>
        <p:txBody>
          <a:bodyPr/>
          <a:lstStyle/>
          <a:p>
            <a:r>
              <a:rPr lang="en-US"/>
              <a:t>1. Introducing battery technologies</a:t>
            </a:r>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7C44052-29B9-ECD8-FA37-ED13626B86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299" y="2955430"/>
            <a:ext cx="3474889" cy="3371674"/>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37D94F0F-5D87-B03F-90FD-D00320AF138E}"/>
              </a:ext>
            </a:extLst>
          </p:cNvPr>
          <p:cNvSpPr txBox="1"/>
          <p:nvPr/>
        </p:nvSpPr>
        <p:spPr>
          <a:xfrm>
            <a:off x="653641" y="4314909"/>
            <a:ext cx="2999022" cy="923330"/>
          </a:xfrm>
          <a:prstGeom prst="rect">
            <a:avLst/>
          </a:prstGeom>
          <a:noFill/>
        </p:spPr>
        <p:txBody>
          <a:bodyPr wrap="square" rtlCol="0">
            <a:spAutoFit/>
          </a:bodyPr>
          <a:lstStyle/>
          <a:p>
            <a:pPr marL="114300" lvl="0" algn="ctr" rtl="0">
              <a:spcBef>
                <a:spcPts val="1200"/>
              </a:spcBef>
              <a:spcAft>
                <a:spcPts val="0"/>
              </a:spcAft>
              <a:buSzPts val="1800"/>
            </a:pPr>
            <a:r>
              <a:rPr lang="en-GB">
                <a:latin typeface="Arial" panose="020B0604020202020204" pitchFamily="34" charset="0"/>
                <a:cs typeface="Arial" panose="020B0604020202020204" pitchFamily="34" charset="0"/>
              </a:rPr>
              <a:t>List some criteria an engineer might consider when selecting a battery.</a:t>
            </a:r>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7</a:t>
            </a:fld>
            <a:endParaRPr lang="en-US" b="0"/>
          </a:p>
        </p:txBody>
      </p:sp>
      <p:sp>
        <p:nvSpPr>
          <p:cNvPr id="12" name="TextBox 11">
            <a:extLst>
              <a:ext uri="{FF2B5EF4-FFF2-40B4-BE49-F238E27FC236}">
                <a16:creationId xmlns:a16="http://schemas.microsoft.com/office/drawing/2014/main" id="{1C9F6A0A-0590-F606-A52B-13A474465C3E}"/>
              </a:ext>
            </a:extLst>
          </p:cNvPr>
          <p:cNvSpPr txBox="1"/>
          <p:nvPr/>
        </p:nvSpPr>
        <p:spPr>
          <a:xfrm>
            <a:off x="8163862" y="4128003"/>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Identify challenges needed to create a circular economy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for rechargeable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battery packs.</a:t>
            </a:r>
          </a:p>
        </p:txBody>
      </p:sp>
      <p:sp>
        <p:nvSpPr>
          <p:cNvPr id="16" name="Footer Placeholder 3">
            <a:extLst>
              <a:ext uri="{FF2B5EF4-FFF2-40B4-BE49-F238E27FC236}">
                <a16:creationId xmlns:a16="http://schemas.microsoft.com/office/drawing/2014/main" id="{FA9A4074-BB3A-C3D3-E66D-C01578C2AE32}"/>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20" name="Picture 19">
            <a:extLst>
              <a:ext uri="{FF2B5EF4-FFF2-40B4-BE49-F238E27FC236}">
                <a16:creationId xmlns:a16="http://schemas.microsoft.com/office/drawing/2014/main" id="{E4E9BBA5-9A73-AB49-7A58-7A5F092B3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3980" y="2955429"/>
            <a:ext cx="3474889" cy="3371675"/>
          </a:xfrm>
          <a:prstGeom prst="rect">
            <a:avLst/>
          </a:prstGeom>
        </p:spPr>
      </p:pic>
      <p:pic>
        <p:nvPicPr>
          <p:cNvPr id="21" name="Picture 20">
            <a:extLst>
              <a:ext uri="{FF2B5EF4-FFF2-40B4-BE49-F238E27FC236}">
                <a16:creationId xmlns:a16="http://schemas.microsoft.com/office/drawing/2014/main" id="{9F905252-90FC-3E75-093B-81E78BB2BC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855" y="2955429"/>
            <a:ext cx="3474889" cy="3371675"/>
          </a:xfrm>
          <a:prstGeom prst="rect">
            <a:avLst/>
          </a:prstGeom>
        </p:spPr>
      </p:pic>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
              <a:t>Batteries provide essential power</a:t>
            </a:r>
            <a:endParaRPr lang="en-US"/>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4682949" cy="400110"/>
          </a:xfrm>
          <a:prstGeom prst="rect">
            <a:avLst/>
          </a:prstGeom>
        </p:spPr>
        <p:txBody>
          <a:bodyPr wrap="none">
            <a:spAutoFit/>
          </a:bodyPr>
          <a:lstStyle/>
          <a:p>
            <a:pPr marL="0" lvl="0" indent="0" algn="l" rtl="0">
              <a:spcBef>
                <a:spcPts val="0"/>
              </a:spcBef>
              <a:spcAft>
                <a:spcPts val="0"/>
              </a:spcAft>
              <a:buNone/>
            </a:pPr>
            <a:r>
              <a:rPr lang="en-GB" sz="2000">
                <a:latin typeface="Arial" panose="020B0604020202020204" pitchFamily="34" charset="0"/>
                <a:cs typeface="Arial" panose="020B0604020202020204" pitchFamily="34" charset="0"/>
              </a:rPr>
              <a:t>Batteries are a source of electric power.</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a:solidFill>
                <a:schemeClr val="bg1"/>
              </a:solidFill>
            </a:endParaRPr>
          </a:p>
        </p:txBody>
      </p:sp>
      <p:sp>
        <p:nvSpPr>
          <p:cNvPr id="16" name="Footer Placeholder 3">
            <a:extLst>
              <a:ext uri="{FF2B5EF4-FFF2-40B4-BE49-F238E27FC236}">
                <a16:creationId xmlns:a16="http://schemas.microsoft.com/office/drawing/2014/main" id="{FA9A4074-BB3A-C3D3-E66D-C01578C2AE32}"/>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chemeClr val="bg1"/>
                </a:solidFill>
              </a:rPr>
              <a:t>1. </a:t>
            </a:r>
            <a:r>
              <a:rPr lang="en-GB">
                <a:solidFill>
                  <a:schemeClr val="bg1"/>
                </a:solidFill>
              </a:rPr>
              <a:t>Introducing battery technologies</a:t>
            </a:r>
            <a:endParaRPr lang="en-US">
              <a:solidFill>
                <a:schemeClr val="bg1"/>
              </a:solidFill>
            </a:endParaRPr>
          </a:p>
        </p:txBody>
      </p:sp>
      <p:sp>
        <p:nvSpPr>
          <p:cNvPr id="9" name="Content Placeholder 11">
            <a:extLst>
              <a:ext uri="{FF2B5EF4-FFF2-40B4-BE49-F238E27FC236}">
                <a16:creationId xmlns:a16="http://schemas.microsoft.com/office/drawing/2014/main" id="{8F5CB6CC-FDDF-8A3F-319F-E1F97A3DEE72}"/>
              </a:ext>
            </a:extLst>
          </p:cNvPr>
          <p:cNvSpPr txBox="1">
            <a:spLocks/>
          </p:cNvSpPr>
          <p:nvPr/>
        </p:nvSpPr>
        <p:spPr>
          <a:xfrm>
            <a:off x="518902" y="3775913"/>
            <a:ext cx="5017540" cy="4078143"/>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74345" lvl="0" indent="-342900" algn="l" rtl="0">
              <a:lnSpc>
                <a:spcPct val="100000"/>
              </a:lnSpc>
              <a:spcBef>
                <a:spcPts val="1200"/>
              </a:spcBef>
              <a:spcAft>
                <a:spcPts val="0"/>
              </a:spcAft>
              <a:buSzPct val="70000"/>
              <a:buFont typeface="Arial" panose="020B0604020202020204" pitchFamily="34" charset="0"/>
              <a:buChar char="•"/>
            </a:pPr>
            <a:r>
              <a:rPr lang="en-GB"/>
              <a:t>List some industrial and </a:t>
            </a:r>
            <a:br>
              <a:rPr lang="en-GB"/>
            </a:br>
            <a:r>
              <a:rPr lang="en-GB"/>
              <a:t>domestic uses for batteries.</a:t>
            </a:r>
            <a:br>
              <a:rPr lang="en-GB"/>
            </a:br>
            <a:endParaRPr lang="en-GB"/>
          </a:p>
          <a:p>
            <a:pPr marL="474345" lvl="0" indent="-342900" algn="l" rtl="0">
              <a:lnSpc>
                <a:spcPct val="100000"/>
              </a:lnSpc>
              <a:spcBef>
                <a:spcPts val="0"/>
              </a:spcBef>
              <a:spcAft>
                <a:spcPts val="0"/>
              </a:spcAft>
              <a:buSzPct val="70000"/>
              <a:buFont typeface="Arial" panose="020B0604020202020204" pitchFamily="34" charset="0"/>
              <a:buChar char="•"/>
            </a:pPr>
            <a:r>
              <a:rPr lang="en-GB"/>
              <a:t>Use your understanding of the definition of power to explain what unit is used to describe a battery’s storage capacity.</a:t>
            </a:r>
            <a:br>
              <a:rPr lang="en-GB"/>
            </a:br>
            <a:endParaRPr lang="en-GB"/>
          </a:p>
          <a:p>
            <a:pPr marL="474345" lvl="0" indent="-342900" algn="l" rtl="0">
              <a:lnSpc>
                <a:spcPct val="100000"/>
              </a:lnSpc>
              <a:spcBef>
                <a:spcPts val="0"/>
              </a:spcBef>
              <a:spcAft>
                <a:spcPts val="0"/>
              </a:spcAft>
              <a:buSzPct val="70000"/>
              <a:buFont typeface="Arial" panose="020B0604020202020204" pitchFamily="34" charset="0"/>
              <a:buChar char="•"/>
            </a:pPr>
            <a:r>
              <a:rPr lang="en-GB"/>
              <a:t>Suggest some criteria an engineer might consider when selecting a battery.</a:t>
            </a:r>
          </a:p>
        </p:txBody>
      </p:sp>
      <p:pic>
        <p:nvPicPr>
          <p:cNvPr id="7" name="Picture 6">
            <a:extLst>
              <a:ext uri="{FF2B5EF4-FFF2-40B4-BE49-F238E27FC236}">
                <a16:creationId xmlns:a16="http://schemas.microsoft.com/office/drawing/2014/main" id="{43497415-4089-67E5-7B9B-68D064E7A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1442" y="3176719"/>
            <a:ext cx="1003300" cy="977900"/>
          </a:xfrm>
          <a:prstGeom prst="rect">
            <a:avLst/>
          </a:prstGeom>
        </p:spPr>
      </p:pic>
    </p:spTree>
    <p:extLst>
      <p:ext uri="{BB962C8B-B14F-4D97-AF65-F5344CB8AC3E}">
        <p14:creationId xmlns:p14="http://schemas.microsoft.com/office/powerpoint/2010/main" val="292611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157D4A9-F0F5-6FD9-AFA4-8950CC79B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6311" y="6380864"/>
            <a:ext cx="3773370" cy="1770581"/>
          </a:xfrm>
          <a:prstGeom prst="rect">
            <a:avLst/>
          </a:prstGeom>
        </p:spPr>
      </p:pic>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a:xfrm>
            <a:off x="411858" y="1445908"/>
            <a:ext cx="7716936" cy="728133"/>
          </a:xfrm>
        </p:spPr>
        <p:txBody>
          <a:bodyPr/>
          <a:lstStyle/>
          <a:p>
            <a:r>
              <a:rPr lang="en"/>
              <a:t>Key battery specifications</a:t>
            </a:r>
            <a:endParaRPr lang="en-US"/>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48879" y="2288222"/>
            <a:ext cx="7718425" cy="4533965"/>
          </a:xfrm>
        </p:spPr>
        <p:txBody>
          <a:bodyPr/>
          <a:lstStyle/>
          <a:p>
            <a:pPr marL="0" lvl="0" indent="0" algn="l" rtl="0">
              <a:spcBef>
                <a:spcPts val="0"/>
              </a:spcBef>
              <a:spcAft>
                <a:spcPts val="0"/>
              </a:spcAft>
              <a:buNone/>
            </a:pPr>
            <a:r>
              <a:rPr lang="en-GB" sz="2000"/>
              <a:t>When choosing a battery, an engineer needs to consider a range of criteria including the battery’s:</a:t>
            </a:r>
          </a:p>
          <a:p>
            <a:pPr marL="342900" lvl="0" indent="-342900" algn="l" rtl="0">
              <a:spcBef>
                <a:spcPts val="1200"/>
              </a:spcBef>
              <a:spcAft>
                <a:spcPts val="0"/>
              </a:spcAft>
              <a:buSzPct val="70000"/>
              <a:buFont typeface="Arial" panose="020B0604020202020204" pitchFamily="34" charset="0"/>
              <a:buChar char="•"/>
            </a:pPr>
            <a:r>
              <a:rPr lang="en-GB" sz="2000" b="1"/>
              <a:t>voltage</a:t>
            </a:r>
          </a:p>
          <a:p>
            <a:pPr marL="342900" lvl="0" indent="-342900" algn="l" rtl="0">
              <a:spcBef>
                <a:spcPts val="1200"/>
              </a:spcBef>
              <a:spcAft>
                <a:spcPts val="0"/>
              </a:spcAft>
              <a:buSzPct val="70000"/>
              <a:buFont typeface="Arial" panose="020B0604020202020204" pitchFamily="34" charset="0"/>
              <a:buChar char="•"/>
            </a:pPr>
            <a:r>
              <a:rPr lang="en-GB" sz="2000" b="1"/>
              <a:t>storage capacity</a:t>
            </a:r>
          </a:p>
          <a:p>
            <a:pPr marL="342900" lvl="0" indent="-342900" algn="l" rtl="0">
              <a:spcBef>
                <a:spcPts val="1200"/>
              </a:spcBef>
              <a:spcAft>
                <a:spcPts val="0"/>
              </a:spcAft>
              <a:buSzPct val="70000"/>
              <a:buFont typeface="Arial" panose="020B0604020202020204" pitchFamily="34" charset="0"/>
              <a:buChar char="•"/>
            </a:pPr>
            <a:r>
              <a:rPr lang="en-GB" sz="2000" b="1"/>
              <a:t>dimensions</a:t>
            </a:r>
          </a:p>
          <a:p>
            <a:pPr marL="342900" lvl="0" indent="-342900" algn="l" rtl="0">
              <a:spcBef>
                <a:spcPts val="1200"/>
              </a:spcBef>
              <a:spcAft>
                <a:spcPts val="0"/>
              </a:spcAft>
              <a:buSzPct val="70000"/>
              <a:buFont typeface="Arial" panose="020B0604020202020204" pitchFamily="34" charset="0"/>
              <a:buChar char="•"/>
            </a:pPr>
            <a:r>
              <a:rPr lang="en-GB" sz="2000" b="1"/>
              <a:t>weight (mass)</a:t>
            </a:r>
          </a:p>
          <a:p>
            <a:pPr marL="342900" lvl="0" indent="-342900" algn="l" rtl="0">
              <a:spcBef>
                <a:spcPts val="1200"/>
              </a:spcBef>
              <a:spcAft>
                <a:spcPts val="1200"/>
              </a:spcAft>
              <a:buSzPct val="70000"/>
              <a:buFont typeface="Arial" panose="020B0604020202020204" pitchFamily="34" charset="0"/>
              <a:buChar char="•"/>
            </a:pPr>
            <a:r>
              <a:rPr lang="en-GB" sz="2000" b="1"/>
              <a:t>discharge rate.</a:t>
            </a:r>
          </a:p>
          <a:p>
            <a:pPr>
              <a:lnSpc>
                <a:spcPct val="100000"/>
              </a:lnSpc>
            </a:pPr>
            <a:r>
              <a:rPr lang="en-GB" sz="2000"/>
              <a:t> </a:t>
            </a:r>
            <a:endParaRPr lang="en-US" sz="2000"/>
          </a:p>
        </p:txBody>
      </p:sp>
      <p:sp>
        <p:nvSpPr>
          <p:cNvPr id="65" name="Slide Number Placeholder 5">
            <a:extLst>
              <a:ext uri="{FF2B5EF4-FFF2-40B4-BE49-F238E27FC236}">
                <a16:creationId xmlns:a16="http://schemas.microsoft.com/office/drawing/2014/main" id="{73D8A0DC-8383-6379-3931-3BE143648CC0}"/>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solidFill>
                  <a:schemeClr val="bg1"/>
                </a:solidFill>
              </a:rPr>
              <a:pPr/>
              <a:t>9</a:t>
            </a:fld>
            <a:endParaRPr lang="en-US">
              <a:solidFill>
                <a:schemeClr val="bg1"/>
              </a:solidFill>
            </a:endParaRP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a:solidFill>
                <a:schemeClr val="bg1"/>
              </a:solidFill>
            </a:endParaRPr>
          </a:p>
        </p:txBody>
      </p:sp>
      <p:sp>
        <p:nvSpPr>
          <p:cNvPr id="12" name="Content Placeholder 11">
            <a:extLst>
              <a:ext uri="{FF2B5EF4-FFF2-40B4-BE49-F238E27FC236}">
                <a16:creationId xmlns:a16="http://schemas.microsoft.com/office/drawing/2014/main" id="{303560A6-0CE0-DA1E-B0C3-9E6C46E6194A}"/>
              </a:ext>
            </a:extLst>
          </p:cNvPr>
          <p:cNvSpPr txBox="1">
            <a:spLocks/>
          </p:cNvSpPr>
          <p:nvPr/>
        </p:nvSpPr>
        <p:spPr>
          <a:xfrm>
            <a:off x="12294859" y="3479381"/>
            <a:ext cx="3407862" cy="2712851"/>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85750" indent="-285750">
              <a:spcBef>
                <a:spcPts val="0"/>
              </a:spcBef>
              <a:buSzPct val="70000"/>
              <a:buFont typeface="Arial" panose="020B0604020202020204" pitchFamily="34" charset="0"/>
              <a:buChar char="•"/>
            </a:pPr>
            <a:r>
              <a:rPr lang="en-GB" sz="1800"/>
              <a:t>Suggest which </a:t>
            </a:r>
            <a:br>
              <a:rPr lang="en-GB" sz="1800"/>
            </a:br>
            <a:r>
              <a:rPr lang="en-GB" sz="1800"/>
              <a:t>criteria are most important for these </a:t>
            </a:r>
            <a:br>
              <a:rPr lang="en-GB" sz="1800"/>
            </a:br>
            <a:r>
              <a:rPr lang="en-GB" sz="1800"/>
              <a:t>four engineering applications.</a:t>
            </a:r>
          </a:p>
          <a:p>
            <a:pPr marL="285750" indent="-285750">
              <a:spcBef>
                <a:spcPts val="0"/>
              </a:spcBef>
              <a:buSzPct val="70000"/>
              <a:buFont typeface="Arial" panose="020B0604020202020204" pitchFamily="34" charset="0"/>
              <a:buChar char="•"/>
            </a:pPr>
            <a:endParaRPr lang="en-GB" sz="1800"/>
          </a:p>
          <a:p>
            <a:pPr marL="285750" indent="-285750">
              <a:spcBef>
                <a:spcPts val="0"/>
              </a:spcBef>
              <a:buSzPct val="70000"/>
              <a:buFont typeface="Arial" panose="020B0604020202020204" pitchFamily="34" charset="0"/>
              <a:buChar char="•"/>
            </a:pPr>
            <a:r>
              <a:rPr lang="en-GB" sz="1800"/>
              <a:t>Can you also prioritise your criteria?</a:t>
            </a:r>
          </a:p>
          <a:p>
            <a:pPr marL="0" lvl="0" indent="0" algn="l" rtl="0">
              <a:spcBef>
                <a:spcPts val="0"/>
              </a:spcBef>
              <a:spcAft>
                <a:spcPts val="0"/>
              </a:spcAft>
              <a:buNone/>
            </a:pPr>
            <a:endParaRPr lang="en-GB" sz="1800"/>
          </a:p>
        </p:txBody>
      </p:sp>
      <p:sp>
        <p:nvSpPr>
          <p:cNvPr id="15" name="Text Placeholder 18">
            <a:extLst>
              <a:ext uri="{FF2B5EF4-FFF2-40B4-BE49-F238E27FC236}">
                <a16:creationId xmlns:a16="http://schemas.microsoft.com/office/drawing/2014/main" id="{CEF920A4-F5DA-081F-DE8D-1820FAFF2574}"/>
              </a:ext>
            </a:extLst>
          </p:cNvPr>
          <p:cNvSpPr txBox="1">
            <a:spLocks/>
          </p:cNvSpPr>
          <p:nvPr/>
        </p:nvSpPr>
        <p:spPr>
          <a:xfrm>
            <a:off x="3408383" y="4576856"/>
            <a:ext cx="899709" cy="1382334"/>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endParaRPr lang="en-US" sz="8800"/>
          </a:p>
        </p:txBody>
      </p:sp>
      <p:pic>
        <p:nvPicPr>
          <p:cNvPr id="13" name="Picture 12">
            <a:extLst>
              <a:ext uri="{FF2B5EF4-FFF2-40B4-BE49-F238E27FC236}">
                <a16:creationId xmlns:a16="http://schemas.microsoft.com/office/drawing/2014/main" id="{CD4811F3-C661-6A1D-6BCE-A96B4958CD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8383" y="3479381"/>
            <a:ext cx="2951752" cy="2235307"/>
          </a:xfrm>
          <a:prstGeom prst="rect">
            <a:avLst/>
          </a:prstGeom>
        </p:spPr>
      </p:pic>
      <p:sp>
        <p:nvSpPr>
          <p:cNvPr id="18" name="TextBox 17">
            <a:extLst>
              <a:ext uri="{FF2B5EF4-FFF2-40B4-BE49-F238E27FC236}">
                <a16:creationId xmlns:a16="http://schemas.microsoft.com/office/drawing/2014/main" id="{D891A17D-5570-9D5D-B2F9-C535490E0312}"/>
              </a:ext>
            </a:extLst>
          </p:cNvPr>
          <p:cNvSpPr txBox="1"/>
          <p:nvPr/>
        </p:nvSpPr>
        <p:spPr>
          <a:xfrm>
            <a:off x="3660167" y="3780806"/>
            <a:ext cx="8126360" cy="1200329"/>
          </a:xfrm>
          <a:prstGeom prst="rect">
            <a:avLst/>
          </a:prstGeom>
          <a:noFill/>
        </p:spPr>
        <p:txBody>
          <a:bodyPr wrap="square">
            <a:spAutoFit/>
          </a:bodyPr>
          <a:lstStyle/>
          <a:p>
            <a:pPr marL="0" lvl="0" indent="0" rtl="0">
              <a:spcBef>
                <a:spcPts val="0"/>
              </a:spcBef>
              <a:spcAft>
                <a:spcPts val="0"/>
              </a:spcAft>
              <a:buNone/>
            </a:pP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I need a battery for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an autonomous guided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warehouse vehicle.</a:t>
            </a:r>
          </a:p>
        </p:txBody>
      </p:sp>
      <p:sp>
        <p:nvSpPr>
          <p:cNvPr id="22" name="TextBox 21">
            <a:extLst>
              <a:ext uri="{FF2B5EF4-FFF2-40B4-BE49-F238E27FC236}">
                <a16:creationId xmlns:a16="http://schemas.microsoft.com/office/drawing/2014/main" id="{076FE7C7-4155-7FE7-210A-BB7123368CAD}"/>
              </a:ext>
            </a:extLst>
          </p:cNvPr>
          <p:cNvSpPr txBox="1"/>
          <p:nvPr/>
        </p:nvSpPr>
        <p:spPr>
          <a:xfrm>
            <a:off x="2801218" y="6840186"/>
            <a:ext cx="2500614" cy="923330"/>
          </a:xfrm>
          <a:prstGeom prst="rect">
            <a:avLst/>
          </a:prstGeom>
          <a:noFill/>
        </p:spPr>
        <p:txBody>
          <a:bodyPr wrap="square">
            <a:spAutoFit/>
          </a:bodyPr>
          <a:lstStyle/>
          <a:p>
            <a:pPr marL="0" lvl="0" indent="0" algn="l" rtl="0">
              <a:spcBef>
                <a:spcPts val="0"/>
              </a:spcBef>
              <a:spcAft>
                <a:spcPts val="0"/>
              </a:spcAft>
              <a:buNone/>
            </a:pP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I need a battery for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 new earbud design.</a:t>
            </a:r>
          </a:p>
        </p:txBody>
      </p:sp>
      <p:pic>
        <p:nvPicPr>
          <p:cNvPr id="24" name="Picture Placeholder 25">
            <a:extLst>
              <a:ext uri="{FF2B5EF4-FFF2-40B4-BE49-F238E27FC236}">
                <a16:creationId xmlns:a16="http://schemas.microsoft.com/office/drawing/2014/main" id="{D10B4919-D5B9-5761-19E9-3A3BE60FF53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698"/>
          <a:stretch/>
        </p:blipFill>
        <p:spPr>
          <a:xfrm>
            <a:off x="6573140" y="3847855"/>
            <a:ext cx="3831369" cy="3741994"/>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p:spPr>
      </p:pic>
      <p:pic>
        <p:nvPicPr>
          <p:cNvPr id="26" name="Picture 25">
            <a:extLst>
              <a:ext uri="{FF2B5EF4-FFF2-40B4-BE49-F238E27FC236}">
                <a16:creationId xmlns:a16="http://schemas.microsoft.com/office/drawing/2014/main" id="{202D4799-787E-1CBE-B5AD-374607062F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033674" y="1626583"/>
            <a:ext cx="3036550" cy="2299523"/>
          </a:xfrm>
          <a:prstGeom prst="rect">
            <a:avLst/>
          </a:prstGeom>
        </p:spPr>
      </p:pic>
      <p:pic>
        <p:nvPicPr>
          <p:cNvPr id="32" name="Picture 31">
            <a:extLst>
              <a:ext uri="{FF2B5EF4-FFF2-40B4-BE49-F238E27FC236}">
                <a16:creationId xmlns:a16="http://schemas.microsoft.com/office/drawing/2014/main" id="{4C02D0D3-71AC-5721-DAF8-D0434AAAFE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2576" y="6581502"/>
            <a:ext cx="3773370" cy="1770581"/>
          </a:xfrm>
          <a:prstGeom prst="rect">
            <a:avLst/>
          </a:prstGeom>
        </p:spPr>
      </p:pic>
      <p:sp>
        <p:nvSpPr>
          <p:cNvPr id="33" name="TextBox 32">
            <a:extLst>
              <a:ext uri="{FF2B5EF4-FFF2-40B4-BE49-F238E27FC236}">
                <a16:creationId xmlns:a16="http://schemas.microsoft.com/office/drawing/2014/main" id="{3BAC8B0E-7B57-7DF8-E113-02AB15E4EB60}"/>
              </a:ext>
            </a:extLst>
          </p:cNvPr>
          <p:cNvSpPr txBox="1"/>
          <p:nvPr/>
        </p:nvSpPr>
        <p:spPr>
          <a:xfrm>
            <a:off x="9290602" y="2349399"/>
            <a:ext cx="2779622" cy="646331"/>
          </a:xfrm>
          <a:prstGeom prst="rect">
            <a:avLst/>
          </a:prstGeom>
          <a:noFill/>
        </p:spPr>
        <p:txBody>
          <a:bodyPr wrap="square">
            <a:spAutoFit/>
          </a:bodyPr>
          <a:lstStyle/>
          <a:p>
            <a:pPr marL="0" lvl="0" indent="0" algn="l" rtl="0">
              <a:spcBef>
                <a:spcPts val="0"/>
              </a:spcBef>
              <a:spcAft>
                <a:spcPts val="0"/>
              </a:spcAft>
              <a:buNone/>
            </a:pPr>
            <a:r>
              <a:rPr lang="en-GB">
                <a:latin typeface="Arial" panose="020B0604020202020204" pitchFamily="34" charset="0"/>
                <a:cs typeface="Arial" panose="020B0604020202020204" pitchFamily="34" charset="0"/>
              </a:rPr>
              <a:t>I need a battery for an electric delivery vehicle.</a:t>
            </a:r>
          </a:p>
        </p:txBody>
      </p:sp>
      <p:sp>
        <p:nvSpPr>
          <p:cNvPr id="34" name="TextBox 33">
            <a:extLst>
              <a:ext uri="{FF2B5EF4-FFF2-40B4-BE49-F238E27FC236}">
                <a16:creationId xmlns:a16="http://schemas.microsoft.com/office/drawing/2014/main" id="{9513A818-EAD3-B3CC-D362-647F57C5A3AA}"/>
              </a:ext>
            </a:extLst>
          </p:cNvPr>
          <p:cNvSpPr txBox="1"/>
          <p:nvPr/>
        </p:nvSpPr>
        <p:spPr>
          <a:xfrm>
            <a:off x="11733756" y="7206056"/>
            <a:ext cx="1802252" cy="923330"/>
          </a:xfrm>
          <a:prstGeom prst="rect">
            <a:avLst/>
          </a:prstGeom>
          <a:noFill/>
        </p:spPr>
        <p:txBody>
          <a:bodyPr wrap="square">
            <a:spAutoFit/>
          </a:bodyPr>
          <a:lstStyle/>
          <a:p>
            <a:pPr marL="0" lvl="0" indent="0" algn="l" rtl="0">
              <a:spcBef>
                <a:spcPts val="0"/>
              </a:spcBef>
              <a:spcAft>
                <a:spcPts val="0"/>
              </a:spcAft>
              <a:buNone/>
            </a:pPr>
            <a:r>
              <a:rPr lang="en-GB">
                <a:latin typeface="Arial" panose="020B0604020202020204" pitchFamily="34" charset="0"/>
                <a:cs typeface="Arial" panose="020B0604020202020204" pitchFamily="34" charset="0"/>
              </a:rPr>
              <a:t>I need a battery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for a handheld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CNC controller.</a:t>
            </a:r>
          </a:p>
        </p:txBody>
      </p:sp>
      <p:sp>
        <p:nvSpPr>
          <p:cNvPr id="41" name="Footer Placeholder 3">
            <a:extLst>
              <a:ext uri="{FF2B5EF4-FFF2-40B4-BE49-F238E27FC236}">
                <a16:creationId xmlns:a16="http://schemas.microsoft.com/office/drawing/2014/main" id="{D5A8115C-3F68-F404-8589-0919C7961A80}"/>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1. </a:t>
            </a:r>
            <a:r>
              <a:rPr lang="en-GB"/>
              <a:t>Introducing battery technologies</a:t>
            </a:r>
            <a:endParaRPr lang="en-US"/>
          </a:p>
        </p:txBody>
      </p:sp>
      <p:pic>
        <p:nvPicPr>
          <p:cNvPr id="40" name="Picture 39">
            <a:extLst>
              <a:ext uri="{FF2B5EF4-FFF2-40B4-BE49-F238E27FC236}">
                <a16:creationId xmlns:a16="http://schemas.microsoft.com/office/drawing/2014/main" id="{515CA1BA-A961-2DA9-9CDF-D490DF91BCCB}"/>
              </a:ext>
            </a:extLst>
          </p:cNvPr>
          <p:cNvPicPr>
            <a:picLocks noChangeAspect="1"/>
          </p:cNvPicPr>
          <p:nvPr/>
        </p:nvPicPr>
        <p:blipFill>
          <a:blip r:embed="rId8"/>
          <a:stretch>
            <a:fillRect/>
          </a:stretch>
        </p:blipFill>
        <p:spPr>
          <a:xfrm>
            <a:off x="6404134" y="3754703"/>
            <a:ext cx="4085476" cy="3964124"/>
          </a:xfrm>
          <a:prstGeom prst="rect">
            <a:avLst/>
          </a:prstGeom>
        </p:spPr>
      </p:pic>
      <p:sp>
        <p:nvSpPr>
          <p:cNvPr id="43" name="Google Shape;539;p3">
            <a:extLst>
              <a:ext uri="{FF2B5EF4-FFF2-40B4-BE49-F238E27FC236}">
                <a16:creationId xmlns:a16="http://schemas.microsoft.com/office/drawing/2014/main" id="{78C7B824-B8DA-9EF4-6DAE-551281F9CEB5}"/>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a:solidFill>
                  <a:schemeClr val="tx1"/>
                </a:solidFill>
                <a:latin typeface="Arial"/>
                <a:ea typeface="Arial"/>
                <a:cs typeface="Arial"/>
                <a:sym typeface="Arial"/>
              </a:rPr>
              <a:t>Image © This Is Engineering</a:t>
            </a:r>
            <a:endParaRPr sz="1400" b="0" i="0" u="none" strike="noStrike" cap="none">
              <a:solidFill>
                <a:schemeClr val="tx1"/>
              </a:solidFill>
              <a:latin typeface="Arial"/>
              <a:ea typeface="Arial"/>
              <a:cs typeface="Arial"/>
              <a:sym typeface="Arial"/>
            </a:endParaRPr>
          </a:p>
        </p:txBody>
      </p:sp>
      <p:pic>
        <p:nvPicPr>
          <p:cNvPr id="3" name="Picture 2">
            <a:extLst>
              <a:ext uri="{FF2B5EF4-FFF2-40B4-BE49-F238E27FC236}">
                <a16:creationId xmlns:a16="http://schemas.microsoft.com/office/drawing/2014/main" id="{0D93CFE1-6C92-4BEA-B3DA-8AB86B0D36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95844" y="2885001"/>
            <a:ext cx="1003300" cy="977900"/>
          </a:xfrm>
          <a:prstGeom prst="rect">
            <a:avLst/>
          </a:prstGeom>
        </p:spPr>
      </p:pic>
      <p:sp>
        <p:nvSpPr>
          <p:cNvPr id="7" name="TextBox 6">
            <a:extLst>
              <a:ext uri="{FF2B5EF4-FFF2-40B4-BE49-F238E27FC236}">
                <a16:creationId xmlns:a16="http://schemas.microsoft.com/office/drawing/2014/main" id="{27E9AFDB-6068-7286-2D6D-C3E02E35A34E}"/>
              </a:ext>
            </a:extLst>
          </p:cNvPr>
          <p:cNvSpPr txBox="1"/>
          <p:nvPr/>
        </p:nvSpPr>
        <p:spPr>
          <a:xfrm>
            <a:off x="4010370" y="3666245"/>
            <a:ext cx="8127242" cy="369332"/>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Application 1</a:t>
            </a:r>
            <a:endParaRPr lang="en-US"/>
          </a:p>
        </p:txBody>
      </p:sp>
      <p:sp>
        <p:nvSpPr>
          <p:cNvPr id="9" name="TextBox 8">
            <a:extLst>
              <a:ext uri="{FF2B5EF4-FFF2-40B4-BE49-F238E27FC236}">
                <a16:creationId xmlns:a16="http://schemas.microsoft.com/office/drawing/2014/main" id="{FE2EDA6B-1EE4-4B2E-7905-F738CA696DAD}"/>
              </a:ext>
            </a:extLst>
          </p:cNvPr>
          <p:cNvSpPr txBox="1"/>
          <p:nvPr/>
        </p:nvSpPr>
        <p:spPr>
          <a:xfrm>
            <a:off x="3099895" y="6747432"/>
            <a:ext cx="1668649" cy="369332"/>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Application 3</a:t>
            </a:r>
            <a:endParaRPr lang="en-US"/>
          </a:p>
        </p:txBody>
      </p:sp>
      <p:sp>
        <p:nvSpPr>
          <p:cNvPr id="11" name="TextBox 10">
            <a:extLst>
              <a:ext uri="{FF2B5EF4-FFF2-40B4-BE49-F238E27FC236}">
                <a16:creationId xmlns:a16="http://schemas.microsoft.com/office/drawing/2014/main" id="{EF47532A-F7C8-8D84-2BD7-0FF2C711482C}"/>
              </a:ext>
            </a:extLst>
          </p:cNvPr>
          <p:cNvSpPr txBox="1"/>
          <p:nvPr/>
        </p:nvSpPr>
        <p:spPr>
          <a:xfrm>
            <a:off x="9677228" y="1986604"/>
            <a:ext cx="8127242" cy="369332"/>
          </a:xfrm>
          <a:prstGeom prst="rect">
            <a:avLst/>
          </a:prstGeom>
          <a:noFill/>
        </p:spPr>
        <p:txBody>
          <a:bodyPr wrap="square">
            <a:spAutoFit/>
          </a:bodyPr>
          <a:lstStyle/>
          <a:p>
            <a:pPr marL="0" lvl="0" indent="0" algn="l" rtl="0">
              <a:spcBef>
                <a:spcPts val="0"/>
              </a:spcBef>
              <a:spcAft>
                <a:spcPts val="0"/>
              </a:spcAft>
              <a:buNone/>
            </a:pPr>
            <a:r>
              <a:rPr lang="en-GB" b="1">
                <a:latin typeface="Arial" panose="020B0604020202020204" pitchFamily="34" charset="0"/>
                <a:cs typeface="Arial" panose="020B0604020202020204" pitchFamily="34" charset="0"/>
              </a:rPr>
              <a:t>Application 2</a:t>
            </a:r>
          </a:p>
        </p:txBody>
      </p:sp>
      <p:sp>
        <p:nvSpPr>
          <p:cNvPr id="16" name="TextBox 15">
            <a:extLst>
              <a:ext uri="{FF2B5EF4-FFF2-40B4-BE49-F238E27FC236}">
                <a16:creationId xmlns:a16="http://schemas.microsoft.com/office/drawing/2014/main" id="{897F02A3-84ED-0AB7-0E14-02D670936946}"/>
              </a:ext>
            </a:extLst>
          </p:cNvPr>
          <p:cNvSpPr txBox="1"/>
          <p:nvPr/>
        </p:nvSpPr>
        <p:spPr>
          <a:xfrm>
            <a:off x="11755862" y="6858712"/>
            <a:ext cx="1949120" cy="369332"/>
          </a:xfrm>
          <a:prstGeom prst="rect">
            <a:avLst/>
          </a:prstGeom>
          <a:noFill/>
        </p:spPr>
        <p:txBody>
          <a:bodyPr wrap="square">
            <a:spAutoFit/>
          </a:bodyPr>
          <a:lstStyle/>
          <a:p>
            <a:pPr marL="0" lvl="0" indent="0" algn="l" rtl="0">
              <a:spcBef>
                <a:spcPts val="0"/>
              </a:spcBef>
              <a:spcAft>
                <a:spcPts val="0"/>
              </a:spcAft>
              <a:buNone/>
            </a:pPr>
            <a:r>
              <a:rPr lang="en-GB" b="1">
                <a:latin typeface="Arial" panose="020B0604020202020204" pitchFamily="34" charset="0"/>
                <a:cs typeface="Arial" panose="020B0604020202020204" pitchFamily="34" charset="0"/>
              </a:rPr>
              <a:t>Application 4</a:t>
            </a:r>
          </a:p>
        </p:txBody>
      </p:sp>
    </p:spTree>
    <p:extLst>
      <p:ext uri="{BB962C8B-B14F-4D97-AF65-F5344CB8AC3E}">
        <p14:creationId xmlns:p14="http://schemas.microsoft.com/office/powerpoint/2010/main" val="502550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Props1.xml><?xml version="1.0" encoding="utf-8"?>
<ds:datastoreItem xmlns:ds="http://schemas.openxmlformats.org/officeDocument/2006/customXml" ds:itemID="{F38FD647-D071-44E4-B8DE-E872690BA71E}"/>
</file>

<file path=customXml/itemProps2.xml><?xml version="1.0" encoding="utf-8"?>
<ds:datastoreItem xmlns:ds="http://schemas.openxmlformats.org/officeDocument/2006/customXml" ds:itemID="{F9D6EF89-101A-4612-AAD2-38D0480C493A}">
  <ds:schemaRefs>
    <ds:schemaRef ds:uri="http://schemas.microsoft.com/sharepoint/v3/contenttype/forms"/>
  </ds:schemaRefs>
</ds:datastoreItem>
</file>

<file path=customXml/itemProps3.xml><?xml version="1.0" encoding="utf-8"?>
<ds:datastoreItem xmlns:ds="http://schemas.openxmlformats.org/officeDocument/2006/customXml" ds:itemID="{EF124295-043D-4C41-8E9F-EB55A822978A}">
  <ds:schemaRefs>
    <ds:schemaRef ds:uri="0edf7d78-1330-49f6-bffc-7239953f04fe"/>
    <ds:schemaRef ds:uri="1ccdc7b9-4b6b-4ed9-8fc5-54a67669b54b"/>
    <ds:schemaRef ds:uri="f97151d3-a763-4fee-95d1-c0b0132eac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3417</Words>
  <Application>Microsoft Office PowerPoint</Application>
  <PresentationFormat>Custom</PresentationFormat>
  <Paragraphs>453</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Custom Design</vt:lpstr>
      <vt:lpstr>PowerPoint Presentation</vt:lpstr>
      <vt:lpstr>Practitioner guide 1. Introducing battery technologies</vt:lpstr>
      <vt:lpstr>Introduction and overview</vt:lpstr>
      <vt:lpstr>Learning outcomes and resource links </vt:lpstr>
      <vt:lpstr>Subject coverage</vt:lpstr>
      <vt:lpstr>1. Introducing battery technologies</vt:lpstr>
      <vt:lpstr>Learning outcomes</vt:lpstr>
      <vt:lpstr>Batteries provide essential power</vt:lpstr>
      <vt:lpstr>Key battery specifications</vt:lpstr>
      <vt:lpstr>Prioritising criteria for different applications</vt:lpstr>
      <vt:lpstr>Energy storage capacity</vt:lpstr>
      <vt:lpstr>Energy storage capacity – answers </vt:lpstr>
      <vt:lpstr>How can we make batteries more sustainable?</vt:lpstr>
      <vt:lpstr>Case study: Acceleron Energy  – making batteries better</vt:lpstr>
      <vt:lpstr>A circular economy for batteries</vt:lpstr>
      <vt:lpstr>Battery technologies,  engineering and the future</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48</cp:revision>
  <dcterms:created xsi:type="dcterms:W3CDTF">2022-05-23T15:11:33Z</dcterms:created>
  <dcterms:modified xsi:type="dcterms:W3CDTF">2023-03-08T11:25:40Z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