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1" r:id="rId6"/>
    <p:sldId id="262" r:id="rId7"/>
    <p:sldId id="273" r:id="rId8"/>
    <p:sldId id="325" r:id="rId9"/>
    <p:sldId id="275" r:id="rId10"/>
    <p:sldId id="276" r:id="rId11"/>
    <p:sldId id="319" r:id="rId12"/>
    <p:sldId id="317" r:id="rId13"/>
    <p:sldId id="321" r:id="rId14"/>
    <p:sldId id="320" r:id="rId15"/>
    <p:sldId id="327" r:id="rId16"/>
    <p:sldId id="322" r:id="rId17"/>
    <p:sldId id="323" r:id="rId18"/>
    <p:sldId id="324" r:id="rId19"/>
    <p:sldId id="326" r:id="rId20"/>
  </p:sldIdLst>
  <p:sldSz cx="16257588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Tx7mBNxkpXkGEUtCVdqY+mic93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BD5E20-A1E7-7989-F395-22443D1BA5D1}" name="V-Bryony Yanney" initials="VY" userId="S::bryony.yanney@blackbaud.me::189c5106-5702-4f42-a7ae-43cc43abd7ff" providerId="AD"/>
  <p188:author id="{2775B579-3529-F948-4370-77574DAE5FC2}" name="Rabia Chhaya" initials="RC" userId="S::Rabia.Chhaya@raeng.org.uk::8a6e6ca5-afbe-4603-b3c7-7f8abe87ba8e" providerId="AD"/>
  <p188:author id="{7BFC0EC0-72D1-8CBF-432C-8FB57DA10082}" name="Bryony Yanney" initials="BY" userId="fe1aad7348244552" providerId="Windows Live"/>
  <p188:author id="{0D642AFB-FDC8-0427-6088-68984CFB4362}" name="Gemma Hummerston" initials="GH" userId="S::gemma.hummerston@raeng.org.uk::ddcef535-6d5e-4aa8-a11b-3c9548d209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yony" initials="" lastIdx="14" clrIdx="0"/>
  <p:cmAuthor id="7" name="Estelle Lloyd" initials="EL" lastIdx="6" clrIdx="7">
    <p:extLst>
      <p:ext uri="{19B8F6BF-5375-455C-9EA6-DF929625EA0E}">
        <p15:presenceInfo xmlns:p15="http://schemas.microsoft.com/office/powerpoint/2012/main" userId="Estelle Lloyd" providerId="None"/>
      </p:ext>
    </p:extLst>
  </p:cmAuthor>
  <p:cmAuthor id="1" name="Minna Down" initials="" lastIdx="6" clrIdx="1"/>
  <p:cmAuthor id="2" name="Mike Guilmant-Cush" initials="" lastIdx="12" clrIdx="2"/>
  <p:cmAuthor id="3" name="Bryony" initials="B" lastIdx="30" clrIdx="3">
    <p:extLst>
      <p:ext uri="{19B8F6BF-5375-455C-9EA6-DF929625EA0E}">
        <p15:presenceInfo xmlns:p15="http://schemas.microsoft.com/office/powerpoint/2012/main" userId="fe1aad7348244552" providerId="Windows Live"/>
      </p:ext>
    </p:extLst>
  </p:cmAuthor>
  <p:cmAuthor id="4" name="Lindsey Bowler" initials="LB" lastIdx="18" clrIdx="4">
    <p:extLst>
      <p:ext uri="{19B8F6BF-5375-455C-9EA6-DF929625EA0E}">
        <p15:presenceInfo xmlns:p15="http://schemas.microsoft.com/office/powerpoint/2012/main" userId="S::lindsey.bowler@blackbaud.me::1a1086d1-7e65-4f47-8103-b0bbf6189ccc" providerId="AD"/>
      </p:ext>
    </p:extLst>
  </p:cmAuthor>
  <p:cmAuthor id="5" name="Minna Down" initials="MD" lastIdx="3" clrIdx="5">
    <p:extLst>
      <p:ext uri="{19B8F6BF-5375-455C-9EA6-DF929625EA0E}">
        <p15:presenceInfo xmlns:p15="http://schemas.microsoft.com/office/powerpoint/2012/main" userId="f49f9c9fde2637aa" providerId="Windows Live"/>
      </p:ext>
    </p:extLst>
  </p:cmAuthor>
  <p:cmAuthor id="6" name="Karen Wadsworth" initials="KW" lastIdx="2" clrIdx="6">
    <p:extLst>
      <p:ext uri="{19B8F6BF-5375-455C-9EA6-DF929625EA0E}">
        <p15:presenceInfo xmlns:p15="http://schemas.microsoft.com/office/powerpoint/2012/main" userId="Karen Wadswor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5E3"/>
    <a:srgbClr val="DEDFDE"/>
    <a:srgbClr val="D7D8D7"/>
    <a:srgbClr val="EAEAE9"/>
    <a:srgbClr val="ECECED"/>
    <a:srgbClr val="F2F2F1"/>
    <a:srgbClr val="FF7500"/>
    <a:srgbClr val="FFD600"/>
    <a:srgbClr val="22166B"/>
    <a:srgbClr val="24C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71728-840E-4140-93F3-D5061BB3A628}" v="5" dt="2023-01-16T11:09:02.197"/>
    <p1510:client id="{7AC4A0E6-85AE-DE4C-3CEF-5F2D51906B62}" v="12" dt="2023-02-08T16:05:13.014"/>
  </p1510:revLst>
</p1510:revInfo>
</file>

<file path=ppt/tableStyles.xml><?xml version="1.0" encoding="utf-8"?>
<a:tblStyleLst xmlns:a="http://schemas.openxmlformats.org/drawingml/2006/main" def="{5823B747-015D-43D1-87A8-77D3EA4E4D5A}">
  <a:tblStyle styleId="{5823B747-015D-43D1-87A8-77D3EA4E4D5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3"/>
    <p:restoredTop sz="56698" autoAdjust="0"/>
  </p:normalViewPr>
  <p:slideViewPr>
    <p:cSldViewPr snapToGrid="0">
      <p:cViewPr varScale="1">
        <p:scale>
          <a:sx n="27" d="100"/>
          <a:sy n="27" d="100"/>
        </p:scale>
        <p:origin x="19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69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608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41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219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873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247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83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57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11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56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58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87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17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C314A-2CF4-ADA0-57D5-39FA1846C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_Title and Content_wayfinding">
  <p:cSld name="5B_Title and Content_wayfinding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" y="0"/>
            <a:ext cx="16256794" cy="9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>
            <a:spLocks noGrp="1"/>
          </p:cNvSpPr>
          <p:nvPr>
            <p:ph type="body" idx="1"/>
          </p:nvPr>
        </p:nvSpPr>
        <p:spPr>
          <a:xfrm>
            <a:off x="67586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>
            <a:spLocks noGrp="1"/>
          </p:cNvSpPr>
          <p:nvPr>
            <p:ph type="body" idx="2"/>
          </p:nvPr>
        </p:nvSpPr>
        <p:spPr>
          <a:xfrm>
            <a:off x="3319670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>
            <a:spLocks noGrp="1"/>
          </p:cNvSpPr>
          <p:nvPr>
            <p:ph type="body" idx="3"/>
          </p:nvPr>
        </p:nvSpPr>
        <p:spPr>
          <a:xfrm>
            <a:off x="5923722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>
            <a:spLocks noGrp="1"/>
          </p:cNvSpPr>
          <p:nvPr>
            <p:ph type="body" idx="4"/>
          </p:nvPr>
        </p:nvSpPr>
        <p:spPr>
          <a:xfrm>
            <a:off x="856753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>
            <a:spLocks noGrp="1"/>
          </p:cNvSpPr>
          <p:nvPr>
            <p:ph type="body" idx="5"/>
          </p:nvPr>
        </p:nvSpPr>
        <p:spPr>
          <a:xfrm>
            <a:off x="11092069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>
            <a:spLocks noGrp="1"/>
          </p:cNvSpPr>
          <p:nvPr>
            <p:ph type="body" idx="6"/>
          </p:nvPr>
        </p:nvSpPr>
        <p:spPr>
          <a:xfrm>
            <a:off x="13735878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" name="Google Shape;88;p27"/>
          <p:cNvCxnSpPr/>
          <p:nvPr/>
        </p:nvCxnSpPr>
        <p:spPr>
          <a:xfrm>
            <a:off x="2683565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9" name="Google Shape;89;p27"/>
          <p:cNvCxnSpPr/>
          <p:nvPr/>
        </p:nvCxnSpPr>
        <p:spPr>
          <a:xfrm>
            <a:off x="5307496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0" name="Google Shape;90;p27"/>
          <p:cNvCxnSpPr/>
          <p:nvPr/>
        </p:nvCxnSpPr>
        <p:spPr>
          <a:xfrm>
            <a:off x="789166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1" name="Google Shape;91;p27"/>
          <p:cNvCxnSpPr/>
          <p:nvPr/>
        </p:nvCxnSpPr>
        <p:spPr>
          <a:xfrm>
            <a:off x="1051560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2" name="Google Shape;92;p27"/>
          <p:cNvCxnSpPr/>
          <p:nvPr/>
        </p:nvCxnSpPr>
        <p:spPr>
          <a:xfrm>
            <a:off x="13139531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3" name="Google Shape;93;p27"/>
          <p:cNvSpPr txBox="1">
            <a:spLocks noGrp="1"/>
          </p:cNvSpPr>
          <p:nvPr>
            <p:ph type="body" idx="7"/>
          </p:nvPr>
        </p:nvSpPr>
        <p:spPr>
          <a:xfrm>
            <a:off x="675861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8"/>
          </p:nvPr>
        </p:nvSpPr>
        <p:spPr>
          <a:xfrm>
            <a:off x="3319669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9"/>
          </p:nvPr>
        </p:nvSpPr>
        <p:spPr>
          <a:xfrm>
            <a:off x="590384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13"/>
          </p:nvPr>
        </p:nvSpPr>
        <p:spPr>
          <a:xfrm>
            <a:off x="8547652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4"/>
          </p:nvPr>
        </p:nvSpPr>
        <p:spPr>
          <a:xfrm>
            <a:off x="11092070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15"/>
          </p:nvPr>
        </p:nvSpPr>
        <p:spPr>
          <a:xfrm>
            <a:off x="1373587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_5 boxes">
  <p:cSld name="5_Title and Content_5 boxe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>
            <a:spLocks noGrp="1"/>
          </p:cNvSpPr>
          <p:nvPr>
            <p:ph type="body" idx="1"/>
          </p:nvPr>
        </p:nvSpPr>
        <p:spPr>
          <a:xfrm>
            <a:off x="2010805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>
            <a:spLocks noGrp="1"/>
          </p:cNvSpPr>
          <p:nvPr>
            <p:ph type="body" idx="2"/>
          </p:nvPr>
        </p:nvSpPr>
        <p:spPr>
          <a:xfrm>
            <a:off x="4654614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>
            <a:spLocks noGrp="1"/>
          </p:cNvSpPr>
          <p:nvPr>
            <p:ph type="body" idx="3"/>
          </p:nvPr>
        </p:nvSpPr>
        <p:spPr>
          <a:xfrm>
            <a:off x="7258666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>
            <a:spLocks noGrp="1"/>
          </p:cNvSpPr>
          <p:nvPr>
            <p:ph type="body" idx="4"/>
          </p:nvPr>
        </p:nvSpPr>
        <p:spPr>
          <a:xfrm>
            <a:off x="9902475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>
            <a:spLocks noGrp="1"/>
          </p:cNvSpPr>
          <p:nvPr>
            <p:ph type="body" idx="5"/>
          </p:nvPr>
        </p:nvSpPr>
        <p:spPr>
          <a:xfrm>
            <a:off x="12427013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8" name="Google Shape;108;p28"/>
          <p:cNvCxnSpPr/>
          <p:nvPr/>
        </p:nvCxnSpPr>
        <p:spPr>
          <a:xfrm>
            <a:off x="401850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09" name="Google Shape;109;p28"/>
          <p:cNvCxnSpPr/>
          <p:nvPr/>
        </p:nvCxnSpPr>
        <p:spPr>
          <a:xfrm>
            <a:off x="664244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0" name="Google Shape;110;p28"/>
          <p:cNvCxnSpPr/>
          <p:nvPr/>
        </p:nvCxnSpPr>
        <p:spPr>
          <a:xfrm>
            <a:off x="9226613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1" name="Google Shape;111;p28"/>
          <p:cNvCxnSpPr/>
          <p:nvPr/>
        </p:nvCxnSpPr>
        <p:spPr>
          <a:xfrm>
            <a:off x="11850544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2" name="Google Shape;112;p28"/>
          <p:cNvSpPr txBox="1">
            <a:spLocks noGrp="1"/>
          </p:cNvSpPr>
          <p:nvPr>
            <p:ph type="body" idx="6"/>
          </p:nvPr>
        </p:nvSpPr>
        <p:spPr>
          <a:xfrm>
            <a:off x="2010805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7"/>
          </p:nvPr>
        </p:nvSpPr>
        <p:spPr>
          <a:xfrm>
            <a:off x="4654613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8"/>
          </p:nvPr>
        </p:nvSpPr>
        <p:spPr>
          <a:xfrm>
            <a:off x="723878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9"/>
          </p:nvPr>
        </p:nvSpPr>
        <p:spPr>
          <a:xfrm>
            <a:off x="9882596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3"/>
          </p:nvPr>
        </p:nvSpPr>
        <p:spPr>
          <a:xfrm>
            <a:off x="1242701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>
            <a:spLocks noGrp="1"/>
          </p:cNvSpPr>
          <p:nvPr>
            <p:ph type="body" idx="1"/>
          </p:nvPr>
        </p:nvSpPr>
        <p:spPr>
          <a:xfrm>
            <a:off x="6105996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2" name="Google Shape;122;p29"/>
          <p:cNvCxnSpPr/>
          <p:nvPr/>
        </p:nvCxnSpPr>
        <p:spPr>
          <a:xfrm>
            <a:off x="1739692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23" name="Google Shape;123;p29"/>
          <p:cNvCxnSpPr/>
          <p:nvPr/>
        </p:nvCxnSpPr>
        <p:spPr>
          <a:xfrm>
            <a:off x="9499443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4" name="Google Shape;124;p29"/>
          <p:cNvSpPr txBox="1">
            <a:spLocks noGrp="1"/>
          </p:cNvSpPr>
          <p:nvPr>
            <p:ph type="body" idx="2"/>
          </p:nvPr>
        </p:nvSpPr>
        <p:spPr>
          <a:xfrm>
            <a:off x="1680058" y="2620098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>
            <a:spLocks noGrp="1"/>
          </p:cNvSpPr>
          <p:nvPr>
            <p:ph type="body" idx="3"/>
          </p:nvPr>
        </p:nvSpPr>
        <p:spPr>
          <a:xfrm>
            <a:off x="8928709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>
            <a:spLocks noGrp="1"/>
          </p:cNvSpPr>
          <p:nvPr>
            <p:ph type="body" idx="4"/>
          </p:nvPr>
        </p:nvSpPr>
        <p:spPr>
          <a:xfrm>
            <a:off x="5052448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>
            <a:spLocks noGrp="1"/>
          </p:cNvSpPr>
          <p:nvPr>
            <p:ph type="body" idx="5"/>
          </p:nvPr>
        </p:nvSpPr>
        <p:spPr>
          <a:xfrm>
            <a:off x="9982257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>
            <a:spLocks noGrp="1"/>
          </p:cNvSpPr>
          <p:nvPr>
            <p:ph type="body" idx="6"/>
          </p:nvPr>
        </p:nvSpPr>
        <p:spPr>
          <a:xfrm>
            <a:off x="6086118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>
            <a:spLocks noGrp="1"/>
          </p:cNvSpPr>
          <p:nvPr>
            <p:ph type="body" idx="7"/>
          </p:nvPr>
        </p:nvSpPr>
        <p:spPr>
          <a:xfrm>
            <a:off x="8908831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8"/>
          </p:nvPr>
        </p:nvSpPr>
        <p:spPr>
          <a:xfrm>
            <a:off x="1680058" y="50850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9"/>
          </p:nvPr>
        </p:nvSpPr>
        <p:spPr>
          <a:xfrm>
            <a:off x="1680058" y="69138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3"/>
          </p:nvPr>
        </p:nvSpPr>
        <p:spPr>
          <a:xfrm>
            <a:off x="11529391" y="2361680"/>
            <a:ext cx="3021496" cy="10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4"/>
          </p:nvPr>
        </p:nvSpPr>
        <p:spPr>
          <a:xfrm>
            <a:off x="12096267" y="4482399"/>
            <a:ext cx="2454620" cy="10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5"/>
          </p:nvPr>
        </p:nvSpPr>
        <p:spPr>
          <a:xfrm>
            <a:off x="11731544" y="6311199"/>
            <a:ext cx="2819343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5" name="Google Shape;135;p29"/>
          <p:cNvCxnSpPr/>
          <p:nvPr/>
        </p:nvCxnSpPr>
        <p:spPr>
          <a:xfrm>
            <a:off x="1739692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6" name="Google Shape;136;p29"/>
          <p:cNvCxnSpPr/>
          <p:nvPr/>
        </p:nvCxnSpPr>
        <p:spPr>
          <a:xfrm>
            <a:off x="1739692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7" name="Google Shape;137;p29"/>
          <p:cNvCxnSpPr/>
          <p:nvPr/>
        </p:nvCxnSpPr>
        <p:spPr>
          <a:xfrm rot="10800000">
            <a:off x="10625275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8" name="Google Shape;138;p29"/>
          <p:cNvCxnSpPr/>
          <p:nvPr/>
        </p:nvCxnSpPr>
        <p:spPr>
          <a:xfrm rot="10800000">
            <a:off x="10625275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9" name="Google Shape;139;p29"/>
          <p:cNvCxnSpPr/>
          <p:nvPr/>
        </p:nvCxnSpPr>
        <p:spPr>
          <a:xfrm rot="10800000">
            <a:off x="11670568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40" name="Google Shape;140;p29"/>
          <p:cNvCxnSpPr/>
          <p:nvPr/>
        </p:nvCxnSpPr>
        <p:spPr>
          <a:xfrm rot="10800000">
            <a:off x="6383708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1" name="Google Shape;141;p29"/>
          <p:cNvCxnSpPr/>
          <p:nvPr/>
        </p:nvCxnSpPr>
        <p:spPr>
          <a:xfrm rot="10800000">
            <a:off x="7239000" y="3699933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2" name="Google Shape;142;p29"/>
          <p:cNvCxnSpPr/>
          <p:nvPr/>
        </p:nvCxnSpPr>
        <p:spPr>
          <a:xfrm>
            <a:off x="8923867" y="64262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3" name="Google Shape;143;p29"/>
          <p:cNvCxnSpPr/>
          <p:nvPr/>
        </p:nvCxnSpPr>
        <p:spPr>
          <a:xfrm rot="-6816079">
            <a:off x="8726317" y="3713216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4" name="Google Shape;144;p29"/>
          <p:cNvCxnSpPr/>
          <p:nvPr/>
        </p:nvCxnSpPr>
        <p:spPr>
          <a:xfrm rot="3983921">
            <a:off x="7049730" y="64419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5" name="Google Shape;145;p29"/>
          <p:cNvSpPr txBox="1">
            <a:spLocks noGrp="1"/>
          </p:cNvSpPr>
          <p:nvPr>
            <p:ph type="body" idx="16"/>
          </p:nvPr>
        </p:nvSpPr>
        <p:spPr>
          <a:xfrm>
            <a:off x="6181723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7"/>
          </p:nvPr>
        </p:nvSpPr>
        <p:spPr>
          <a:xfrm>
            <a:off x="5095873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18"/>
          </p:nvPr>
        </p:nvSpPr>
        <p:spPr>
          <a:xfrm>
            <a:off x="10082210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19"/>
          </p:nvPr>
        </p:nvSpPr>
        <p:spPr>
          <a:xfrm>
            <a:off x="9010648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20"/>
          </p:nvPr>
        </p:nvSpPr>
        <p:spPr>
          <a:xfrm>
            <a:off x="6181723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body" idx="21"/>
          </p:nvPr>
        </p:nvSpPr>
        <p:spPr>
          <a:xfrm>
            <a:off x="9010648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>
            <a:spLocks noGrp="1"/>
          </p:cNvSpPr>
          <p:nvPr>
            <p:ph type="body" idx="22"/>
          </p:nvPr>
        </p:nvSpPr>
        <p:spPr>
          <a:xfrm>
            <a:off x="6941593" y="4022486"/>
            <a:ext cx="2420843" cy="242084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B_Circle_wayfinding">
  <p:cSld name="2B_Circle_wayfinding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>
            <a:spLocks noGrp="1"/>
          </p:cNvSpPr>
          <p:nvPr>
            <p:ph type="body" idx="1"/>
          </p:nvPr>
        </p:nvSpPr>
        <p:spPr>
          <a:xfrm>
            <a:off x="6105996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7" name="Google Shape;157;p30"/>
          <p:cNvCxnSpPr/>
          <p:nvPr/>
        </p:nvCxnSpPr>
        <p:spPr>
          <a:xfrm>
            <a:off x="1739692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58" name="Google Shape;158;p30"/>
          <p:cNvCxnSpPr/>
          <p:nvPr/>
        </p:nvCxnSpPr>
        <p:spPr>
          <a:xfrm>
            <a:off x="9499443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9" name="Google Shape;159;p30"/>
          <p:cNvSpPr txBox="1">
            <a:spLocks noGrp="1"/>
          </p:cNvSpPr>
          <p:nvPr>
            <p:ph type="body" idx="2"/>
          </p:nvPr>
        </p:nvSpPr>
        <p:spPr>
          <a:xfrm>
            <a:off x="1680058" y="2620098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>
            <a:spLocks noGrp="1"/>
          </p:cNvSpPr>
          <p:nvPr>
            <p:ph type="body" idx="3"/>
          </p:nvPr>
        </p:nvSpPr>
        <p:spPr>
          <a:xfrm>
            <a:off x="8928709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>
            <a:spLocks noGrp="1"/>
          </p:cNvSpPr>
          <p:nvPr>
            <p:ph type="body" idx="4"/>
          </p:nvPr>
        </p:nvSpPr>
        <p:spPr>
          <a:xfrm>
            <a:off x="5052448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>
            <a:spLocks noGrp="1"/>
          </p:cNvSpPr>
          <p:nvPr>
            <p:ph type="body" idx="5"/>
          </p:nvPr>
        </p:nvSpPr>
        <p:spPr>
          <a:xfrm>
            <a:off x="9982257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>
            <a:spLocks noGrp="1"/>
          </p:cNvSpPr>
          <p:nvPr>
            <p:ph type="body" idx="6"/>
          </p:nvPr>
        </p:nvSpPr>
        <p:spPr>
          <a:xfrm>
            <a:off x="6086118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>
            <a:spLocks noGrp="1"/>
          </p:cNvSpPr>
          <p:nvPr>
            <p:ph type="body" idx="7"/>
          </p:nvPr>
        </p:nvSpPr>
        <p:spPr>
          <a:xfrm>
            <a:off x="8908831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8"/>
          </p:nvPr>
        </p:nvSpPr>
        <p:spPr>
          <a:xfrm>
            <a:off x="1680058" y="50850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9"/>
          </p:nvPr>
        </p:nvSpPr>
        <p:spPr>
          <a:xfrm>
            <a:off x="1680058" y="69138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3"/>
          </p:nvPr>
        </p:nvSpPr>
        <p:spPr>
          <a:xfrm>
            <a:off x="11529391" y="2361680"/>
            <a:ext cx="3021496" cy="10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4"/>
          </p:nvPr>
        </p:nvSpPr>
        <p:spPr>
          <a:xfrm>
            <a:off x="12096267" y="4482399"/>
            <a:ext cx="2454620" cy="10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5"/>
          </p:nvPr>
        </p:nvSpPr>
        <p:spPr>
          <a:xfrm>
            <a:off x="11731544" y="6311199"/>
            <a:ext cx="2819343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0" name="Google Shape;170;p30"/>
          <p:cNvCxnSpPr/>
          <p:nvPr/>
        </p:nvCxnSpPr>
        <p:spPr>
          <a:xfrm>
            <a:off x="1739692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1" name="Google Shape;171;p30"/>
          <p:cNvCxnSpPr/>
          <p:nvPr/>
        </p:nvCxnSpPr>
        <p:spPr>
          <a:xfrm>
            <a:off x="1739692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2" name="Google Shape;172;p30"/>
          <p:cNvCxnSpPr/>
          <p:nvPr/>
        </p:nvCxnSpPr>
        <p:spPr>
          <a:xfrm rot="10800000">
            <a:off x="10625275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3" name="Google Shape;173;p30"/>
          <p:cNvCxnSpPr/>
          <p:nvPr/>
        </p:nvCxnSpPr>
        <p:spPr>
          <a:xfrm rot="10800000">
            <a:off x="10625275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4" name="Google Shape;174;p30"/>
          <p:cNvCxnSpPr/>
          <p:nvPr/>
        </p:nvCxnSpPr>
        <p:spPr>
          <a:xfrm rot="10800000">
            <a:off x="11670568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5" name="Google Shape;175;p30"/>
          <p:cNvCxnSpPr/>
          <p:nvPr/>
        </p:nvCxnSpPr>
        <p:spPr>
          <a:xfrm rot="10800000">
            <a:off x="6383708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6" name="Google Shape;176;p30"/>
          <p:cNvCxnSpPr/>
          <p:nvPr/>
        </p:nvCxnSpPr>
        <p:spPr>
          <a:xfrm rot="10800000">
            <a:off x="7239000" y="3699933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7" name="Google Shape;177;p30"/>
          <p:cNvCxnSpPr/>
          <p:nvPr/>
        </p:nvCxnSpPr>
        <p:spPr>
          <a:xfrm>
            <a:off x="8923867" y="64262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8" name="Google Shape;178;p30"/>
          <p:cNvCxnSpPr/>
          <p:nvPr/>
        </p:nvCxnSpPr>
        <p:spPr>
          <a:xfrm rot="-6816079">
            <a:off x="8726317" y="3713216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9" name="Google Shape;179;p30"/>
          <p:cNvCxnSpPr/>
          <p:nvPr/>
        </p:nvCxnSpPr>
        <p:spPr>
          <a:xfrm rot="3983921">
            <a:off x="7049730" y="64419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80" name="Google Shape;180;p30"/>
          <p:cNvSpPr txBox="1">
            <a:spLocks noGrp="1"/>
          </p:cNvSpPr>
          <p:nvPr>
            <p:ph type="body" idx="16"/>
          </p:nvPr>
        </p:nvSpPr>
        <p:spPr>
          <a:xfrm>
            <a:off x="6181723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7"/>
          </p:nvPr>
        </p:nvSpPr>
        <p:spPr>
          <a:xfrm>
            <a:off x="5095873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8"/>
          </p:nvPr>
        </p:nvSpPr>
        <p:spPr>
          <a:xfrm>
            <a:off x="10082210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9"/>
          </p:nvPr>
        </p:nvSpPr>
        <p:spPr>
          <a:xfrm>
            <a:off x="9010648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20"/>
          </p:nvPr>
        </p:nvSpPr>
        <p:spPr>
          <a:xfrm>
            <a:off x="6181723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21"/>
          </p:nvPr>
        </p:nvSpPr>
        <p:spPr>
          <a:xfrm>
            <a:off x="9010648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>
            <a:spLocks noGrp="1"/>
          </p:cNvSpPr>
          <p:nvPr>
            <p:ph type="body" idx="22"/>
          </p:nvPr>
        </p:nvSpPr>
        <p:spPr>
          <a:xfrm>
            <a:off x="6941593" y="4022486"/>
            <a:ext cx="2420843" cy="242084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B_6R_3 columns">
  <p:cSld name="1_2B_6R_3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1"/>
          <p:cNvSpPr>
            <a:spLocks noGrp="1"/>
          </p:cNvSpPr>
          <p:nvPr>
            <p:ph type="body" idx="1"/>
          </p:nvPr>
        </p:nvSpPr>
        <p:spPr>
          <a:xfrm>
            <a:off x="5175414" y="2710112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2" name="Google Shape;192;p31"/>
          <p:cNvCxnSpPr/>
          <p:nvPr/>
        </p:nvCxnSpPr>
        <p:spPr>
          <a:xfrm>
            <a:off x="3748347" y="5567893"/>
            <a:ext cx="49193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93" name="Google Shape;193;p31"/>
          <p:cNvSpPr txBox="1">
            <a:spLocks noGrp="1"/>
          </p:cNvSpPr>
          <p:nvPr>
            <p:ph type="body" idx="2"/>
          </p:nvPr>
        </p:nvSpPr>
        <p:spPr>
          <a:xfrm>
            <a:off x="6242409" y="2990197"/>
            <a:ext cx="4673241" cy="50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>
            <a:spLocks noGrp="1"/>
          </p:cNvSpPr>
          <p:nvPr>
            <p:ph type="body" idx="3"/>
          </p:nvPr>
        </p:nvSpPr>
        <p:spPr>
          <a:xfrm>
            <a:off x="5175411" y="5653615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>
            <a:spLocks noGrp="1"/>
          </p:cNvSpPr>
          <p:nvPr>
            <p:ph type="body" idx="4"/>
          </p:nvPr>
        </p:nvSpPr>
        <p:spPr>
          <a:xfrm>
            <a:off x="5175413" y="3673774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>
            <a:spLocks noGrp="1"/>
          </p:cNvSpPr>
          <p:nvPr>
            <p:ph type="body" idx="5"/>
          </p:nvPr>
        </p:nvSpPr>
        <p:spPr>
          <a:xfrm>
            <a:off x="5175411" y="6662382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>
            <a:spLocks noGrp="1"/>
          </p:cNvSpPr>
          <p:nvPr>
            <p:ph type="body" idx="6"/>
          </p:nvPr>
        </p:nvSpPr>
        <p:spPr>
          <a:xfrm>
            <a:off x="5175411" y="4647793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>
            <a:spLocks noGrp="1"/>
          </p:cNvSpPr>
          <p:nvPr>
            <p:ph type="body" idx="7"/>
          </p:nvPr>
        </p:nvSpPr>
        <p:spPr>
          <a:xfrm>
            <a:off x="5175411" y="7701056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8"/>
          </p:nvPr>
        </p:nvSpPr>
        <p:spPr>
          <a:xfrm>
            <a:off x="6242409" y="3964385"/>
            <a:ext cx="4673240" cy="50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9"/>
          </p:nvPr>
        </p:nvSpPr>
        <p:spPr>
          <a:xfrm>
            <a:off x="6242407" y="4953991"/>
            <a:ext cx="4673240" cy="4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3"/>
          </p:nvPr>
        </p:nvSpPr>
        <p:spPr>
          <a:xfrm>
            <a:off x="6242408" y="5923655"/>
            <a:ext cx="4673240" cy="51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4"/>
          </p:nvPr>
        </p:nvSpPr>
        <p:spPr>
          <a:xfrm>
            <a:off x="6242407" y="6963112"/>
            <a:ext cx="4673240" cy="49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5"/>
          </p:nvPr>
        </p:nvSpPr>
        <p:spPr>
          <a:xfrm>
            <a:off x="6242407" y="7986691"/>
            <a:ext cx="4673239" cy="5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6"/>
          </p:nvPr>
        </p:nvSpPr>
        <p:spPr>
          <a:xfrm>
            <a:off x="6242408" y="2710112"/>
            <a:ext cx="4673242" cy="2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7"/>
          </p:nvPr>
        </p:nvSpPr>
        <p:spPr>
          <a:xfrm>
            <a:off x="6242408" y="3673773"/>
            <a:ext cx="4673241" cy="2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8"/>
          </p:nvPr>
        </p:nvSpPr>
        <p:spPr>
          <a:xfrm>
            <a:off x="6242407" y="6662383"/>
            <a:ext cx="4673240" cy="28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9"/>
          </p:nvPr>
        </p:nvSpPr>
        <p:spPr>
          <a:xfrm>
            <a:off x="6242407" y="5653616"/>
            <a:ext cx="4673240" cy="27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20"/>
          </p:nvPr>
        </p:nvSpPr>
        <p:spPr>
          <a:xfrm>
            <a:off x="6242408" y="4647793"/>
            <a:ext cx="4673240" cy="27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21"/>
          </p:nvPr>
        </p:nvSpPr>
        <p:spPr>
          <a:xfrm>
            <a:off x="6242407" y="7701056"/>
            <a:ext cx="4673239" cy="28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11" name="Google Shape;211;p31"/>
          <p:cNvCxnSpPr/>
          <p:nvPr/>
        </p:nvCxnSpPr>
        <p:spPr>
          <a:xfrm>
            <a:off x="11837271" y="5567893"/>
            <a:ext cx="49193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5" name="Google Shape;215;p32"/>
          <p:cNvCxnSpPr/>
          <p:nvPr/>
        </p:nvCxnSpPr>
        <p:spPr>
          <a:xfrm>
            <a:off x="411858" y="4568611"/>
            <a:ext cx="4219964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411858" y="4165865"/>
            <a:ext cx="2677714" cy="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2"/>
          <p:cNvSpPr>
            <a:spLocks noGrp="1"/>
          </p:cNvSpPr>
          <p:nvPr>
            <p:ph type="body" idx="2"/>
          </p:nvPr>
        </p:nvSpPr>
        <p:spPr>
          <a:xfrm>
            <a:off x="60581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2"/>
          <p:cNvSpPr>
            <a:spLocks noGrp="1"/>
          </p:cNvSpPr>
          <p:nvPr>
            <p:ph type="body" idx="3"/>
          </p:nvPr>
        </p:nvSpPr>
        <p:spPr>
          <a:xfrm>
            <a:off x="318320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4"/>
          </p:nvPr>
        </p:nvSpPr>
        <p:spPr>
          <a:xfrm>
            <a:off x="64923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5"/>
          </p:nvPr>
        </p:nvSpPr>
        <p:spPr>
          <a:xfrm>
            <a:off x="327880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>
            <a:spLocks noGrp="1"/>
          </p:cNvSpPr>
          <p:nvPr>
            <p:ph type="body" idx="6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2"/>
          <p:cNvSpPr>
            <a:spLocks noGrp="1"/>
          </p:cNvSpPr>
          <p:nvPr>
            <p:ph type="body" idx="7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8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9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2"/>
          <p:cNvSpPr>
            <a:spLocks noGrp="1"/>
          </p:cNvSpPr>
          <p:nvPr>
            <p:ph type="body" idx="13"/>
          </p:nvPr>
        </p:nvSpPr>
        <p:spPr>
          <a:xfrm>
            <a:off x="11035692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2"/>
          <p:cNvSpPr>
            <a:spLocks noGrp="1"/>
          </p:cNvSpPr>
          <p:nvPr>
            <p:ph type="body" idx="14"/>
          </p:nvPr>
        </p:nvSpPr>
        <p:spPr>
          <a:xfrm>
            <a:off x="13613079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5"/>
          </p:nvPr>
        </p:nvSpPr>
        <p:spPr>
          <a:xfrm>
            <a:off x="11079117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16"/>
          </p:nvPr>
        </p:nvSpPr>
        <p:spPr>
          <a:xfrm>
            <a:off x="13708684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9" name="Google Shape;229;p32"/>
          <p:cNvCxnSpPr/>
          <p:nvPr/>
        </p:nvCxnSpPr>
        <p:spPr>
          <a:xfrm>
            <a:off x="20145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32"/>
          <p:cNvCxnSpPr/>
          <p:nvPr/>
        </p:nvCxnSpPr>
        <p:spPr>
          <a:xfrm>
            <a:off x="46434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31" name="Google Shape;231;p32"/>
          <p:cNvCxnSpPr/>
          <p:nvPr/>
        </p:nvCxnSpPr>
        <p:spPr>
          <a:xfrm>
            <a:off x="98726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32" name="Google Shape;232;p32"/>
          <p:cNvCxnSpPr/>
          <p:nvPr/>
        </p:nvCxnSpPr>
        <p:spPr>
          <a:xfrm>
            <a:off x="125015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33" name="Google Shape;233;p32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34" name="Google Shape;234;p32"/>
          <p:cNvSpPr txBox="1">
            <a:spLocks noGrp="1"/>
          </p:cNvSpPr>
          <p:nvPr>
            <p:ph type="body" idx="17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2"/>
          <p:cNvSpPr>
            <a:spLocks noGrp="1"/>
          </p:cNvSpPr>
          <p:nvPr>
            <p:ph type="body" idx="18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9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2"/>
          <p:cNvSpPr>
            <a:spLocks noGrp="1"/>
          </p:cNvSpPr>
          <p:nvPr>
            <p:ph type="body" idx="20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 txBox="1">
            <a:spLocks noGrp="1"/>
          </p:cNvSpPr>
          <p:nvPr>
            <p:ph type="body" idx="21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2"/>
          <p:cNvSpPr>
            <a:spLocks noGrp="1"/>
          </p:cNvSpPr>
          <p:nvPr>
            <p:ph type="body" idx="22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23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1" name="Google Shape;241;p32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2" name="Google Shape;242;p32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3" name="Google Shape;243;p32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4" name="Google Shape;244;p32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45" name="Google Shape;245;p32"/>
          <p:cNvSpPr>
            <a:spLocks noGrp="1"/>
          </p:cNvSpPr>
          <p:nvPr>
            <p:ph type="body" idx="24"/>
          </p:nvPr>
        </p:nvSpPr>
        <p:spPr>
          <a:xfrm>
            <a:off x="11650054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25"/>
          </p:nvPr>
        </p:nvSpPr>
        <p:spPr>
          <a:xfrm>
            <a:off x="11693479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2"/>
          <p:cNvSpPr>
            <a:spLocks noGrp="1"/>
          </p:cNvSpPr>
          <p:nvPr>
            <p:ph type="body" idx="26"/>
          </p:nvPr>
        </p:nvSpPr>
        <p:spPr>
          <a:xfrm>
            <a:off x="14236092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27"/>
          </p:nvPr>
        </p:nvSpPr>
        <p:spPr>
          <a:xfrm>
            <a:off x="14279517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2"/>
          <p:cNvSpPr>
            <a:spLocks noGrp="1"/>
          </p:cNvSpPr>
          <p:nvPr>
            <p:ph type="body" idx="28"/>
          </p:nvPr>
        </p:nvSpPr>
        <p:spPr>
          <a:xfrm>
            <a:off x="12964505" y="3800633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29"/>
          </p:nvPr>
        </p:nvSpPr>
        <p:spPr>
          <a:xfrm>
            <a:off x="13007930" y="5107981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body" idx="30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96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B_diagram_wayfinding">
  <p:cSld name="3B_diagram_wayfinding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6" name="Google Shape;256;p33"/>
          <p:cNvCxnSpPr/>
          <p:nvPr/>
        </p:nvCxnSpPr>
        <p:spPr>
          <a:xfrm>
            <a:off x="411858" y="4568611"/>
            <a:ext cx="4219964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257" name="Google Shape;257;p33"/>
          <p:cNvSpPr txBox="1">
            <a:spLocks noGrp="1"/>
          </p:cNvSpPr>
          <p:nvPr>
            <p:ph type="body" idx="1"/>
          </p:nvPr>
        </p:nvSpPr>
        <p:spPr>
          <a:xfrm>
            <a:off x="411858" y="4165865"/>
            <a:ext cx="2677714" cy="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3"/>
          <p:cNvSpPr>
            <a:spLocks noGrp="1"/>
          </p:cNvSpPr>
          <p:nvPr>
            <p:ph type="body" idx="2"/>
          </p:nvPr>
        </p:nvSpPr>
        <p:spPr>
          <a:xfrm>
            <a:off x="60581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3"/>
          <p:cNvSpPr>
            <a:spLocks noGrp="1"/>
          </p:cNvSpPr>
          <p:nvPr>
            <p:ph type="body" idx="3"/>
          </p:nvPr>
        </p:nvSpPr>
        <p:spPr>
          <a:xfrm>
            <a:off x="318320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body" idx="4"/>
          </p:nvPr>
        </p:nvSpPr>
        <p:spPr>
          <a:xfrm>
            <a:off x="64923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5"/>
          </p:nvPr>
        </p:nvSpPr>
        <p:spPr>
          <a:xfrm>
            <a:off x="327880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3"/>
          <p:cNvSpPr>
            <a:spLocks noGrp="1"/>
          </p:cNvSpPr>
          <p:nvPr>
            <p:ph type="body" idx="6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3"/>
          <p:cNvSpPr>
            <a:spLocks noGrp="1"/>
          </p:cNvSpPr>
          <p:nvPr>
            <p:ph type="body" idx="7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8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9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33"/>
          <p:cNvSpPr>
            <a:spLocks noGrp="1"/>
          </p:cNvSpPr>
          <p:nvPr>
            <p:ph type="body" idx="13"/>
          </p:nvPr>
        </p:nvSpPr>
        <p:spPr>
          <a:xfrm>
            <a:off x="11035692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33"/>
          <p:cNvSpPr>
            <a:spLocks noGrp="1"/>
          </p:cNvSpPr>
          <p:nvPr>
            <p:ph type="body" idx="14"/>
          </p:nvPr>
        </p:nvSpPr>
        <p:spPr>
          <a:xfrm>
            <a:off x="13613079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body" idx="15"/>
          </p:nvPr>
        </p:nvSpPr>
        <p:spPr>
          <a:xfrm>
            <a:off x="11079117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33"/>
          <p:cNvSpPr txBox="1">
            <a:spLocks noGrp="1"/>
          </p:cNvSpPr>
          <p:nvPr>
            <p:ph type="body" idx="16"/>
          </p:nvPr>
        </p:nvSpPr>
        <p:spPr>
          <a:xfrm>
            <a:off x="13708684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0" name="Google Shape;270;p33"/>
          <p:cNvCxnSpPr/>
          <p:nvPr/>
        </p:nvCxnSpPr>
        <p:spPr>
          <a:xfrm>
            <a:off x="20145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71" name="Google Shape;271;p33"/>
          <p:cNvCxnSpPr/>
          <p:nvPr/>
        </p:nvCxnSpPr>
        <p:spPr>
          <a:xfrm>
            <a:off x="46434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72" name="Google Shape;272;p33"/>
          <p:cNvCxnSpPr/>
          <p:nvPr/>
        </p:nvCxnSpPr>
        <p:spPr>
          <a:xfrm>
            <a:off x="98726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73" name="Google Shape;273;p33"/>
          <p:cNvCxnSpPr/>
          <p:nvPr/>
        </p:nvCxnSpPr>
        <p:spPr>
          <a:xfrm>
            <a:off x="125015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74" name="Google Shape;274;p33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5" name="Google Shape;275;p33"/>
          <p:cNvSpPr txBox="1">
            <a:spLocks noGrp="1"/>
          </p:cNvSpPr>
          <p:nvPr>
            <p:ph type="body" idx="17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33"/>
          <p:cNvSpPr>
            <a:spLocks noGrp="1"/>
          </p:cNvSpPr>
          <p:nvPr>
            <p:ph type="body" idx="18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body" idx="19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3"/>
          <p:cNvSpPr>
            <a:spLocks noGrp="1"/>
          </p:cNvSpPr>
          <p:nvPr>
            <p:ph type="body" idx="20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body" idx="21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33"/>
          <p:cNvSpPr>
            <a:spLocks noGrp="1"/>
          </p:cNvSpPr>
          <p:nvPr>
            <p:ph type="body" idx="22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23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2" name="Google Shape;282;p33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3" name="Google Shape;283;p33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4" name="Google Shape;284;p33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5" name="Google Shape;285;p33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6" name="Google Shape;286;p33"/>
          <p:cNvSpPr>
            <a:spLocks noGrp="1"/>
          </p:cNvSpPr>
          <p:nvPr>
            <p:ph type="body" idx="24"/>
          </p:nvPr>
        </p:nvSpPr>
        <p:spPr>
          <a:xfrm>
            <a:off x="11650054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body" idx="25"/>
          </p:nvPr>
        </p:nvSpPr>
        <p:spPr>
          <a:xfrm>
            <a:off x="11693479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33"/>
          <p:cNvSpPr>
            <a:spLocks noGrp="1"/>
          </p:cNvSpPr>
          <p:nvPr>
            <p:ph type="body" idx="26"/>
          </p:nvPr>
        </p:nvSpPr>
        <p:spPr>
          <a:xfrm>
            <a:off x="14236092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body" idx="27"/>
          </p:nvPr>
        </p:nvSpPr>
        <p:spPr>
          <a:xfrm>
            <a:off x="14279517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3"/>
          <p:cNvSpPr>
            <a:spLocks noGrp="1"/>
          </p:cNvSpPr>
          <p:nvPr>
            <p:ph type="body" idx="28"/>
          </p:nvPr>
        </p:nvSpPr>
        <p:spPr>
          <a:xfrm>
            <a:off x="12964505" y="3800633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body" idx="29"/>
          </p:nvPr>
        </p:nvSpPr>
        <p:spPr>
          <a:xfrm>
            <a:off x="13007930" y="5107981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body" idx="30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96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_simple">
  <p:cSld name="6_Title and Content_simp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4"/>
          <p:cNvSpPr>
            <a:spLocks noGrp="1"/>
          </p:cNvSpPr>
          <p:nvPr>
            <p:ph type="body" idx="1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4"/>
          <p:cNvSpPr>
            <a:spLocks noGrp="1"/>
          </p:cNvSpPr>
          <p:nvPr>
            <p:ph type="body" idx="2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3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body" idx="4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1" name="Google Shape;301;p34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02" name="Google Shape;302;p34"/>
          <p:cNvSpPr txBox="1">
            <a:spLocks noGrp="1"/>
          </p:cNvSpPr>
          <p:nvPr>
            <p:ph type="body" idx="5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4"/>
          <p:cNvSpPr>
            <a:spLocks noGrp="1"/>
          </p:cNvSpPr>
          <p:nvPr>
            <p:ph type="body" idx="6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body" idx="7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34"/>
          <p:cNvSpPr>
            <a:spLocks noGrp="1"/>
          </p:cNvSpPr>
          <p:nvPr>
            <p:ph type="body" idx="8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body" idx="9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4"/>
          <p:cNvSpPr>
            <a:spLocks noGrp="1"/>
          </p:cNvSpPr>
          <p:nvPr>
            <p:ph type="body" idx="13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body" idx="14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9" name="Google Shape;309;p34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10" name="Google Shape;310;p34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11" name="Google Shape;311;p34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12" name="Google Shape;312;p34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13" name="Google Shape;313;p34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_simple">
  <p:cSld name="7_Title and Content_simp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5"/>
          <p:cNvSpPr>
            <a:spLocks noGrp="1"/>
          </p:cNvSpPr>
          <p:nvPr>
            <p:ph type="body" idx="1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35"/>
          <p:cNvSpPr>
            <a:spLocks noGrp="1"/>
          </p:cNvSpPr>
          <p:nvPr>
            <p:ph type="body" idx="2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body" idx="3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body" idx="4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1" name="Google Shape;321;p35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22" name="Google Shape;322;p35"/>
          <p:cNvSpPr txBox="1">
            <a:spLocks noGrp="1"/>
          </p:cNvSpPr>
          <p:nvPr>
            <p:ph type="body" idx="5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35"/>
          <p:cNvSpPr>
            <a:spLocks noGrp="1"/>
          </p:cNvSpPr>
          <p:nvPr>
            <p:ph type="body" idx="6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body" idx="7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35"/>
          <p:cNvSpPr>
            <a:spLocks noGrp="1"/>
          </p:cNvSpPr>
          <p:nvPr>
            <p:ph type="body" idx="8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body" idx="9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35"/>
          <p:cNvSpPr>
            <a:spLocks noGrp="1"/>
          </p:cNvSpPr>
          <p:nvPr>
            <p:ph type="body" idx="13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body" idx="14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9" name="Google Shape;329;p35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0" name="Google Shape;330;p35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1" name="Google Shape;331;p35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2" name="Google Shape;332;p35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</p:cxnSp>
      <p:sp>
        <p:nvSpPr>
          <p:cNvPr id="333" name="Google Shape;333;p35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>
            <a:spLocks noGrp="1"/>
          </p:cNvSpPr>
          <p:nvPr>
            <p:ph type="pic" idx="2"/>
          </p:nvPr>
        </p:nvSpPr>
        <p:spPr>
          <a:xfrm>
            <a:off x="8439371" y="0"/>
            <a:ext cx="7332579" cy="9173629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3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6"/>
          <p:cNvSpPr>
            <a:spLocks noGrp="1"/>
          </p:cNvSpPr>
          <p:nvPr>
            <p:ph type="body" idx="1"/>
          </p:nvPr>
        </p:nvSpPr>
        <p:spPr>
          <a:xfrm>
            <a:off x="485638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36"/>
          <p:cNvSpPr>
            <a:spLocks noGrp="1"/>
          </p:cNvSpPr>
          <p:nvPr>
            <p:ph type="body" idx="3"/>
          </p:nvPr>
        </p:nvSpPr>
        <p:spPr>
          <a:xfrm>
            <a:off x="4410635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36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63B8B-09E5-1EA9-EA9E-68E8A8E9A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" y="16620"/>
            <a:ext cx="16256794" cy="9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7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37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38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38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38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2" name="Google Shape;352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" y="0"/>
            <a:ext cx="16250444" cy="914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>
            <a:spLocks noGrp="1"/>
          </p:cNvSpPr>
          <p:nvPr>
            <p:ph type="pic" idx="2"/>
          </p:nvPr>
        </p:nvSpPr>
        <p:spPr>
          <a:xfrm>
            <a:off x="8935605" y="-8682"/>
            <a:ext cx="7332579" cy="9173629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Google Shape;355;p3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9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9"/>
          <p:cNvSpPr>
            <a:spLocks noGrp="1"/>
          </p:cNvSpPr>
          <p:nvPr>
            <p:ph type="body" idx="1"/>
          </p:nvPr>
        </p:nvSpPr>
        <p:spPr>
          <a:xfrm>
            <a:off x="485638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39"/>
          <p:cNvSpPr>
            <a:spLocks noGrp="1"/>
          </p:cNvSpPr>
          <p:nvPr>
            <p:ph type="body" idx="3"/>
          </p:nvPr>
        </p:nvSpPr>
        <p:spPr>
          <a:xfrm>
            <a:off x="4410635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39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0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0"/>
          <p:cNvSpPr>
            <a:spLocks noGrp="1"/>
          </p:cNvSpPr>
          <p:nvPr>
            <p:ph type="body" idx="1"/>
          </p:nvPr>
        </p:nvSpPr>
        <p:spPr>
          <a:xfrm>
            <a:off x="501754" y="7435380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40"/>
          <p:cNvSpPr txBox="1">
            <a:spLocks noGrp="1"/>
          </p:cNvSpPr>
          <p:nvPr>
            <p:ph type="body" idx="2"/>
          </p:nvPr>
        </p:nvSpPr>
        <p:spPr>
          <a:xfrm>
            <a:off x="1980162" y="7799678"/>
            <a:ext cx="5483893" cy="7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body" idx="3"/>
          </p:nvPr>
        </p:nvSpPr>
        <p:spPr>
          <a:xfrm>
            <a:off x="10922864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>
            <a:spLocks noGrp="1"/>
          </p:cNvSpPr>
          <p:nvPr>
            <p:ph type="body" idx="4"/>
          </p:nvPr>
        </p:nvSpPr>
        <p:spPr>
          <a:xfrm>
            <a:off x="3606461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40"/>
          <p:cNvSpPr>
            <a:spLocks noGrp="1"/>
          </p:cNvSpPr>
          <p:nvPr>
            <p:ph type="body" idx="5"/>
          </p:nvPr>
        </p:nvSpPr>
        <p:spPr>
          <a:xfrm>
            <a:off x="8816415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40"/>
          <p:cNvSpPr>
            <a:spLocks noGrp="1"/>
          </p:cNvSpPr>
          <p:nvPr>
            <p:ph type="body" idx="6"/>
          </p:nvPr>
        </p:nvSpPr>
        <p:spPr>
          <a:xfrm>
            <a:off x="14047634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body" idx="7"/>
          </p:nvPr>
        </p:nvSpPr>
        <p:spPr>
          <a:xfrm>
            <a:off x="5691645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body" idx="8"/>
          </p:nvPr>
        </p:nvSpPr>
        <p:spPr>
          <a:xfrm>
            <a:off x="481691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40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B_3boxes_wayfinging">
  <p:cSld name="4B_3boxes_wayfinging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1"/>
          <p:cNvSpPr>
            <a:spLocks noGrp="1"/>
          </p:cNvSpPr>
          <p:nvPr>
            <p:ph type="body" idx="1"/>
          </p:nvPr>
        </p:nvSpPr>
        <p:spPr>
          <a:xfrm>
            <a:off x="501754" y="7435380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body" idx="2"/>
          </p:nvPr>
        </p:nvSpPr>
        <p:spPr>
          <a:xfrm>
            <a:off x="1980162" y="7799678"/>
            <a:ext cx="5483893" cy="7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1"/>
          <p:cNvSpPr txBox="1">
            <a:spLocks noGrp="1"/>
          </p:cNvSpPr>
          <p:nvPr>
            <p:ph type="body" idx="3"/>
          </p:nvPr>
        </p:nvSpPr>
        <p:spPr>
          <a:xfrm>
            <a:off x="10922864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1"/>
          <p:cNvSpPr>
            <a:spLocks noGrp="1"/>
          </p:cNvSpPr>
          <p:nvPr>
            <p:ph type="body" idx="4"/>
          </p:nvPr>
        </p:nvSpPr>
        <p:spPr>
          <a:xfrm>
            <a:off x="3606461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41"/>
          <p:cNvSpPr>
            <a:spLocks noGrp="1"/>
          </p:cNvSpPr>
          <p:nvPr>
            <p:ph type="body" idx="5"/>
          </p:nvPr>
        </p:nvSpPr>
        <p:spPr>
          <a:xfrm>
            <a:off x="8816415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41"/>
          <p:cNvSpPr>
            <a:spLocks noGrp="1"/>
          </p:cNvSpPr>
          <p:nvPr>
            <p:ph type="body" idx="6"/>
          </p:nvPr>
        </p:nvSpPr>
        <p:spPr>
          <a:xfrm>
            <a:off x="14047634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body" idx="7"/>
          </p:nvPr>
        </p:nvSpPr>
        <p:spPr>
          <a:xfrm>
            <a:off x="5691645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41"/>
          <p:cNvSpPr txBox="1">
            <a:spLocks noGrp="1"/>
          </p:cNvSpPr>
          <p:nvPr>
            <p:ph type="body" idx="8"/>
          </p:nvPr>
        </p:nvSpPr>
        <p:spPr>
          <a:xfrm>
            <a:off x="481691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41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>
            <a:spLocks noGrp="1"/>
          </p:cNvSpPr>
          <p:nvPr>
            <p:ph type="body" idx="1"/>
          </p:nvPr>
        </p:nvSpPr>
        <p:spPr>
          <a:xfrm>
            <a:off x="387350" y="1461613"/>
            <a:ext cx="867159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body" idx="2"/>
          </p:nvPr>
        </p:nvSpPr>
        <p:spPr>
          <a:xfrm>
            <a:off x="514940" y="2849526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42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42"/>
          <p:cNvSpPr txBox="1">
            <a:spLocks noGrp="1"/>
          </p:cNvSpPr>
          <p:nvPr>
            <p:ph type="body" idx="3"/>
          </p:nvPr>
        </p:nvSpPr>
        <p:spPr>
          <a:xfrm>
            <a:off x="514940" y="4848447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42"/>
          <p:cNvSpPr txBox="1">
            <a:spLocks noGrp="1"/>
          </p:cNvSpPr>
          <p:nvPr>
            <p:ph type="body" idx="4"/>
          </p:nvPr>
        </p:nvSpPr>
        <p:spPr>
          <a:xfrm>
            <a:off x="514940" y="6845055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42"/>
          <p:cNvSpPr txBox="1">
            <a:spLocks noGrp="1"/>
          </p:cNvSpPr>
          <p:nvPr>
            <p:ph type="body" idx="5"/>
          </p:nvPr>
        </p:nvSpPr>
        <p:spPr>
          <a:xfrm>
            <a:off x="11423945" y="1382233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42"/>
          <p:cNvSpPr txBox="1">
            <a:spLocks noGrp="1"/>
          </p:cNvSpPr>
          <p:nvPr>
            <p:ph type="body" idx="6"/>
          </p:nvPr>
        </p:nvSpPr>
        <p:spPr>
          <a:xfrm>
            <a:off x="11423945" y="3381154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42"/>
          <p:cNvSpPr txBox="1">
            <a:spLocks noGrp="1"/>
          </p:cNvSpPr>
          <p:nvPr>
            <p:ph type="body" idx="7"/>
          </p:nvPr>
        </p:nvSpPr>
        <p:spPr>
          <a:xfrm>
            <a:off x="11423945" y="5377762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42"/>
          <p:cNvSpPr txBox="1">
            <a:spLocks noGrp="1"/>
          </p:cNvSpPr>
          <p:nvPr>
            <p:ph type="body" idx="8"/>
          </p:nvPr>
        </p:nvSpPr>
        <p:spPr>
          <a:xfrm>
            <a:off x="7001235" y="4717816"/>
            <a:ext cx="2270791" cy="1841718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42"/>
          <p:cNvSpPr>
            <a:spLocks noGrp="1"/>
          </p:cNvSpPr>
          <p:nvPr>
            <p:ph type="body" idx="9"/>
          </p:nvPr>
        </p:nvSpPr>
        <p:spPr>
          <a:xfrm>
            <a:off x="6189235" y="6875099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>
            <a:spLocks noGrp="1"/>
          </p:cNvSpPr>
          <p:nvPr>
            <p:ph type="body" idx="13"/>
          </p:nvPr>
        </p:nvSpPr>
        <p:spPr>
          <a:xfrm>
            <a:off x="8766622" y="683538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42"/>
          <p:cNvSpPr txBox="1">
            <a:spLocks noGrp="1"/>
          </p:cNvSpPr>
          <p:nvPr>
            <p:ph type="body" idx="14"/>
          </p:nvPr>
        </p:nvSpPr>
        <p:spPr>
          <a:xfrm>
            <a:off x="6232660" y="8182447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42"/>
          <p:cNvSpPr txBox="1">
            <a:spLocks noGrp="1"/>
          </p:cNvSpPr>
          <p:nvPr>
            <p:ph type="body" idx="15"/>
          </p:nvPr>
        </p:nvSpPr>
        <p:spPr>
          <a:xfrm>
            <a:off x="8862227" y="8088068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8" name="Google Shape;398;p42"/>
          <p:cNvCxnSpPr/>
          <p:nvPr/>
        </p:nvCxnSpPr>
        <p:spPr>
          <a:xfrm>
            <a:off x="7626534" y="7463156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9" name="Google Shape;399;p42"/>
          <p:cNvSpPr>
            <a:spLocks noGrp="1"/>
          </p:cNvSpPr>
          <p:nvPr>
            <p:ph type="body" idx="16"/>
          </p:nvPr>
        </p:nvSpPr>
        <p:spPr>
          <a:xfrm>
            <a:off x="5431997" y="440336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body" idx="17"/>
          </p:nvPr>
        </p:nvSpPr>
        <p:spPr>
          <a:xfrm>
            <a:off x="5475422" y="5710710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42"/>
          <p:cNvSpPr>
            <a:spLocks noGrp="1"/>
          </p:cNvSpPr>
          <p:nvPr>
            <p:ph type="body" idx="18"/>
          </p:nvPr>
        </p:nvSpPr>
        <p:spPr>
          <a:xfrm>
            <a:off x="9589663" y="440336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42"/>
          <p:cNvSpPr txBox="1">
            <a:spLocks noGrp="1"/>
          </p:cNvSpPr>
          <p:nvPr>
            <p:ph type="body" idx="19"/>
          </p:nvPr>
        </p:nvSpPr>
        <p:spPr>
          <a:xfrm>
            <a:off x="9633088" y="5710710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42"/>
          <p:cNvSpPr>
            <a:spLocks noGrp="1"/>
          </p:cNvSpPr>
          <p:nvPr>
            <p:ph type="body" idx="20"/>
          </p:nvPr>
        </p:nvSpPr>
        <p:spPr>
          <a:xfrm>
            <a:off x="7503688" y="2874600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42"/>
          <p:cNvSpPr txBox="1">
            <a:spLocks noGrp="1"/>
          </p:cNvSpPr>
          <p:nvPr>
            <p:ph type="body" idx="21"/>
          </p:nvPr>
        </p:nvSpPr>
        <p:spPr>
          <a:xfrm>
            <a:off x="7547113" y="4181948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05" name="Google Shape;405;p42"/>
          <p:cNvCxnSpPr/>
          <p:nvPr/>
        </p:nvCxnSpPr>
        <p:spPr>
          <a:xfrm rot="10800000" flipH="1">
            <a:off x="9669647" y="60322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06" name="Google Shape;406;p42"/>
          <p:cNvCxnSpPr/>
          <p:nvPr/>
        </p:nvCxnSpPr>
        <p:spPr>
          <a:xfrm>
            <a:off x="6382333" y="605925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07" name="Google Shape;407;p42"/>
          <p:cNvCxnSpPr/>
          <p:nvPr/>
        </p:nvCxnSpPr>
        <p:spPr>
          <a:xfrm flipH="1">
            <a:off x="6680958" y="3932745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08" name="Google Shape;408;p42"/>
          <p:cNvCxnSpPr/>
          <p:nvPr/>
        </p:nvCxnSpPr>
        <p:spPr>
          <a:xfrm>
            <a:off x="8786205" y="3932745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09" name="Google Shape;409;p42"/>
          <p:cNvCxnSpPr/>
          <p:nvPr/>
        </p:nvCxnSpPr>
        <p:spPr>
          <a:xfrm>
            <a:off x="5010925" y="5357909"/>
            <a:ext cx="4210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410" name="Google Shape;410;p42"/>
          <p:cNvCxnSpPr/>
          <p:nvPr/>
        </p:nvCxnSpPr>
        <p:spPr>
          <a:xfrm rot="10800000">
            <a:off x="8862227" y="3210132"/>
            <a:ext cx="234448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411" name="Google Shape;411;p42"/>
          <p:cNvCxnSpPr/>
          <p:nvPr/>
        </p:nvCxnSpPr>
        <p:spPr>
          <a:xfrm rot="10800000">
            <a:off x="10943892" y="4996402"/>
            <a:ext cx="32930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412" name="Google Shape;412;p42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3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4"/>
          <p:cNvSpPr txBox="1"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44"/>
          <p:cNvSpPr txBox="1">
            <a:spLocks noGrp="1"/>
          </p:cNvSpPr>
          <p:nvPr>
            <p:ph type="body" idx="1"/>
          </p:nvPr>
        </p:nvSpPr>
        <p:spPr>
          <a:xfrm>
            <a:off x="6911592" y="1316567"/>
            <a:ext cx="8230404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419" name="Google Shape;419;p44"/>
          <p:cNvSpPr txBox="1">
            <a:spLocks noGrp="1"/>
          </p:cNvSpPr>
          <p:nvPr>
            <p:ph type="body" idx="2"/>
          </p:nvPr>
        </p:nvSpPr>
        <p:spPr>
          <a:xfrm>
            <a:off x="1119827" y="2743200"/>
            <a:ext cx="524349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420" name="Google Shape;420;p44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4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44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5"/>
          <p:cNvSpPr txBox="1"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45"/>
          <p:cNvSpPr>
            <a:spLocks noGrp="1"/>
          </p:cNvSpPr>
          <p:nvPr>
            <p:ph type="pic" idx="2"/>
          </p:nvPr>
        </p:nvSpPr>
        <p:spPr>
          <a:xfrm>
            <a:off x="6911592" y="1316567"/>
            <a:ext cx="8230404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5"/>
          <p:cNvSpPr txBox="1">
            <a:spLocks noGrp="1"/>
          </p:cNvSpPr>
          <p:nvPr>
            <p:ph type="body" idx="1"/>
          </p:nvPr>
        </p:nvSpPr>
        <p:spPr>
          <a:xfrm>
            <a:off x="1119827" y="2743200"/>
            <a:ext cx="524349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427" name="Google Shape;427;p45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8" name="Google Shape;428;p45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45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body" idx="1"/>
          </p:nvPr>
        </p:nvSpPr>
        <p:spPr>
          <a:xfrm rot="5400000">
            <a:off x="4796882" y="-2091004"/>
            <a:ext cx="5941930" cy="1471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46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Google Shape;434;p46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6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E838F-729F-BBA3-EDA4-C17BC0291A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7"/>
          <p:cNvSpPr txBox="1">
            <a:spLocks noGrp="1"/>
          </p:cNvSpPr>
          <p:nvPr>
            <p:ph type="title"/>
          </p:nvPr>
        </p:nvSpPr>
        <p:spPr>
          <a:xfrm rot="5400000">
            <a:off x="9512550" y="2608622"/>
            <a:ext cx="7749117" cy="350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 txBox="1">
            <a:spLocks noGrp="1"/>
          </p:cNvSpPr>
          <p:nvPr>
            <p:ph type="body" idx="1"/>
          </p:nvPr>
        </p:nvSpPr>
        <p:spPr>
          <a:xfrm rot="5400000">
            <a:off x="2399854" y="-795311"/>
            <a:ext cx="7749117" cy="1031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47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47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DBFED-5CCF-E016-3498-4C1115388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6F5E5-159F-A9A3-EBFF-ACC1C73E1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5ED8D-B0BD-544D-C862-A84CA0DE60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" y="0"/>
            <a:ext cx="16250445" cy="9148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ayfinding">
  <p:cSld name="Title and Content wayfinding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">
  <p:cSld name="5_image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>
            <a:spLocks noGrp="1"/>
          </p:cNvSpPr>
          <p:nvPr>
            <p:ph type="pic" idx="2"/>
          </p:nvPr>
        </p:nvSpPr>
        <p:spPr>
          <a:xfrm>
            <a:off x="688476" y="4779264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25"/>
          <p:cNvSpPr>
            <a:spLocks noGrp="1"/>
          </p:cNvSpPr>
          <p:nvPr>
            <p:ph type="pic" idx="3"/>
          </p:nvPr>
        </p:nvSpPr>
        <p:spPr>
          <a:xfrm>
            <a:off x="3736476" y="2584704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25"/>
          <p:cNvSpPr>
            <a:spLocks noGrp="1"/>
          </p:cNvSpPr>
          <p:nvPr>
            <p:ph type="pic" idx="4"/>
          </p:nvPr>
        </p:nvSpPr>
        <p:spPr>
          <a:xfrm>
            <a:off x="6833244" y="4791456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25"/>
          <p:cNvSpPr>
            <a:spLocks noGrp="1"/>
          </p:cNvSpPr>
          <p:nvPr>
            <p:ph type="pic" idx="5"/>
          </p:nvPr>
        </p:nvSpPr>
        <p:spPr>
          <a:xfrm>
            <a:off x="9381372" y="1938528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25"/>
          <p:cNvSpPr>
            <a:spLocks noGrp="1"/>
          </p:cNvSpPr>
          <p:nvPr>
            <p:ph type="pic" idx="6"/>
          </p:nvPr>
        </p:nvSpPr>
        <p:spPr>
          <a:xfrm>
            <a:off x="12319644" y="4389120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" y="0"/>
            <a:ext cx="16256794" cy="9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>
            <a:spLocks noGrp="1"/>
          </p:cNvSpPr>
          <p:nvPr>
            <p:ph type="body" idx="1"/>
          </p:nvPr>
        </p:nvSpPr>
        <p:spPr>
          <a:xfrm>
            <a:off x="67586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>
            <a:spLocks noGrp="1"/>
          </p:cNvSpPr>
          <p:nvPr>
            <p:ph type="body" idx="2"/>
          </p:nvPr>
        </p:nvSpPr>
        <p:spPr>
          <a:xfrm>
            <a:off x="3319670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>
            <a:spLocks noGrp="1"/>
          </p:cNvSpPr>
          <p:nvPr>
            <p:ph type="body" idx="3"/>
          </p:nvPr>
        </p:nvSpPr>
        <p:spPr>
          <a:xfrm>
            <a:off x="5923722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body" idx="4"/>
          </p:nvPr>
        </p:nvSpPr>
        <p:spPr>
          <a:xfrm>
            <a:off x="856753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>
            <a:spLocks noGrp="1"/>
          </p:cNvSpPr>
          <p:nvPr>
            <p:ph type="body" idx="5"/>
          </p:nvPr>
        </p:nvSpPr>
        <p:spPr>
          <a:xfrm>
            <a:off x="11092069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body" idx="6"/>
          </p:nvPr>
        </p:nvSpPr>
        <p:spPr>
          <a:xfrm>
            <a:off x="13735878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" name="Google Shape;66;p26"/>
          <p:cNvCxnSpPr/>
          <p:nvPr/>
        </p:nvCxnSpPr>
        <p:spPr>
          <a:xfrm>
            <a:off x="2683565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7" name="Google Shape;67;p26"/>
          <p:cNvCxnSpPr/>
          <p:nvPr/>
        </p:nvCxnSpPr>
        <p:spPr>
          <a:xfrm>
            <a:off x="5307496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8" name="Google Shape;68;p26"/>
          <p:cNvCxnSpPr/>
          <p:nvPr/>
        </p:nvCxnSpPr>
        <p:spPr>
          <a:xfrm>
            <a:off x="789166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9" name="Google Shape;69;p26"/>
          <p:cNvCxnSpPr/>
          <p:nvPr/>
        </p:nvCxnSpPr>
        <p:spPr>
          <a:xfrm>
            <a:off x="1051560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0" name="Google Shape;70;p26"/>
          <p:cNvCxnSpPr/>
          <p:nvPr/>
        </p:nvCxnSpPr>
        <p:spPr>
          <a:xfrm>
            <a:off x="13139531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1" name="Google Shape;71;p26"/>
          <p:cNvSpPr txBox="1">
            <a:spLocks noGrp="1"/>
          </p:cNvSpPr>
          <p:nvPr>
            <p:ph type="body" idx="7"/>
          </p:nvPr>
        </p:nvSpPr>
        <p:spPr>
          <a:xfrm>
            <a:off x="675861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8"/>
          </p:nvPr>
        </p:nvSpPr>
        <p:spPr>
          <a:xfrm>
            <a:off x="3319669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9"/>
          </p:nvPr>
        </p:nvSpPr>
        <p:spPr>
          <a:xfrm>
            <a:off x="590384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3"/>
          </p:nvPr>
        </p:nvSpPr>
        <p:spPr>
          <a:xfrm>
            <a:off x="8547652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4"/>
          </p:nvPr>
        </p:nvSpPr>
        <p:spPr>
          <a:xfrm>
            <a:off x="11092070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5"/>
          </p:nvPr>
        </p:nvSpPr>
        <p:spPr>
          <a:xfrm>
            <a:off x="1373587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ldNum" idx="12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80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5120">
          <p15:clr>
            <a:srgbClr val="F26B43"/>
          </p15:clr>
        </p15:guide>
        <p15:guide id="3" pos="244">
          <p15:clr>
            <a:srgbClr val="F26B43"/>
          </p15:clr>
        </p15:guide>
        <p15:guide id="4" orient="horz" pos="907">
          <p15:clr>
            <a:srgbClr val="F26B43"/>
          </p15:clr>
        </p15:guide>
        <p15:guide id="5" orient="horz" pos="14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6A2E-DA5E-4885-2A06-9B464CB053B4}"/>
              </a:ext>
            </a:extLst>
          </p:cNvPr>
          <p:cNvSpPr txBox="1">
            <a:spLocks/>
          </p:cNvSpPr>
          <p:nvPr/>
        </p:nvSpPr>
        <p:spPr>
          <a:xfrm>
            <a:off x="5024646" y="172050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4500"/>
              <a:t>Renewable energy</a:t>
            </a:r>
            <a:endParaRPr lang="en-NZ" sz="45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500" b="0"/>
              <a:t>3. Delivering renewable energy</a:t>
            </a:r>
            <a:endParaRPr lang="en-NZ" sz="25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B3D0-366C-9299-12E4-FBB8FEF3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5259066" cy="728133"/>
          </a:xfrm>
        </p:spPr>
        <p:txBody>
          <a:bodyPr/>
          <a:lstStyle/>
          <a:p>
            <a:r>
              <a:rPr lang="en" dirty="0"/>
              <a:t>S</a:t>
            </a:r>
            <a:r>
              <a:rPr lang="en" sz="4400" dirty="0"/>
              <a:t>mart distribution and AI </a:t>
            </a:r>
            <a:r>
              <a:rPr lang="en" dirty="0"/>
              <a:t>– </a:t>
            </a:r>
            <a:r>
              <a:rPr lang="en" sz="4400" dirty="0"/>
              <a:t>answers</a:t>
            </a:r>
            <a:r>
              <a:rPr lang="en" dirty="0"/>
              <a:t> </a:t>
            </a:r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062CC8C9-0C46-9DFA-8BD1-DBA68F83D0B4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10</a:t>
            </a:fld>
            <a:endParaRPr lang="en-US" b="0"/>
          </a:p>
        </p:txBody>
      </p:sp>
      <p:sp>
        <p:nvSpPr>
          <p:cNvPr id="3" name="Google Shape;549;p3">
            <a:extLst>
              <a:ext uri="{FF2B5EF4-FFF2-40B4-BE49-F238E27FC236}">
                <a16:creationId xmlns:a16="http://schemas.microsoft.com/office/drawing/2014/main" id="{00C48092-BAC0-B7BC-F937-3904AA5BC769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7" name="Google Shape;698;p10">
            <a:extLst>
              <a:ext uri="{FF2B5EF4-FFF2-40B4-BE49-F238E27FC236}">
                <a16:creationId xmlns:a16="http://schemas.microsoft.com/office/drawing/2014/main" id="{B59DD83D-97DC-E477-0F69-A4338F6AA0F4}"/>
              </a:ext>
            </a:extLst>
          </p:cNvPr>
          <p:cNvSpPr txBox="1"/>
          <p:nvPr/>
        </p:nvSpPr>
        <p:spPr>
          <a:xfrm>
            <a:off x="8326711" y="2807060"/>
            <a:ext cx="7360542" cy="4214788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AI might better forecast: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grid and storage failures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renewable supply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user demand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grid switching requirements.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AI will help as a distributed grid expands because it can learn to manage more energy and infrastructure as new demand and supply is added.</a:t>
            </a:r>
          </a:p>
        </p:txBody>
      </p:sp>
      <p:sp>
        <p:nvSpPr>
          <p:cNvPr id="9" name="Google Shape;698;p10">
            <a:extLst>
              <a:ext uri="{FF2B5EF4-FFF2-40B4-BE49-F238E27FC236}">
                <a16:creationId xmlns:a16="http://schemas.microsoft.com/office/drawing/2014/main" id="{8F73A396-DD16-BB2D-BC47-22F826FCF68F}"/>
              </a:ext>
            </a:extLst>
          </p:cNvPr>
          <p:cNvSpPr txBox="1"/>
          <p:nvPr/>
        </p:nvSpPr>
        <p:spPr>
          <a:xfrm>
            <a:off x="542487" y="2807060"/>
            <a:ext cx="7360542" cy="4214789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A smart grid might need to make decisions on: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adding renewable energy when available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anticipating demand based on patterns of use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shifting to stored energy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connecting demand, supply and storage in different regions at different times.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To ‘actively manage demand’ means to shift some demand to times when demand is lower, nationally or locally, including through remote control of devices.</a:t>
            </a:r>
          </a:p>
        </p:txBody>
      </p:sp>
    </p:spTree>
    <p:extLst>
      <p:ext uri="{BB962C8B-B14F-4D97-AF65-F5344CB8AC3E}">
        <p14:creationId xmlns:p14="http://schemas.microsoft.com/office/powerpoint/2010/main" val="408375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117;p20">
            <a:extLst>
              <a:ext uri="{FF2B5EF4-FFF2-40B4-BE49-F238E27FC236}">
                <a16:creationId xmlns:a16="http://schemas.microsoft.com/office/drawing/2014/main" id="{E5A4E444-3B49-35A7-67B0-83AE2AD56BF0}"/>
              </a:ext>
            </a:extLst>
          </p:cNvPr>
          <p:cNvCxnSpPr>
            <a:cxnSpLocks/>
          </p:cNvCxnSpPr>
          <p:nvPr/>
        </p:nvCxnSpPr>
        <p:spPr>
          <a:xfrm>
            <a:off x="6591622" y="5339077"/>
            <a:ext cx="920259" cy="0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401B2045-DE36-5A02-0344-0959CF3F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Can a hydrogen economy play a role?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69C6ED-A2C9-7EF3-B2FC-69AC14B32458}"/>
              </a:ext>
            </a:extLst>
          </p:cNvPr>
          <p:cNvGrpSpPr/>
          <p:nvPr/>
        </p:nvGrpSpPr>
        <p:grpSpPr>
          <a:xfrm>
            <a:off x="1777954" y="4432343"/>
            <a:ext cx="4698932" cy="1746475"/>
            <a:chOff x="793995" y="3233271"/>
            <a:chExt cx="4904018" cy="1822700"/>
          </a:xfrm>
        </p:grpSpPr>
        <p:sp>
          <p:nvSpPr>
            <p:cNvPr id="9" name="Google Shape;594;p7">
              <a:extLst>
                <a:ext uri="{FF2B5EF4-FFF2-40B4-BE49-F238E27FC236}">
                  <a16:creationId xmlns:a16="http://schemas.microsoft.com/office/drawing/2014/main" id="{1EBB38A9-BBCA-6AC9-0B87-FD538C988C85}"/>
                </a:ext>
              </a:extLst>
            </p:cNvPr>
            <p:cNvSpPr txBox="1"/>
            <p:nvPr/>
          </p:nvSpPr>
          <p:spPr>
            <a:xfrm>
              <a:off x="793995" y="3766919"/>
              <a:ext cx="1736876" cy="194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80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C5BFE1-9699-F377-2291-9BF52D7A9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9515" y="3233271"/>
              <a:ext cx="1878498" cy="18227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C33F7B-2FEE-74FB-FE92-CA2452711A86}"/>
              </a:ext>
            </a:extLst>
          </p:cNvPr>
          <p:cNvSpPr txBox="1"/>
          <p:nvPr/>
        </p:nvSpPr>
        <p:spPr>
          <a:xfrm>
            <a:off x="4895306" y="5110882"/>
            <a:ext cx="140389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/>
              <a:t>Hydrogen</a:t>
            </a:r>
          </a:p>
        </p:txBody>
      </p:sp>
      <p:sp>
        <p:nvSpPr>
          <p:cNvPr id="17" name="Google Shape;698;p10">
            <a:extLst>
              <a:ext uri="{FF2B5EF4-FFF2-40B4-BE49-F238E27FC236}">
                <a16:creationId xmlns:a16="http://schemas.microsoft.com/office/drawing/2014/main" id="{55B24E76-9C78-7419-3638-0F7D301EAFEE}"/>
              </a:ext>
            </a:extLst>
          </p:cNvPr>
          <p:cNvSpPr txBox="1"/>
          <p:nvPr/>
        </p:nvSpPr>
        <p:spPr>
          <a:xfrm>
            <a:off x="11654107" y="2453682"/>
            <a:ext cx="4008584" cy="4870032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/>
              <a:t>Which form of </a:t>
            </a:r>
            <a:br>
              <a:rPr lang="en-GB" sz="1800"/>
            </a:br>
            <a:r>
              <a:rPr lang="en-GB" sz="1800"/>
              <a:t>hydrogen might be preferable?</a:t>
            </a:r>
            <a:br>
              <a:rPr lang="en-GB" sz="1800"/>
            </a:br>
            <a:endParaRPr lang="en-GB" sz="1800"/>
          </a:p>
          <a:p>
            <a:pPr marL="457200" lvl="0" indent="-304800" algn="l" rtl="0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/>
              <a:t>What are the arguments in favour of blue hydrogen?</a:t>
            </a:r>
            <a:br>
              <a:rPr lang="en-GB" sz="1800"/>
            </a:br>
            <a:endParaRPr lang="en-GB" sz="1800"/>
          </a:p>
          <a:p>
            <a:pPr marL="457200" indent="-304800">
              <a:buSzPct val="70000"/>
              <a:buFont typeface="Arial" panose="020B0604020202020204" pitchFamily="34" charset="0"/>
              <a:buChar char="•"/>
            </a:pPr>
            <a:r>
              <a:rPr lang="en-GB" sz="1800"/>
              <a:t>Why does burning hydrogen not cause carbon emissions?</a:t>
            </a:r>
            <a:br>
              <a:rPr lang="en-GB" sz="1800"/>
            </a:br>
            <a:endParaRPr lang="en-GB" sz="1800"/>
          </a:p>
          <a:p>
            <a:pPr marL="457200" indent="-304800">
              <a:buSzPct val="70000"/>
              <a:buFont typeface="Arial" panose="020B0604020202020204" pitchFamily="34" charset="0"/>
              <a:buChar char="•"/>
            </a:pPr>
            <a:r>
              <a:rPr lang="en-GB" sz="1800"/>
              <a:t>What can fuel cells power?</a:t>
            </a:r>
            <a:br>
              <a:rPr lang="en-GB" sz="1800"/>
            </a:br>
            <a:endParaRPr lang="en-GB" sz="1800"/>
          </a:p>
          <a:p>
            <a:pPr marL="457200" indent="-304800">
              <a:buSzPct val="70000"/>
              <a:buFont typeface="Arial" panose="020B0604020202020204" pitchFamily="34" charset="0"/>
              <a:buChar char="•"/>
            </a:pPr>
            <a:r>
              <a:rPr lang="en-GB" sz="1800"/>
              <a:t>Which sectors are ‘hard to electrify’ and why?</a:t>
            </a:r>
          </a:p>
          <a:p>
            <a:pPr marL="457200" indent="-304800">
              <a:buSzPct val="70000"/>
              <a:buFont typeface="Arial" panose="020B0604020202020204" pitchFamily="34" charset="0"/>
              <a:buChar char="•"/>
            </a:pPr>
            <a:endParaRPr lang="en-GB" sz="1800"/>
          </a:p>
          <a:p>
            <a:pPr marL="457200" indent="-304800">
              <a:buSzPct val="70000"/>
              <a:buFont typeface="Arial" panose="020B0604020202020204" pitchFamily="34" charset="0"/>
              <a:buChar char="•"/>
            </a:pPr>
            <a:endParaRPr lang="en-GB" sz="1800"/>
          </a:p>
          <a:p>
            <a:pPr marL="457200" lvl="0" indent="-304800" algn="l" rtl="0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endParaRPr lang="en-GB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B5F8D0-1DC3-EE16-9CAC-1CF7C1809F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8471" y="1951749"/>
            <a:ext cx="1003300" cy="977900"/>
          </a:xfrm>
          <a:prstGeom prst="rect">
            <a:avLst/>
          </a:prstGeom>
        </p:spPr>
      </p:pic>
      <p:sp>
        <p:nvSpPr>
          <p:cNvPr id="19" name="Google Shape;698;p10">
            <a:extLst>
              <a:ext uri="{FF2B5EF4-FFF2-40B4-BE49-F238E27FC236}">
                <a16:creationId xmlns:a16="http://schemas.microsoft.com/office/drawing/2014/main" id="{1938C743-255C-1F08-3CE3-4A83FF8F3D4F}"/>
              </a:ext>
            </a:extLst>
          </p:cNvPr>
          <p:cNvSpPr txBox="1"/>
          <p:nvPr/>
        </p:nvSpPr>
        <p:spPr>
          <a:xfrm>
            <a:off x="534357" y="3023461"/>
            <a:ext cx="3129580" cy="1984427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251999" rIns="360000" bIns="3600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800" b="1"/>
              <a:t>GREEN hydrogen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Renewable electricity powers electrolysis </a:t>
            </a:r>
            <a:br>
              <a:rPr lang="en-GB" sz="1800"/>
            </a:br>
            <a:r>
              <a:rPr lang="en-GB" sz="1800"/>
              <a:t>of water</a:t>
            </a:r>
          </a:p>
        </p:txBody>
      </p:sp>
      <p:sp>
        <p:nvSpPr>
          <p:cNvPr id="20" name="Google Shape;698;p10">
            <a:extLst>
              <a:ext uri="{FF2B5EF4-FFF2-40B4-BE49-F238E27FC236}">
                <a16:creationId xmlns:a16="http://schemas.microsoft.com/office/drawing/2014/main" id="{0F65E4A0-B809-BF18-9B4E-2592FD71C016}"/>
              </a:ext>
            </a:extLst>
          </p:cNvPr>
          <p:cNvSpPr txBox="1"/>
          <p:nvPr/>
        </p:nvSpPr>
        <p:spPr>
          <a:xfrm>
            <a:off x="544706" y="5638510"/>
            <a:ext cx="3066820" cy="1984427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251999" rIns="360000" bIns="36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/>
              <a:t>BLUE hydrogen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Hydrogen extracted from natural gas,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carbon by-products captured and stored</a:t>
            </a:r>
          </a:p>
        </p:txBody>
      </p:sp>
      <p:sp>
        <p:nvSpPr>
          <p:cNvPr id="21" name="Google Shape;698;p10">
            <a:extLst>
              <a:ext uri="{FF2B5EF4-FFF2-40B4-BE49-F238E27FC236}">
                <a16:creationId xmlns:a16="http://schemas.microsoft.com/office/drawing/2014/main" id="{F82D3AA4-9DFF-D200-1E1E-C55B11F2203B}"/>
              </a:ext>
            </a:extLst>
          </p:cNvPr>
          <p:cNvSpPr txBox="1"/>
          <p:nvPr/>
        </p:nvSpPr>
        <p:spPr>
          <a:xfrm>
            <a:off x="7634752" y="4691134"/>
            <a:ext cx="3129581" cy="1278336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251999" rIns="360000" bIns="36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Fuel cells </a:t>
            </a:r>
            <a:br>
              <a:rPr lang="en-GB" sz="1800"/>
            </a:br>
            <a:r>
              <a:rPr lang="en-GB" sz="1800"/>
              <a:t>produce electricity</a:t>
            </a:r>
          </a:p>
        </p:txBody>
      </p:sp>
      <p:sp>
        <p:nvSpPr>
          <p:cNvPr id="22" name="Google Shape;698;p10">
            <a:extLst>
              <a:ext uri="{FF2B5EF4-FFF2-40B4-BE49-F238E27FC236}">
                <a16:creationId xmlns:a16="http://schemas.microsoft.com/office/drawing/2014/main" id="{E6C06DCD-B18D-8646-C45B-DE7464C4FE8A}"/>
              </a:ext>
            </a:extLst>
          </p:cNvPr>
          <p:cNvSpPr txBox="1"/>
          <p:nvPr/>
        </p:nvSpPr>
        <p:spPr>
          <a:xfrm>
            <a:off x="7634751" y="3018534"/>
            <a:ext cx="3129581" cy="1278336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251999" rIns="360000" bIns="36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Gas turbines </a:t>
            </a:r>
            <a:br>
              <a:rPr lang="en-GB" sz="1800"/>
            </a:br>
            <a:r>
              <a:rPr lang="en-GB" sz="1800"/>
              <a:t>generate electricity</a:t>
            </a:r>
          </a:p>
        </p:txBody>
      </p:sp>
      <p:sp>
        <p:nvSpPr>
          <p:cNvPr id="23" name="Google Shape;698;p10">
            <a:extLst>
              <a:ext uri="{FF2B5EF4-FFF2-40B4-BE49-F238E27FC236}">
                <a16:creationId xmlns:a16="http://schemas.microsoft.com/office/drawing/2014/main" id="{1D7A5E37-E986-66C2-AAF8-455AD7477CF8}"/>
              </a:ext>
            </a:extLst>
          </p:cNvPr>
          <p:cNvSpPr txBox="1"/>
          <p:nvPr/>
        </p:nvSpPr>
        <p:spPr>
          <a:xfrm>
            <a:off x="7634752" y="6344601"/>
            <a:ext cx="3129581" cy="1278336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251999" rIns="360000" bIns="36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Burned directly in ‘hard to electrify’ industrial and transport uses</a:t>
            </a:r>
          </a:p>
        </p:txBody>
      </p:sp>
      <p:cxnSp>
        <p:nvCxnSpPr>
          <p:cNvPr id="24" name="Google Shape;117;p20">
            <a:extLst>
              <a:ext uri="{FF2B5EF4-FFF2-40B4-BE49-F238E27FC236}">
                <a16:creationId xmlns:a16="http://schemas.microsoft.com/office/drawing/2014/main" id="{72DD009B-342E-A7E4-6257-4772F004A13A}"/>
              </a:ext>
            </a:extLst>
          </p:cNvPr>
          <p:cNvCxnSpPr>
            <a:cxnSpLocks/>
          </p:cNvCxnSpPr>
          <p:nvPr/>
        </p:nvCxnSpPr>
        <p:spPr>
          <a:xfrm flipV="1">
            <a:off x="3776229" y="5969470"/>
            <a:ext cx="1065818" cy="725803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" name="Google Shape;117;p20">
            <a:extLst>
              <a:ext uri="{FF2B5EF4-FFF2-40B4-BE49-F238E27FC236}">
                <a16:creationId xmlns:a16="http://schemas.microsoft.com/office/drawing/2014/main" id="{19F1818A-5E5E-DE25-1D0B-627F36897634}"/>
              </a:ext>
            </a:extLst>
          </p:cNvPr>
          <p:cNvCxnSpPr>
            <a:cxnSpLocks/>
          </p:cNvCxnSpPr>
          <p:nvPr/>
        </p:nvCxnSpPr>
        <p:spPr>
          <a:xfrm>
            <a:off x="3829037" y="3880879"/>
            <a:ext cx="1004077" cy="810255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51" name="Google Shape;549;p3">
            <a:extLst>
              <a:ext uri="{FF2B5EF4-FFF2-40B4-BE49-F238E27FC236}">
                <a16:creationId xmlns:a16="http://schemas.microsoft.com/office/drawing/2014/main" id="{EBFA0E5C-C9BB-AB63-8D2C-6C9337725DB7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FA49F9B-AA99-3143-7744-7C532646F58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11</a:t>
            </a:fld>
            <a:endParaRPr lang="en-US" b="0"/>
          </a:p>
        </p:txBody>
      </p:sp>
      <p:cxnSp>
        <p:nvCxnSpPr>
          <p:cNvPr id="3" name="Google Shape;117;p20">
            <a:extLst>
              <a:ext uri="{FF2B5EF4-FFF2-40B4-BE49-F238E27FC236}">
                <a16:creationId xmlns:a16="http://schemas.microsoft.com/office/drawing/2014/main" id="{AE294252-15E9-FF70-63F1-90BC94A150AB}"/>
              </a:ext>
            </a:extLst>
          </p:cNvPr>
          <p:cNvCxnSpPr>
            <a:cxnSpLocks/>
          </p:cNvCxnSpPr>
          <p:nvPr/>
        </p:nvCxnSpPr>
        <p:spPr>
          <a:xfrm>
            <a:off x="6358062" y="5969470"/>
            <a:ext cx="1065818" cy="725803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" name="Google Shape;117;p20">
            <a:extLst>
              <a:ext uri="{FF2B5EF4-FFF2-40B4-BE49-F238E27FC236}">
                <a16:creationId xmlns:a16="http://schemas.microsoft.com/office/drawing/2014/main" id="{C9853505-D973-0919-1DF4-A99874C40311}"/>
              </a:ext>
            </a:extLst>
          </p:cNvPr>
          <p:cNvCxnSpPr>
            <a:cxnSpLocks/>
          </p:cNvCxnSpPr>
          <p:nvPr/>
        </p:nvCxnSpPr>
        <p:spPr>
          <a:xfrm flipV="1">
            <a:off x="6375202" y="3880879"/>
            <a:ext cx="1004077" cy="810255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85612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DA64-4816-759B-A94E-0D9B5C22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Hydrogen economy – answers </a:t>
            </a:r>
            <a:endParaRPr lang="en-US" dirty="0"/>
          </a:p>
        </p:txBody>
      </p:sp>
      <p:sp>
        <p:nvSpPr>
          <p:cNvPr id="4" name="Google Shape;698;p10">
            <a:extLst>
              <a:ext uri="{FF2B5EF4-FFF2-40B4-BE49-F238E27FC236}">
                <a16:creationId xmlns:a16="http://schemas.microsoft.com/office/drawing/2014/main" id="{BE3A6C41-18B8-9E63-4FF8-0014174F83C3}"/>
              </a:ext>
            </a:extLst>
          </p:cNvPr>
          <p:cNvSpPr txBox="1"/>
          <p:nvPr/>
        </p:nvSpPr>
        <p:spPr>
          <a:xfrm>
            <a:off x="542487" y="2494672"/>
            <a:ext cx="7066628" cy="6208457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The hydrogen economy is the part of an economy for which hydrogen forms the energy source.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Green hydrogen is preferable because producing it it does not produce carbon emissions. Where nations have abundant natural gas (this includes the UK) blue hydrogen offers a transitional source of hydrogen until sufficient green hydrogen production is available.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Burning hydrogen produces only water as a combustion product so does not contribute carbon to the atmosphere.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Fuel cells convert the chemical energy in hydrogen and oxygen (from air) into electricity. They can power vehicles, appliances and homes.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‘Hard to electrify’ sectors include long distance shipping and industries that require a lot of heat, such as steel, cement or glass.</a:t>
            </a:r>
            <a:endParaRPr lang="en-GB" sz="2000" dirty="0"/>
          </a:p>
        </p:txBody>
      </p:sp>
      <p:sp>
        <p:nvSpPr>
          <p:cNvPr id="6" name="Google Shape;549;p3">
            <a:extLst>
              <a:ext uri="{FF2B5EF4-FFF2-40B4-BE49-F238E27FC236}">
                <a16:creationId xmlns:a16="http://schemas.microsoft.com/office/drawing/2014/main" id="{B54D20CA-7DD3-CD2A-C781-D9297D8AD185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9966F7-1A6F-A61E-B159-52C0E88D21F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12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42309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870FDF2-7166-8BB6-FA7D-02064825EB38}"/>
              </a:ext>
            </a:extLst>
          </p:cNvPr>
          <p:cNvGrpSpPr/>
          <p:nvPr/>
        </p:nvGrpSpPr>
        <p:grpSpPr>
          <a:xfrm>
            <a:off x="2013600" y="3653365"/>
            <a:ext cx="11257176" cy="1746475"/>
            <a:chOff x="1892251" y="4164407"/>
            <a:chExt cx="11257176" cy="17464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69C6ED-A2C9-7EF3-B2FC-69AC14B32458}"/>
                </a:ext>
              </a:extLst>
            </p:cNvPr>
            <p:cNvGrpSpPr/>
            <p:nvPr/>
          </p:nvGrpSpPr>
          <p:grpSpPr>
            <a:xfrm>
              <a:off x="1892251" y="4164407"/>
              <a:ext cx="4698932" cy="1746475"/>
              <a:chOff x="793995" y="3233270"/>
              <a:chExt cx="4904018" cy="1822700"/>
            </a:xfrm>
          </p:grpSpPr>
          <p:sp>
            <p:nvSpPr>
              <p:cNvPr id="9" name="Google Shape;594;p7">
                <a:extLst>
                  <a:ext uri="{FF2B5EF4-FFF2-40B4-BE49-F238E27FC236}">
                    <a16:creationId xmlns:a16="http://schemas.microsoft.com/office/drawing/2014/main" id="{1EBB38A9-BBCA-6AC9-0B87-FD538C988C85}"/>
                  </a:ext>
                </a:extLst>
              </p:cNvPr>
              <p:cNvSpPr txBox="1"/>
              <p:nvPr/>
            </p:nvSpPr>
            <p:spPr>
              <a:xfrm>
                <a:off x="793995" y="3766919"/>
                <a:ext cx="1736876" cy="194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80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1C5BFE1-9699-F377-2291-9BF52D7A9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9515" y="3233270"/>
                <a:ext cx="1878498" cy="18227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C33F7B-2FEE-74FB-FE92-CA2452711A86}"/>
                </a:ext>
              </a:extLst>
            </p:cNvPr>
            <p:cNvSpPr txBox="1"/>
            <p:nvPr/>
          </p:nvSpPr>
          <p:spPr>
            <a:xfrm>
              <a:off x="5022303" y="4842947"/>
              <a:ext cx="8127124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rtl="0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GB" sz="2000" b="1"/>
                <a:t>Hydrogen</a:t>
              </a:r>
            </a:p>
          </p:txBody>
        </p:sp>
      </p:grpSp>
      <p:cxnSp>
        <p:nvCxnSpPr>
          <p:cNvPr id="41" name="Google Shape;117;p20">
            <a:extLst>
              <a:ext uri="{FF2B5EF4-FFF2-40B4-BE49-F238E27FC236}">
                <a16:creationId xmlns:a16="http://schemas.microsoft.com/office/drawing/2014/main" id="{E5A4E444-3B49-35A7-67B0-83AE2AD56BF0}"/>
              </a:ext>
            </a:extLst>
          </p:cNvPr>
          <p:cNvCxnSpPr>
            <a:cxnSpLocks/>
          </p:cNvCxnSpPr>
          <p:nvPr/>
        </p:nvCxnSpPr>
        <p:spPr>
          <a:xfrm>
            <a:off x="7031535" y="4617473"/>
            <a:ext cx="920259" cy="0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401B2045-DE36-5A02-0344-0959CF3F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Hydrogen cartridges</a:t>
            </a:r>
            <a:endParaRPr lang="en-US"/>
          </a:p>
        </p:txBody>
      </p:sp>
      <p:sp>
        <p:nvSpPr>
          <p:cNvPr id="17" name="Google Shape;698;p10">
            <a:extLst>
              <a:ext uri="{FF2B5EF4-FFF2-40B4-BE49-F238E27FC236}">
                <a16:creationId xmlns:a16="http://schemas.microsoft.com/office/drawing/2014/main" id="{55B24E76-9C78-7419-3638-0F7D301EAFEE}"/>
              </a:ext>
            </a:extLst>
          </p:cNvPr>
          <p:cNvSpPr txBox="1"/>
          <p:nvPr/>
        </p:nvSpPr>
        <p:spPr>
          <a:xfrm>
            <a:off x="587437" y="6498290"/>
            <a:ext cx="9619392" cy="2286479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</a:rPr>
              <a:t>How can hydrogen cartridges support a zero-carbon supply chain?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</a:rPr>
              <a:t>How do hydrogen cartridges fit into the concept of a circular economy?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</a:rPr>
              <a:t>An average UK home uses about 6 to 8 kWh electricity per day. An EV full </a:t>
            </a:r>
            <a:br>
              <a:rPr lang="en-GB" sz="1800">
                <a:solidFill>
                  <a:schemeClr val="tx1"/>
                </a:solidFill>
              </a:rPr>
            </a:br>
            <a:r>
              <a:rPr lang="en-GB" sz="1800">
                <a:solidFill>
                  <a:schemeClr val="tx1"/>
                </a:solidFill>
              </a:rPr>
              <a:t>charge is around 75 kWh. How many cartridges might be needed per home? </a:t>
            </a:r>
            <a:br>
              <a:rPr lang="en-GB" sz="1800">
                <a:solidFill>
                  <a:schemeClr val="tx1"/>
                </a:solidFill>
              </a:rPr>
            </a:br>
            <a:r>
              <a:rPr lang="en-GB" sz="1800">
                <a:solidFill>
                  <a:schemeClr val="tx1"/>
                </a:solidFill>
              </a:rPr>
              <a:t>What about to supply 15% of the UK’s approximately 30 million homes?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B5F8D0-1DC3-EE16-9CAC-1CF7C1809F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343" y="5984006"/>
            <a:ext cx="1003300" cy="977900"/>
          </a:xfrm>
          <a:prstGeom prst="rect">
            <a:avLst/>
          </a:prstGeom>
        </p:spPr>
      </p:pic>
      <p:sp>
        <p:nvSpPr>
          <p:cNvPr id="19" name="Google Shape;698;p10">
            <a:extLst>
              <a:ext uri="{FF2B5EF4-FFF2-40B4-BE49-F238E27FC236}">
                <a16:creationId xmlns:a16="http://schemas.microsoft.com/office/drawing/2014/main" id="{1938C743-255C-1F08-3CE3-4A83FF8F3D4F}"/>
              </a:ext>
            </a:extLst>
          </p:cNvPr>
          <p:cNvSpPr txBox="1"/>
          <p:nvPr/>
        </p:nvSpPr>
        <p:spPr>
          <a:xfrm>
            <a:off x="570292" y="3871562"/>
            <a:ext cx="3129580" cy="1445882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251999" rIns="360000" bIns="3600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800" b="1"/>
              <a:t>GREEN </a:t>
            </a:r>
            <a:br>
              <a:rPr lang="en-GB" sz="1800" b="1"/>
            </a:br>
            <a:r>
              <a:rPr lang="en-GB" sz="1800" b="1"/>
              <a:t>hydrogen production</a:t>
            </a:r>
          </a:p>
        </p:txBody>
      </p:sp>
      <p:cxnSp>
        <p:nvCxnSpPr>
          <p:cNvPr id="26" name="Google Shape;117;p20">
            <a:extLst>
              <a:ext uri="{FF2B5EF4-FFF2-40B4-BE49-F238E27FC236}">
                <a16:creationId xmlns:a16="http://schemas.microsoft.com/office/drawing/2014/main" id="{19F1818A-5E5E-DE25-1D0B-627F36897634}"/>
              </a:ext>
            </a:extLst>
          </p:cNvPr>
          <p:cNvCxnSpPr>
            <a:cxnSpLocks/>
          </p:cNvCxnSpPr>
          <p:nvPr/>
        </p:nvCxnSpPr>
        <p:spPr>
          <a:xfrm>
            <a:off x="3805917" y="4579794"/>
            <a:ext cx="1009347" cy="0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5B928FA4-EE79-9888-6F36-FF3512D38343}"/>
              </a:ext>
            </a:extLst>
          </p:cNvPr>
          <p:cNvSpPr txBox="1">
            <a:spLocks/>
          </p:cNvSpPr>
          <p:nvPr/>
        </p:nvSpPr>
        <p:spPr>
          <a:xfrm>
            <a:off x="451614" y="2287588"/>
            <a:ext cx="10014999" cy="104604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/>
              <a:t>Hydrogen cartridges may offer an energy-dense, portable energy solution that complements renewable electrification, which in some applications could replace </a:t>
            </a:r>
            <a:br>
              <a:rPr lang="en-GB" sz="2000" dirty="0"/>
            </a:br>
            <a:r>
              <a:rPr lang="en-GB" sz="2000" dirty="0"/>
              <a:t>both battery storage and fuels.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999BFD-CE0D-6636-651B-3A1D91EA1418}"/>
              </a:ext>
            </a:extLst>
          </p:cNvPr>
          <p:cNvGrpSpPr/>
          <p:nvPr/>
        </p:nvGrpSpPr>
        <p:grpSpPr>
          <a:xfrm>
            <a:off x="8496091" y="3901348"/>
            <a:ext cx="1179412" cy="1798493"/>
            <a:chOff x="8135474" y="4479120"/>
            <a:chExt cx="1213975" cy="1851198"/>
          </a:xfrm>
        </p:grpSpPr>
        <p:sp>
          <p:nvSpPr>
            <p:cNvPr id="13" name="Google Shape;214;p27">
              <a:extLst>
                <a:ext uri="{FF2B5EF4-FFF2-40B4-BE49-F238E27FC236}">
                  <a16:creationId xmlns:a16="http://schemas.microsoft.com/office/drawing/2014/main" id="{C8CFC569-4846-DA20-56C6-B33347C5CEE8}"/>
                </a:ext>
              </a:extLst>
            </p:cNvPr>
            <p:cNvSpPr/>
            <p:nvPr/>
          </p:nvSpPr>
          <p:spPr>
            <a:xfrm>
              <a:off x="8705962" y="4957608"/>
              <a:ext cx="643487" cy="137271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4;p27">
              <a:extLst>
                <a:ext uri="{FF2B5EF4-FFF2-40B4-BE49-F238E27FC236}">
                  <a16:creationId xmlns:a16="http://schemas.microsoft.com/office/drawing/2014/main" id="{542F8EF3-02CD-132B-6226-1DFB9D489B4D}"/>
                </a:ext>
              </a:extLst>
            </p:cNvPr>
            <p:cNvSpPr/>
            <p:nvPr/>
          </p:nvSpPr>
          <p:spPr>
            <a:xfrm>
              <a:off x="8442378" y="4723220"/>
              <a:ext cx="643487" cy="137271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4;p27">
              <a:extLst>
                <a:ext uri="{FF2B5EF4-FFF2-40B4-BE49-F238E27FC236}">
                  <a16:creationId xmlns:a16="http://schemas.microsoft.com/office/drawing/2014/main" id="{8CA2C745-E5B2-EBB4-5A55-75991E357CAA}"/>
                </a:ext>
              </a:extLst>
            </p:cNvPr>
            <p:cNvSpPr/>
            <p:nvPr/>
          </p:nvSpPr>
          <p:spPr>
            <a:xfrm>
              <a:off x="8135474" y="4479120"/>
              <a:ext cx="643487" cy="137271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5283E978-8EB0-AE3F-0E0D-75204794380D}"/>
              </a:ext>
            </a:extLst>
          </p:cNvPr>
          <p:cNvSpPr txBox="1"/>
          <p:nvPr/>
        </p:nvSpPr>
        <p:spPr>
          <a:xfrm>
            <a:off x="8007420" y="3283832"/>
            <a:ext cx="215097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3 kWh cartridges</a:t>
            </a:r>
            <a:endParaRPr sz="1800" b="1"/>
          </a:p>
        </p:txBody>
      </p:sp>
      <p:sp>
        <p:nvSpPr>
          <p:cNvPr id="15" name="Google Shape;217;p27">
            <a:extLst>
              <a:ext uri="{FF2B5EF4-FFF2-40B4-BE49-F238E27FC236}">
                <a16:creationId xmlns:a16="http://schemas.microsoft.com/office/drawing/2014/main" id="{579E5AE2-9F08-AE3E-22BC-892D9EB757CE}"/>
              </a:ext>
            </a:extLst>
          </p:cNvPr>
          <p:cNvSpPr txBox="1"/>
          <p:nvPr/>
        </p:nvSpPr>
        <p:spPr>
          <a:xfrm>
            <a:off x="11800028" y="2767408"/>
            <a:ext cx="2592112" cy="6155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 err="1"/>
              <a:t>eBikes</a:t>
            </a:r>
            <a:r>
              <a:rPr lang="en" sz="1800"/>
              <a:t> + EVs</a:t>
            </a:r>
            <a:endParaRPr sz="1800"/>
          </a:p>
        </p:txBody>
      </p:sp>
      <p:sp>
        <p:nvSpPr>
          <p:cNvPr id="16" name="Google Shape;218;p27">
            <a:extLst>
              <a:ext uri="{FF2B5EF4-FFF2-40B4-BE49-F238E27FC236}">
                <a16:creationId xmlns:a16="http://schemas.microsoft.com/office/drawing/2014/main" id="{B52B6E32-9823-0C06-6AF9-21E52A3A0331}"/>
              </a:ext>
            </a:extLst>
          </p:cNvPr>
          <p:cNvSpPr txBox="1"/>
          <p:nvPr/>
        </p:nvSpPr>
        <p:spPr>
          <a:xfrm>
            <a:off x="11797313" y="3791471"/>
            <a:ext cx="2592112" cy="6155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/>
              <a:t>Device charging</a:t>
            </a:r>
            <a:endParaRPr sz="1800"/>
          </a:p>
        </p:txBody>
      </p:sp>
      <p:sp>
        <p:nvSpPr>
          <p:cNvPr id="25" name="Google Shape;219;p27">
            <a:extLst>
              <a:ext uri="{FF2B5EF4-FFF2-40B4-BE49-F238E27FC236}">
                <a16:creationId xmlns:a16="http://schemas.microsoft.com/office/drawing/2014/main" id="{2AEAAF54-3797-D11B-D9C9-89E54F077A2B}"/>
              </a:ext>
            </a:extLst>
          </p:cNvPr>
          <p:cNvSpPr txBox="1"/>
          <p:nvPr/>
        </p:nvSpPr>
        <p:spPr>
          <a:xfrm>
            <a:off x="11793405" y="4815534"/>
            <a:ext cx="2592112" cy="6155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/>
              <a:t>Mobile energy</a:t>
            </a:r>
            <a:endParaRPr sz="1800"/>
          </a:p>
        </p:txBody>
      </p:sp>
      <p:sp>
        <p:nvSpPr>
          <p:cNvPr id="27" name="Google Shape;220;p27">
            <a:extLst>
              <a:ext uri="{FF2B5EF4-FFF2-40B4-BE49-F238E27FC236}">
                <a16:creationId xmlns:a16="http://schemas.microsoft.com/office/drawing/2014/main" id="{5EB9097B-0A0D-20E5-E505-D3CB4303DAEC}"/>
              </a:ext>
            </a:extLst>
          </p:cNvPr>
          <p:cNvSpPr txBox="1"/>
          <p:nvPr/>
        </p:nvSpPr>
        <p:spPr>
          <a:xfrm>
            <a:off x="11801221" y="5839597"/>
            <a:ext cx="2587010" cy="6155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/>
              <a:t>Home energy</a:t>
            </a:r>
            <a:endParaRPr sz="1800"/>
          </a:p>
        </p:txBody>
      </p:sp>
      <p:cxnSp>
        <p:nvCxnSpPr>
          <p:cNvPr id="31" name="Google Shape;117;p20">
            <a:extLst>
              <a:ext uri="{FF2B5EF4-FFF2-40B4-BE49-F238E27FC236}">
                <a16:creationId xmlns:a16="http://schemas.microsoft.com/office/drawing/2014/main" id="{55636E4B-69C8-15EB-3839-8548925B002F}"/>
              </a:ext>
            </a:extLst>
          </p:cNvPr>
          <p:cNvCxnSpPr>
            <a:cxnSpLocks/>
          </p:cNvCxnSpPr>
          <p:nvPr/>
        </p:nvCxnSpPr>
        <p:spPr>
          <a:xfrm flipV="1">
            <a:off x="10355513" y="3484247"/>
            <a:ext cx="985612" cy="668020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3" name="Google Shape;117;p20">
            <a:extLst>
              <a:ext uri="{FF2B5EF4-FFF2-40B4-BE49-F238E27FC236}">
                <a16:creationId xmlns:a16="http://schemas.microsoft.com/office/drawing/2014/main" id="{71E40A88-A509-2F0E-70CE-D0874DE37376}"/>
              </a:ext>
            </a:extLst>
          </p:cNvPr>
          <p:cNvCxnSpPr>
            <a:cxnSpLocks/>
          </p:cNvCxnSpPr>
          <p:nvPr/>
        </p:nvCxnSpPr>
        <p:spPr>
          <a:xfrm>
            <a:off x="10355513" y="5176152"/>
            <a:ext cx="985612" cy="798822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5" name="Google Shape;117;p20">
            <a:extLst>
              <a:ext uri="{FF2B5EF4-FFF2-40B4-BE49-F238E27FC236}">
                <a16:creationId xmlns:a16="http://schemas.microsoft.com/office/drawing/2014/main" id="{6B4D3988-0750-7952-8BA6-C0B24CF055B6}"/>
              </a:ext>
            </a:extLst>
          </p:cNvPr>
          <p:cNvCxnSpPr>
            <a:cxnSpLocks/>
          </p:cNvCxnSpPr>
          <p:nvPr/>
        </p:nvCxnSpPr>
        <p:spPr>
          <a:xfrm>
            <a:off x="10355513" y="4800595"/>
            <a:ext cx="1179411" cy="413259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8" name="Google Shape;117;p20">
            <a:extLst>
              <a:ext uri="{FF2B5EF4-FFF2-40B4-BE49-F238E27FC236}">
                <a16:creationId xmlns:a16="http://schemas.microsoft.com/office/drawing/2014/main" id="{D61D60BF-9971-076F-B8F7-9CD5BAC8BA95}"/>
              </a:ext>
            </a:extLst>
          </p:cNvPr>
          <p:cNvCxnSpPr>
            <a:cxnSpLocks/>
          </p:cNvCxnSpPr>
          <p:nvPr/>
        </p:nvCxnSpPr>
        <p:spPr>
          <a:xfrm flipV="1">
            <a:off x="10355513" y="4247936"/>
            <a:ext cx="1179411" cy="216258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3" name="Google Shape;549;p3">
            <a:extLst>
              <a:ext uri="{FF2B5EF4-FFF2-40B4-BE49-F238E27FC236}">
                <a16:creationId xmlns:a16="http://schemas.microsoft.com/office/drawing/2014/main" id="{2409C0A2-28A2-1D0B-E911-97AFD5626C83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51A02E4F-A72C-794A-8A69-DE293541F555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13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88631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DA64-4816-759B-A94E-0D9B5C22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Hydrogen cartridges – answers </a:t>
            </a:r>
            <a:endParaRPr lang="en-US" dirty="0"/>
          </a:p>
        </p:txBody>
      </p:sp>
      <p:sp>
        <p:nvSpPr>
          <p:cNvPr id="5" name="Google Shape;698;p10">
            <a:extLst>
              <a:ext uri="{FF2B5EF4-FFF2-40B4-BE49-F238E27FC236}">
                <a16:creationId xmlns:a16="http://schemas.microsoft.com/office/drawing/2014/main" id="{3A51E58E-F58E-818F-1026-ADC1495C608B}"/>
              </a:ext>
            </a:extLst>
          </p:cNvPr>
          <p:cNvSpPr txBox="1"/>
          <p:nvPr/>
        </p:nvSpPr>
        <p:spPr>
          <a:xfrm>
            <a:off x="542486" y="2492889"/>
            <a:ext cx="7066627" cy="5203420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dk1"/>
                </a:solidFill>
              </a:rPr>
              <a:t>Hydrogen cartridges can support a zero-carbon supply chain by powering the machinery and vehicles used to transport the cartridges.</a:t>
            </a:r>
          </a:p>
          <a:p>
            <a:pPr marL="457200" lvl="0" indent="-3048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dk1"/>
                </a:solidFill>
              </a:rPr>
              <a:t>Hydrogen cartridges fit into the concept of a circular economy by providing a reusable ‘container’ for energy that can be reused, repaired and recycled at the end of their useful lives.</a:t>
            </a:r>
          </a:p>
          <a:p>
            <a:pPr marL="457200" indent="-304800">
              <a:spcAft>
                <a:spcPts val="6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dk1"/>
                </a:solidFill>
              </a:rPr>
              <a:t>An average UK home might need four cartridges on most days for power and EV top-ups. Cartridges might not offer the best solution for a full charge (which might require 25 cartridges). 15% of UK homes might therefore require 18 million 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cartridges </a:t>
            </a:r>
            <a:r>
              <a:rPr lang="en-GB" sz="2000"/>
              <a:t>–</a:t>
            </a:r>
            <a:r>
              <a:rPr lang="en-GB" sz="2000">
                <a:solidFill>
                  <a:schemeClr val="dk1"/>
                </a:solidFill>
              </a:rPr>
              <a:t> plus the infrastructure to produce 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and transport them.</a:t>
            </a:r>
          </a:p>
        </p:txBody>
      </p:sp>
      <p:sp>
        <p:nvSpPr>
          <p:cNvPr id="6" name="Google Shape;549;p3">
            <a:extLst>
              <a:ext uri="{FF2B5EF4-FFF2-40B4-BE49-F238E27FC236}">
                <a16:creationId xmlns:a16="http://schemas.microsoft.com/office/drawing/2014/main" id="{B54D20CA-7DD3-CD2A-C781-D9297D8AD185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9966F7-1A6F-A61E-B159-52C0E88D21F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14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05095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BEDA-6C9E-776A-B174-A0DD5B90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Net zero, engineering, your career and your impact</a:t>
            </a:r>
            <a:endParaRPr lang="en-US"/>
          </a:p>
        </p:txBody>
      </p:sp>
      <p:sp>
        <p:nvSpPr>
          <p:cNvPr id="9" name="Google Shape;594;p7">
            <a:extLst>
              <a:ext uri="{FF2B5EF4-FFF2-40B4-BE49-F238E27FC236}">
                <a16:creationId xmlns:a16="http://schemas.microsoft.com/office/drawing/2014/main" id="{F597899F-61C5-05FC-60F3-FD98A62BEAC7}"/>
              </a:ext>
            </a:extLst>
          </p:cNvPr>
          <p:cNvSpPr txBox="1"/>
          <p:nvPr/>
        </p:nvSpPr>
        <p:spPr>
          <a:xfrm>
            <a:off x="-2674311" y="3597277"/>
            <a:ext cx="2605282" cy="29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224C7-52C6-2DE0-FF4D-63CA399B1B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555" y="2568454"/>
            <a:ext cx="3158356" cy="3064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1B4E8-FB00-DFDA-D813-62AB7899C6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08" y="2568454"/>
            <a:ext cx="3158356" cy="3064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0A11E9-7239-7686-61E8-01323EAE10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461" y="2536013"/>
            <a:ext cx="3158356" cy="30645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B5E22D-C492-F344-85EC-925F0FC74377}"/>
              </a:ext>
            </a:extLst>
          </p:cNvPr>
          <p:cNvSpPr txBox="1"/>
          <p:nvPr/>
        </p:nvSpPr>
        <p:spPr>
          <a:xfrm>
            <a:off x="2058254" y="5867718"/>
            <a:ext cx="31583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Energy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Infrastructure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Manufacturing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Transport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Sustainability/waste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Construction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Automation/robotics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59E2B3-D696-F186-E1FC-FF72C966DBAD}"/>
              </a:ext>
            </a:extLst>
          </p:cNvPr>
          <p:cNvSpPr txBox="1"/>
          <p:nvPr/>
        </p:nvSpPr>
        <p:spPr>
          <a:xfrm>
            <a:off x="6647608" y="5867718"/>
            <a:ext cx="31583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Research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Design</a:t>
            </a:r>
            <a:endParaRPr lang="en-GB"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Planning</a:t>
            </a:r>
            <a:endParaRPr lang="en-GB"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Production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Maintenance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Business/management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8AFF7F-CBEE-33AE-1C15-CA1F7F134E7D}"/>
              </a:ext>
            </a:extLst>
          </p:cNvPr>
          <p:cNvSpPr txBox="1"/>
          <p:nvPr/>
        </p:nvSpPr>
        <p:spPr>
          <a:xfrm>
            <a:off x="11236962" y="5867718"/>
            <a:ext cx="31583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Creativity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Innovation</a:t>
            </a:r>
            <a:endParaRPr lang="en-GB"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Leadership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Mentoring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Role model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Activism/policy influence</a:t>
            </a:r>
          </a:p>
        </p:txBody>
      </p:sp>
      <p:cxnSp>
        <p:nvCxnSpPr>
          <p:cNvPr id="20" name="Google Shape;117;p20">
            <a:extLst>
              <a:ext uri="{FF2B5EF4-FFF2-40B4-BE49-F238E27FC236}">
                <a16:creationId xmlns:a16="http://schemas.microsoft.com/office/drawing/2014/main" id="{467A734A-56F3-61FB-4E6F-C1978504C255}"/>
              </a:ext>
            </a:extLst>
          </p:cNvPr>
          <p:cNvCxnSpPr>
            <a:cxnSpLocks/>
          </p:cNvCxnSpPr>
          <p:nvPr/>
        </p:nvCxnSpPr>
        <p:spPr>
          <a:xfrm>
            <a:off x="4694097" y="4273850"/>
            <a:ext cx="1357821" cy="0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" name="Google Shape;117;p20">
            <a:extLst>
              <a:ext uri="{FF2B5EF4-FFF2-40B4-BE49-F238E27FC236}">
                <a16:creationId xmlns:a16="http://schemas.microsoft.com/office/drawing/2014/main" id="{D1280233-5898-9044-0FCB-4C7F29C509FC}"/>
              </a:ext>
            </a:extLst>
          </p:cNvPr>
          <p:cNvCxnSpPr>
            <a:cxnSpLocks/>
          </p:cNvCxnSpPr>
          <p:nvPr/>
        </p:nvCxnSpPr>
        <p:spPr>
          <a:xfrm>
            <a:off x="9385840" y="4273850"/>
            <a:ext cx="1357821" cy="0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3" name="Google Shape;549;p3">
            <a:extLst>
              <a:ext uri="{FF2B5EF4-FFF2-40B4-BE49-F238E27FC236}">
                <a16:creationId xmlns:a16="http://schemas.microsoft.com/office/drawing/2014/main" id="{AA71D044-B842-1DAE-D4C8-69262FBCCAD0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E159327-26AE-9E11-BFDB-7A2B492F15E0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15</a:t>
            </a:fld>
            <a:endParaRPr lang="en-US" b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CD277-FF5A-505D-46EB-1D72DDF09747}"/>
              </a:ext>
            </a:extLst>
          </p:cNvPr>
          <p:cNvSpPr txBox="1"/>
          <p:nvPr/>
        </p:nvSpPr>
        <p:spPr>
          <a:xfrm>
            <a:off x="1549400" y="2712492"/>
            <a:ext cx="3048000" cy="2799308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/>
              <a:t>Which areas of engineering will contribute to a net </a:t>
            </a:r>
            <a:br>
              <a:rPr lang="en-GB" sz="2000" b="1"/>
            </a:br>
            <a:r>
              <a:rPr lang="en-GB" sz="2000" b="1"/>
              <a:t>zero future?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EC73F-4CC8-84A0-52D5-5D5CF2155D1C}"/>
              </a:ext>
            </a:extLst>
          </p:cNvPr>
          <p:cNvSpPr txBox="1"/>
          <p:nvPr/>
        </p:nvSpPr>
        <p:spPr>
          <a:xfrm>
            <a:off x="6197278" y="2712492"/>
            <a:ext cx="3048000" cy="2799308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/>
              <a:t>Which engineering </a:t>
            </a:r>
            <a:br>
              <a:rPr lang="en-GB" sz="2000" b="1"/>
            </a:br>
            <a:r>
              <a:rPr lang="en-GB" sz="2000" b="1"/>
              <a:t>roles will </a:t>
            </a:r>
            <a:br>
              <a:rPr lang="en-GB" sz="2000" b="1"/>
            </a:br>
            <a:r>
              <a:rPr lang="en-GB" sz="2000" b="1"/>
              <a:t>be needed?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58BEC-A663-FC44-84C0-7FD7252B084D}"/>
              </a:ext>
            </a:extLst>
          </p:cNvPr>
          <p:cNvSpPr txBox="1"/>
          <p:nvPr/>
        </p:nvSpPr>
        <p:spPr>
          <a:xfrm>
            <a:off x="10873606" y="2712492"/>
            <a:ext cx="3048000" cy="2799308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/>
              <a:t>What personal contribution could </a:t>
            </a:r>
            <a:br>
              <a:rPr lang="en-GB" sz="2000" b="1"/>
            </a:br>
            <a:r>
              <a:rPr lang="en-GB" sz="2000" b="1"/>
              <a:t>you make through </a:t>
            </a:r>
            <a:br>
              <a:rPr lang="en-GB" sz="2000" b="1"/>
            </a:br>
            <a:r>
              <a:rPr lang="en-GB" sz="2000" b="1"/>
              <a:t>your career?</a:t>
            </a:r>
          </a:p>
        </p:txBody>
      </p:sp>
    </p:spTree>
    <p:extLst>
      <p:ext uri="{BB962C8B-B14F-4D97-AF65-F5344CB8AC3E}">
        <p14:creationId xmlns:p14="http://schemas.microsoft.com/office/powerpoint/2010/main" val="222704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395C0D-8C0A-F868-5E20-44D40DD880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3" y="3461720"/>
            <a:ext cx="3266959" cy="3169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1D198D-191C-DCC5-FC5F-B9A70FE279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827" y="3461720"/>
            <a:ext cx="3266959" cy="3169920"/>
          </a:xfrm>
          <a:prstGeom prst="rect">
            <a:avLst/>
          </a:prstGeom>
        </p:spPr>
      </p:pic>
      <p:sp>
        <p:nvSpPr>
          <p:cNvPr id="590" name="Google Shape;590;p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Learning outcomes</a:t>
            </a:r>
            <a:endParaRPr/>
          </a:p>
        </p:txBody>
      </p:sp>
      <p:sp>
        <p:nvSpPr>
          <p:cNvPr id="591" name="Google Shape;591;p7"/>
          <p:cNvSpPr/>
          <p:nvPr/>
        </p:nvSpPr>
        <p:spPr>
          <a:xfrm>
            <a:off x="458352" y="2291752"/>
            <a:ext cx="2691106" cy="4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able to:</a:t>
            </a:r>
            <a:endParaRPr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852EBBF-1B7C-4F4D-AE3F-C1A85ED47D4C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16</a:t>
            </a:fld>
            <a:endParaRPr lang="en-US" b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B29704-AB77-865D-0409-FF7C4AB5DD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090" y="3461720"/>
            <a:ext cx="3266959" cy="3169920"/>
          </a:xfrm>
          <a:prstGeom prst="rect">
            <a:avLst/>
          </a:prstGeom>
        </p:spPr>
      </p:pic>
      <p:sp>
        <p:nvSpPr>
          <p:cNvPr id="16" name="Google Shape;594;p7">
            <a:extLst>
              <a:ext uri="{FF2B5EF4-FFF2-40B4-BE49-F238E27FC236}">
                <a16:creationId xmlns:a16="http://schemas.microsoft.com/office/drawing/2014/main" id="{DEE00D73-3EC5-7142-851C-BC67198D91D4}"/>
              </a:ext>
            </a:extLst>
          </p:cNvPr>
          <p:cNvSpPr txBox="1"/>
          <p:nvPr/>
        </p:nvSpPr>
        <p:spPr>
          <a:xfrm>
            <a:off x="3898901" y="3635896"/>
            <a:ext cx="3238500" cy="286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1800"/>
              <a:t>Explain how </a:t>
            </a:r>
            <a:br>
              <a:rPr lang="en-GB" sz="1800"/>
            </a:br>
            <a:r>
              <a:rPr lang="en-GB" sz="1800"/>
              <a:t>efficiency, grid storage, </a:t>
            </a:r>
            <a:br>
              <a:rPr lang="en-GB" sz="1800"/>
            </a:br>
            <a:r>
              <a:rPr lang="en-GB" sz="1800"/>
              <a:t>smart grids and </a:t>
            </a:r>
            <a:br>
              <a:rPr lang="en-GB" sz="1800"/>
            </a:br>
            <a:r>
              <a:rPr lang="en-GB" sz="1800"/>
              <a:t>AI will contribute to a </a:t>
            </a:r>
            <a:br>
              <a:rPr lang="en-GB" sz="1800"/>
            </a:br>
            <a:r>
              <a:rPr lang="en-GB" sz="1800"/>
              <a:t>dynamically responsive</a:t>
            </a:r>
            <a:br>
              <a:rPr lang="en-GB" sz="1800"/>
            </a:br>
            <a:r>
              <a:rPr lang="en-GB" sz="1800"/>
              <a:t> energy grid.</a:t>
            </a:r>
          </a:p>
        </p:txBody>
      </p:sp>
      <p:sp>
        <p:nvSpPr>
          <p:cNvPr id="3" name="Google Shape;549;p3">
            <a:extLst>
              <a:ext uri="{FF2B5EF4-FFF2-40B4-BE49-F238E27FC236}">
                <a16:creationId xmlns:a16="http://schemas.microsoft.com/office/drawing/2014/main" id="{2158DBF3-60F5-9D3D-F70A-2B463EEC091E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4" name="Google Shape;594;p7">
            <a:extLst>
              <a:ext uri="{FF2B5EF4-FFF2-40B4-BE49-F238E27FC236}">
                <a16:creationId xmlns:a16="http://schemas.microsoft.com/office/drawing/2014/main" id="{4E1CA687-3E97-4DCE-5A2D-FABA33AA1614}"/>
              </a:ext>
            </a:extLst>
          </p:cNvPr>
          <p:cNvSpPr txBox="1"/>
          <p:nvPr/>
        </p:nvSpPr>
        <p:spPr>
          <a:xfrm>
            <a:off x="449338" y="3635896"/>
            <a:ext cx="3238500" cy="286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1800"/>
              <a:t>Identify how </a:t>
            </a:r>
            <a:br>
              <a:rPr lang="en-GB" sz="1800"/>
            </a:br>
            <a:r>
              <a:rPr lang="en-GB" sz="1800"/>
              <a:t>a range of engineering technologies could work together to achieve </a:t>
            </a:r>
            <a:br>
              <a:rPr lang="en-GB" sz="1800"/>
            </a:br>
            <a:r>
              <a:rPr lang="en-GB" sz="1800"/>
              <a:t>net zero.</a:t>
            </a:r>
          </a:p>
        </p:txBody>
      </p:sp>
      <p:sp>
        <p:nvSpPr>
          <p:cNvPr id="5" name="Google Shape;594;p7">
            <a:extLst>
              <a:ext uri="{FF2B5EF4-FFF2-40B4-BE49-F238E27FC236}">
                <a16:creationId xmlns:a16="http://schemas.microsoft.com/office/drawing/2014/main" id="{D4BAE863-A29F-C7CD-E7AB-D25788EBA6F5}"/>
              </a:ext>
            </a:extLst>
          </p:cNvPr>
          <p:cNvSpPr txBox="1"/>
          <p:nvPr/>
        </p:nvSpPr>
        <p:spPr>
          <a:xfrm>
            <a:off x="7307338" y="3635896"/>
            <a:ext cx="3238500" cy="286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1800"/>
              <a:t>Evaluate the </a:t>
            </a:r>
            <a:br>
              <a:rPr lang="en-GB" sz="1800"/>
            </a:br>
            <a:r>
              <a:rPr lang="en-GB" sz="1800"/>
              <a:t>potential for a </a:t>
            </a:r>
            <a:br>
              <a:rPr lang="en-GB" sz="1800"/>
            </a:br>
            <a:r>
              <a:rPr lang="en-GB" sz="1800"/>
              <a:t>hydrogen economy </a:t>
            </a:r>
            <a:br>
              <a:rPr lang="en-GB" sz="1800"/>
            </a:br>
            <a:r>
              <a:rPr lang="en-GB" sz="1800"/>
              <a:t>to complement </a:t>
            </a:r>
            <a:br>
              <a:rPr lang="en-GB" sz="1800"/>
            </a:br>
            <a:r>
              <a:rPr lang="en-GB" sz="1800"/>
              <a:t>renewable energy.</a:t>
            </a:r>
          </a:p>
        </p:txBody>
      </p:sp>
    </p:spTree>
    <p:extLst>
      <p:ext uri="{BB962C8B-B14F-4D97-AF65-F5344CB8AC3E}">
        <p14:creationId xmlns:p14="http://schemas.microsoft.com/office/powerpoint/2010/main" val="31045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"/>
          <p:cNvSpPr txBox="1">
            <a:spLocks noGrp="1"/>
          </p:cNvSpPr>
          <p:nvPr>
            <p:ph type="title"/>
          </p:nvPr>
        </p:nvSpPr>
        <p:spPr>
          <a:xfrm>
            <a:off x="3064951" y="1282292"/>
            <a:ext cx="10062369" cy="691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200"/>
              <a:t>3. Delivering </a:t>
            </a:r>
            <a:br>
              <a:rPr lang="en-GB" sz="4200"/>
            </a:br>
            <a:r>
              <a:rPr lang="en-GB" sz="4200"/>
              <a:t>renewable energy</a:t>
            </a:r>
            <a:endParaRPr lang="en-NZ" sz="420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B353AE2-284F-2DF3-760A-AB7EA45E4362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2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395C0D-8C0A-F868-5E20-44D40DD880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3" y="3461720"/>
            <a:ext cx="3266959" cy="3169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1D198D-191C-DCC5-FC5F-B9A70FE279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827" y="3461720"/>
            <a:ext cx="3266959" cy="3169920"/>
          </a:xfrm>
          <a:prstGeom prst="rect">
            <a:avLst/>
          </a:prstGeom>
        </p:spPr>
      </p:pic>
      <p:sp>
        <p:nvSpPr>
          <p:cNvPr id="590" name="Google Shape;590;p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Learning outcomes</a:t>
            </a:r>
            <a:endParaRPr/>
          </a:p>
        </p:txBody>
      </p:sp>
      <p:sp>
        <p:nvSpPr>
          <p:cNvPr id="591" name="Google Shape;591;p7"/>
          <p:cNvSpPr/>
          <p:nvPr/>
        </p:nvSpPr>
        <p:spPr>
          <a:xfrm>
            <a:off x="458352" y="2291752"/>
            <a:ext cx="2691106" cy="4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able to:</a:t>
            </a:r>
            <a:endParaRPr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852EBBF-1B7C-4F4D-AE3F-C1A85ED47D4C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3</a:t>
            </a:fld>
            <a:endParaRPr lang="en-US" b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B29704-AB77-865D-0409-FF7C4AB5DD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090" y="3461720"/>
            <a:ext cx="3266959" cy="3169920"/>
          </a:xfrm>
          <a:prstGeom prst="rect">
            <a:avLst/>
          </a:prstGeom>
        </p:spPr>
      </p:pic>
      <p:sp>
        <p:nvSpPr>
          <p:cNvPr id="16" name="Google Shape;594;p7">
            <a:extLst>
              <a:ext uri="{FF2B5EF4-FFF2-40B4-BE49-F238E27FC236}">
                <a16:creationId xmlns:a16="http://schemas.microsoft.com/office/drawing/2014/main" id="{DEE00D73-3EC5-7142-851C-BC67198D91D4}"/>
              </a:ext>
            </a:extLst>
          </p:cNvPr>
          <p:cNvSpPr txBox="1"/>
          <p:nvPr/>
        </p:nvSpPr>
        <p:spPr>
          <a:xfrm>
            <a:off x="3898901" y="3635896"/>
            <a:ext cx="3238500" cy="286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1800"/>
              <a:t>Explain how </a:t>
            </a:r>
            <a:br>
              <a:rPr lang="en-GB" sz="1800"/>
            </a:br>
            <a:r>
              <a:rPr lang="en-GB" sz="1800"/>
              <a:t>efficiency, grid storage, </a:t>
            </a:r>
            <a:br>
              <a:rPr lang="en-GB" sz="1800"/>
            </a:br>
            <a:r>
              <a:rPr lang="en-GB" sz="1800"/>
              <a:t>smart grids and </a:t>
            </a:r>
            <a:br>
              <a:rPr lang="en-GB" sz="1800"/>
            </a:br>
            <a:r>
              <a:rPr lang="en-GB" sz="1800"/>
              <a:t>AI will contribute to a </a:t>
            </a:r>
            <a:br>
              <a:rPr lang="en-GB" sz="1800"/>
            </a:br>
            <a:r>
              <a:rPr lang="en-GB" sz="1800"/>
              <a:t>dynamically responsive</a:t>
            </a:r>
            <a:br>
              <a:rPr lang="en-GB" sz="1800"/>
            </a:br>
            <a:r>
              <a:rPr lang="en-GB" sz="1800"/>
              <a:t> energy grid.</a:t>
            </a:r>
          </a:p>
        </p:txBody>
      </p:sp>
      <p:sp>
        <p:nvSpPr>
          <p:cNvPr id="3" name="Google Shape;549;p3">
            <a:extLst>
              <a:ext uri="{FF2B5EF4-FFF2-40B4-BE49-F238E27FC236}">
                <a16:creationId xmlns:a16="http://schemas.microsoft.com/office/drawing/2014/main" id="{2158DBF3-60F5-9D3D-F70A-2B463EEC091E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4" name="Google Shape;594;p7">
            <a:extLst>
              <a:ext uri="{FF2B5EF4-FFF2-40B4-BE49-F238E27FC236}">
                <a16:creationId xmlns:a16="http://schemas.microsoft.com/office/drawing/2014/main" id="{4E1CA687-3E97-4DCE-5A2D-FABA33AA1614}"/>
              </a:ext>
            </a:extLst>
          </p:cNvPr>
          <p:cNvSpPr txBox="1"/>
          <p:nvPr/>
        </p:nvSpPr>
        <p:spPr>
          <a:xfrm>
            <a:off x="449338" y="3635896"/>
            <a:ext cx="3238500" cy="286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1800"/>
              <a:t>Identify how </a:t>
            </a:r>
            <a:br>
              <a:rPr lang="en-GB" sz="1800"/>
            </a:br>
            <a:r>
              <a:rPr lang="en-GB" sz="1800"/>
              <a:t>a range of engineering technologies could work together to achieve </a:t>
            </a:r>
            <a:br>
              <a:rPr lang="en-GB" sz="1800"/>
            </a:br>
            <a:r>
              <a:rPr lang="en-GB" sz="1800"/>
              <a:t>net zero.</a:t>
            </a:r>
          </a:p>
        </p:txBody>
      </p:sp>
      <p:sp>
        <p:nvSpPr>
          <p:cNvPr id="5" name="Google Shape;594;p7">
            <a:extLst>
              <a:ext uri="{FF2B5EF4-FFF2-40B4-BE49-F238E27FC236}">
                <a16:creationId xmlns:a16="http://schemas.microsoft.com/office/drawing/2014/main" id="{D4BAE863-A29F-C7CD-E7AB-D25788EBA6F5}"/>
              </a:ext>
            </a:extLst>
          </p:cNvPr>
          <p:cNvSpPr txBox="1"/>
          <p:nvPr/>
        </p:nvSpPr>
        <p:spPr>
          <a:xfrm>
            <a:off x="7307338" y="3635896"/>
            <a:ext cx="3238500" cy="286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1800"/>
              <a:t>Evaluate the </a:t>
            </a:r>
            <a:br>
              <a:rPr lang="en-GB" sz="1800"/>
            </a:br>
            <a:r>
              <a:rPr lang="en-GB" sz="1800"/>
              <a:t>potential for a </a:t>
            </a:r>
            <a:br>
              <a:rPr lang="en-GB" sz="1800"/>
            </a:br>
            <a:r>
              <a:rPr lang="en-GB" sz="1800"/>
              <a:t>hydrogen economy </a:t>
            </a:r>
            <a:br>
              <a:rPr lang="en-GB" sz="1800"/>
            </a:br>
            <a:r>
              <a:rPr lang="en-GB" sz="1800"/>
              <a:t>to complement </a:t>
            </a:r>
            <a:br>
              <a:rPr lang="en-GB" sz="1800"/>
            </a:br>
            <a:r>
              <a:rPr lang="en-GB" sz="1800"/>
              <a:t>renewable energy.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656-69D7-3A14-177F-AEA27706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Net zero or carbon neutral </a:t>
            </a:r>
            <a:r>
              <a:rPr lang="en" b="0"/>
              <a:t>–</a:t>
            </a:r>
            <a:r>
              <a:rPr lang="en"/>
              <a:t> or both?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698;p10">
            <a:extLst>
              <a:ext uri="{FF2B5EF4-FFF2-40B4-BE49-F238E27FC236}">
                <a16:creationId xmlns:a16="http://schemas.microsoft.com/office/drawing/2014/main" id="{34F9EEB8-B83B-9197-8599-EEEC21D78365}"/>
              </a:ext>
            </a:extLst>
          </p:cNvPr>
          <p:cNvSpPr txBox="1"/>
          <p:nvPr/>
        </p:nvSpPr>
        <p:spPr>
          <a:xfrm>
            <a:off x="592584" y="7300692"/>
            <a:ext cx="10219932" cy="1342729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800"/>
              <a:t>What technologies or areas of engineering do you think need to develop </a:t>
            </a:r>
            <a:br>
              <a:rPr lang="en-GB" sz="1800"/>
            </a:br>
            <a:r>
              <a:rPr lang="en-GB" sz="1800"/>
              <a:t>in order to achieve net zero by 2050? List five that you think will be most important.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C8742E8-2942-C658-9EBC-B52A7926FB98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4</a:t>
            </a:fld>
            <a:endParaRPr lang="en-US" b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FC847-5F6A-308E-B837-3BE83D3786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308" y="6789354"/>
            <a:ext cx="1003300" cy="977900"/>
          </a:xfrm>
          <a:prstGeom prst="rect">
            <a:avLst/>
          </a:prstGeom>
        </p:spPr>
      </p:pic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8FEA2DA2-B75A-225F-77B6-3AE32AC6AE8E}"/>
              </a:ext>
            </a:extLst>
          </p:cNvPr>
          <p:cNvSpPr txBox="1">
            <a:spLocks/>
          </p:cNvSpPr>
          <p:nvPr/>
        </p:nvSpPr>
        <p:spPr>
          <a:xfrm>
            <a:off x="451615" y="2287588"/>
            <a:ext cx="11896000" cy="945597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The UK has a legally-binding target to achieve net zero emissions by 2050.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What is the significance of this? How does it differ from becoming ‘carbon neutral’?</a:t>
            </a:r>
          </a:p>
        </p:txBody>
      </p:sp>
      <p:sp>
        <p:nvSpPr>
          <p:cNvPr id="3" name="Google Shape;549;p3">
            <a:extLst>
              <a:ext uri="{FF2B5EF4-FFF2-40B4-BE49-F238E27FC236}">
                <a16:creationId xmlns:a16="http://schemas.microsoft.com/office/drawing/2014/main" id="{628D215B-5E4B-DD0D-5888-EDB66EFC95FD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24" name="Google Shape;108;p20">
            <a:extLst>
              <a:ext uri="{FF2B5EF4-FFF2-40B4-BE49-F238E27FC236}">
                <a16:creationId xmlns:a16="http://schemas.microsoft.com/office/drawing/2014/main" id="{56DD9D12-D5AD-4328-F259-06CDBDC13A71}"/>
              </a:ext>
            </a:extLst>
          </p:cNvPr>
          <p:cNvSpPr txBox="1"/>
          <p:nvPr/>
        </p:nvSpPr>
        <p:spPr>
          <a:xfrm>
            <a:off x="4660891" y="3558421"/>
            <a:ext cx="2797343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/>
              <a:t>  Carbon neutral</a:t>
            </a:r>
          </a:p>
        </p:txBody>
      </p:sp>
      <p:sp>
        <p:nvSpPr>
          <p:cNvPr id="27" name="Google Shape;110;p20">
            <a:extLst>
              <a:ext uri="{FF2B5EF4-FFF2-40B4-BE49-F238E27FC236}">
                <a16:creationId xmlns:a16="http://schemas.microsoft.com/office/drawing/2014/main" id="{DA43E89E-0FCB-D95D-0413-D6512BBF2F1D}"/>
              </a:ext>
            </a:extLst>
          </p:cNvPr>
          <p:cNvSpPr txBox="1"/>
          <p:nvPr/>
        </p:nvSpPr>
        <p:spPr>
          <a:xfrm>
            <a:off x="8679592" y="3562176"/>
            <a:ext cx="5647679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b="1"/>
              <a:t>  Cutting all other greenhouse gas emissions</a:t>
            </a:r>
            <a:endParaRPr sz="2000" b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7493FB-68C7-E5FE-0079-4C8E790FDE14}"/>
              </a:ext>
            </a:extLst>
          </p:cNvPr>
          <p:cNvGrpSpPr/>
          <p:nvPr/>
        </p:nvGrpSpPr>
        <p:grpSpPr>
          <a:xfrm>
            <a:off x="2993717" y="3428064"/>
            <a:ext cx="756011" cy="733555"/>
            <a:chOff x="2269900" y="3438224"/>
            <a:chExt cx="756011" cy="73355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C35BDC-8678-E157-8806-9B96F235F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9900" y="3438224"/>
              <a:ext cx="756011" cy="733555"/>
            </a:xfrm>
            <a:prstGeom prst="rect">
              <a:avLst/>
            </a:prstGeom>
          </p:spPr>
        </p:pic>
        <p:sp>
          <p:nvSpPr>
            <p:cNvPr id="30" name="Google Shape;107;p20">
              <a:extLst>
                <a:ext uri="{FF2B5EF4-FFF2-40B4-BE49-F238E27FC236}">
                  <a16:creationId xmlns:a16="http://schemas.microsoft.com/office/drawing/2014/main" id="{47355A52-ABBB-B3D6-410C-8881E663744A}"/>
                </a:ext>
              </a:extLst>
            </p:cNvPr>
            <p:cNvSpPr txBox="1"/>
            <p:nvPr/>
          </p:nvSpPr>
          <p:spPr>
            <a:xfrm>
              <a:off x="2481383" y="3548950"/>
              <a:ext cx="465018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/>
                <a:t>=</a:t>
              </a:r>
              <a:r>
                <a:rPr lang="en" sz="2200"/>
                <a:t> </a:t>
              </a:r>
              <a:endParaRPr sz="2200"/>
            </a:p>
          </p:txBody>
        </p:sp>
      </p:grpSp>
      <p:sp>
        <p:nvSpPr>
          <p:cNvPr id="43" name="Google Shape;108;p20">
            <a:extLst>
              <a:ext uri="{FF2B5EF4-FFF2-40B4-BE49-F238E27FC236}">
                <a16:creationId xmlns:a16="http://schemas.microsoft.com/office/drawing/2014/main" id="{3CBC6C70-7CAC-A1D9-8E23-196E12A35C19}"/>
              </a:ext>
            </a:extLst>
          </p:cNvPr>
          <p:cNvSpPr txBox="1"/>
          <p:nvPr/>
        </p:nvSpPr>
        <p:spPr>
          <a:xfrm>
            <a:off x="1283141" y="3568957"/>
            <a:ext cx="134522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Net zero</a:t>
            </a:r>
            <a:endParaRPr sz="20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7448CC-E924-DE49-CB05-9F93DD349117}"/>
              </a:ext>
            </a:extLst>
          </p:cNvPr>
          <p:cNvGrpSpPr/>
          <p:nvPr/>
        </p:nvGrpSpPr>
        <p:grpSpPr>
          <a:xfrm>
            <a:off x="7458234" y="3428065"/>
            <a:ext cx="1354767" cy="733555"/>
            <a:chOff x="7752429" y="3512339"/>
            <a:chExt cx="1354767" cy="73355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2ABA8D6-4DE7-DB19-FC40-C0D40C919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2429" y="3512339"/>
              <a:ext cx="756011" cy="733555"/>
            </a:xfrm>
            <a:prstGeom prst="rect">
              <a:avLst/>
            </a:prstGeom>
          </p:spPr>
        </p:pic>
        <p:sp>
          <p:nvSpPr>
            <p:cNvPr id="25" name="Google Shape;109;p20">
              <a:extLst>
                <a:ext uri="{FF2B5EF4-FFF2-40B4-BE49-F238E27FC236}">
                  <a16:creationId xmlns:a16="http://schemas.microsoft.com/office/drawing/2014/main" id="{23FBAB1F-CC94-B219-5B73-D0477A490D8B}"/>
                </a:ext>
              </a:extLst>
            </p:cNvPr>
            <p:cNvSpPr txBox="1"/>
            <p:nvPr/>
          </p:nvSpPr>
          <p:spPr>
            <a:xfrm>
              <a:off x="7970644" y="3651036"/>
              <a:ext cx="1136552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/>
                <a:t>+</a:t>
              </a:r>
              <a:endParaRPr sz="2000" b="1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CF4E12-BDBA-8C03-A78E-8C339A1FD8B4}"/>
              </a:ext>
            </a:extLst>
          </p:cNvPr>
          <p:cNvSpPr txBox="1"/>
          <p:nvPr/>
        </p:nvSpPr>
        <p:spPr>
          <a:xfrm>
            <a:off x="4063562" y="4336695"/>
            <a:ext cx="502874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00" lvl="0" indent="-3429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cutting carbon emissions</a:t>
            </a:r>
          </a:p>
          <a:p>
            <a:pPr marL="482600" lvl="0" indent="-342900" algn="l" rtl="0"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investing in carbon capture </a:t>
            </a:r>
            <a:br>
              <a:rPr lang="en-GB" sz="2000"/>
            </a:br>
            <a:r>
              <a:rPr lang="en-GB" sz="2000"/>
              <a:t>and ‘sinks’ like forests</a:t>
            </a: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000"/>
              <a:t>  … so no net (overall) carbon dioxide</a:t>
            </a:r>
            <a:br>
              <a:rPr lang="en-GB" sz="2000"/>
            </a:br>
            <a:r>
              <a:rPr lang="en-GB" sz="2000"/>
              <a:t>  (CO</a:t>
            </a:r>
            <a:r>
              <a:rPr lang="en-GB" sz="2000" baseline="-25000"/>
              <a:t>2</a:t>
            </a:r>
            <a:r>
              <a:rPr lang="en-GB" sz="2000"/>
              <a:t>) is added to the atmosphere.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13F59-EBDC-CBA4-C9D6-7E11561017AE}"/>
              </a:ext>
            </a:extLst>
          </p:cNvPr>
          <p:cNvSpPr txBox="1"/>
          <p:nvPr/>
        </p:nvSpPr>
        <p:spPr>
          <a:xfrm>
            <a:off x="9737618" y="4211850"/>
            <a:ext cx="491281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400" lvl="0" indent="-3429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methane (CH</a:t>
            </a:r>
            <a:r>
              <a:rPr lang="en-GB" sz="2000" baseline="-25000"/>
              <a:t>4</a:t>
            </a:r>
            <a:r>
              <a:rPr lang="en-GB" sz="2000"/>
              <a:t>)</a:t>
            </a:r>
          </a:p>
          <a:p>
            <a:pPr marL="482400" lvl="0" indent="-3429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nitrous oxide (N</a:t>
            </a:r>
            <a:r>
              <a:rPr lang="en-GB" sz="2000" baseline="-25000"/>
              <a:t>2</a:t>
            </a:r>
            <a:r>
              <a:rPr lang="en-GB" sz="2000"/>
              <a:t>O)</a:t>
            </a:r>
          </a:p>
          <a:p>
            <a:pPr marL="482400" lvl="0" indent="-3429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sulphur dioxide (SO</a:t>
            </a:r>
            <a:r>
              <a:rPr lang="en-GB" sz="2000" baseline="-25000"/>
              <a:t>2</a:t>
            </a:r>
            <a:r>
              <a:rPr lang="en-GB" sz="2000"/>
              <a:t>) etc</a:t>
            </a: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000"/>
              <a:t>  …for a more complete approach </a:t>
            </a:r>
            <a:br>
              <a:rPr lang="en-GB" sz="2000"/>
            </a:br>
            <a:r>
              <a:rPr lang="en-GB" sz="2000"/>
              <a:t>  to limiting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97450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BDB3-ED4C-44D6-1B2B-390411C5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What is the technology roadmap to the future?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4EB06-7FB4-3F94-0420-7B87A18280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034" y="356612"/>
            <a:ext cx="1028700" cy="977900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0FC1AB7-06AA-FC50-BA7F-3BC1DB0A7679}"/>
              </a:ext>
            </a:extLst>
          </p:cNvPr>
          <p:cNvSpPr txBox="1">
            <a:spLocks/>
          </p:cNvSpPr>
          <p:nvPr/>
        </p:nvSpPr>
        <p:spPr>
          <a:xfrm>
            <a:off x="451615" y="2287588"/>
            <a:ext cx="8536612" cy="49765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2000"/>
              <a:t>These five areas of engineering will play critical roles to reach net zero.</a:t>
            </a:r>
          </a:p>
        </p:txBody>
      </p:sp>
      <p:sp>
        <p:nvSpPr>
          <p:cNvPr id="6" name="Google Shape;698;p10">
            <a:extLst>
              <a:ext uri="{FF2B5EF4-FFF2-40B4-BE49-F238E27FC236}">
                <a16:creationId xmlns:a16="http://schemas.microsoft.com/office/drawing/2014/main" id="{F3894028-33A8-5C3B-DC86-D41A1F231E90}"/>
              </a:ext>
            </a:extLst>
          </p:cNvPr>
          <p:cNvSpPr txBox="1"/>
          <p:nvPr/>
        </p:nvSpPr>
        <p:spPr>
          <a:xfrm>
            <a:off x="3982798" y="6878938"/>
            <a:ext cx="7298210" cy="1768069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51999" tIns="251999" rIns="251999" bIns="251999" anchor="t" anchorCtr="0">
            <a:noAutofit/>
          </a:bodyPr>
          <a:lstStyle/>
          <a:p>
            <a:pPr marL="422910" lvl="0" indent="-285750" algn="l" rtl="0"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</a:rPr>
              <a:t>Combine these into a concept map that suggests</a:t>
            </a:r>
            <a:br>
              <a:rPr lang="en-GB" sz="1800">
                <a:solidFill>
                  <a:schemeClr val="tx1"/>
                </a:solidFill>
              </a:rPr>
            </a:br>
            <a:r>
              <a:rPr lang="en-GB" sz="1800">
                <a:solidFill>
                  <a:schemeClr val="tx1"/>
                </a:solidFill>
              </a:rPr>
              <a:t>how each one works with and complements the others.</a:t>
            </a:r>
          </a:p>
          <a:p>
            <a:pPr marL="422910" indent="-285750">
              <a:spcBef>
                <a:spcPts val="1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</a:rPr>
              <a:t>What other technologies or approaches could you include?</a:t>
            </a:r>
          </a:p>
          <a:p>
            <a:pPr marL="422910" lvl="0" indent="-285750" algn="l" rtl="0"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F6CC1-319E-FB2D-1A31-8D41C41920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594" y="6312919"/>
            <a:ext cx="1003300" cy="9779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E05D9A3-BDA8-45BC-F7FF-3947EC2D0E99}"/>
              </a:ext>
            </a:extLst>
          </p:cNvPr>
          <p:cNvGrpSpPr/>
          <p:nvPr/>
        </p:nvGrpSpPr>
        <p:grpSpPr>
          <a:xfrm>
            <a:off x="1083680" y="2992873"/>
            <a:ext cx="1899180" cy="1822700"/>
            <a:chOff x="631691" y="3000445"/>
            <a:chExt cx="1899180" cy="18227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731D7C-0167-07A4-F4B9-41F1D8CBE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691" y="3000445"/>
              <a:ext cx="1878498" cy="1822700"/>
            </a:xfrm>
            <a:prstGeom prst="rect">
              <a:avLst/>
            </a:prstGeom>
          </p:spPr>
        </p:pic>
        <p:sp>
          <p:nvSpPr>
            <p:cNvPr id="10" name="Google Shape;594;p7">
              <a:extLst>
                <a:ext uri="{FF2B5EF4-FFF2-40B4-BE49-F238E27FC236}">
                  <a16:creationId xmlns:a16="http://schemas.microsoft.com/office/drawing/2014/main" id="{4EC88C8E-9546-67BC-97E1-F9A45361CCE6}"/>
                </a:ext>
              </a:extLst>
            </p:cNvPr>
            <p:cNvSpPr txBox="1"/>
            <p:nvPr/>
          </p:nvSpPr>
          <p:spPr>
            <a:xfrm>
              <a:off x="793995" y="3766919"/>
              <a:ext cx="1736876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/>
                <a:t>Electrification</a:t>
              </a:r>
            </a:p>
          </p:txBody>
        </p:sp>
      </p:grpSp>
      <p:sp>
        <p:nvSpPr>
          <p:cNvPr id="11" name="Google Shape;125;p21">
            <a:extLst>
              <a:ext uri="{FF2B5EF4-FFF2-40B4-BE49-F238E27FC236}">
                <a16:creationId xmlns:a16="http://schemas.microsoft.com/office/drawing/2014/main" id="{447C9E9F-7C8B-FF79-F316-4DB6A8BED70E}"/>
              </a:ext>
            </a:extLst>
          </p:cNvPr>
          <p:cNvSpPr txBox="1"/>
          <p:nvPr/>
        </p:nvSpPr>
        <p:spPr>
          <a:xfrm>
            <a:off x="675639" y="5063781"/>
            <a:ext cx="271526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Moving from fossil </a:t>
            </a:r>
            <a:br>
              <a:rPr lang="en" sz="2000"/>
            </a:br>
            <a:r>
              <a:rPr lang="en" sz="2000"/>
              <a:t>fuel to electrical </a:t>
            </a:r>
            <a:br>
              <a:rPr lang="en" sz="2000"/>
            </a:br>
            <a:r>
              <a:rPr lang="en" sz="2000"/>
              <a:t>energy in homes, </a:t>
            </a:r>
            <a:br>
              <a:rPr lang="en" sz="2000"/>
            </a:br>
            <a:r>
              <a:rPr lang="en" sz="2000"/>
              <a:t>industry and transport.</a:t>
            </a:r>
            <a:endParaRPr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E15F-7355-1379-59B8-C9075EBB4FBC}"/>
              </a:ext>
            </a:extLst>
          </p:cNvPr>
          <p:cNvGrpSpPr/>
          <p:nvPr/>
        </p:nvGrpSpPr>
        <p:grpSpPr>
          <a:xfrm>
            <a:off x="4107789" y="2992873"/>
            <a:ext cx="1878498" cy="1822700"/>
            <a:chOff x="3975433" y="2954265"/>
            <a:chExt cx="1878498" cy="18227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B95C3A-8A5E-3F1D-B3F8-8E21C7FEA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5433" y="2954265"/>
              <a:ext cx="1878498" cy="1822700"/>
            </a:xfrm>
            <a:prstGeom prst="rect">
              <a:avLst/>
            </a:prstGeom>
          </p:spPr>
        </p:pic>
        <p:sp>
          <p:nvSpPr>
            <p:cNvPr id="14" name="Google Shape;594;p7">
              <a:extLst>
                <a:ext uri="{FF2B5EF4-FFF2-40B4-BE49-F238E27FC236}">
                  <a16:creationId xmlns:a16="http://schemas.microsoft.com/office/drawing/2014/main" id="{1E79AAB4-3F8A-231E-3A87-B59C851509BF}"/>
                </a:ext>
              </a:extLst>
            </p:cNvPr>
            <p:cNvSpPr txBox="1"/>
            <p:nvPr/>
          </p:nvSpPr>
          <p:spPr>
            <a:xfrm>
              <a:off x="4046244" y="3654328"/>
              <a:ext cx="1736876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/>
                <a:t>Renewable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/>
                <a:t>energy</a:t>
              </a:r>
            </a:p>
          </p:txBody>
        </p:sp>
      </p:grpSp>
      <p:sp>
        <p:nvSpPr>
          <p:cNvPr id="15" name="Google Shape;126;p21">
            <a:extLst>
              <a:ext uri="{FF2B5EF4-FFF2-40B4-BE49-F238E27FC236}">
                <a16:creationId xmlns:a16="http://schemas.microsoft.com/office/drawing/2014/main" id="{5AB41B05-E5EB-56B6-5221-679DC2A3E114}"/>
              </a:ext>
            </a:extLst>
          </p:cNvPr>
          <p:cNvSpPr txBox="1"/>
          <p:nvPr/>
        </p:nvSpPr>
        <p:spPr>
          <a:xfrm>
            <a:off x="3606681" y="5063781"/>
            <a:ext cx="2880714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Generating energy from renewable sources.</a:t>
            </a:r>
            <a:endParaRPr sz="2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E9BF30-9A50-C4D4-06F0-9AE323496689}"/>
              </a:ext>
            </a:extLst>
          </p:cNvPr>
          <p:cNvGrpSpPr/>
          <p:nvPr/>
        </p:nvGrpSpPr>
        <p:grpSpPr>
          <a:xfrm>
            <a:off x="7143830" y="2992873"/>
            <a:ext cx="1878498" cy="1822700"/>
            <a:chOff x="7068726" y="2989438"/>
            <a:chExt cx="2286004" cy="221810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B231C52-6C54-DC9B-5BCF-91F77DBC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8726" y="2989438"/>
              <a:ext cx="2286004" cy="2218102"/>
            </a:xfrm>
            <a:prstGeom prst="rect">
              <a:avLst/>
            </a:prstGeom>
          </p:spPr>
        </p:pic>
        <p:sp>
          <p:nvSpPr>
            <p:cNvPr id="18" name="Google Shape;594;p7">
              <a:extLst>
                <a:ext uri="{FF2B5EF4-FFF2-40B4-BE49-F238E27FC236}">
                  <a16:creationId xmlns:a16="http://schemas.microsoft.com/office/drawing/2014/main" id="{0379637B-AFDE-4078-4B94-2EB4D6DC6DE1}"/>
                </a:ext>
              </a:extLst>
            </p:cNvPr>
            <p:cNvSpPr txBox="1"/>
            <p:nvPr/>
          </p:nvSpPr>
          <p:spPr>
            <a:xfrm>
              <a:off x="7343290" y="3758909"/>
              <a:ext cx="1736876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/>
                <a:t>Energy storage</a:t>
              </a:r>
            </a:p>
          </p:txBody>
        </p:sp>
      </p:grpSp>
      <p:sp>
        <p:nvSpPr>
          <p:cNvPr id="19" name="Google Shape;127;p21">
            <a:extLst>
              <a:ext uri="{FF2B5EF4-FFF2-40B4-BE49-F238E27FC236}">
                <a16:creationId xmlns:a16="http://schemas.microsoft.com/office/drawing/2014/main" id="{C80E9213-B16F-190D-B378-04A3A9AD6210}"/>
              </a:ext>
            </a:extLst>
          </p:cNvPr>
          <p:cNvSpPr txBox="1"/>
          <p:nvPr/>
        </p:nvSpPr>
        <p:spPr>
          <a:xfrm>
            <a:off x="6957175" y="5063781"/>
            <a:ext cx="2251809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Storing renewable energy for when it is needed. </a:t>
            </a:r>
            <a:endParaRPr sz="2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2D2F74-CE90-D3FD-51EE-CA273B2854A1}"/>
              </a:ext>
            </a:extLst>
          </p:cNvPr>
          <p:cNvGrpSpPr/>
          <p:nvPr/>
        </p:nvGrpSpPr>
        <p:grpSpPr>
          <a:xfrm>
            <a:off x="10167643" y="2992873"/>
            <a:ext cx="1878498" cy="1822700"/>
            <a:chOff x="10179876" y="2989438"/>
            <a:chExt cx="2286004" cy="221810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983ABD-052E-E620-7F8F-9B6136EF8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9876" y="2989438"/>
              <a:ext cx="2286004" cy="2218102"/>
            </a:xfrm>
            <a:prstGeom prst="rect">
              <a:avLst/>
            </a:prstGeom>
          </p:spPr>
        </p:pic>
        <p:sp>
          <p:nvSpPr>
            <p:cNvPr id="22" name="Google Shape;594;p7">
              <a:extLst>
                <a:ext uri="{FF2B5EF4-FFF2-40B4-BE49-F238E27FC236}">
                  <a16:creationId xmlns:a16="http://schemas.microsoft.com/office/drawing/2014/main" id="{52344B0D-417E-E87B-02ED-9A7EDFDFA855}"/>
                </a:ext>
              </a:extLst>
            </p:cNvPr>
            <p:cNvSpPr txBox="1"/>
            <p:nvPr/>
          </p:nvSpPr>
          <p:spPr>
            <a:xfrm>
              <a:off x="10454440" y="3747116"/>
              <a:ext cx="1736876" cy="646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/>
                <a:t>Smart</a:t>
              </a:r>
              <a:br>
                <a:rPr lang="en-GB" sz="1800"/>
              </a:br>
              <a:r>
                <a:rPr lang="en-GB" sz="1800"/>
                <a:t>distribution</a:t>
              </a:r>
            </a:p>
          </p:txBody>
        </p:sp>
      </p:grpSp>
      <p:sp>
        <p:nvSpPr>
          <p:cNvPr id="23" name="Google Shape;128;p21">
            <a:extLst>
              <a:ext uri="{FF2B5EF4-FFF2-40B4-BE49-F238E27FC236}">
                <a16:creationId xmlns:a16="http://schemas.microsoft.com/office/drawing/2014/main" id="{41C07E6C-8D99-2363-6C2E-49364BFD244D}"/>
              </a:ext>
            </a:extLst>
          </p:cNvPr>
          <p:cNvSpPr txBox="1"/>
          <p:nvPr/>
        </p:nvSpPr>
        <p:spPr>
          <a:xfrm>
            <a:off x="9869264" y="5063781"/>
            <a:ext cx="247525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national grid that actively balances supply and demand.</a:t>
            </a:r>
            <a:endParaRPr sz="20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23A103-3D59-2844-12F2-740059255C48}"/>
              </a:ext>
            </a:extLst>
          </p:cNvPr>
          <p:cNvGrpSpPr/>
          <p:nvPr/>
        </p:nvGrpSpPr>
        <p:grpSpPr>
          <a:xfrm>
            <a:off x="13240301" y="2992873"/>
            <a:ext cx="1878498" cy="1822700"/>
            <a:chOff x="13551646" y="3000445"/>
            <a:chExt cx="1878498" cy="18227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6B98393-FF7B-F068-AD8C-90B53110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51646" y="3000445"/>
              <a:ext cx="1878498" cy="1822700"/>
            </a:xfrm>
            <a:prstGeom prst="rect">
              <a:avLst/>
            </a:prstGeom>
          </p:spPr>
        </p:pic>
        <p:sp>
          <p:nvSpPr>
            <p:cNvPr id="26" name="Google Shape;594;p7">
              <a:extLst>
                <a:ext uri="{FF2B5EF4-FFF2-40B4-BE49-F238E27FC236}">
                  <a16:creationId xmlns:a16="http://schemas.microsoft.com/office/drawing/2014/main" id="{C89324F6-9A81-4B15-0A38-0DE1446D5C5E}"/>
                </a:ext>
              </a:extLst>
            </p:cNvPr>
            <p:cNvSpPr txBox="1"/>
            <p:nvPr/>
          </p:nvSpPr>
          <p:spPr>
            <a:xfrm>
              <a:off x="13654915" y="3757169"/>
              <a:ext cx="1736876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/>
                <a:t>Efficiency</a:t>
              </a:r>
            </a:p>
          </p:txBody>
        </p:sp>
      </p:grpSp>
      <p:sp>
        <p:nvSpPr>
          <p:cNvPr id="27" name="Google Shape;129;p21">
            <a:extLst>
              <a:ext uri="{FF2B5EF4-FFF2-40B4-BE49-F238E27FC236}">
                <a16:creationId xmlns:a16="http://schemas.microsoft.com/office/drawing/2014/main" id="{9410BEEF-7C96-FE99-BF51-D4DA584355D9}"/>
              </a:ext>
            </a:extLst>
          </p:cNvPr>
          <p:cNvSpPr txBox="1"/>
          <p:nvPr/>
        </p:nvSpPr>
        <p:spPr>
          <a:xfrm>
            <a:off x="12877800" y="5063781"/>
            <a:ext cx="26035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Innovations to </a:t>
            </a:r>
            <a:br>
              <a:rPr lang="en" sz="2000"/>
            </a:br>
            <a:r>
              <a:rPr lang="en" sz="2000"/>
              <a:t>produce more energy while using less.</a:t>
            </a:r>
            <a:endParaRPr sz="2000"/>
          </a:p>
        </p:txBody>
      </p:sp>
      <p:sp>
        <p:nvSpPr>
          <p:cNvPr id="51" name="Google Shape;549;p3">
            <a:extLst>
              <a:ext uri="{FF2B5EF4-FFF2-40B4-BE49-F238E27FC236}">
                <a16:creationId xmlns:a16="http://schemas.microsoft.com/office/drawing/2014/main" id="{F0F3C5E8-6CCA-4286-A3C4-6509DE993142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D889AD4A-4515-1905-5FB8-3ABF9B14A318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5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20430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8;p10">
            <a:extLst>
              <a:ext uri="{FF2B5EF4-FFF2-40B4-BE49-F238E27FC236}">
                <a16:creationId xmlns:a16="http://schemas.microsoft.com/office/drawing/2014/main" id="{F5918B4D-C81E-1CD3-19D4-5ADE698D0056}"/>
              </a:ext>
            </a:extLst>
          </p:cNvPr>
          <p:cNvSpPr txBox="1"/>
          <p:nvPr/>
        </p:nvSpPr>
        <p:spPr>
          <a:xfrm>
            <a:off x="582164" y="2612776"/>
            <a:ext cx="12799727" cy="5896070"/>
          </a:xfrm>
          <a:prstGeom prst="rect">
            <a:avLst/>
          </a:prstGeom>
          <a:solidFill>
            <a:srgbClr val="E4E5E3"/>
          </a:solidFill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sz="2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3328F1-FBD1-2A8D-E8C8-CE8BE056B1BF}"/>
              </a:ext>
            </a:extLst>
          </p:cNvPr>
          <p:cNvGrpSpPr/>
          <p:nvPr/>
        </p:nvGrpSpPr>
        <p:grpSpPr>
          <a:xfrm>
            <a:off x="8211343" y="6060384"/>
            <a:ext cx="1925241" cy="1997224"/>
            <a:chOff x="5099843" y="6060384"/>
            <a:chExt cx="1925241" cy="19972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C2A561-A64A-0C83-3C70-3FF5EEBA9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843" y="6125546"/>
              <a:ext cx="1925241" cy="1866900"/>
            </a:xfrm>
            <a:prstGeom prst="rect">
              <a:avLst/>
            </a:prstGeom>
          </p:spPr>
        </p:pic>
        <p:sp>
          <p:nvSpPr>
            <p:cNvPr id="6" name="Google Shape;698;p10">
              <a:extLst>
                <a:ext uri="{FF2B5EF4-FFF2-40B4-BE49-F238E27FC236}">
                  <a16:creationId xmlns:a16="http://schemas.microsoft.com/office/drawing/2014/main" id="{BFAD7A91-0919-6E7F-D936-9112E991B774}"/>
                </a:ext>
              </a:extLst>
            </p:cNvPr>
            <p:cNvSpPr txBox="1"/>
            <p:nvPr/>
          </p:nvSpPr>
          <p:spPr>
            <a:xfrm>
              <a:off x="5122517" y="6060384"/>
              <a:ext cx="1879893" cy="1997224"/>
            </a:xfrm>
            <a:prstGeom prst="rect">
              <a:avLst/>
            </a:prstGeom>
            <a:no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GB" sz="1800"/>
                <a:t>Carbon </a:t>
              </a:r>
              <a:br>
                <a:rPr lang="en-GB" sz="1800"/>
              </a:br>
              <a:r>
                <a:rPr lang="en-GB" sz="1800"/>
                <a:t>capture, </a:t>
              </a:r>
              <a:br>
                <a:rPr lang="en-GB" sz="1800"/>
              </a:br>
              <a:r>
                <a:rPr lang="en-GB" sz="1800"/>
                <a:t>utilisation and storage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A569B0-1861-D4E5-9691-11E711C39BF1}"/>
              </a:ext>
            </a:extLst>
          </p:cNvPr>
          <p:cNvGrpSpPr/>
          <p:nvPr/>
        </p:nvGrpSpPr>
        <p:grpSpPr>
          <a:xfrm>
            <a:off x="10839450" y="6060384"/>
            <a:ext cx="1925241" cy="1997224"/>
            <a:chOff x="5099843" y="6060384"/>
            <a:chExt cx="1925241" cy="199722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BA8024-F8DB-99F8-5D75-408EDF9A6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843" y="6125546"/>
              <a:ext cx="1925241" cy="1866900"/>
            </a:xfrm>
            <a:prstGeom prst="rect">
              <a:avLst/>
            </a:prstGeom>
          </p:spPr>
        </p:pic>
        <p:sp>
          <p:nvSpPr>
            <p:cNvPr id="19" name="Google Shape;698;p10">
              <a:extLst>
                <a:ext uri="{FF2B5EF4-FFF2-40B4-BE49-F238E27FC236}">
                  <a16:creationId xmlns:a16="http://schemas.microsoft.com/office/drawing/2014/main" id="{E9F969B0-7C37-6712-D8EE-303629AA5CAF}"/>
                </a:ext>
              </a:extLst>
            </p:cNvPr>
            <p:cNvSpPr txBox="1"/>
            <p:nvPr/>
          </p:nvSpPr>
          <p:spPr>
            <a:xfrm>
              <a:off x="5122517" y="6060384"/>
              <a:ext cx="1879893" cy="1997224"/>
            </a:xfrm>
            <a:prstGeom prst="rect">
              <a:avLst/>
            </a:prstGeom>
            <a:no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/>
                <a:t>Clean</a:t>
              </a:r>
              <a:br>
                <a:rPr lang="en-GB" sz="1800"/>
              </a:br>
              <a:r>
                <a:rPr lang="en-GB" sz="1800"/>
                <a:t>hydrogen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02256B-6E4F-4E3D-1603-760489CD74CC}"/>
              </a:ext>
            </a:extLst>
          </p:cNvPr>
          <p:cNvGrpSpPr/>
          <p:nvPr/>
        </p:nvGrpSpPr>
        <p:grpSpPr>
          <a:xfrm>
            <a:off x="9509398" y="2958108"/>
            <a:ext cx="1925241" cy="1997224"/>
            <a:chOff x="5099843" y="6060384"/>
            <a:chExt cx="1925241" cy="199722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F27BAA0-49A1-09A1-7F54-DE065579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843" y="6125546"/>
              <a:ext cx="1925241" cy="1866900"/>
            </a:xfrm>
            <a:prstGeom prst="rect">
              <a:avLst/>
            </a:prstGeom>
          </p:spPr>
        </p:pic>
        <p:sp>
          <p:nvSpPr>
            <p:cNvPr id="22" name="Google Shape;698;p10">
              <a:extLst>
                <a:ext uri="{FF2B5EF4-FFF2-40B4-BE49-F238E27FC236}">
                  <a16:creationId xmlns:a16="http://schemas.microsoft.com/office/drawing/2014/main" id="{428C46EE-6B7D-BB26-BD1F-E0EFA7A21E35}"/>
                </a:ext>
              </a:extLst>
            </p:cNvPr>
            <p:cNvSpPr txBox="1"/>
            <p:nvPr/>
          </p:nvSpPr>
          <p:spPr>
            <a:xfrm>
              <a:off x="5122517" y="6060384"/>
              <a:ext cx="1879893" cy="1997224"/>
            </a:xfrm>
            <a:prstGeom prst="rect">
              <a:avLst/>
            </a:prstGeom>
            <a:no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/>
                <a:t>Environmental renewal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C648D2-AE90-0DB5-12DC-C143C01CEAA5}"/>
              </a:ext>
            </a:extLst>
          </p:cNvPr>
          <p:cNvGrpSpPr/>
          <p:nvPr/>
        </p:nvGrpSpPr>
        <p:grpSpPr>
          <a:xfrm>
            <a:off x="6037188" y="4580508"/>
            <a:ext cx="1925241" cy="1997224"/>
            <a:chOff x="5099843" y="6060384"/>
            <a:chExt cx="1925241" cy="199722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54F1CC-05FD-7094-BAC0-CCE22E52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843" y="6125546"/>
              <a:ext cx="1925241" cy="1866900"/>
            </a:xfrm>
            <a:prstGeom prst="rect">
              <a:avLst/>
            </a:prstGeom>
          </p:spPr>
        </p:pic>
        <p:sp>
          <p:nvSpPr>
            <p:cNvPr id="25" name="Google Shape;698;p10">
              <a:extLst>
                <a:ext uri="{FF2B5EF4-FFF2-40B4-BE49-F238E27FC236}">
                  <a16:creationId xmlns:a16="http://schemas.microsoft.com/office/drawing/2014/main" id="{C40160AD-B38F-EFD2-D996-C07B74D59318}"/>
                </a:ext>
              </a:extLst>
            </p:cNvPr>
            <p:cNvSpPr txBox="1"/>
            <p:nvPr/>
          </p:nvSpPr>
          <p:spPr>
            <a:xfrm>
              <a:off x="5122517" y="6060384"/>
              <a:ext cx="1879893" cy="1997224"/>
            </a:xfrm>
            <a:prstGeom prst="rect">
              <a:avLst/>
            </a:prstGeom>
            <a:no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/>
                <a:t>Electrification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869920-B25D-939A-2DEE-6A5BD8EEF273}"/>
              </a:ext>
            </a:extLst>
          </p:cNvPr>
          <p:cNvGrpSpPr/>
          <p:nvPr/>
        </p:nvGrpSpPr>
        <p:grpSpPr>
          <a:xfrm>
            <a:off x="2991085" y="4580508"/>
            <a:ext cx="1925241" cy="1997224"/>
            <a:chOff x="5099843" y="6060384"/>
            <a:chExt cx="1925241" cy="199722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C24800F-F4A2-E44B-06C8-E3514142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843" y="6125546"/>
              <a:ext cx="1925241" cy="1866900"/>
            </a:xfrm>
            <a:prstGeom prst="rect">
              <a:avLst/>
            </a:prstGeom>
          </p:spPr>
        </p:pic>
        <p:sp>
          <p:nvSpPr>
            <p:cNvPr id="30" name="Google Shape;698;p10">
              <a:extLst>
                <a:ext uri="{FF2B5EF4-FFF2-40B4-BE49-F238E27FC236}">
                  <a16:creationId xmlns:a16="http://schemas.microsoft.com/office/drawing/2014/main" id="{A6DD16C5-A8F7-DB73-D8DE-8493F0AD3917}"/>
                </a:ext>
              </a:extLst>
            </p:cNvPr>
            <p:cNvSpPr txBox="1"/>
            <p:nvPr/>
          </p:nvSpPr>
          <p:spPr>
            <a:xfrm>
              <a:off x="5122517" y="6060384"/>
              <a:ext cx="1879893" cy="1997224"/>
            </a:xfrm>
            <a:prstGeom prst="rect">
              <a:avLst/>
            </a:prstGeom>
            <a:no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/>
                <a:t>Smart </a:t>
              </a:r>
              <a:br>
                <a:rPr lang="en-GB" sz="1800"/>
              </a:br>
              <a:r>
                <a:rPr lang="en-GB" sz="1800"/>
                <a:t>distribution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992039-24AD-9E77-2061-B836A3E02A8A}"/>
              </a:ext>
            </a:extLst>
          </p:cNvPr>
          <p:cNvGrpSpPr/>
          <p:nvPr/>
        </p:nvGrpSpPr>
        <p:grpSpPr>
          <a:xfrm>
            <a:off x="1033095" y="2721000"/>
            <a:ext cx="1925241" cy="1997224"/>
            <a:chOff x="5099843" y="6060384"/>
            <a:chExt cx="1925241" cy="199722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4F96A4B-972F-87D3-A045-EEB86B9E8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843" y="6125546"/>
              <a:ext cx="1925241" cy="1866900"/>
            </a:xfrm>
            <a:prstGeom prst="rect">
              <a:avLst/>
            </a:prstGeom>
          </p:spPr>
        </p:pic>
        <p:sp>
          <p:nvSpPr>
            <p:cNvPr id="33" name="Google Shape;698;p10">
              <a:extLst>
                <a:ext uri="{FF2B5EF4-FFF2-40B4-BE49-F238E27FC236}">
                  <a16:creationId xmlns:a16="http://schemas.microsoft.com/office/drawing/2014/main" id="{C14EAD0F-F54F-8628-D96B-38B721EEE8C9}"/>
                </a:ext>
              </a:extLst>
            </p:cNvPr>
            <p:cNvSpPr txBox="1"/>
            <p:nvPr/>
          </p:nvSpPr>
          <p:spPr>
            <a:xfrm>
              <a:off x="5122517" y="6060384"/>
              <a:ext cx="1879893" cy="1997224"/>
            </a:xfrm>
            <a:prstGeom prst="rect">
              <a:avLst/>
            </a:prstGeom>
            <a:no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/>
                <a:t>Renewable energy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AD0363-849E-F81E-DA6D-47A25F9C3AF5}"/>
              </a:ext>
            </a:extLst>
          </p:cNvPr>
          <p:cNvGrpSpPr/>
          <p:nvPr/>
        </p:nvGrpSpPr>
        <p:grpSpPr>
          <a:xfrm>
            <a:off x="1033095" y="6304508"/>
            <a:ext cx="1925241" cy="1997224"/>
            <a:chOff x="5099843" y="6060384"/>
            <a:chExt cx="1925241" cy="199722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E312DE5-85F6-6490-6A9D-D103A9786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843" y="6125546"/>
              <a:ext cx="1925241" cy="1866900"/>
            </a:xfrm>
            <a:prstGeom prst="rect">
              <a:avLst/>
            </a:prstGeom>
          </p:spPr>
        </p:pic>
        <p:sp>
          <p:nvSpPr>
            <p:cNvPr id="37" name="Google Shape;698;p10">
              <a:extLst>
                <a:ext uri="{FF2B5EF4-FFF2-40B4-BE49-F238E27FC236}">
                  <a16:creationId xmlns:a16="http://schemas.microsoft.com/office/drawing/2014/main" id="{7602FE18-86A5-B5B4-813C-CA932129AD80}"/>
                </a:ext>
              </a:extLst>
            </p:cNvPr>
            <p:cNvSpPr txBox="1"/>
            <p:nvPr/>
          </p:nvSpPr>
          <p:spPr>
            <a:xfrm>
              <a:off x="5122517" y="6060384"/>
              <a:ext cx="1879893" cy="1997224"/>
            </a:xfrm>
            <a:prstGeom prst="rect">
              <a:avLst/>
            </a:prstGeom>
            <a:no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/>
                <a:t>Energy</a:t>
              </a:r>
              <a:br>
                <a:rPr lang="en-GB" sz="1800"/>
              </a:br>
              <a:r>
                <a:rPr lang="en-GB" sz="1800"/>
                <a:t>storage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BF39DB-BEE4-C74F-D431-F3C2995A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The technology roadmap to the future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181613-9336-BC8A-AF39-CFCA00B59A1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6</a:t>
            </a:fld>
            <a:endParaRPr lang="en-US" b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A8521A-6E81-44D9-FA73-AE4906C8FEDD}"/>
              </a:ext>
            </a:extLst>
          </p:cNvPr>
          <p:cNvSpPr txBox="1"/>
          <p:nvPr/>
        </p:nvSpPr>
        <p:spPr>
          <a:xfrm>
            <a:off x="13804486" y="5874809"/>
            <a:ext cx="1742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400" b="1"/>
          </a:p>
        </p:txBody>
      </p:sp>
      <p:cxnSp>
        <p:nvCxnSpPr>
          <p:cNvPr id="29" name="Google Shape;117;p20">
            <a:extLst>
              <a:ext uri="{FF2B5EF4-FFF2-40B4-BE49-F238E27FC236}">
                <a16:creationId xmlns:a16="http://schemas.microsoft.com/office/drawing/2014/main" id="{E71C1FA0-46A1-6205-FEB4-FF8B497151F4}"/>
              </a:ext>
            </a:extLst>
          </p:cNvPr>
          <p:cNvCxnSpPr>
            <a:cxnSpLocks/>
          </p:cNvCxnSpPr>
          <p:nvPr/>
        </p:nvCxnSpPr>
        <p:spPr>
          <a:xfrm>
            <a:off x="2932821" y="4330700"/>
            <a:ext cx="457200" cy="393700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" name="Google Shape;549;p3">
            <a:extLst>
              <a:ext uri="{FF2B5EF4-FFF2-40B4-BE49-F238E27FC236}">
                <a16:creationId xmlns:a16="http://schemas.microsoft.com/office/drawing/2014/main" id="{DC2F4BFC-1CB5-A0D2-7953-5598EC2A84A5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D3D404-477E-37F3-564A-0215C108EDD9}"/>
              </a:ext>
            </a:extLst>
          </p:cNvPr>
          <p:cNvSpPr txBox="1"/>
          <p:nvPr/>
        </p:nvSpPr>
        <p:spPr>
          <a:xfrm>
            <a:off x="596900" y="3082669"/>
            <a:ext cx="12788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Efficiency improvements</a:t>
            </a:r>
            <a:br>
              <a:rPr lang="en-GB" sz="1800" b="1">
                <a:solidFill>
                  <a:schemeClr val="tx1"/>
                </a:solidFill>
              </a:rPr>
            </a:br>
            <a:r>
              <a:rPr lang="en-GB" sz="1800" b="1">
                <a:solidFill>
                  <a:schemeClr val="tx1"/>
                </a:solidFill>
              </a:rPr>
              <a:t>in all technologies</a:t>
            </a:r>
          </a:p>
          <a:p>
            <a:pPr algn="ctr"/>
            <a:endParaRPr lang="en-GB" sz="1800" b="1">
              <a:solidFill>
                <a:schemeClr val="tx1"/>
              </a:solidFill>
            </a:endParaRPr>
          </a:p>
        </p:txBody>
      </p:sp>
      <p:cxnSp>
        <p:nvCxnSpPr>
          <p:cNvPr id="63" name="Google Shape;117;p20">
            <a:extLst>
              <a:ext uri="{FF2B5EF4-FFF2-40B4-BE49-F238E27FC236}">
                <a16:creationId xmlns:a16="http://schemas.microsoft.com/office/drawing/2014/main" id="{4322C91F-6681-AC15-9636-844806EF6940}"/>
              </a:ext>
            </a:extLst>
          </p:cNvPr>
          <p:cNvCxnSpPr>
            <a:cxnSpLocks/>
          </p:cNvCxnSpPr>
          <p:nvPr/>
        </p:nvCxnSpPr>
        <p:spPr>
          <a:xfrm>
            <a:off x="5023943" y="5583451"/>
            <a:ext cx="897759" cy="0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70" name="Google Shape;117;p20">
            <a:extLst>
              <a:ext uri="{FF2B5EF4-FFF2-40B4-BE49-F238E27FC236}">
                <a16:creationId xmlns:a16="http://schemas.microsoft.com/office/drawing/2014/main" id="{87F5B35B-0D1A-E00F-AABA-EF2309085FA1}"/>
              </a:ext>
            </a:extLst>
          </p:cNvPr>
          <p:cNvCxnSpPr>
            <a:cxnSpLocks/>
          </p:cNvCxnSpPr>
          <p:nvPr/>
        </p:nvCxnSpPr>
        <p:spPr>
          <a:xfrm>
            <a:off x="8008883" y="5583451"/>
            <a:ext cx="5795603" cy="0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72" name="Google Shape;117;p20">
            <a:extLst>
              <a:ext uri="{FF2B5EF4-FFF2-40B4-BE49-F238E27FC236}">
                <a16:creationId xmlns:a16="http://schemas.microsoft.com/office/drawing/2014/main" id="{A8287CAD-77EF-C6C4-C804-240C758C484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173964" y="5689600"/>
            <a:ext cx="0" cy="370784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2" name="Google Shape;117;p20">
            <a:extLst>
              <a:ext uri="{FF2B5EF4-FFF2-40B4-BE49-F238E27FC236}">
                <a16:creationId xmlns:a16="http://schemas.microsoft.com/office/drawing/2014/main" id="{91F904B3-84A2-7F72-2C1D-CC6BEBE7E40A}"/>
              </a:ext>
            </a:extLst>
          </p:cNvPr>
          <p:cNvCxnSpPr>
            <a:cxnSpLocks/>
          </p:cNvCxnSpPr>
          <p:nvPr/>
        </p:nvCxnSpPr>
        <p:spPr>
          <a:xfrm flipV="1">
            <a:off x="11767046" y="5689600"/>
            <a:ext cx="0" cy="370784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3" name="Google Shape;117;p20">
            <a:extLst>
              <a:ext uri="{FF2B5EF4-FFF2-40B4-BE49-F238E27FC236}">
                <a16:creationId xmlns:a16="http://schemas.microsoft.com/office/drawing/2014/main" id="{E1931C1F-02DC-0A9F-9778-7EA740D9F905}"/>
              </a:ext>
            </a:extLst>
          </p:cNvPr>
          <p:cNvCxnSpPr>
            <a:cxnSpLocks/>
          </p:cNvCxnSpPr>
          <p:nvPr/>
        </p:nvCxnSpPr>
        <p:spPr>
          <a:xfrm>
            <a:off x="10480154" y="5010352"/>
            <a:ext cx="0" cy="387148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1" name="Google Shape;117;p20">
            <a:extLst>
              <a:ext uri="{FF2B5EF4-FFF2-40B4-BE49-F238E27FC236}">
                <a16:creationId xmlns:a16="http://schemas.microsoft.com/office/drawing/2014/main" id="{2E8C5873-AE50-63A6-FF23-9920E1E78EA6}"/>
              </a:ext>
            </a:extLst>
          </p:cNvPr>
          <p:cNvCxnSpPr>
            <a:cxnSpLocks/>
          </p:cNvCxnSpPr>
          <p:nvPr/>
        </p:nvCxnSpPr>
        <p:spPr>
          <a:xfrm flipV="1">
            <a:off x="2932821" y="6630888"/>
            <a:ext cx="457200" cy="393700"/>
          </a:xfrm>
          <a:prstGeom prst="straightConnector1">
            <a:avLst/>
          </a:prstGeom>
          <a:noFill/>
          <a:ln w="2286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DC3BE7-80FE-1090-26A5-A2129450BBED}"/>
              </a:ext>
            </a:extLst>
          </p:cNvPr>
          <p:cNvGrpSpPr/>
          <p:nvPr/>
        </p:nvGrpSpPr>
        <p:grpSpPr>
          <a:xfrm>
            <a:off x="13827936" y="4580508"/>
            <a:ext cx="1925241" cy="1997224"/>
            <a:chOff x="5099843" y="6060384"/>
            <a:chExt cx="1925241" cy="199722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A49090B-E8F9-FAC1-9133-B0065932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843" y="6125546"/>
              <a:ext cx="1925241" cy="1866900"/>
            </a:xfrm>
            <a:prstGeom prst="rect">
              <a:avLst/>
            </a:prstGeom>
          </p:spPr>
        </p:pic>
        <p:sp>
          <p:nvSpPr>
            <p:cNvPr id="14" name="Google Shape;698;p10">
              <a:extLst>
                <a:ext uri="{FF2B5EF4-FFF2-40B4-BE49-F238E27FC236}">
                  <a16:creationId xmlns:a16="http://schemas.microsoft.com/office/drawing/2014/main" id="{F697ED1A-E2A9-DE0F-49B7-5A65CA9A7AA1}"/>
                </a:ext>
              </a:extLst>
            </p:cNvPr>
            <p:cNvSpPr txBox="1"/>
            <p:nvPr/>
          </p:nvSpPr>
          <p:spPr>
            <a:xfrm>
              <a:off x="5122517" y="6060384"/>
              <a:ext cx="1879893" cy="1997224"/>
            </a:xfrm>
            <a:prstGeom prst="rect">
              <a:avLst/>
            </a:prstGeom>
            <a:no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/>
                <a:t>Net zero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24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B3D0-366C-9299-12E4-FBB8FEF3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Efficiency and storage</a:t>
            </a:r>
            <a:endParaRPr lang="en-US"/>
          </a:p>
        </p:txBody>
      </p:sp>
      <p:sp>
        <p:nvSpPr>
          <p:cNvPr id="9" name="Google Shape;698;p10">
            <a:extLst>
              <a:ext uri="{FF2B5EF4-FFF2-40B4-BE49-F238E27FC236}">
                <a16:creationId xmlns:a16="http://schemas.microsoft.com/office/drawing/2014/main" id="{D8A13409-DFB7-7D84-238D-D68DE4247E7B}"/>
              </a:ext>
            </a:extLst>
          </p:cNvPr>
          <p:cNvSpPr txBox="1"/>
          <p:nvPr/>
        </p:nvSpPr>
        <p:spPr>
          <a:xfrm>
            <a:off x="404748" y="5950356"/>
            <a:ext cx="6416749" cy="1905515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60000" rIns="288000" bIns="288000" anchor="t" anchorCtr="0">
            <a:noAutofit/>
          </a:bodyPr>
          <a:lstStyle/>
          <a:p>
            <a:pPr marL="457200" lvl="0" indent="-300037" algn="l" rtl="0">
              <a:spcAft>
                <a:spcPts val="12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What do you think each of the four </a:t>
            </a:r>
            <a:br>
              <a:rPr lang="en-GB" sz="2000"/>
            </a:br>
            <a:r>
              <a:rPr lang="en-GB" sz="2000"/>
              <a:t>approaches to reduce demand means?</a:t>
            </a: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What carbon emissions reduction </a:t>
            </a:r>
            <a:br>
              <a:rPr lang="en-GB" sz="2000"/>
            </a:br>
            <a:r>
              <a:rPr lang="en-GB" sz="2000"/>
              <a:t>would this reduction deliver?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062CC8C9-0C46-9DFA-8BD1-DBA68F83D0B4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7</a:t>
            </a:fld>
            <a:endParaRPr lang="en-US" b="0"/>
          </a:p>
        </p:txBody>
      </p:sp>
      <p:sp>
        <p:nvSpPr>
          <p:cNvPr id="3" name="Google Shape;549;p3">
            <a:extLst>
              <a:ext uri="{FF2B5EF4-FFF2-40B4-BE49-F238E27FC236}">
                <a16:creationId xmlns:a16="http://schemas.microsoft.com/office/drawing/2014/main" id="{00C48092-BAC0-B7BC-F937-3904AA5BC769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EFA68-8EEC-EDD4-7169-2B9A57D55A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050" y="5306218"/>
            <a:ext cx="1003300" cy="977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D059A-4907-9F44-CF6E-BD19388C27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034" y="356612"/>
            <a:ext cx="1028700" cy="977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1CB33D-E6F8-CABE-E6E9-18C5C8FC108C}"/>
              </a:ext>
            </a:extLst>
          </p:cNvPr>
          <p:cNvSpPr txBox="1"/>
          <p:nvPr/>
        </p:nvSpPr>
        <p:spPr>
          <a:xfrm>
            <a:off x="411858" y="2486262"/>
            <a:ext cx="644614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300 million industrial </a:t>
            </a:r>
            <a:r>
              <a:rPr lang="en-GB" sz="2000" b="1"/>
              <a:t>electric-motor driven systems</a:t>
            </a:r>
            <a:r>
              <a:rPr lang="en-GB" sz="2000"/>
              <a:t> around the world account for 45% of the global total of: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5,796 </a:t>
            </a:r>
            <a:r>
              <a:rPr lang="en-GB" sz="2000" err="1"/>
              <a:t>TWh</a:t>
            </a:r>
            <a:r>
              <a:rPr lang="en-GB" sz="2000"/>
              <a:t> electrical consumption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13,333 Mt carbon from electricity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Four approaches make a 25% reduction in </a:t>
            </a:r>
            <a:br>
              <a:rPr lang="en-GB" sz="2000"/>
            </a:br>
            <a:r>
              <a:rPr lang="en-GB" sz="2000"/>
              <a:t>this demand possible: efficiency, matching, </a:t>
            </a:r>
            <a:br>
              <a:rPr lang="en-GB" sz="2000"/>
            </a:br>
            <a:r>
              <a:rPr lang="en-GB" sz="2000"/>
              <a:t>adjustable speed drives and system optimisation.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2CC030-A56B-F0A0-5DAA-D7DACE6E005E}"/>
              </a:ext>
            </a:extLst>
          </p:cNvPr>
          <p:cNvSpPr txBox="1"/>
          <p:nvPr/>
        </p:nvSpPr>
        <p:spPr>
          <a:xfrm>
            <a:off x="7247119" y="2502591"/>
            <a:ext cx="64096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Renewable energy sources are intermittent </a:t>
            </a:r>
            <a:br>
              <a:rPr lang="en-GB" sz="2000"/>
            </a:br>
            <a:r>
              <a:rPr lang="en-GB" sz="2000"/>
              <a:t>and can’t be turned on and off to match demand.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Battery </a:t>
            </a:r>
            <a:r>
              <a:rPr lang="en-GB" sz="2000" b="1"/>
              <a:t>grid storage </a:t>
            </a:r>
            <a:r>
              <a:rPr lang="en-GB" sz="2000"/>
              <a:t>will store surplus energy.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The UK is predicted to need 50 GW of grid </a:t>
            </a:r>
            <a:br>
              <a:rPr lang="en-GB" sz="2000"/>
            </a:br>
            <a:r>
              <a:rPr lang="en-GB" sz="2000"/>
              <a:t>storage by 2050.</a:t>
            </a:r>
          </a:p>
        </p:txBody>
      </p:sp>
      <p:sp>
        <p:nvSpPr>
          <p:cNvPr id="33" name="Google Shape;698;p10">
            <a:extLst>
              <a:ext uri="{FF2B5EF4-FFF2-40B4-BE49-F238E27FC236}">
                <a16:creationId xmlns:a16="http://schemas.microsoft.com/office/drawing/2014/main" id="{119710E3-BADD-C432-0D23-0B56D672F3F3}"/>
              </a:ext>
            </a:extLst>
          </p:cNvPr>
          <p:cNvSpPr txBox="1"/>
          <p:nvPr/>
        </p:nvSpPr>
        <p:spPr>
          <a:xfrm>
            <a:off x="7140076" y="5950356"/>
            <a:ext cx="6416749" cy="1905515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492125" lvl="0" indent="-342900" algn="l" rtl="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List four beneficial applications </a:t>
            </a:r>
            <a:br>
              <a:rPr lang="en-GB" sz="2000"/>
            </a:br>
            <a:r>
              <a:rPr lang="en-GB" sz="2000"/>
              <a:t>for grid storage.</a:t>
            </a:r>
          </a:p>
          <a:p>
            <a:pPr marL="492125" lvl="0" indent="-3429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What non-battery forms of energy </a:t>
            </a:r>
            <a:br>
              <a:rPr lang="en-GB" sz="2000"/>
            </a:br>
            <a:r>
              <a:rPr lang="en-GB" sz="2000"/>
              <a:t>storage can you think of?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2CDD764-BA29-A5B8-4FC0-7537401829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9600" y="5306218"/>
            <a:ext cx="1003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5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B3D0-366C-9299-12E4-FBB8FEF3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5259066" cy="728133"/>
          </a:xfrm>
        </p:spPr>
        <p:txBody>
          <a:bodyPr/>
          <a:lstStyle/>
          <a:p>
            <a:r>
              <a:rPr lang="en-GB" sz="4400" dirty="0"/>
              <a:t>Efficiency and storage </a:t>
            </a:r>
            <a:r>
              <a:rPr lang="en-GB" dirty="0"/>
              <a:t>– </a:t>
            </a:r>
            <a:r>
              <a:rPr lang="en-GB" sz="4400" dirty="0"/>
              <a:t>answers</a:t>
            </a:r>
            <a:r>
              <a:rPr lang="en-GB" dirty="0"/>
              <a:t>  </a:t>
            </a:r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062CC8C9-0C46-9DFA-8BD1-DBA68F83D0B4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8</a:t>
            </a:fld>
            <a:endParaRPr lang="en-US" b="0"/>
          </a:p>
        </p:txBody>
      </p:sp>
      <p:sp>
        <p:nvSpPr>
          <p:cNvPr id="3" name="Google Shape;549;p3">
            <a:extLst>
              <a:ext uri="{FF2B5EF4-FFF2-40B4-BE49-F238E27FC236}">
                <a16:creationId xmlns:a16="http://schemas.microsoft.com/office/drawing/2014/main" id="{00C48092-BAC0-B7BC-F937-3904AA5BC769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sp>
        <p:nvSpPr>
          <p:cNvPr id="7" name="Google Shape;698;p10">
            <a:extLst>
              <a:ext uri="{FF2B5EF4-FFF2-40B4-BE49-F238E27FC236}">
                <a16:creationId xmlns:a16="http://schemas.microsoft.com/office/drawing/2014/main" id="{B59DD83D-97DC-E477-0F69-A4338F6AA0F4}"/>
              </a:ext>
            </a:extLst>
          </p:cNvPr>
          <p:cNvSpPr txBox="1"/>
          <p:nvPr/>
        </p:nvSpPr>
        <p:spPr>
          <a:xfrm>
            <a:off x="8338232" y="2822825"/>
            <a:ext cx="7360542" cy="4230554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Applications for grid storage include: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manage supply v demand for renewables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store surplus energy production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respond to grid failure</a:t>
            </a: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supply predicted peak demand, </a:t>
            </a:r>
            <a:r>
              <a:rPr lang="en-GB" sz="2000" err="1">
                <a:solidFill>
                  <a:schemeClr val="tx1"/>
                </a:solidFill>
              </a:rPr>
              <a:t>eg</a:t>
            </a:r>
            <a:r>
              <a:rPr lang="en-GB" sz="2000">
                <a:solidFill>
                  <a:schemeClr val="tx1"/>
                </a:solidFill>
              </a:rPr>
              <a:t> overnight </a:t>
            </a:r>
            <a:br>
              <a:rPr lang="en-GB" sz="2000">
                <a:solidFill>
                  <a:schemeClr val="tx1"/>
                </a:solidFill>
              </a:rPr>
            </a:br>
            <a:r>
              <a:rPr lang="en-GB" sz="2000">
                <a:solidFill>
                  <a:schemeClr val="tx1"/>
                </a:solidFill>
              </a:rPr>
              <a:t>electric vehicle (EV) charging.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Non-electrical forms of energy storage include pumped hydro, compressed air and thermal (heat) batteries. Pumped hydro is the predominant form in the UK.</a:t>
            </a:r>
          </a:p>
        </p:txBody>
      </p:sp>
      <p:sp>
        <p:nvSpPr>
          <p:cNvPr id="9" name="Google Shape;698;p10">
            <a:extLst>
              <a:ext uri="{FF2B5EF4-FFF2-40B4-BE49-F238E27FC236}">
                <a16:creationId xmlns:a16="http://schemas.microsoft.com/office/drawing/2014/main" id="{8F73A396-DD16-BB2D-BC47-22F826FCF68F}"/>
              </a:ext>
            </a:extLst>
          </p:cNvPr>
          <p:cNvSpPr txBox="1"/>
          <p:nvPr/>
        </p:nvSpPr>
        <p:spPr>
          <a:xfrm>
            <a:off x="542487" y="2822825"/>
            <a:ext cx="7360542" cy="4214789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Efficiency: using less energy to do the same work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Matching: using a motor of the right power but no more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Adjustable speed drives: vary speed or torque to </a:t>
            </a:r>
            <a:br>
              <a:rPr lang="en-GB" sz="2000">
                <a:solidFill>
                  <a:schemeClr val="tx1"/>
                </a:solidFill>
              </a:rPr>
            </a:br>
            <a:r>
              <a:rPr lang="en-GB" sz="2000">
                <a:solidFill>
                  <a:schemeClr val="tx1"/>
                </a:solidFill>
              </a:rPr>
              <a:t>match demand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System optimisation: ensuring what’s connected to the motor is also efficient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Together these could deliver: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(0.45 x 13,333) x 0.25 = 1,500 Mt carbon reduction</a:t>
            </a:r>
          </a:p>
        </p:txBody>
      </p:sp>
    </p:spTree>
    <p:extLst>
      <p:ext uri="{BB962C8B-B14F-4D97-AF65-F5344CB8AC3E}">
        <p14:creationId xmlns:p14="http://schemas.microsoft.com/office/powerpoint/2010/main" val="343986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B3D0-366C-9299-12E4-FBB8FEF3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Smart distribution and AI</a:t>
            </a:r>
            <a:endParaRPr lang="en-US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062CC8C9-0C46-9DFA-8BD1-DBA68F83D0B4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9</a:t>
            </a:fld>
            <a:endParaRPr lang="en-US" b="0"/>
          </a:p>
        </p:txBody>
      </p:sp>
      <p:sp>
        <p:nvSpPr>
          <p:cNvPr id="3" name="Google Shape;549;p3">
            <a:extLst>
              <a:ext uri="{FF2B5EF4-FFF2-40B4-BE49-F238E27FC236}">
                <a16:creationId xmlns:a16="http://schemas.microsoft.com/office/drawing/2014/main" id="{00C48092-BAC0-B7BC-F937-3904AA5BC769}"/>
              </a:ext>
            </a:extLst>
          </p:cNvPr>
          <p:cNvSpPr txBox="1"/>
          <p:nvPr/>
        </p:nvSpPr>
        <p:spPr>
          <a:xfrm>
            <a:off x="12937543" y="696253"/>
            <a:ext cx="2992970" cy="53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3. Delivering renewable energy</a:t>
            </a:r>
            <a:endParaRPr lang="en-GB" sz="16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D5CD7C-DB3E-E7EE-6D45-0B833BD9A1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034" y="356612"/>
            <a:ext cx="1028700" cy="977900"/>
          </a:xfrm>
          <a:prstGeom prst="rect">
            <a:avLst/>
          </a:prstGeom>
        </p:spPr>
      </p:pic>
      <p:sp>
        <p:nvSpPr>
          <p:cNvPr id="10" name="Google Shape;698;p10">
            <a:extLst>
              <a:ext uri="{FF2B5EF4-FFF2-40B4-BE49-F238E27FC236}">
                <a16:creationId xmlns:a16="http://schemas.microsoft.com/office/drawing/2014/main" id="{1DCBDA58-F25D-AF02-2FF0-1DDEBAFE85F1}"/>
              </a:ext>
            </a:extLst>
          </p:cNvPr>
          <p:cNvSpPr txBox="1"/>
          <p:nvPr/>
        </p:nvSpPr>
        <p:spPr>
          <a:xfrm>
            <a:off x="8060345" y="5112997"/>
            <a:ext cx="6549070" cy="1957273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457200" lvl="0" indent="-307975" algn="l" rtl="0">
              <a:spcBef>
                <a:spcPts val="120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What might AI better forecast?</a:t>
            </a:r>
          </a:p>
          <a:p>
            <a:pPr marL="457200" lvl="0" indent="-307975" algn="l" rtl="0"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How will AI help as a distributed grid expands?</a:t>
            </a:r>
          </a:p>
        </p:txBody>
      </p:sp>
      <p:sp>
        <p:nvSpPr>
          <p:cNvPr id="18" name="Google Shape;698;p10">
            <a:extLst>
              <a:ext uri="{FF2B5EF4-FFF2-40B4-BE49-F238E27FC236}">
                <a16:creationId xmlns:a16="http://schemas.microsoft.com/office/drawing/2014/main" id="{1E754F99-C3B5-4D82-D352-7007530D59F2}"/>
              </a:ext>
            </a:extLst>
          </p:cNvPr>
          <p:cNvSpPr txBox="1"/>
          <p:nvPr/>
        </p:nvSpPr>
        <p:spPr>
          <a:xfrm>
            <a:off x="407281" y="5112998"/>
            <a:ext cx="7299805" cy="1957273"/>
          </a:xfrm>
          <a:prstGeom prst="rect">
            <a:avLst/>
          </a:prstGeom>
          <a:noFill/>
          <a:ln w="28575" cap="flat" cmpd="sng">
            <a:gradFill>
              <a:gsLst>
                <a:gs pos="100000">
                  <a:srgbClr val="FF7500"/>
                </a:gs>
                <a:gs pos="21000">
                  <a:srgbClr val="FFD600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457200" lvl="0" indent="-307975" algn="l" rtl="0">
              <a:spcBef>
                <a:spcPts val="120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What decisions will a smart grid need to </a:t>
            </a:r>
            <a:br>
              <a:rPr lang="en-GB" sz="2000"/>
            </a:br>
            <a:r>
              <a:rPr lang="en-GB" sz="2000"/>
              <a:t>make?</a:t>
            </a:r>
          </a:p>
          <a:p>
            <a:pPr marL="457200" lvl="0" indent="-307975" algn="l" rtl="0"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/>
              <a:t>What do you think ‘actively manage demand’ means?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09A2AA-4972-BAA4-2B32-DA0D63C347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223" y="4624048"/>
            <a:ext cx="1003300" cy="977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445523-AFC3-2174-771B-1999B450CEDB}"/>
              </a:ext>
            </a:extLst>
          </p:cNvPr>
          <p:cNvSpPr txBox="1"/>
          <p:nvPr/>
        </p:nvSpPr>
        <p:spPr>
          <a:xfrm>
            <a:off x="407281" y="2437227"/>
            <a:ext cx="69242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dirty="0"/>
              <a:t>Electricity generation will shift from a relatively small number of large power stations to widely distributed renewable generation and storage.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dirty="0"/>
              <a:t>A </a:t>
            </a:r>
            <a:r>
              <a:rPr lang="en-GB" sz="2000" b="1" dirty="0"/>
              <a:t>smart electricity grid</a:t>
            </a:r>
            <a:r>
              <a:rPr lang="en-GB" sz="2000" dirty="0"/>
              <a:t> will actively manage variations </a:t>
            </a:r>
            <a:br>
              <a:rPr lang="en-GB" sz="2000" dirty="0"/>
            </a:br>
            <a:r>
              <a:rPr lang="en-GB" sz="2000" dirty="0"/>
              <a:t>in supply and demand.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907A5F-E59C-A350-CE73-B77B7CB512F8}"/>
              </a:ext>
            </a:extLst>
          </p:cNvPr>
          <p:cNvSpPr txBox="1"/>
          <p:nvPr/>
        </p:nvSpPr>
        <p:spPr>
          <a:xfrm>
            <a:off x="8128794" y="2437227"/>
            <a:ext cx="64121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AI programs</a:t>
            </a:r>
            <a:r>
              <a:rPr lang="en-GB" sz="2000"/>
              <a:t> learn from the patterns they detect </a:t>
            </a:r>
            <a:br>
              <a:rPr lang="en-GB" sz="2000"/>
            </a:br>
            <a:r>
              <a:rPr lang="en-GB" sz="2000"/>
              <a:t>to apply new or modified algorithms that solve unfamiliar problems.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AI will contribute to the ‘smart’ element of smart distribution grids.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4B7300-FB31-144E-856C-4EDC7588BE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0378" y="4572000"/>
            <a:ext cx="1003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a1ca9c-76a7-47b7-9ef4-f14a26abf7af">
      <Terms xmlns="http://schemas.microsoft.com/office/infopath/2007/PartnerControls"/>
    </lcf76f155ced4ddcb4097134ff3c332f>
    <TaxCatchAll xmlns="4fc865ed-9e33-4d03-b19f-b352596ec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44CDCD9C00F46A1BCE9A463997082" ma:contentTypeVersion="13" ma:contentTypeDescription="Create a new document." ma:contentTypeScope="" ma:versionID="c264dbd3cde4180840d763f46b291697">
  <xsd:schema xmlns:xsd="http://www.w3.org/2001/XMLSchema" xmlns:xs="http://www.w3.org/2001/XMLSchema" xmlns:p="http://schemas.microsoft.com/office/2006/metadata/properties" xmlns:ns2="d1a1ca9c-76a7-47b7-9ef4-f14a26abf7af" xmlns:ns3="4fc865ed-9e33-4d03-b19f-b352596ecae9" targetNamespace="http://schemas.microsoft.com/office/2006/metadata/properties" ma:root="true" ma:fieldsID="7400bd4a18a24e34d0b1fb963a2d21dc" ns2:_="" ns3:_="">
    <xsd:import namespace="d1a1ca9c-76a7-47b7-9ef4-f14a26abf7af"/>
    <xsd:import namespace="4fc865ed-9e33-4d03-b19f-b352596ec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1ca9c-76a7-47b7-9ef4-f14a26abf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da258e-6141-476b-a562-def2baa69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865ed-9e33-4d03-b19f-b352596ec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2d6f0c-c615-4f75-a032-12c38811d25d}" ma:internalName="TaxCatchAll" ma:showField="CatchAllData" ma:web="4fc865ed-9e33-4d03-b19f-b352596e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539E19-BEEC-4DDD-8D73-5E188352E9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9C76E-1127-4655-B022-303598579912}">
  <ds:schemaRefs>
    <ds:schemaRef ds:uri="1ccdc7b9-4b6b-4ed9-8fc5-54a67669b5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  <ds:schemaRef ds:uri="0edf7d78-1330-49f6-bffc-7239953f04fe"/>
    <ds:schemaRef ds:uri="f97151d3-a763-4fee-95d1-c0b0132eac99"/>
    <ds:schemaRef ds:uri="d1a1ca9c-76a7-47b7-9ef4-f14a26abf7af"/>
    <ds:schemaRef ds:uri="4fc865ed-9e33-4d03-b19f-b352596ecae9"/>
  </ds:schemaRefs>
</ds:datastoreItem>
</file>

<file path=customXml/itemProps3.xml><?xml version="1.0" encoding="utf-8"?>
<ds:datastoreItem xmlns:ds="http://schemas.openxmlformats.org/officeDocument/2006/customXml" ds:itemID="{950DE987-C84B-4BB3-B449-C208968CE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a1ca9c-76a7-47b7-9ef4-f14a26abf7af"/>
    <ds:schemaRef ds:uri="4fc865ed-9e33-4d03-b19f-b352596ec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1591</Words>
  <Application>Microsoft Office PowerPoint</Application>
  <PresentationFormat>Custom</PresentationFormat>
  <Paragraphs>207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3. Delivering  renewable energy</vt:lpstr>
      <vt:lpstr>Learning outcomes</vt:lpstr>
      <vt:lpstr>Net zero or carbon neutral – or both?</vt:lpstr>
      <vt:lpstr>What is the technology roadmap to the future?</vt:lpstr>
      <vt:lpstr>The technology roadmap to the future</vt:lpstr>
      <vt:lpstr>Efficiency and storage</vt:lpstr>
      <vt:lpstr>Efficiency and storage – answers  </vt:lpstr>
      <vt:lpstr>Smart distribution and AI</vt:lpstr>
      <vt:lpstr>Smart distribution and AI – answers </vt:lpstr>
      <vt:lpstr>Can a hydrogen economy play a role?</vt:lpstr>
      <vt:lpstr>Hydrogen economy – answers </vt:lpstr>
      <vt:lpstr>Hydrogen cartridges</vt:lpstr>
      <vt:lpstr>Hydrogen cartridges – answers </vt:lpstr>
      <vt:lpstr>Net zero, engineering, your career and your impact</vt:lpstr>
      <vt:lpstr>Learning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V-Bryony Yanney</cp:lastModifiedBy>
  <cp:revision>16</cp:revision>
  <dcterms:created xsi:type="dcterms:W3CDTF">2022-05-23T15:11:33Z</dcterms:created>
  <dcterms:modified xsi:type="dcterms:W3CDTF">2023-05-22T10:22:34Z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0x0101007C844CDCD9C00F46A1BCE9A463997082</vt:lpwstr>
  </property>
  <property fmtid="{D5CDD505-2E9C-101B-9397-08002B2CF9AE}" pid="3" name="MediaServiceImageTags">
    <vt:lpwstr/>
  </property>
</Properties>
</file>