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</p:sldMasterIdLst>
  <p:notesMasterIdLst>
    <p:notesMasterId r:id="rId22"/>
  </p:notesMasterIdLst>
  <p:sldIdLst>
    <p:sldId id="256" r:id="rId6"/>
    <p:sldId id="272" r:id="rId7"/>
    <p:sldId id="346" r:id="rId8"/>
    <p:sldId id="348" r:id="rId9"/>
    <p:sldId id="332" r:id="rId10"/>
    <p:sldId id="333" r:id="rId11"/>
    <p:sldId id="334" r:id="rId12"/>
    <p:sldId id="335" r:id="rId13"/>
    <p:sldId id="337" r:id="rId14"/>
    <p:sldId id="338" r:id="rId15"/>
    <p:sldId id="340" r:id="rId16"/>
    <p:sldId id="339" r:id="rId17"/>
    <p:sldId id="344" r:id="rId18"/>
    <p:sldId id="345" r:id="rId19"/>
    <p:sldId id="342" r:id="rId20"/>
    <p:sldId id="275" r:id="rId21"/>
  </p:sldIdLst>
  <p:sldSz cx="16257588" cy="9144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49" userDrawn="1">
          <p15:clr>
            <a:srgbClr val="A4A3A4"/>
          </p15:clr>
        </p15:guide>
        <p15:guide id="2" pos="512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2E3E04-DFCD-009C-E7C8-C19ACA976B3D}" name="Sidney Yanney" initials="SY" userId="d447cc76b5363470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Stylli Charalampous" initials="SC" lastIdx="20" clrIdx="6">
    <p:extLst>
      <p:ext uri="{19B8F6BF-5375-455C-9EA6-DF929625EA0E}">
        <p15:presenceInfo xmlns:p15="http://schemas.microsoft.com/office/powerpoint/2012/main" userId="S::stylli.charalampous@raeng.org.uk::6ccdb83b-cc4f-4a44-90c9-2db0e326924d" providerId="AD"/>
      </p:ext>
    </p:extLst>
  </p:cmAuthor>
  <p:cmAuthor id="1" name="Minna Down" initials="MD" lastIdx="15" clrIdx="0">
    <p:extLst>
      <p:ext uri="{19B8F6BF-5375-455C-9EA6-DF929625EA0E}">
        <p15:presenceInfo xmlns:p15="http://schemas.microsoft.com/office/powerpoint/2012/main" userId="f49f9c9fde2637aa" providerId="Windows Live"/>
      </p:ext>
    </p:extLst>
  </p:cmAuthor>
  <p:cmAuthor id="8" name="Michael Guilmant-Cush" initials="MGC" lastIdx="11" clrIdx="7">
    <p:extLst>
      <p:ext uri="{19B8F6BF-5375-455C-9EA6-DF929625EA0E}">
        <p15:presenceInfo xmlns:p15="http://schemas.microsoft.com/office/powerpoint/2012/main" userId="S::mike@mgcwriting.onmicrosoft.com::1f83a091-1871-4096-b5ea-a3285935905c" providerId="AD"/>
      </p:ext>
    </p:extLst>
  </p:cmAuthor>
  <p:cmAuthor id="2" name="Bryony" initials="B" lastIdx="38" clrIdx="1">
    <p:extLst>
      <p:ext uri="{19B8F6BF-5375-455C-9EA6-DF929625EA0E}">
        <p15:presenceInfo xmlns:p15="http://schemas.microsoft.com/office/powerpoint/2012/main" userId="fe1aad7348244552" providerId="Windows Live"/>
      </p:ext>
    </p:extLst>
  </p:cmAuthor>
  <p:cmAuthor id="3" name="Mike Guilmant-Cush" initials="MG" lastIdx="6" clrIdx="2">
    <p:extLst>
      <p:ext uri="{19B8F6BF-5375-455C-9EA6-DF929625EA0E}">
        <p15:presenceInfo xmlns:p15="http://schemas.microsoft.com/office/powerpoint/2012/main" userId="Mike Guilmant-Cush" providerId="None"/>
      </p:ext>
    </p:extLst>
  </p:cmAuthor>
  <p:cmAuthor id="4" name="Karen Wadsworth" initials="KW" lastIdx="31" clrIdx="3">
    <p:extLst>
      <p:ext uri="{19B8F6BF-5375-455C-9EA6-DF929625EA0E}">
        <p15:presenceInfo xmlns:p15="http://schemas.microsoft.com/office/powerpoint/2012/main" userId="Karen Wadsworth" providerId="None"/>
      </p:ext>
    </p:extLst>
  </p:cmAuthor>
  <p:cmAuthor id="5" name="Estelle Lloyd" initials="EL" lastIdx="1" clrIdx="4">
    <p:extLst>
      <p:ext uri="{19B8F6BF-5375-455C-9EA6-DF929625EA0E}">
        <p15:presenceInfo xmlns:p15="http://schemas.microsoft.com/office/powerpoint/2012/main" userId="Estelle Lloyd" providerId="None"/>
      </p:ext>
    </p:extLst>
  </p:cmAuthor>
  <p:cmAuthor id="6" name="V-Mike Guilmant-Cush" initials="VG" lastIdx="4" clrIdx="5">
    <p:extLst>
      <p:ext uri="{19B8F6BF-5375-455C-9EA6-DF929625EA0E}">
        <p15:presenceInfo xmlns:p15="http://schemas.microsoft.com/office/powerpoint/2012/main" userId="S::mike.guilmant-cush@blackbaud.me::3c7f021d-b981-41a2-afc2-8c0dc9565e5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1C5C"/>
    <a:srgbClr val="FF7500"/>
    <a:srgbClr val="ECECED"/>
    <a:srgbClr val="21176B"/>
    <a:srgbClr val="3DB876"/>
    <a:srgbClr val="00F291"/>
    <a:srgbClr val="24D6D1"/>
    <a:srgbClr val="22166B"/>
    <a:srgbClr val="F1D408"/>
    <a:srgbClr val="D2CF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DB8993-228F-4477-4AA1-17522AF276D4}" v="4" dt="2023-02-24T15:12:39.2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84"/>
    <p:restoredTop sz="63673" autoAdjust="0"/>
  </p:normalViewPr>
  <p:slideViewPr>
    <p:cSldViewPr snapToGrid="0">
      <p:cViewPr varScale="1">
        <p:scale>
          <a:sx n="47" d="100"/>
          <a:sy n="47" d="100"/>
        </p:scale>
        <p:origin x="366" y="54"/>
      </p:cViewPr>
      <p:guideLst>
        <p:guide orient="horz" pos="4649"/>
        <p:guide pos="5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-Mike Guilmant-Cush" userId="S::mike.guilmant-cush@blackbaud.me::3c7f021d-b981-41a2-afc2-8c0dc9565e5f" providerId="AD" clId="Web-{ADDB8993-228F-4477-4AA1-17522AF276D4}"/>
    <pc:docChg chg="modSld">
      <pc:chgData name="V-Mike Guilmant-Cush" userId="S::mike.guilmant-cush@blackbaud.me::3c7f021d-b981-41a2-afc2-8c0dc9565e5f" providerId="AD" clId="Web-{ADDB8993-228F-4477-4AA1-17522AF276D4}" dt="2023-02-24T15:12:31.468" v="0" actId="20577"/>
      <pc:docMkLst>
        <pc:docMk/>
      </pc:docMkLst>
      <pc:sldChg chg="modSp">
        <pc:chgData name="V-Mike Guilmant-Cush" userId="S::mike.guilmant-cush@blackbaud.me::3c7f021d-b981-41a2-afc2-8c0dc9565e5f" providerId="AD" clId="Web-{ADDB8993-228F-4477-4AA1-17522AF276D4}" dt="2023-02-24T15:12:31.468" v="0" actId="20577"/>
        <pc:sldMkLst>
          <pc:docMk/>
          <pc:sldMk cId="1936752965" sldId="345"/>
        </pc:sldMkLst>
        <pc:spChg chg="mod">
          <ac:chgData name="V-Mike Guilmant-Cush" userId="S::mike.guilmant-cush@blackbaud.me::3c7f021d-b981-41a2-afc2-8c0dc9565e5f" providerId="AD" clId="Web-{ADDB8993-228F-4477-4AA1-17522AF276D4}" dt="2023-02-24T15:12:31.468" v="0" actId="20577"/>
          <ac:spMkLst>
            <pc:docMk/>
            <pc:sldMk cId="1936752965" sldId="345"/>
            <ac:spMk id="47" creationId="{61874B6B-E857-96E5-E0CC-ED7E9085E4F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6177F610-3751-F945-A338-751CC6F6B176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D7713ECE-1B03-7F4B-8F63-1FC03E6A2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21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79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32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73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57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46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SzPts val="1100"/>
              <a:buFont typeface="Arial"/>
              <a:buNone/>
            </a:pPr>
            <a:endParaRPr lang="en-GB" dirty="0">
              <a:solidFill>
                <a:schemeClr val="dk1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89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087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48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995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48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73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2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09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60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81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45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88E24A-34F9-0AD6-AB48-B433D01E0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6257588" cy="9144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37221" y="1496484"/>
            <a:ext cx="6208295" cy="6251853"/>
          </a:xfrm>
        </p:spPr>
        <p:txBody>
          <a:bodyPr anchor="ctr">
            <a:normAutofit/>
          </a:bodyPr>
          <a:lstStyle>
            <a:lvl1pPr algn="ctr">
              <a:defRPr sz="5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270EA0-CF9A-7519-E48F-ACE4270AB8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" y="0"/>
            <a:ext cx="16257588" cy="915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05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8729" y="1167130"/>
            <a:ext cx="6380130" cy="6910070"/>
          </a:xfrm>
        </p:spPr>
        <p:txBody>
          <a:bodyPr anchor="ctr">
            <a:normAutofit/>
          </a:bodyPr>
          <a:lstStyle>
            <a:lvl1pPr algn="ctr">
              <a:defRPr sz="5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  |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CD62CC-58C0-5E0E-BABB-F71C515C4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E22C6F-56D7-F756-5F94-379DA974DC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" y="0"/>
            <a:ext cx="16250444" cy="914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79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  |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F260835-944E-7CBD-3997-491A87F1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19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827" y="609600"/>
            <a:ext cx="5243495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1592" y="1316567"/>
            <a:ext cx="8230404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827" y="2743200"/>
            <a:ext cx="5243495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17709" y="8475134"/>
            <a:ext cx="3657957" cy="486833"/>
          </a:xfrm>
          <a:prstGeom prst="rect">
            <a:avLst/>
          </a:prstGeom>
        </p:spPr>
        <p:txBody>
          <a:bodyPr/>
          <a:lstStyle/>
          <a:p>
            <a:fld id="{C9125D00-F7C3-3147-8FA7-087DEE8832C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4245972-D3D9-B483-0041-8D9AFD4A1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68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827" y="609600"/>
            <a:ext cx="5243495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1592" y="1316567"/>
            <a:ext cx="8230404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827" y="2743200"/>
            <a:ext cx="5243495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17709" y="8475134"/>
            <a:ext cx="3657957" cy="486833"/>
          </a:xfrm>
          <a:prstGeom prst="rect">
            <a:avLst/>
          </a:prstGeom>
        </p:spPr>
        <p:txBody>
          <a:bodyPr/>
          <a:lstStyle/>
          <a:p>
            <a:fld id="{C9125D00-F7C3-3147-8FA7-087DEE8832C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D9F9920-B0B6-28A2-62FE-A54B339F4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19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7709" y="8475134"/>
            <a:ext cx="3657957" cy="486833"/>
          </a:xfrm>
          <a:prstGeom prst="rect">
            <a:avLst/>
          </a:prstGeom>
        </p:spPr>
        <p:txBody>
          <a:bodyPr/>
          <a:lstStyle/>
          <a:p>
            <a:fld id="{C9125D00-F7C3-3147-8FA7-087DEE8832C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0B00B66-1DD8-6CEF-8ECF-43ED974D0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68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4337" y="486834"/>
            <a:ext cx="3505542" cy="774911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709" y="486834"/>
            <a:ext cx="10313407" cy="774911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7709" y="8475134"/>
            <a:ext cx="3657957" cy="486833"/>
          </a:xfrm>
          <a:prstGeom prst="rect">
            <a:avLst/>
          </a:prstGeom>
        </p:spPr>
        <p:txBody>
          <a:bodyPr/>
          <a:lstStyle/>
          <a:p>
            <a:fld id="{C9125D00-F7C3-3147-8FA7-087DEE8832CD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6A4707-2BE5-C8B2-2A71-D40AE0F1F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38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0E7AF-1298-7727-ACE8-E99754474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0" y="1497013"/>
            <a:ext cx="12193588" cy="31829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C3538C-AFC8-5EBD-11BC-16A8D87966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0" y="4802188"/>
            <a:ext cx="12193588" cy="22082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76375-923B-BBD3-E153-118134ACA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E00CF-14C1-7BBB-EF95-89DC1BB9F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A2F6D-29F9-58E4-688B-DA1E5E1F8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72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DDE5E-C45B-5C30-6A45-E4304B608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8EEE0-D309-955A-C1A2-73AC06397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565BB-C942-DE28-7F7E-DC71B0DAC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092E4-D234-612F-BA10-A169AF20A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8E7E5-8A29-4398-2BC8-F95A680CE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76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DDCE4-9E53-3D0E-ABE4-43F7B0A47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663" y="2279650"/>
            <a:ext cx="14022387" cy="3803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2D0B7-62BC-25D8-E753-B55CC7E2A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9663" y="6119813"/>
            <a:ext cx="14022387" cy="20002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9E874-F06A-1983-AA94-18929772B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33F51-1C52-585D-9E48-E72550D6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5DE76-BA89-D917-8C76-6EC3C4DDF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808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A7FD9-51D9-BAF0-C0F2-28586B5F7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16B93-5B89-C74D-27E7-FA600F430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2433638"/>
            <a:ext cx="6934200" cy="580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A3582A-6D7F-FB3C-37BF-9033C5E0A5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04200" y="2433638"/>
            <a:ext cx="6935788" cy="580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E8699B-214C-4B7C-CCEE-C96EC858C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7A2D2-7D61-7D92-EB9D-B60FB6870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3A09E8-EB0B-2C43-3A09-3EC3DD8FC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33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31687" y="680297"/>
            <a:ext cx="2275650" cy="486833"/>
          </a:xfrm>
        </p:spPr>
        <p:txBody>
          <a:bodyPr/>
          <a:lstStyle/>
          <a:p>
            <a:r>
              <a:rPr lang="en-US"/>
              <a:t>Innovation and change 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4974198-0EBB-EE33-521E-0EFC317E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58" y="1445908"/>
            <a:ext cx="14022170" cy="728133"/>
          </a:xfrm>
        </p:spPr>
        <p:txBody>
          <a:bodyPr/>
          <a:lstStyle/>
          <a:p>
            <a:r>
              <a:rPr lang="en-GB"/>
              <a:t>Emerging technologies and sustainability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04689C-D456-0524-6D9D-0F06DFE532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52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D14537-BE13-7CE7-C456-2686413E82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5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652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D4DB3-EC2F-E6B6-EE9A-FD909C982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88" y="487363"/>
            <a:ext cx="14022387" cy="176688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17415-E951-C3DD-5354-9C1EDDB69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188" y="2241550"/>
            <a:ext cx="6878637" cy="10985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ED3CBA-356F-E158-0AD7-60F9E83D5E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9188" y="3340100"/>
            <a:ext cx="6878637" cy="49133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B1AE9-3872-A94E-DC03-AF73431A85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31188" y="2241550"/>
            <a:ext cx="6910387" cy="10985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0338B-F176-8BCC-08F1-84D9BEF162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31188" y="3340100"/>
            <a:ext cx="6910387" cy="49133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A93E13-F64D-36C2-3A96-1ED31CF8B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F52879-7EA7-8A4D-0771-D831123A2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007BAE-3DE4-ED1A-E0F7-5F2618883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67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223EC-3D03-CF8B-25B2-0F8F04EF5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C38345-49FA-D206-376F-8336C4478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94E86-B911-1A51-8ED6-9A3FB2DCB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430EBE-6A9A-1136-869D-A9B28C0B2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70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DAEDF4-CC12-6366-19BD-F5153360B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487247-20BD-F2F2-2ACE-89066446B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232FB-794A-B6BF-A102-244B81454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229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2F5D7-CE14-1190-9C40-B0D58B16E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88" y="609600"/>
            <a:ext cx="5243512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5DCF1-149D-1397-4AE2-79753993E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1975" y="1316038"/>
            <a:ext cx="8229600" cy="6499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C21F2E-2368-A669-7865-55328BB5A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188" y="2743200"/>
            <a:ext cx="5243512" cy="508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28698E-A303-1C62-24C9-BCFBA3A6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74E394-455F-E7D2-38AE-F74D8C01D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D742C-F47E-571B-F815-9DCB386A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43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0F609-6681-721D-3E31-E1E5DF654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88" y="609600"/>
            <a:ext cx="5243512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C206B6-A955-0212-79CC-0D5E818E78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1975" y="1316038"/>
            <a:ext cx="8229600" cy="6499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3F044-88B5-B57F-A0EF-74620A239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188" y="2743200"/>
            <a:ext cx="5243512" cy="508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01B92-F52E-E434-142B-9C5E635F8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6C34E-58D4-BDF1-1034-CD6B8D60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D075D-A7FD-5C52-2EBD-4507B78E6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32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721FC-87BF-322E-F210-5E271697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EB477-5352-DFFD-8BF7-5A295E56E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82981-B35A-8C7E-929D-1B8C396C2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06713-91B2-DD05-FF88-DCD6AC4B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7E8C2-3ADA-3F0B-6C00-A1074B046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62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D7E1A5-B155-5530-5566-2725C4600A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34788" y="487363"/>
            <a:ext cx="3505200" cy="77485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211CE1-9D16-1B7D-B0EF-2E71FE88CB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7600" y="487363"/>
            <a:ext cx="10364788" cy="77485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91EC2-326F-55D4-2B63-36C1989BF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0E72D-18C5-AB2B-33AF-2ACC42CB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D443B-C039-58BC-84EC-F2E60B094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2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31687" y="680297"/>
            <a:ext cx="2275650" cy="486833"/>
          </a:xfrm>
        </p:spPr>
        <p:txBody>
          <a:bodyPr/>
          <a:lstStyle/>
          <a:p>
            <a:r>
              <a:rPr lang="en-US"/>
              <a:t>Innovation and change 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4974198-0EBB-EE33-521E-0EFC317E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58" y="1445908"/>
            <a:ext cx="14022170" cy="728133"/>
          </a:xfrm>
        </p:spPr>
        <p:txBody>
          <a:bodyPr/>
          <a:lstStyle/>
          <a:p>
            <a:r>
              <a:rPr lang="en-GB"/>
              <a:t>Emerging technologies and sustainability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E15ABE-7EE4-4A97-FAA8-1736137AD8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520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31F881-A5B2-7232-D41D-6D2403F112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6257588" cy="915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92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31687" y="680297"/>
            <a:ext cx="2275650" cy="486833"/>
          </a:xfrm>
        </p:spPr>
        <p:txBody>
          <a:bodyPr/>
          <a:lstStyle/>
          <a:p>
            <a:r>
              <a:rPr lang="en-US"/>
              <a:t>Innovation and change 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4974198-0EBB-EE33-521E-0EFC317E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58" y="1445908"/>
            <a:ext cx="14022170" cy="728133"/>
          </a:xfrm>
        </p:spPr>
        <p:txBody>
          <a:bodyPr/>
          <a:lstStyle/>
          <a:p>
            <a:r>
              <a:rPr lang="en-GB"/>
              <a:t>Emerging technologies and sustainability</a:t>
            </a:r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D6C3B16-DB15-482D-A3AF-753DCA420CF8}"/>
              </a:ext>
            </a:extLst>
          </p:cNvPr>
          <p:cNvSpPr txBox="1">
            <a:spLocks/>
          </p:cNvSpPr>
          <p:nvPr userDrawn="1"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‹#›</a:t>
            </a:fld>
            <a:endParaRPr lang="en-US" b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0A1FD4-88AE-5D1F-B12B-0C9749F9C0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" y="0"/>
            <a:ext cx="16250444" cy="914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40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31687" y="680297"/>
            <a:ext cx="2275650" cy="486833"/>
          </a:xfrm>
        </p:spPr>
        <p:txBody>
          <a:bodyPr/>
          <a:lstStyle/>
          <a:p>
            <a:r>
              <a:rPr lang="en-US"/>
              <a:t>Innovation and change 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4974198-0EBB-EE33-521E-0EFC317E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58" y="1445908"/>
            <a:ext cx="14022170" cy="728133"/>
          </a:xfrm>
        </p:spPr>
        <p:txBody>
          <a:bodyPr/>
          <a:lstStyle/>
          <a:p>
            <a:r>
              <a:rPr lang="en-GB"/>
              <a:t>Emerging technologies and sustainability</a:t>
            </a:r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D6C3B16-DB15-482D-A3AF-753DCA420CF8}"/>
              </a:ext>
            </a:extLst>
          </p:cNvPr>
          <p:cNvSpPr txBox="1">
            <a:spLocks/>
          </p:cNvSpPr>
          <p:nvPr userDrawn="1"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‹#›</a:t>
            </a:fld>
            <a:endParaRPr lang="en-US" b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984865-C543-3741-88B0-2E420980B0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72" y="0"/>
            <a:ext cx="162433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50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31687" y="680297"/>
            <a:ext cx="2275650" cy="486833"/>
          </a:xfrm>
        </p:spPr>
        <p:txBody>
          <a:bodyPr/>
          <a:lstStyle/>
          <a:p>
            <a:r>
              <a:rPr lang="en-US"/>
              <a:t>Innovation and change 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4974198-0EBB-EE33-521E-0EFC317E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58" y="1445908"/>
            <a:ext cx="14022170" cy="728133"/>
          </a:xfrm>
        </p:spPr>
        <p:txBody>
          <a:bodyPr/>
          <a:lstStyle/>
          <a:p>
            <a:r>
              <a:rPr lang="en-GB"/>
              <a:t>Emerging technologies and sustainability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3D96F8-24D1-E866-70B0-6F92AA015E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" y="0"/>
            <a:ext cx="16250444" cy="914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94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58" y="1445908"/>
            <a:ext cx="9981697" cy="72813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393555" y="680297"/>
            <a:ext cx="5213782" cy="486833"/>
          </a:xfrm>
        </p:spPr>
        <p:txBody>
          <a:bodyPr/>
          <a:lstStyle/>
          <a:p>
            <a:r>
              <a:rPr lang="en-US"/>
              <a:t>Sustainability  |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EEBE850-DD37-DC83-58E8-28BF54123E31}"/>
              </a:ext>
            </a:extLst>
          </p:cNvPr>
          <p:cNvCxnSpPr>
            <a:cxnSpLocks/>
          </p:cNvCxnSpPr>
          <p:nvPr userDrawn="1"/>
        </p:nvCxnSpPr>
        <p:spPr>
          <a:xfrm>
            <a:off x="411858" y="4568611"/>
            <a:ext cx="4219964" cy="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81F7BC98-7CD0-684B-3592-45A710A2AE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1858" y="4165865"/>
            <a:ext cx="2677714" cy="383529"/>
          </a:xfrm>
        </p:spPr>
        <p:txBody>
          <a:bodyPr/>
          <a:lstStyle/>
          <a:p>
            <a:pPr lvl="2"/>
            <a:r>
              <a:rPr lang="en-GB"/>
              <a:t>Third level</a:t>
            </a:r>
          </a:p>
        </p:txBody>
      </p:sp>
      <p:sp>
        <p:nvSpPr>
          <p:cNvPr id="40" name="Content Placeholder 6">
            <a:extLst>
              <a:ext uri="{FF2B5EF4-FFF2-40B4-BE49-F238E27FC236}">
                <a16:creationId xmlns:a16="http://schemas.microsoft.com/office/drawing/2014/main" id="{1A04E5D9-C80A-EFE1-C276-F91333F4D45C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05814" y="6300944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Click</a:t>
            </a:r>
            <a:endParaRPr lang="en-US"/>
          </a:p>
        </p:txBody>
      </p:sp>
      <p:sp>
        <p:nvSpPr>
          <p:cNvPr id="43" name="Content Placeholder 6">
            <a:extLst>
              <a:ext uri="{FF2B5EF4-FFF2-40B4-BE49-F238E27FC236}">
                <a16:creationId xmlns:a16="http://schemas.microsoft.com/office/drawing/2014/main" id="{F971CA1C-4DFA-F19E-ED92-E067DA4CB82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183201" y="6261232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Click</a:t>
            </a:r>
            <a:endParaRPr lang="en-US"/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83A59D01-5DD8-A717-B7C7-A6A0DED88E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9239" y="7608292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/>
              <a:t>Third level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989EF47C-4348-2AF7-0E7B-86139A4A926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278806" y="7513913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/>
              <a:t>Third level</a:t>
            </a:r>
          </a:p>
        </p:txBody>
      </p:sp>
      <p:sp>
        <p:nvSpPr>
          <p:cNvPr id="38" name="Content Placeholder 6">
            <a:extLst>
              <a:ext uri="{FF2B5EF4-FFF2-40B4-BE49-F238E27FC236}">
                <a16:creationId xmlns:a16="http://schemas.microsoft.com/office/drawing/2014/main" id="{2665C20B-909B-4DC8-9885-04990A5D0350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5806464" y="6300944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Click</a:t>
            </a:r>
            <a:endParaRPr lang="en-US"/>
          </a:p>
        </p:txBody>
      </p:sp>
      <p:sp>
        <p:nvSpPr>
          <p:cNvPr id="39" name="Content Placeholder 6">
            <a:extLst>
              <a:ext uri="{FF2B5EF4-FFF2-40B4-BE49-F238E27FC236}">
                <a16:creationId xmlns:a16="http://schemas.microsoft.com/office/drawing/2014/main" id="{AFCC6EA3-8AC0-8391-694C-285B2305984E}"/>
              </a:ext>
            </a:extLst>
          </p:cNvPr>
          <p:cNvSpPr>
            <a:spLocks noGrp="1"/>
          </p:cNvSpPr>
          <p:nvPr>
            <p:ph sz="quarter" idx="41"/>
          </p:nvPr>
        </p:nvSpPr>
        <p:spPr>
          <a:xfrm>
            <a:off x="8383851" y="6261232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Click</a:t>
            </a:r>
            <a:endParaRPr lang="en-US"/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42BE7498-09B7-D49D-E531-D8F9EBB4B1E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849889" y="7608292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/>
              <a:t>Third level</a:t>
            </a:r>
          </a:p>
        </p:txBody>
      </p:sp>
      <p:sp>
        <p:nvSpPr>
          <p:cNvPr id="65" name="Text Placeholder 14">
            <a:extLst>
              <a:ext uri="{FF2B5EF4-FFF2-40B4-BE49-F238E27FC236}">
                <a16:creationId xmlns:a16="http://schemas.microsoft.com/office/drawing/2014/main" id="{03811367-FE27-ECFE-C386-9265B1434F5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479456" y="7513913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/>
              <a:t>Third level</a:t>
            </a:r>
          </a:p>
        </p:txBody>
      </p:sp>
      <p:sp>
        <p:nvSpPr>
          <p:cNvPr id="66" name="Content Placeholder 6">
            <a:extLst>
              <a:ext uri="{FF2B5EF4-FFF2-40B4-BE49-F238E27FC236}">
                <a16:creationId xmlns:a16="http://schemas.microsoft.com/office/drawing/2014/main" id="{E103C0BF-D3BA-1CDE-B3FA-A0B6C37251B2}"/>
              </a:ext>
            </a:extLst>
          </p:cNvPr>
          <p:cNvSpPr>
            <a:spLocks noGrp="1"/>
          </p:cNvSpPr>
          <p:nvPr>
            <p:ph sz="quarter" idx="44"/>
          </p:nvPr>
        </p:nvSpPr>
        <p:spPr>
          <a:xfrm>
            <a:off x="11035692" y="6300944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Click</a:t>
            </a:r>
            <a:endParaRPr lang="en-US"/>
          </a:p>
        </p:txBody>
      </p:sp>
      <p:sp>
        <p:nvSpPr>
          <p:cNvPr id="67" name="Content Placeholder 6">
            <a:extLst>
              <a:ext uri="{FF2B5EF4-FFF2-40B4-BE49-F238E27FC236}">
                <a16:creationId xmlns:a16="http://schemas.microsoft.com/office/drawing/2014/main" id="{3F1EC2D2-0106-87F4-853F-12BB2CA09962}"/>
              </a:ext>
            </a:extLst>
          </p:cNvPr>
          <p:cNvSpPr>
            <a:spLocks noGrp="1"/>
          </p:cNvSpPr>
          <p:nvPr>
            <p:ph sz="quarter" idx="45"/>
          </p:nvPr>
        </p:nvSpPr>
        <p:spPr>
          <a:xfrm>
            <a:off x="13613079" y="6261232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Click</a:t>
            </a:r>
            <a:endParaRPr lang="en-US"/>
          </a:p>
        </p:txBody>
      </p:sp>
      <p:sp>
        <p:nvSpPr>
          <p:cNvPr id="68" name="Text Placeholder 14">
            <a:extLst>
              <a:ext uri="{FF2B5EF4-FFF2-40B4-BE49-F238E27FC236}">
                <a16:creationId xmlns:a16="http://schemas.microsoft.com/office/drawing/2014/main" id="{458C1720-3803-E0DE-533A-868F1F49EC8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079117" y="7608292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/>
              <a:t>Third level</a:t>
            </a:r>
          </a:p>
        </p:txBody>
      </p:sp>
      <p:sp>
        <p:nvSpPr>
          <p:cNvPr id="69" name="Text Placeholder 14">
            <a:extLst>
              <a:ext uri="{FF2B5EF4-FFF2-40B4-BE49-F238E27FC236}">
                <a16:creationId xmlns:a16="http://schemas.microsoft.com/office/drawing/2014/main" id="{E52F994A-5D48-BF28-3DEC-0B809C7990D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708684" y="7513913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/>
              <a:t>Third level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8EE313E-EF5F-9635-708F-8D9287DBD52E}"/>
              </a:ext>
            </a:extLst>
          </p:cNvPr>
          <p:cNvCxnSpPr>
            <a:cxnSpLocks/>
          </p:cNvCxnSpPr>
          <p:nvPr userDrawn="1"/>
        </p:nvCxnSpPr>
        <p:spPr>
          <a:xfrm>
            <a:off x="2014538" y="6889001"/>
            <a:ext cx="1031185" cy="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8175550C-F2F1-3AE7-3328-20D58CD2B597}"/>
              </a:ext>
            </a:extLst>
          </p:cNvPr>
          <p:cNvCxnSpPr>
            <a:cxnSpLocks/>
          </p:cNvCxnSpPr>
          <p:nvPr userDrawn="1"/>
        </p:nvCxnSpPr>
        <p:spPr>
          <a:xfrm>
            <a:off x="4643438" y="6889001"/>
            <a:ext cx="1031185" cy="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F668B7F-71DF-6E48-1F74-42B992D8DCD4}"/>
              </a:ext>
            </a:extLst>
          </p:cNvPr>
          <p:cNvCxnSpPr>
            <a:cxnSpLocks/>
          </p:cNvCxnSpPr>
          <p:nvPr userDrawn="1"/>
        </p:nvCxnSpPr>
        <p:spPr>
          <a:xfrm>
            <a:off x="9872663" y="6889001"/>
            <a:ext cx="1031185" cy="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C71D670B-12EA-546B-E5B4-9AA823569F32}"/>
              </a:ext>
            </a:extLst>
          </p:cNvPr>
          <p:cNvCxnSpPr>
            <a:cxnSpLocks/>
          </p:cNvCxnSpPr>
          <p:nvPr userDrawn="1"/>
        </p:nvCxnSpPr>
        <p:spPr>
          <a:xfrm>
            <a:off x="12501563" y="6889001"/>
            <a:ext cx="1031185" cy="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C5704CB-CDF6-0680-7A0F-6BD1159D996A}"/>
              </a:ext>
            </a:extLst>
          </p:cNvPr>
          <p:cNvCxnSpPr>
            <a:cxnSpLocks/>
          </p:cNvCxnSpPr>
          <p:nvPr userDrawn="1"/>
        </p:nvCxnSpPr>
        <p:spPr>
          <a:xfrm>
            <a:off x="7243763" y="6889001"/>
            <a:ext cx="1031185" cy="0"/>
          </a:xfrm>
          <a:prstGeom prst="straightConnector1">
            <a:avLst/>
          </a:prstGeom>
          <a:ln w="158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 Placeholder 29">
            <a:extLst>
              <a:ext uri="{FF2B5EF4-FFF2-40B4-BE49-F238E27FC236}">
                <a16:creationId xmlns:a16="http://schemas.microsoft.com/office/drawing/2014/main" id="{73B1CE35-BD5B-FF1B-1D6F-E2D84F200CF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700994" y="4463666"/>
            <a:ext cx="2170563" cy="1553352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/>
              <a:t>Third level</a:t>
            </a:r>
          </a:p>
        </p:txBody>
      </p:sp>
      <p:sp>
        <p:nvSpPr>
          <p:cNvPr id="78" name="Content Placeholder 6">
            <a:extLst>
              <a:ext uri="{FF2B5EF4-FFF2-40B4-BE49-F238E27FC236}">
                <a16:creationId xmlns:a16="http://schemas.microsoft.com/office/drawing/2014/main" id="{6C5EB8DC-5360-CE76-274B-BB58171ECFE7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049226" y="3829207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Click</a:t>
            </a:r>
            <a:endParaRPr lang="en-US"/>
          </a:p>
        </p:txBody>
      </p:sp>
      <p:sp>
        <p:nvSpPr>
          <p:cNvPr id="79" name="Text Placeholder 14">
            <a:extLst>
              <a:ext uri="{FF2B5EF4-FFF2-40B4-BE49-F238E27FC236}">
                <a16:creationId xmlns:a16="http://schemas.microsoft.com/office/drawing/2014/main" id="{6376B28D-25C1-9520-9A0F-6D617E298E6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092651" y="5136555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/>
              <a:t>Third level</a:t>
            </a:r>
          </a:p>
        </p:txBody>
      </p:sp>
      <p:sp>
        <p:nvSpPr>
          <p:cNvPr id="80" name="Content Placeholder 6">
            <a:extLst>
              <a:ext uri="{FF2B5EF4-FFF2-40B4-BE49-F238E27FC236}">
                <a16:creationId xmlns:a16="http://schemas.microsoft.com/office/drawing/2014/main" id="{08096E47-C25E-DDF7-2F0C-8BA748B68447}"/>
              </a:ext>
            </a:extLst>
          </p:cNvPr>
          <p:cNvSpPr>
            <a:spLocks noGrp="1"/>
          </p:cNvSpPr>
          <p:nvPr>
            <p:ph sz="quarter" idx="51"/>
          </p:nvPr>
        </p:nvSpPr>
        <p:spPr>
          <a:xfrm>
            <a:off x="9206892" y="3829207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Click</a:t>
            </a:r>
            <a:endParaRPr lang="en-US"/>
          </a:p>
        </p:txBody>
      </p:sp>
      <p:sp>
        <p:nvSpPr>
          <p:cNvPr id="81" name="Text Placeholder 14">
            <a:extLst>
              <a:ext uri="{FF2B5EF4-FFF2-40B4-BE49-F238E27FC236}">
                <a16:creationId xmlns:a16="http://schemas.microsoft.com/office/drawing/2014/main" id="{6EB83CC1-40CC-71C2-2AC7-13057919404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50317" y="5136555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/>
              <a:t>Third level</a:t>
            </a:r>
          </a:p>
        </p:txBody>
      </p:sp>
      <p:sp>
        <p:nvSpPr>
          <p:cNvPr id="83" name="Content Placeholder 6">
            <a:extLst>
              <a:ext uri="{FF2B5EF4-FFF2-40B4-BE49-F238E27FC236}">
                <a16:creationId xmlns:a16="http://schemas.microsoft.com/office/drawing/2014/main" id="{2F047CC8-875D-4148-0A71-DFF145E98F19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7120917" y="2300445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Click</a:t>
            </a:r>
            <a:endParaRPr lang="en-US"/>
          </a:p>
        </p:txBody>
      </p:sp>
      <p:sp>
        <p:nvSpPr>
          <p:cNvPr id="84" name="Text Placeholder 14">
            <a:extLst>
              <a:ext uri="{FF2B5EF4-FFF2-40B4-BE49-F238E27FC236}">
                <a16:creationId xmlns:a16="http://schemas.microsoft.com/office/drawing/2014/main" id="{3A6B629C-496F-30EB-10B7-0F823CD7948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64342" y="3607793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/>
              <a:t>Third level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F90F8C93-9395-15E4-CDEA-A23A967FDDD1}"/>
              </a:ext>
            </a:extLst>
          </p:cNvPr>
          <p:cNvCxnSpPr>
            <a:cxnSpLocks/>
          </p:cNvCxnSpPr>
          <p:nvPr userDrawn="1"/>
        </p:nvCxnSpPr>
        <p:spPr>
          <a:xfrm flipV="1">
            <a:off x="9286876" y="5458047"/>
            <a:ext cx="225719" cy="745154"/>
          </a:xfrm>
          <a:prstGeom prst="straightConnector1">
            <a:avLst/>
          </a:prstGeom>
          <a:ln w="158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06FDEF80-4B28-9C0E-4153-0AC297588123}"/>
              </a:ext>
            </a:extLst>
          </p:cNvPr>
          <p:cNvCxnSpPr>
            <a:cxnSpLocks/>
          </p:cNvCxnSpPr>
          <p:nvPr userDrawn="1"/>
        </p:nvCxnSpPr>
        <p:spPr>
          <a:xfrm>
            <a:off x="5999562" y="5485102"/>
            <a:ext cx="225719" cy="745154"/>
          </a:xfrm>
          <a:prstGeom prst="straightConnector1">
            <a:avLst/>
          </a:prstGeom>
          <a:ln w="158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3E343168-A891-86F0-A02B-06B4403428B5}"/>
              </a:ext>
            </a:extLst>
          </p:cNvPr>
          <p:cNvCxnSpPr>
            <a:cxnSpLocks/>
          </p:cNvCxnSpPr>
          <p:nvPr userDrawn="1"/>
        </p:nvCxnSpPr>
        <p:spPr>
          <a:xfrm flipH="1">
            <a:off x="6298187" y="3358590"/>
            <a:ext cx="778807" cy="568853"/>
          </a:xfrm>
          <a:prstGeom prst="straightConnector1">
            <a:avLst/>
          </a:prstGeom>
          <a:ln w="158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EBD3ED41-73E6-AF8F-EBDD-02EE0F43CF26}"/>
              </a:ext>
            </a:extLst>
          </p:cNvPr>
          <p:cNvCxnSpPr>
            <a:cxnSpLocks/>
          </p:cNvCxnSpPr>
          <p:nvPr userDrawn="1"/>
        </p:nvCxnSpPr>
        <p:spPr>
          <a:xfrm>
            <a:off x="8403434" y="3358590"/>
            <a:ext cx="778807" cy="568853"/>
          </a:xfrm>
          <a:prstGeom prst="straightConnector1">
            <a:avLst/>
          </a:prstGeom>
          <a:ln w="158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Content Placeholder 6">
            <a:extLst>
              <a:ext uri="{FF2B5EF4-FFF2-40B4-BE49-F238E27FC236}">
                <a16:creationId xmlns:a16="http://schemas.microsoft.com/office/drawing/2014/main" id="{1E918644-F917-835B-B644-3228C06755BB}"/>
              </a:ext>
            </a:extLst>
          </p:cNvPr>
          <p:cNvSpPr>
            <a:spLocks noGrp="1"/>
          </p:cNvSpPr>
          <p:nvPr>
            <p:ph sz="quarter" idx="55"/>
          </p:nvPr>
        </p:nvSpPr>
        <p:spPr>
          <a:xfrm>
            <a:off x="11650054" y="2300445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Click</a:t>
            </a:r>
            <a:endParaRPr lang="en-US"/>
          </a:p>
        </p:txBody>
      </p:sp>
      <p:sp>
        <p:nvSpPr>
          <p:cNvPr id="90" name="Text Placeholder 14">
            <a:extLst>
              <a:ext uri="{FF2B5EF4-FFF2-40B4-BE49-F238E27FC236}">
                <a16:creationId xmlns:a16="http://schemas.microsoft.com/office/drawing/2014/main" id="{488F3D23-6144-9989-EBC6-F9024427310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1693479" y="3607793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/>
              <a:t>Third level</a:t>
            </a:r>
          </a:p>
        </p:txBody>
      </p:sp>
      <p:sp>
        <p:nvSpPr>
          <p:cNvPr id="91" name="Content Placeholder 6">
            <a:extLst>
              <a:ext uri="{FF2B5EF4-FFF2-40B4-BE49-F238E27FC236}">
                <a16:creationId xmlns:a16="http://schemas.microsoft.com/office/drawing/2014/main" id="{56598799-1CB2-81F6-F9B2-97F37E78A9EA}"/>
              </a:ext>
            </a:extLst>
          </p:cNvPr>
          <p:cNvSpPr>
            <a:spLocks noGrp="1"/>
          </p:cNvSpPr>
          <p:nvPr>
            <p:ph sz="quarter" idx="57"/>
          </p:nvPr>
        </p:nvSpPr>
        <p:spPr>
          <a:xfrm>
            <a:off x="14236092" y="2300445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Click</a:t>
            </a:r>
            <a:endParaRPr lang="en-US"/>
          </a:p>
        </p:txBody>
      </p:sp>
      <p:sp>
        <p:nvSpPr>
          <p:cNvPr id="92" name="Text Placeholder 14">
            <a:extLst>
              <a:ext uri="{FF2B5EF4-FFF2-40B4-BE49-F238E27FC236}">
                <a16:creationId xmlns:a16="http://schemas.microsoft.com/office/drawing/2014/main" id="{E5F21458-B3FA-B86A-2EBF-DBB619C809D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4279517" y="3607793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/>
              <a:t>Third level</a:t>
            </a:r>
          </a:p>
        </p:txBody>
      </p:sp>
      <p:sp>
        <p:nvSpPr>
          <p:cNvPr id="93" name="Content Placeholder 6">
            <a:extLst>
              <a:ext uri="{FF2B5EF4-FFF2-40B4-BE49-F238E27FC236}">
                <a16:creationId xmlns:a16="http://schemas.microsoft.com/office/drawing/2014/main" id="{556960CE-B9D0-5A52-B181-2B3F4C4137E6}"/>
              </a:ext>
            </a:extLst>
          </p:cNvPr>
          <p:cNvSpPr>
            <a:spLocks noGrp="1"/>
          </p:cNvSpPr>
          <p:nvPr>
            <p:ph sz="quarter" idx="59"/>
          </p:nvPr>
        </p:nvSpPr>
        <p:spPr>
          <a:xfrm>
            <a:off x="12964505" y="3800633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Click</a:t>
            </a:r>
            <a:endParaRPr lang="en-US"/>
          </a:p>
        </p:txBody>
      </p:sp>
      <p:sp>
        <p:nvSpPr>
          <p:cNvPr id="94" name="Text Placeholder 14">
            <a:extLst>
              <a:ext uri="{FF2B5EF4-FFF2-40B4-BE49-F238E27FC236}">
                <a16:creationId xmlns:a16="http://schemas.microsoft.com/office/drawing/2014/main" id="{57D3FA11-4CE9-6B71-5338-3E19CF65ECA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3007930" y="5107981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/>
              <a:t>Third level</a:t>
            </a:r>
          </a:p>
        </p:txBody>
      </p:sp>
      <p:sp>
        <p:nvSpPr>
          <p:cNvPr id="96" name="Content Placeholder 6">
            <a:extLst>
              <a:ext uri="{FF2B5EF4-FFF2-40B4-BE49-F238E27FC236}">
                <a16:creationId xmlns:a16="http://schemas.microsoft.com/office/drawing/2014/main" id="{821DFC8E-5444-0990-EDD9-DDD33132341E}"/>
              </a:ext>
            </a:extLst>
          </p:cNvPr>
          <p:cNvSpPr>
            <a:spLocks noGrp="1"/>
          </p:cNvSpPr>
          <p:nvPr>
            <p:ph sz="quarter" idx="61"/>
          </p:nvPr>
        </p:nvSpPr>
        <p:spPr>
          <a:xfrm>
            <a:off x="11252602" y="1352794"/>
            <a:ext cx="4593128" cy="4261585"/>
          </a:xfrm>
          <a:prstGeom prst="rect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 tIns="396000">
            <a:normAutofit/>
          </a:bodyPr>
          <a:lstStyle>
            <a:lvl1pPr algn="ctr">
              <a:defRPr sz="20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Click</a:t>
            </a:r>
            <a:endParaRPr lang="en-US"/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7F987BB9-CFD0-5E66-EF4B-DD086CDD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77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ayfindin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58" y="2294021"/>
            <a:ext cx="14711979" cy="100711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 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31F8891-B431-1BF3-B3C7-84EE07D095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1858" y="3467612"/>
            <a:ext cx="7717730" cy="482548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D592988-0365-6ABD-619E-08F07A2B2C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45512" y="3467612"/>
            <a:ext cx="7717730" cy="482548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CCF562-DB63-A020-9152-8879317F6B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" y="0"/>
            <a:ext cx="16250444" cy="914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1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  |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8CFAC08-2320-7263-1F3A-34CBA4248F0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8476" y="4779264"/>
            <a:ext cx="3401508" cy="3322160"/>
          </a:xfrm>
          <a:custGeom>
            <a:avLst/>
            <a:gdLst>
              <a:gd name="connsiteX0" fmla="*/ 1766808 w 3528310"/>
              <a:gd name="connsiteY0" fmla="*/ 0 h 3446004"/>
              <a:gd name="connsiteX1" fmla="*/ 3172396 w 3528310"/>
              <a:gd name="connsiteY1" fmla="*/ 687333 h 3446004"/>
              <a:gd name="connsiteX2" fmla="*/ 3528310 w 3528310"/>
              <a:gd name="connsiteY2" fmla="*/ 2222389 h 3446004"/>
              <a:gd name="connsiteX3" fmla="*/ 2553112 w 3528310"/>
              <a:gd name="connsiteY3" fmla="*/ 3446004 h 3446004"/>
              <a:gd name="connsiteX4" fmla="*/ 998904 w 3528310"/>
              <a:gd name="connsiteY4" fmla="*/ 3446004 h 3446004"/>
              <a:gd name="connsiteX5" fmla="*/ 0 w 3528310"/>
              <a:gd name="connsiteY5" fmla="*/ 2233092 h 3446004"/>
              <a:gd name="connsiteX6" fmla="*/ 362796 w 3528310"/>
              <a:gd name="connsiteY6" fmla="*/ 673930 h 344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10" h="3446004">
                <a:moveTo>
                  <a:pt x="1766808" y="0"/>
                </a:moveTo>
                <a:lnTo>
                  <a:pt x="3172396" y="687333"/>
                </a:lnTo>
                <a:lnTo>
                  <a:pt x="3528310" y="2222389"/>
                </a:lnTo>
                <a:lnTo>
                  <a:pt x="2553112" y="3446004"/>
                </a:lnTo>
                <a:lnTo>
                  <a:pt x="998904" y="3446004"/>
                </a:lnTo>
                <a:lnTo>
                  <a:pt x="0" y="2233092"/>
                </a:lnTo>
                <a:lnTo>
                  <a:pt x="362796" y="67393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6057C67-94BE-A669-CEE0-7E3EBEAD4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5">
            <a:extLst>
              <a:ext uri="{FF2B5EF4-FFF2-40B4-BE49-F238E27FC236}">
                <a16:creationId xmlns:a16="http://schemas.microsoft.com/office/drawing/2014/main" id="{19EB0776-B1B4-3E7E-8447-4705F62407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736476" y="2584704"/>
            <a:ext cx="3401508" cy="3322160"/>
          </a:xfrm>
          <a:custGeom>
            <a:avLst/>
            <a:gdLst>
              <a:gd name="connsiteX0" fmla="*/ 1766808 w 3528310"/>
              <a:gd name="connsiteY0" fmla="*/ 0 h 3446004"/>
              <a:gd name="connsiteX1" fmla="*/ 3172396 w 3528310"/>
              <a:gd name="connsiteY1" fmla="*/ 687333 h 3446004"/>
              <a:gd name="connsiteX2" fmla="*/ 3528310 w 3528310"/>
              <a:gd name="connsiteY2" fmla="*/ 2222389 h 3446004"/>
              <a:gd name="connsiteX3" fmla="*/ 2553112 w 3528310"/>
              <a:gd name="connsiteY3" fmla="*/ 3446004 h 3446004"/>
              <a:gd name="connsiteX4" fmla="*/ 998904 w 3528310"/>
              <a:gd name="connsiteY4" fmla="*/ 3446004 h 3446004"/>
              <a:gd name="connsiteX5" fmla="*/ 0 w 3528310"/>
              <a:gd name="connsiteY5" fmla="*/ 2233092 h 3446004"/>
              <a:gd name="connsiteX6" fmla="*/ 362796 w 3528310"/>
              <a:gd name="connsiteY6" fmla="*/ 673930 h 344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10" h="3446004">
                <a:moveTo>
                  <a:pt x="1766808" y="0"/>
                </a:moveTo>
                <a:lnTo>
                  <a:pt x="3172396" y="687333"/>
                </a:lnTo>
                <a:lnTo>
                  <a:pt x="3528310" y="2222389"/>
                </a:lnTo>
                <a:lnTo>
                  <a:pt x="2553112" y="3446004"/>
                </a:lnTo>
                <a:lnTo>
                  <a:pt x="998904" y="3446004"/>
                </a:lnTo>
                <a:lnTo>
                  <a:pt x="0" y="2233092"/>
                </a:lnTo>
                <a:lnTo>
                  <a:pt x="362796" y="67393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1E9507C9-334D-655A-C31C-98AEF6EAB3A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3244" y="4791456"/>
            <a:ext cx="3401508" cy="3322160"/>
          </a:xfrm>
          <a:custGeom>
            <a:avLst/>
            <a:gdLst>
              <a:gd name="connsiteX0" fmla="*/ 1766808 w 3528310"/>
              <a:gd name="connsiteY0" fmla="*/ 0 h 3446004"/>
              <a:gd name="connsiteX1" fmla="*/ 3172396 w 3528310"/>
              <a:gd name="connsiteY1" fmla="*/ 687333 h 3446004"/>
              <a:gd name="connsiteX2" fmla="*/ 3528310 w 3528310"/>
              <a:gd name="connsiteY2" fmla="*/ 2222389 h 3446004"/>
              <a:gd name="connsiteX3" fmla="*/ 2553112 w 3528310"/>
              <a:gd name="connsiteY3" fmla="*/ 3446004 h 3446004"/>
              <a:gd name="connsiteX4" fmla="*/ 998904 w 3528310"/>
              <a:gd name="connsiteY4" fmla="*/ 3446004 h 3446004"/>
              <a:gd name="connsiteX5" fmla="*/ 0 w 3528310"/>
              <a:gd name="connsiteY5" fmla="*/ 2233092 h 3446004"/>
              <a:gd name="connsiteX6" fmla="*/ 362796 w 3528310"/>
              <a:gd name="connsiteY6" fmla="*/ 673930 h 344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10" h="3446004">
                <a:moveTo>
                  <a:pt x="1766808" y="0"/>
                </a:moveTo>
                <a:lnTo>
                  <a:pt x="3172396" y="687333"/>
                </a:lnTo>
                <a:lnTo>
                  <a:pt x="3528310" y="2222389"/>
                </a:lnTo>
                <a:lnTo>
                  <a:pt x="2553112" y="3446004"/>
                </a:lnTo>
                <a:lnTo>
                  <a:pt x="998904" y="3446004"/>
                </a:lnTo>
                <a:lnTo>
                  <a:pt x="0" y="2233092"/>
                </a:lnTo>
                <a:lnTo>
                  <a:pt x="362796" y="67393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750FB8EA-AD6E-A0D7-DDD2-E523460BA58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81372" y="1938528"/>
            <a:ext cx="3401508" cy="3322160"/>
          </a:xfrm>
          <a:custGeom>
            <a:avLst/>
            <a:gdLst>
              <a:gd name="connsiteX0" fmla="*/ 1766808 w 3528310"/>
              <a:gd name="connsiteY0" fmla="*/ 0 h 3446004"/>
              <a:gd name="connsiteX1" fmla="*/ 3172396 w 3528310"/>
              <a:gd name="connsiteY1" fmla="*/ 687333 h 3446004"/>
              <a:gd name="connsiteX2" fmla="*/ 3528310 w 3528310"/>
              <a:gd name="connsiteY2" fmla="*/ 2222389 h 3446004"/>
              <a:gd name="connsiteX3" fmla="*/ 2553112 w 3528310"/>
              <a:gd name="connsiteY3" fmla="*/ 3446004 h 3446004"/>
              <a:gd name="connsiteX4" fmla="*/ 998904 w 3528310"/>
              <a:gd name="connsiteY4" fmla="*/ 3446004 h 3446004"/>
              <a:gd name="connsiteX5" fmla="*/ 0 w 3528310"/>
              <a:gd name="connsiteY5" fmla="*/ 2233092 h 3446004"/>
              <a:gd name="connsiteX6" fmla="*/ 362796 w 3528310"/>
              <a:gd name="connsiteY6" fmla="*/ 673930 h 344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10" h="3446004">
                <a:moveTo>
                  <a:pt x="1766808" y="0"/>
                </a:moveTo>
                <a:lnTo>
                  <a:pt x="3172396" y="687333"/>
                </a:lnTo>
                <a:lnTo>
                  <a:pt x="3528310" y="2222389"/>
                </a:lnTo>
                <a:lnTo>
                  <a:pt x="2553112" y="3446004"/>
                </a:lnTo>
                <a:lnTo>
                  <a:pt x="998904" y="3446004"/>
                </a:lnTo>
                <a:lnTo>
                  <a:pt x="0" y="2233092"/>
                </a:lnTo>
                <a:lnTo>
                  <a:pt x="362796" y="67393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DBFE590B-CE82-F200-E6F9-186AAA3775F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319644" y="4389120"/>
            <a:ext cx="3401508" cy="3322160"/>
          </a:xfrm>
          <a:custGeom>
            <a:avLst/>
            <a:gdLst>
              <a:gd name="connsiteX0" fmla="*/ 1766808 w 3528310"/>
              <a:gd name="connsiteY0" fmla="*/ 0 h 3446004"/>
              <a:gd name="connsiteX1" fmla="*/ 3172396 w 3528310"/>
              <a:gd name="connsiteY1" fmla="*/ 687333 h 3446004"/>
              <a:gd name="connsiteX2" fmla="*/ 3528310 w 3528310"/>
              <a:gd name="connsiteY2" fmla="*/ 2222389 h 3446004"/>
              <a:gd name="connsiteX3" fmla="*/ 2553112 w 3528310"/>
              <a:gd name="connsiteY3" fmla="*/ 3446004 h 3446004"/>
              <a:gd name="connsiteX4" fmla="*/ 998904 w 3528310"/>
              <a:gd name="connsiteY4" fmla="*/ 3446004 h 3446004"/>
              <a:gd name="connsiteX5" fmla="*/ 0 w 3528310"/>
              <a:gd name="connsiteY5" fmla="*/ 2233092 h 3446004"/>
              <a:gd name="connsiteX6" fmla="*/ 362796 w 3528310"/>
              <a:gd name="connsiteY6" fmla="*/ 673930 h 344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10" h="3446004">
                <a:moveTo>
                  <a:pt x="1766808" y="0"/>
                </a:moveTo>
                <a:lnTo>
                  <a:pt x="3172396" y="687333"/>
                </a:lnTo>
                <a:lnTo>
                  <a:pt x="3528310" y="2222389"/>
                </a:lnTo>
                <a:lnTo>
                  <a:pt x="2553112" y="3446004"/>
                </a:lnTo>
                <a:lnTo>
                  <a:pt x="998904" y="3446004"/>
                </a:lnTo>
                <a:lnTo>
                  <a:pt x="0" y="2233092"/>
                </a:lnTo>
                <a:lnTo>
                  <a:pt x="362796" y="67393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52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858" y="1445908"/>
            <a:ext cx="14022170" cy="728133"/>
          </a:xfrm>
          <a:prstGeom prst="rect">
            <a:avLst/>
          </a:prstGeom>
        </p:spPr>
        <p:txBody>
          <a:bodyPr vert="horz" lIns="9000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858" y="2294021"/>
            <a:ext cx="14711979" cy="5941930"/>
          </a:xfrm>
          <a:prstGeom prst="rect">
            <a:avLst/>
          </a:prstGeom>
        </p:spPr>
        <p:txBody>
          <a:bodyPr vert="horz" lIns="90000" tIns="45720" rIns="91440" bIns="45720" rtlCol="0" anchor="t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40163" y="680297"/>
            <a:ext cx="2167174" cy="48683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Sustainability 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17801" y="680297"/>
            <a:ext cx="539750" cy="48683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7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03" r:id="rId3"/>
    <p:sldLayoutId id="2147483702" r:id="rId4"/>
    <p:sldLayoutId id="2147483706" r:id="rId5"/>
    <p:sldLayoutId id="2147483704" r:id="rId6"/>
    <p:sldLayoutId id="2147483705" r:id="rId7"/>
    <p:sldLayoutId id="2147483695" r:id="rId8"/>
    <p:sldLayoutId id="2147483690" r:id="rId9"/>
    <p:sldLayoutId id="2147483663" r:id="rId10"/>
    <p:sldLayoutId id="2147483667" r:id="rId11"/>
    <p:sldLayoutId id="2147483668" r:id="rId12"/>
    <p:sldLayoutId id="2147483669" r:id="rId13"/>
    <p:sldLayoutId id="2147483670" r:id="rId14"/>
    <p:sldLayoutId id="2147483671" r:id="rId15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121917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None/>
        <a:defRPr sz="3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121917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indent="0" algn="l" defTabSz="121917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121917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121917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5120" userDrawn="1">
          <p15:clr>
            <a:srgbClr val="F26B43"/>
          </p15:clr>
        </p15:guide>
        <p15:guide id="4" pos="244" userDrawn="1">
          <p15:clr>
            <a:srgbClr val="F26B43"/>
          </p15:clr>
        </p15:guide>
        <p15:guide id="5" orient="horz" pos="907" userDrawn="1">
          <p15:clr>
            <a:srgbClr val="F26B43"/>
          </p15:clr>
        </p15:guide>
        <p15:guide id="6" orient="horz" pos="140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F0DF07-6C02-7FD2-9041-A1F9FC524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87363"/>
            <a:ext cx="14022388" cy="176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92003-B59B-C655-2EC6-F38EA838C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7600" y="2433638"/>
            <a:ext cx="14022388" cy="580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85E99-5E4E-A3E6-B493-7F04627941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7600" y="8475663"/>
            <a:ext cx="36576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00D54-1420-A344-802B-454F02A2C47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63062-C0B6-F2DD-CEA0-E6294B4E1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84800" y="8475663"/>
            <a:ext cx="5487988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AAD62-1D8E-2BFF-D76A-321CB917D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2388" y="8475663"/>
            <a:ext cx="36576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7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18.svg"/><Relationship Id="rId5" Type="http://schemas.openxmlformats.org/officeDocument/2006/relationships/image" Target="../media/image24.png"/><Relationship Id="rId10" Type="http://schemas.openxmlformats.org/officeDocument/2006/relationships/image" Target="../media/image17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CAF081A-8038-CED2-ACE6-F191B530F702}"/>
              </a:ext>
            </a:extLst>
          </p:cNvPr>
          <p:cNvSpPr txBox="1">
            <a:spLocks/>
          </p:cNvSpPr>
          <p:nvPr/>
        </p:nvSpPr>
        <p:spPr>
          <a:xfrm>
            <a:off x="5024646" y="1954183"/>
            <a:ext cx="6208295" cy="6251853"/>
          </a:xfrm>
          <a:prstGeom prst="rect">
            <a:avLst/>
          </a:prstGeom>
        </p:spPr>
        <p:txBody>
          <a:bodyPr vert="horz" lIns="90000" tIns="45720" rIns="91440" bIns="45720" rtlCol="0" anchor="ctr">
            <a:normAutofit/>
          </a:bodyPr>
          <a:lstStyle>
            <a:lvl1pPr algn="ctr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GB" dirty="0"/>
              <a:t>Engineering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GB" dirty="0"/>
              <a:t>materials</a:t>
            </a:r>
            <a:endParaRPr lang="en-NZ" dirty="0"/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None/>
            </a:pPr>
            <a:r>
              <a:rPr lang="en-GB" sz="2500" b="0" dirty="0"/>
              <a:t>4. Smart materials</a:t>
            </a:r>
            <a:endParaRPr lang="en-US" sz="2500" b="0" dirty="0"/>
          </a:p>
          <a:p>
            <a:pPr>
              <a:lnSpc>
                <a:spcPts val="5500"/>
              </a:lnSpc>
              <a:spcBef>
                <a:spcPts val="0"/>
              </a:spcBef>
            </a:pPr>
            <a:endParaRPr lang="en-NZ" sz="2500" b="0" dirty="0"/>
          </a:p>
        </p:txBody>
      </p:sp>
    </p:spTree>
    <p:extLst>
      <p:ext uri="{BB962C8B-B14F-4D97-AF65-F5344CB8AC3E}">
        <p14:creationId xmlns:p14="http://schemas.microsoft.com/office/powerpoint/2010/main" val="1313297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DC903-5538-51B8-9DE9-DAAE2F1CF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/>
              <a:t>Smart materials and sustainability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903741-DC76-40F9-12AF-08D565DB9D95}"/>
              </a:ext>
            </a:extLst>
          </p:cNvPr>
          <p:cNvSpPr/>
          <p:nvPr/>
        </p:nvSpPr>
        <p:spPr>
          <a:xfrm>
            <a:off x="411858" y="2291752"/>
            <a:ext cx="14022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18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materials work alongside sustainable and modern materials like recycled metals or </a:t>
            </a:r>
            <a:r>
              <a:rPr lang="en-GB" sz="180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biocomposites</a:t>
            </a:r>
            <a:r>
              <a:rPr lang="en-GB" sz="18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They can make circular economies more efficient by extending working lives, self-repairing and reporting the need for replacement only when necessary.</a:t>
            </a:r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267EE4AD-4D2A-39F6-9EA8-E3BC32F4EC05}"/>
              </a:ext>
            </a:extLst>
          </p:cNvPr>
          <p:cNvSpPr txBox="1">
            <a:spLocks/>
          </p:cNvSpPr>
          <p:nvPr/>
        </p:nvSpPr>
        <p:spPr>
          <a:xfrm>
            <a:off x="1465711" y="3771137"/>
            <a:ext cx="3271180" cy="1993359"/>
          </a:xfrm>
          <a:prstGeom prst="rect">
            <a:avLst/>
          </a:prstGeom>
          <a:ln w="28575">
            <a:gradFill flip="none" rotWithShape="1">
              <a:gsLst>
                <a:gs pos="15000">
                  <a:srgbClr val="FF7500"/>
                </a:gs>
                <a:gs pos="100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251999" tIns="180000" rIns="180000" bIns="251999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Scenario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/>
              <a:t>How could a process</a:t>
            </a: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or product </a:t>
            </a:r>
            <a:r>
              <a:rPr lang="en-GB" sz="1800"/>
              <a:t>become more sustainable by</a:t>
            </a: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/>
              <a:t>including</a:t>
            </a:r>
            <a:br>
              <a:rPr lang="en-GB" sz="1800"/>
            </a:b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smart material?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228A81D-3DB7-FFEF-35CB-8208142836C4}"/>
              </a:ext>
            </a:extLst>
          </p:cNvPr>
          <p:cNvCxnSpPr>
            <a:cxnSpLocks/>
          </p:cNvCxnSpPr>
          <p:nvPr/>
        </p:nvCxnSpPr>
        <p:spPr>
          <a:xfrm>
            <a:off x="5070802" y="4718968"/>
            <a:ext cx="715291" cy="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C8CB78BC-2536-9233-ACA5-BEBA4A5F7A95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10</a:t>
            </a:fld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3A868A5E-50C9-3900-E400-44C2814AC96A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Smart materials</a:t>
            </a:r>
            <a:endParaRPr lang="en-US"/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33FABC1A-A4A8-FBC1-D3D6-774A47F4A349}"/>
              </a:ext>
            </a:extLst>
          </p:cNvPr>
          <p:cNvSpPr txBox="1">
            <a:spLocks/>
          </p:cNvSpPr>
          <p:nvPr/>
        </p:nvSpPr>
        <p:spPr>
          <a:xfrm>
            <a:off x="6052701" y="3771137"/>
            <a:ext cx="3286170" cy="1993359"/>
          </a:xfrm>
          <a:prstGeom prst="rect">
            <a:avLst/>
          </a:prstGeom>
          <a:ln w="28575">
            <a:gradFill flip="none" rotWithShape="1">
              <a:gsLst>
                <a:gs pos="15000">
                  <a:srgbClr val="FF7500"/>
                </a:gs>
                <a:gs pos="100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251999" tIns="180000" rIns="180000" bIns="251999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Stimulus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sma</a:t>
            </a:r>
            <a:r>
              <a:rPr lang="en-GB" sz="1800"/>
              <a:t>rt material </a:t>
            </a: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might help </a:t>
            </a:r>
            <a:r>
              <a:rPr lang="en-GB" sz="1800"/>
              <a:t>the process or product</a:t>
            </a: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detect or monitor an important </a:t>
            </a:r>
            <a:r>
              <a:rPr lang="en-GB" sz="1800"/>
              <a:t>condition</a:t>
            </a: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C915A438-F3BC-D88A-0725-CEA6A41FFFD3}"/>
              </a:ext>
            </a:extLst>
          </p:cNvPr>
          <p:cNvSpPr txBox="1">
            <a:spLocks/>
          </p:cNvSpPr>
          <p:nvPr/>
        </p:nvSpPr>
        <p:spPr>
          <a:xfrm>
            <a:off x="10654681" y="3771137"/>
            <a:ext cx="3286170" cy="1993359"/>
          </a:xfrm>
          <a:prstGeom prst="rect">
            <a:avLst/>
          </a:prstGeom>
          <a:ln w="28575">
            <a:gradFill flip="none" rotWithShape="1">
              <a:gsLst>
                <a:gs pos="15000">
                  <a:srgbClr val="FF7500"/>
                </a:gs>
                <a:gs pos="100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251999" tIns="180000" rIns="180000" bIns="251999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Controlled response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change in your smart material will </a:t>
            </a:r>
            <a:r>
              <a:rPr lang="en-GB" sz="1800"/>
              <a:t>this change in condition create</a:t>
            </a: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sz="1800"/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id="{220AC16E-07DF-27D3-AF24-004BC2F95C02}"/>
              </a:ext>
            </a:extLst>
          </p:cNvPr>
          <p:cNvSpPr txBox="1">
            <a:spLocks/>
          </p:cNvSpPr>
          <p:nvPr/>
        </p:nvSpPr>
        <p:spPr>
          <a:xfrm>
            <a:off x="3273097" y="6730776"/>
            <a:ext cx="8239350" cy="1277717"/>
          </a:xfrm>
          <a:prstGeom prst="rect">
            <a:avLst/>
          </a:prstGeom>
          <a:ln w="28575">
            <a:gradFill flip="none" rotWithShape="1">
              <a:gsLst>
                <a:gs pos="21000">
                  <a:srgbClr val="FF7500"/>
                </a:gs>
                <a:gs pos="98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360000" tIns="360000" rIns="360000" bIns="360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1800" dirty="0"/>
              <a:t>Generate three ideas for how a smart material can make</a:t>
            </a:r>
          </a:p>
          <a:p>
            <a:pPr marL="1397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1800" dirty="0"/>
              <a:t>an engineering machine, process or product more sustainable.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87FDDDC-4894-9267-C30F-B118DA76813F}"/>
              </a:ext>
            </a:extLst>
          </p:cNvPr>
          <p:cNvCxnSpPr>
            <a:cxnSpLocks/>
          </p:cNvCxnSpPr>
          <p:nvPr/>
        </p:nvCxnSpPr>
        <p:spPr>
          <a:xfrm>
            <a:off x="9663383" y="4718968"/>
            <a:ext cx="715291" cy="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D16B3602-01AB-87E3-AC4C-DE4CD6B34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9407" y="281261"/>
            <a:ext cx="962798" cy="93016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3FC1143-C0BA-A2A5-7F14-1E9268C60B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75459" y="6205918"/>
            <a:ext cx="994826" cy="9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86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F9B8-672B-B2E7-1BE2-C6F5F5C31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>
                <a:latin typeface="Arial"/>
                <a:cs typeface="Arial"/>
              </a:rPr>
              <a:t>Smart materials and sustainability – examples </a:t>
            </a:r>
            <a:endParaRPr lang="en-US" dirty="0"/>
          </a:p>
        </p:txBody>
      </p:sp>
      <p:sp>
        <p:nvSpPr>
          <p:cNvPr id="3" name="Google Shape;207;p16">
            <a:extLst>
              <a:ext uri="{FF2B5EF4-FFF2-40B4-BE49-F238E27FC236}">
                <a16:creationId xmlns:a16="http://schemas.microsoft.com/office/drawing/2014/main" id="{6446226A-D326-2169-22D8-2950F21ED7D5}"/>
              </a:ext>
            </a:extLst>
          </p:cNvPr>
          <p:cNvSpPr txBox="1"/>
          <p:nvPr/>
        </p:nvSpPr>
        <p:spPr>
          <a:xfrm>
            <a:off x="5596434" y="3239493"/>
            <a:ext cx="4135984" cy="1548455"/>
          </a:xfrm>
          <a:prstGeom prst="rect">
            <a:avLst/>
          </a:prstGeom>
          <a:noFill/>
          <a:ln w="28575" cap="flat" cmpd="sng">
            <a:gradFill>
              <a:gsLst>
                <a:gs pos="18000">
                  <a:srgbClr val="FF7500"/>
                </a:gs>
                <a:gs pos="100000">
                  <a:srgbClr val="D91C5C"/>
                </a:gs>
              </a:gsLst>
              <a:lin ang="1890000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80000" rIns="180000" bIns="180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Stimulus</a:t>
            </a:r>
            <a:endParaRPr b="1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latin typeface="Arial" panose="020B0604020202020204" pitchFamily="34" charset="0"/>
                <a:cs typeface="Arial" panose="020B0604020202020204" pitchFamily="34" charset="0"/>
              </a:rPr>
              <a:t>QTC sensors could detect minute changes in drive belt tension.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208;p16">
            <a:extLst>
              <a:ext uri="{FF2B5EF4-FFF2-40B4-BE49-F238E27FC236}">
                <a16:creationId xmlns:a16="http://schemas.microsoft.com/office/drawing/2014/main" id="{C7723976-887C-FB1D-EEFB-75DEF603EE93}"/>
              </a:ext>
            </a:extLst>
          </p:cNvPr>
          <p:cNvSpPr txBox="1"/>
          <p:nvPr/>
        </p:nvSpPr>
        <p:spPr>
          <a:xfrm>
            <a:off x="11154441" y="3233912"/>
            <a:ext cx="4135984" cy="1555071"/>
          </a:xfrm>
          <a:prstGeom prst="rect">
            <a:avLst/>
          </a:prstGeom>
          <a:noFill/>
          <a:ln w="28575" cap="flat" cmpd="sng">
            <a:gradFill>
              <a:gsLst>
                <a:gs pos="18000">
                  <a:srgbClr val="FF7500"/>
                </a:gs>
                <a:gs pos="100000">
                  <a:srgbClr val="D91C5C"/>
                </a:gs>
              </a:gsLst>
              <a:lin ang="1890000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80000" rIns="180000" bIns="180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Controlled response</a:t>
            </a:r>
            <a:endParaRPr b="1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A change in current signifies when </a:t>
            </a:r>
            <a:b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to change the drive belt, which </a:t>
            </a:r>
            <a:b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might be automated using a robot.</a:t>
            </a:r>
            <a:endParaRPr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Google Shape;209;p16">
            <a:extLst>
              <a:ext uri="{FF2B5EF4-FFF2-40B4-BE49-F238E27FC236}">
                <a16:creationId xmlns:a16="http://schemas.microsoft.com/office/drawing/2014/main" id="{E3B2711F-4A3C-21CC-B6A5-AB6AE6969FC8}"/>
              </a:ext>
            </a:extLst>
          </p:cNvPr>
          <p:cNvSpPr txBox="1"/>
          <p:nvPr/>
        </p:nvSpPr>
        <p:spPr>
          <a:xfrm>
            <a:off x="508131" y="3267016"/>
            <a:ext cx="3717560" cy="1548455"/>
          </a:xfrm>
          <a:prstGeom prst="rect">
            <a:avLst/>
          </a:prstGeom>
          <a:noFill/>
          <a:ln w="28575" cap="flat" cmpd="sng">
            <a:gradFill>
              <a:gsLst>
                <a:gs pos="18000">
                  <a:srgbClr val="FF7500"/>
                </a:gs>
                <a:gs pos="100000">
                  <a:srgbClr val="D91C5C"/>
                </a:gs>
              </a:gsLst>
              <a:lin ang="1890000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80000" rIns="180000" bIns="180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Scenario</a:t>
            </a:r>
            <a:endParaRPr b="1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latin typeface="Arial" panose="020B0604020202020204" pitchFamily="34" charset="0"/>
                <a:cs typeface="Arial" panose="020B0604020202020204" pitchFamily="34" charset="0"/>
              </a:rPr>
              <a:t>A CNC machine’s drive belts need to be replaced when worn, but this is hard to detect.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7DD4F68-1796-004B-54D7-126471C84F0C}"/>
              </a:ext>
            </a:extLst>
          </p:cNvPr>
          <p:cNvCxnSpPr>
            <a:cxnSpLocks/>
          </p:cNvCxnSpPr>
          <p:nvPr/>
        </p:nvCxnSpPr>
        <p:spPr>
          <a:xfrm>
            <a:off x="4543159" y="4024563"/>
            <a:ext cx="771125" cy="0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59AA259F-1C87-0F46-8390-84B9FA098CF0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11</a:t>
            </a:fld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3DC2F6CE-6CC1-DF53-C066-87F12466469D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Smart materials</a:t>
            </a:r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852B205-1E95-CE20-3D36-DA3B49728C90}"/>
              </a:ext>
            </a:extLst>
          </p:cNvPr>
          <p:cNvCxnSpPr>
            <a:cxnSpLocks/>
          </p:cNvCxnSpPr>
          <p:nvPr/>
        </p:nvCxnSpPr>
        <p:spPr>
          <a:xfrm>
            <a:off x="10044549" y="4024563"/>
            <a:ext cx="771125" cy="0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oogle Shape;207;p16">
            <a:extLst>
              <a:ext uri="{FF2B5EF4-FFF2-40B4-BE49-F238E27FC236}">
                <a16:creationId xmlns:a16="http://schemas.microsoft.com/office/drawing/2014/main" id="{AEB10B1D-A636-6123-4C79-0AA1F4505508}"/>
              </a:ext>
            </a:extLst>
          </p:cNvPr>
          <p:cNvSpPr txBox="1"/>
          <p:nvPr/>
        </p:nvSpPr>
        <p:spPr>
          <a:xfrm>
            <a:off x="5596434" y="5783764"/>
            <a:ext cx="4135984" cy="2102453"/>
          </a:xfrm>
          <a:prstGeom prst="rect">
            <a:avLst/>
          </a:prstGeom>
          <a:noFill/>
          <a:ln w="28575" cap="flat" cmpd="sng">
            <a:gradFill>
              <a:gsLst>
                <a:gs pos="18000">
                  <a:srgbClr val="FF7500"/>
                </a:gs>
                <a:gs pos="100000">
                  <a:srgbClr val="D91C5C"/>
                </a:gs>
              </a:gsLst>
              <a:lin ang="1890000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80000" rIns="180000" bIns="180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Stimulus</a:t>
            </a:r>
            <a:endParaRPr b="1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en" dirty="0">
                <a:latin typeface="Arial"/>
                <a:cs typeface="Arial"/>
              </a:rPr>
              <a:t>Self-healing polymer strands in the composite can react to the p</a:t>
            </a:r>
            <a:r>
              <a:rPr lang="en-GB" dirty="0">
                <a:latin typeface="Arial"/>
                <a:cs typeface="Arial"/>
              </a:rPr>
              <a:t>re</a:t>
            </a:r>
            <a:r>
              <a:rPr lang="en" dirty="0" err="1">
                <a:latin typeface="Arial"/>
                <a:cs typeface="Arial"/>
              </a:rPr>
              <a:t>sence</a:t>
            </a:r>
            <a:r>
              <a:rPr lang="en" dirty="0">
                <a:latin typeface="Arial"/>
                <a:cs typeface="Arial"/>
              </a:rPr>
              <a:t> of excess strain that would cause microfractures.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oogle Shape;208;p16">
            <a:extLst>
              <a:ext uri="{FF2B5EF4-FFF2-40B4-BE49-F238E27FC236}">
                <a16:creationId xmlns:a16="http://schemas.microsoft.com/office/drawing/2014/main" id="{A2BF5312-C692-D50E-4C95-81A3E9CF82B7}"/>
              </a:ext>
            </a:extLst>
          </p:cNvPr>
          <p:cNvSpPr txBox="1"/>
          <p:nvPr/>
        </p:nvSpPr>
        <p:spPr>
          <a:xfrm>
            <a:off x="11154441" y="5778183"/>
            <a:ext cx="4135984" cy="2102453"/>
          </a:xfrm>
          <a:prstGeom prst="rect">
            <a:avLst/>
          </a:prstGeom>
          <a:noFill/>
          <a:ln w="28575" cap="flat" cmpd="sng">
            <a:gradFill>
              <a:gsLst>
                <a:gs pos="18000">
                  <a:srgbClr val="FF7500"/>
                </a:gs>
                <a:gs pos="100000">
                  <a:srgbClr val="D91C5C"/>
                </a:gs>
              </a:gsLst>
              <a:lin ang="1890000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80000" rIns="180000" bIns="180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Controlled response</a:t>
            </a:r>
            <a:endParaRPr b="1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en" dirty="0">
                <a:latin typeface="Arial"/>
                <a:cs typeface="Arial"/>
              </a:rPr>
              <a:t>The polymer strands form new cross-link bonds in respond to strain, repairing microfractures before they can grow and extending the life of the blade before repairs are needed.</a:t>
            </a:r>
          </a:p>
        </p:txBody>
      </p:sp>
      <p:sp>
        <p:nvSpPr>
          <p:cNvPr id="26" name="Google Shape;209;p16">
            <a:extLst>
              <a:ext uri="{FF2B5EF4-FFF2-40B4-BE49-F238E27FC236}">
                <a16:creationId xmlns:a16="http://schemas.microsoft.com/office/drawing/2014/main" id="{FD7A7949-4884-BE67-6B92-6E1191887C1A}"/>
              </a:ext>
            </a:extLst>
          </p:cNvPr>
          <p:cNvSpPr txBox="1"/>
          <p:nvPr/>
        </p:nvSpPr>
        <p:spPr>
          <a:xfrm>
            <a:off x="508131" y="5811287"/>
            <a:ext cx="3717560" cy="2102453"/>
          </a:xfrm>
          <a:prstGeom prst="rect">
            <a:avLst/>
          </a:prstGeom>
          <a:noFill/>
          <a:ln w="28575" cap="flat" cmpd="sng">
            <a:gradFill>
              <a:gsLst>
                <a:gs pos="18000">
                  <a:srgbClr val="FF7500"/>
                </a:gs>
                <a:gs pos="100000">
                  <a:srgbClr val="D91C5C"/>
                </a:gs>
              </a:gsLst>
              <a:lin ang="1890000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80000" rIns="180000" bIns="180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Scenario</a:t>
            </a:r>
            <a:endParaRPr b="1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The leading edge of a wind turbine blade experiences microfractures over time, and on-site repair is difficult and expensive. 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506E4C7-5507-8F27-D149-D74D2F902CA4}"/>
              </a:ext>
            </a:extLst>
          </p:cNvPr>
          <p:cNvCxnSpPr>
            <a:cxnSpLocks/>
          </p:cNvCxnSpPr>
          <p:nvPr/>
        </p:nvCxnSpPr>
        <p:spPr>
          <a:xfrm>
            <a:off x="4543159" y="6568834"/>
            <a:ext cx="771125" cy="0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46ECD83-68C0-B974-C3C4-A75A7C854D94}"/>
              </a:ext>
            </a:extLst>
          </p:cNvPr>
          <p:cNvCxnSpPr>
            <a:cxnSpLocks/>
          </p:cNvCxnSpPr>
          <p:nvPr/>
        </p:nvCxnSpPr>
        <p:spPr>
          <a:xfrm>
            <a:off x="10044549" y="6568834"/>
            <a:ext cx="771125" cy="0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oogle Shape;196;g1abae974793_0_20">
            <a:extLst>
              <a:ext uri="{FF2B5EF4-FFF2-40B4-BE49-F238E27FC236}">
                <a16:creationId xmlns:a16="http://schemas.microsoft.com/office/drawing/2014/main" id="{B7FC052E-07CE-53F1-9BC3-C2C38EB969D7}"/>
              </a:ext>
            </a:extLst>
          </p:cNvPr>
          <p:cNvSpPr txBox="1"/>
          <p:nvPr/>
        </p:nvSpPr>
        <p:spPr>
          <a:xfrm>
            <a:off x="411858" y="5316548"/>
            <a:ext cx="4001445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b="1" dirty="0">
                <a:latin typeface="Arial"/>
                <a:cs typeface="Arial"/>
              </a:rPr>
              <a:t>Self-repair for sustainability: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Google Shape;196;g1abae974793_0_20">
            <a:extLst>
              <a:ext uri="{FF2B5EF4-FFF2-40B4-BE49-F238E27FC236}">
                <a16:creationId xmlns:a16="http://schemas.microsoft.com/office/drawing/2014/main" id="{C63B6678-DEBF-90B3-DB7A-4D54CEB7DB48}"/>
              </a:ext>
            </a:extLst>
          </p:cNvPr>
          <p:cNvSpPr txBox="1"/>
          <p:nvPr/>
        </p:nvSpPr>
        <p:spPr>
          <a:xfrm>
            <a:off x="452199" y="2755800"/>
            <a:ext cx="4149601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b="1" dirty="0">
                <a:latin typeface="Arial"/>
                <a:cs typeface="Arial"/>
              </a:rPr>
              <a:t>Sensing for sustainability: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048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67C36-B618-DFD9-466F-3FD647FBD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/>
              <a:t>Smart materials and sustainability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B8DD297-6984-5A4B-5EA2-22E8E8346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9407" y="281262"/>
            <a:ext cx="962798" cy="930160"/>
          </a:xfrm>
          <a:prstGeom prst="rect">
            <a:avLst/>
          </a:prstGeom>
        </p:spPr>
      </p:pic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70105765-F913-B677-D229-80DA2F8BCC9F}"/>
              </a:ext>
            </a:extLst>
          </p:cNvPr>
          <p:cNvSpPr txBox="1">
            <a:spLocks/>
          </p:cNvSpPr>
          <p:nvPr/>
        </p:nvSpPr>
        <p:spPr>
          <a:xfrm>
            <a:off x="1496851" y="7140786"/>
            <a:ext cx="8776259" cy="1438863"/>
          </a:xfrm>
          <a:prstGeom prst="rect">
            <a:avLst/>
          </a:prstGeom>
          <a:ln w="28575">
            <a:gradFill flip="none" rotWithShape="1">
              <a:gsLst>
                <a:gs pos="21000">
                  <a:srgbClr val="FF7500"/>
                </a:gs>
                <a:gs pos="98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360000" tIns="360000" rIns="360000" bIns="360000" rtlCol="0" anchor="ctr" anchorCtr="0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335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en-GB" sz="1800" dirty="0">
                <a:solidFill>
                  <a:schemeClr val="dk1"/>
                </a:solidFill>
                <a:latin typeface="Arial"/>
                <a:cs typeface="Arial"/>
              </a:rPr>
              <a:t>Develop one of your ideas from Activity sheet 7 by describing how</a:t>
            </a:r>
          </a:p>
          <a:p>
            <a:pPr marL="13335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en-GB" sz="1800" dirty="0">
                <a:solidFill>
                  <a:schemeClr val="dk1"/>
                </a:solidFill>
                <a:latin typeface="Arial"/>
                <a:cs typeface="Arial"/>
              </a:rPr>
              <a:t>the smart material can help engineers to apply some or all of the 6Rs </a:t>
            </a:r>
          </a:p>
          <a:p>
            <a:pPr marL="13335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en-GB" sz="1800" dirty="0">
                <a:solidFill>
                  <a:schemeClr val="dk1"/>
                </a:solidFill>
                <a:latin typeface="Arial"/>
                <a:cs typeface="Arial"/>
              </a:rPr>
              <a:t>of sustainability and/or the idea of a circular economy.</a:t>
            </a:r>
          </a:p>
        </p:txBody>
      </p:sp>
      <p:sp>
        <p:nvSpPr>
          <p:cNvPr id="8" name="Google Shape;194;g1abae974793_0_20">
            <a:extLst>
              <a:ext uri="{FF2B5EF4-FFF2-40B4-BE49-F238E27FC236}">
                <a16:creationId xmlns:a16="http://schemas.microsoft.com/office/drawing/2014/main" id="{01B5A13A-5833-0D9C-E460-6CD4286157D5}"/>
              </a:ext>
            </a:extLst>
          </p:cNvPr>
          <p:cNvSpPr txBox="1"/>
          <p:nvPr/>
        </p:nvSpPr>
        <p:spPr>
          <a:xfrm>
            <a:off x="2914622" y="2527177"/>
            <a:ext cx="4637282" cy="4278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Rethink</a:t>
            </a:r>
            <a:r>
              <a:rPr lang="en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Design for sustainability as well as for people.</a:t>
            </a:r>
            <a:endParaRPr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  <a:r>
              <a:rPr lang="en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Cut down on the materials and energy used to make a product.</a:t>
            </a:r>
            <a:endParaRPr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Refuse</a:t>
            </a:r>
            <a:r>
              <a:rPr lang="en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Don’t use materials if they are not needed or if they harm the environment.</a:t>
            </a:r>
            <a:endParaRPr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Reuse</a:t>
            </a:r>
            <a:r>
              <a:rPr lang="en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Make something new using all or parts of a product.</a:t>
            </a:r>
            <a:endParaRPr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Repair </a:t>
            </a:r>
            <a:r>
              <a:rPr lang="en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Design products so they can be fixed when they break down.</a:t>
            </a:r>
            <a:endParaRPr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Recycle</a:t>
            </a:r>
            <a:r>
              <a:rPr lang="en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Reprocess a product’s materials to make new things.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196;g1abae974793_0_20">
            <a:extLst>
              <a:ext uri="{FF2B5EF4-FFF2-40B4-BE49-F238E27FC236}">
                <a16:creationId xmlns:a16="http://schemas.microsoft.com/office/drawing/2014/main" id="{4724429F-8B10-780E-2CC9-EA704A3D1397}"/>
              </a:ext>
            </a:extLst>
          </p:cNvPr>
          <p:cNvSpPr txBox="1"/>
          <p:nvPr/>
        </p:nvSpPr>
        <p:spPr>
          <a:xfrm>
            <a:off x="622594" y="3097336"/>
            <a:ext cx="1621082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3Rs change how we think: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198;g1abae974793_0_20">
            <a:extLst>
              <a:ext uri="{FF2B5EF4-FFF2-40B4-BE49-F238E27FC236}">
                <a16:creationId xmlns:a16="http://schemas.microsoft.com/office/drawing/2014/main" id="{9DB39183-13A1-4838-9D85-721238063CB0}"/>
              </a:ext>
            </a:extLst>
          </p:cNvPr>
          <p:cNvSpPr txBox="1"/>
          <p:nvPr/>
        </p:nvSpPr>
        <p:spPr>
          <a:xfrm>
            <a:off x="8180068" y="5258451"/>
            <a:ext cx="1492668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3Rs change how we act: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197;g1abae974793_0_20">
            <a:extLst>
              <a:ext uri="{FF2B5EF4-FFF2-40B4-BE49-F238E27FC236}">
                <a16:creationId xmlns:a16="http://schemas.microsoft.com/office/drawing/2014/main" id="{F1106D45-04B3-FD4F-3B16-B6C69984B8B3}"/>
              </a:ext>
            </a:extLst>
          </p:cNvPr>
          <p:cNvSpPr/>
          <p:nvPr/>
        </p:nvSpPr>
        <p:spPr>
          <a:xfrm>
            <a:off x="2350104" y="2622394"/>
            <a:ext cx="404400" cy="1644590"/>
          </a:xfrm>
          <a:prstGeom prst="leftBrace">
            <a:avLst>
              <a:gd name="adj1" fmla="val 50000"/>
              <a:gd name="adj2" fmla="val 49672"/>
            </a:avLst>
          </a:prstGeom>
          <a:noFill/>
          <a:ln w="28575" cap="flat" cmpd="sng">
            <a:solidFill>
              <a:srgbClr val="FF7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99;g1abae974793_0_20">
            <a:extLst>
              <a:ext uri="{FF2B5EF4-FFF2-40B4-BE49-F238E27FC236}">
                <a16:creationId xmlns:a16="http://schemas.microsoft.com/office/drawing/2014/main" id="{E2DB26D6-8CCA-4539-CFFC-AAAD109D5A4D}"/>
              </a:ext>
            </a:extLst>
          </p:cNvPr>
          <p:cNvSpPr/>
          <p:nvPr/>
        </p:nvSpPr>
        <p:spPr>
          <a:xfrm>
            <a:off x="7573544" y="4818810"/>
            <a:ext cx="444600" cy="1640599"/>
          </a:xfrm>
          <a:prstGeom prst="righ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FF7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" name="Google Shape;93;p23">
            <a:extLst>
              <a:ext uri="{FF2B5EF4-FFF2-40B4-BE49-F238E27FC236}">
                <a16:creationId xmlns:a16="http://schemas.microsoft.com/office/drawing/2014/main" id="{CBC0BB16-AE39-71C4-AE4C-27F3FFD2BF6D}"/>
              </a:ext>
            </a:extLst>
          </p:cNvPr>
          <p:cNvCxnSpPr>
            <a:cxnSpLocks/>
          </p:cNvCxnSpPr>
          <p:nvPr/>
        </p:nvCxnSpPr>
        <p:spPr>
          <a:xfrm>
            <a:off x="11182278" y="4812293"/>
            <a:ext cx="157609" cy="520308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5" name="Google Shape;94;p23">
            <a:extLst>
              <a:ext uri="{FF2B5EF4-FFF2-40B4-BE49-F238E27FC236}">
                <a16:creationId xmlns:a16="http://schemas.microsoft.com/office/drawing/2014/main" id="{49125492-BA9D-56AB-00EB-B7FC11D127C2}"/>
              </a:ext>
            </a:extLst>
          </p:cNvPr>
          <p:cNvCxnSpPr>
            <a:cxnSpLocks/>
          </p:cNvCxnSpPr>
          <p:nvPr/>
        </p:nvCxnSpPr>
        <p:spPr>
          <a:xfrm flipH="1">
            <a:off x="11366359" y="2643244"/>
            <a:ext cx="543806" cy="397205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16" name="Google Shape;95;p23">
            <a:extLst>
              <a:ext uri="{FF2B5EF4-FFF2-40B4-BE49-F238E27FC236}">
                <a16:creationId xmlns:a16="http://schemas.microsoft.com/office/drawing/2014/main" id="{1C2E914C-9AA3-D919-3BB6-04D6DE218319}"/>
              </a:ext>
            </a:extLst>
          </p:cNvPr>
          <p:cNvCxnSpPr>
            <a:cxnSpLocks/>
          </p:cNvCxnSpPr>
          <p:nvPr/>
        </p:nvCxnSpPr>
        <p:spPr>
          <a:xfrm>
            <a:off x="13790825" y="2622394"/>
            <a:ext cx="543806" cy="397205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stealth" w="med" len="med"/>
            <a:tailEnd type="none" w="sm" len="sm"/>
          </a:ln>
        </p:spPr>
      </p:cxnSp>
      <p:pic>
        <p:nvPicPr>
          <p:cNvPr id="17" name="Google Shape;671;p13">
            <a:extLst>
              <a:ext uri="{FF2B5EF4-FFF2-40B4-BE49-F238E27FC236}">
                <a16:creationId xmlns:a16="http://schemas.microsoft.com/office/drawing/2014/main" id="{74713B67-9B7C-0132-C970-02CE4E9B24E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1134" y="5484465"/>
            <a:ext cx="1145436" cy="1114685"/>
          </a:xfrm>
          <a:prstGeom prst="heptagon">
            <a:avLst>
              <a:gd name="hf" fmla="val 102572"/>
              <a:gd name="vf" fmla="val 105210"/>
            </a:avLst>
          </a:prstGeom>
          <a:noFill/>
          <a:ln w="25400" cap="flat" cmpd="sng">
            <a:gradFill>
              <a:gsLst>
                <a:gs pos="21000">
                  <a:srgbClr val="FF7500"/>
                </a:gs>
                <a:gs pos="99000">
                  <a:srgbClr val="D91C5C"/>
                </a:gs>
              </a:gsLst>
              <a:lin ang="18900000" scaled="0"/>
            </a:gra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" name="Google Shape;672;p13">
            <a:extLst>
              <a:ext uri="{FF2B5EF4-FFF2-40B4-BE49-F238E27FC236}">
                <a16:creationId xmlns:a16="http://schemas.microsoft.com/office/drawing/2014/main" id="{DBE0ABE1-6B50-6379-08BD-4319A2BCF82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18491" y="5447323"/>
            <a:ext cx="1146892" cy="1116104"/>
          </a:xfrm>
          <a:prstGeom prst="heptagon">
            <a:avLst>
              <a:gd name="hf" fmla="val 102572"/>
              <a:gd name="vf" fmla="val 105210"/>
            </a:avLst>
          </a:prstGeom>
          <a:noFill/>
          <a:ln w="25400" cap="flat" cmpd="sng">
            <a:gradFill>
              <a:gsLst>
                <a:gs pos="21000">
                  <a:srgbClr val="FF7500"/>
                </a:gs>
                <a:gs pos="99000">
                  <a:srgbClr val="D91C5C"/>
                </a:gs>
              </a:gsLst>
              <a:lin ang="18900000" scaled="0"/>
            </a:gra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" name="Google Shape;673;p13">
            <a:extLst>
              <a:ext uri="{FF2B5EF4-FFF2-40B4-BE49-F238E27FC236}">
                <a16:creationId xmlns:a16="http://schemas.microsoft.com/office/drawing/2014/main" id="{1071A399-00ED-C2D4-4C53-DD8516D7E17A}"/>
              </a:ext>
            </a:extLst>
          </p:cNvPr>
          <p:cNvSpPr txBox="1">
            <a:spLocks/>
          </p:cNvSpPr>
          <p:nvPr/>
        </p:nvSpPr>
        <p:spPr>
          <a:xfrm>
            <a:off x="10733168" y="6666764"/>
            <a:ext cx="1931105" cy="52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2000"/>
            </a:pPr>
            <a:r>
              <a:rPr lang="en-GB" sz="1800" b="1"/>
              <a:t>Production</a:t>
            </a:r>
            <a:endParaRPr lang="en-GB" sz="1800"/>
          </a:p>
        </p:txBody>
      </p:sp>
      <p:sp>
        <p:nvSpPr>
          <p:cNvPr id="20" name="Google Shape;674;p13">
            <a:extLst>
              <a:ext uri="{FF2B5EF4-FFF2-40B4-BE49-F238E27FC236}">
                <a16:creationId xmlns:a16="http://schemas.microsoft.com/office/drawing/2014/main" id="{72FC6613-138A-B586-9962-A7E50B8F55F4}"/>
              </a:ext>
            </a:extLst>
          </p:cNvPr>
          <p:cNvSpPr txBox="1">
            <a:spLocks/>
          </p:cNvSpPr>
          <p:nvPr/>
        </p:nvSpPr>
        <p:spPr>
          <a:xfrm>
            <a:off x="13164005" y="6685388"/>
            <a:ext cx="2055864" cy="52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2000"/>
            </a:pPr>
            <a:r>
              <a:rPr lang="en-GB" sz="1800" b="1"/>
              <a:t>Consumption</a:t>
            </a:r>
            <a:endParaRPr lang="en-GB" sz="1800"/>
          </a:p>
        </p:txBody>
      </p:sp>
      <p:pic>
        <p:nvPicPr>
          <p:cNvPr id="21" name="Google Shape;676;p13">
            <a:extLst>
              <a:ext uri="{FF2B5EF4-FFF2-40B4-BE49-F238E27FC236}">
                <a16:creationId xmlns:a16="http://schemas.microsoft.com/office/drawing/2014/main" id="{41DFA55C-B51A-45FB-ED4E-5F825D94EB1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6004" y="3211648"/>
            <a:ext cx="1145436" cy="1122296"/>
          </a:xfrm>
          <a:prstGeom prst="heptagon">
            <a:avLst>
              <a:gd name="hf" fmla="val 102572"/>
              <a:gd name="vf" fmla="val 105210"/>
            </a:avLst>
          </a:prstGeom>
          <a:noFill/>
          <a:ln w="25400" cap="flat" cmpd="sng">
            <a:gradFill>
              <a:gsLst>
                <a:gs pos="21000">
                  <a:srgbClr val="FF7500"/>
                </a:gs>
                <a:gs pos="99000">
                  <a:srgbClr val="D91C5C"/>
                </a:gs>
              </a:gsLst>
              <a:lin ang="18900000" scaled="0"/>
            </a:gra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" name="Google Shape;677;p13">
            <a:extLst>
              <a:ext uri="{FF2B5EF4-FFF2-40B4-BE49-F238E27FC236}">
                <a16:creationId xmlns:a16="http://schemas.microsoft.com/office/drawing/2014/main" id="{368297F5-A28D-BBBF-763D-C5B718B3BA78}"/>
              </a:ext>
            </a:extLst>
          </p:cNvPr>
          <p:cNvSpPr txBox="1">
            <a:spLocks/>
          </p:cNvSpPr>
          <p:nvPr/>
        </p:nvSpPr>
        <p:spPr>
          <a:xfrm>
            <a:off x="10254504" y="4400298"/>
            <a:ext cx="1418888" cy="296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2000"/>
            </a:pPr>
            <a:r>
              <a:rPr lang="en-GB" sz="1800" b="1" dirty="0"/>
              <a:t>Recycle</a:t>
            </a:r>
            <a:endParaRPr lang="en-GB" sz="1800" dirty="0"/>
          </a:p>
        </p:txBody>
      </p:sp>
      <p:pic>
        <p:nvPicPr>
          <p:cNvPr id="23" name="Google Shape;678;p13">
            <a:extLst>
              <a:ext uri="{FF2B5EF4-FFF2-40B4-BE49-F238E27FC236}">
                <a16:creationId xmlns:a16="http://schemas.microsoft.com/office/drawing/2014/main" id="{685A45FB-B474-69A5-A35B-DE06BAD60D9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92665" y="3217433"/>
            <a:ext cx="1145436" cy="1110725"/>
          </a:xfrm>
          <a:prstGeom prst="heptagon">
            <a:avLst>
              <a:gd name="hf" fmla="val 102572"/>
              <a:gd name="vf" fmla="val 105210"/>
            </a:avLst>
          </a:prstGeom>
          <a:noFill/>
          <a:ln w="25400" cap="flat" cmpd="sng">
            <a:gradFill>
              <a:gsLst>
                <a:gs pos="21000">
                  <a:srgbClr val="FF7500"/>
                </a:gs>
                <a:gs pos="99000">
                  <a:srgbClr val="D91C5C"/>
                </a:gs>
              </a:gsLst>
              <a:lin ang="18900000" scaled="0"/>
            </a:gra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" name="Google Shape;679;p13">
            <a:extLst>
              <a:ext uri="{FF2B5EF4-FFF2-40B4-BE49-F238E27FC236}">
                <a16:creationId xmlns:a16="http://schemas.microsoft.com/office/drawing/2014/main" id="{488C8446-4E4B-B778-D437-D7F510B7B2CF}"/>
              </a:ext>
            </a:extLst>
          </p:cNvPr>
          <p:cNvSpPr txBox="1">
            <a:spLocks/>
          </p:cNvSpPr>
          <p:nvPr/>
        </p:nvSpPr>
        <p:spPr>
          <a:xfrm>
            <a:off x="14191937" y="4413066"/>
            <a:ext cx="1221483" cy="52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2000"/>
            </a:pPr>
            <a:r>
              <a:rPr lang="en-GB" sz="1800" b="1" dirty="0"/>
              <a:t>Reuse</a:t>
            </a:r>
            <a:endParaRPr lang="en-GB" sz="1800" dirty="0"/>
          </a:p>
        </p:txBody>
      </p:sp>
      <p:pic>
        <p:nvPicPr>
          <p:cNvPr id="25" name="Google Shape;680;p13">
            <a:extLst>
              <a:ext uri="{FF2B5EF4-FFF2-40B4-BE49-F238E27FC236}">
                <a16:creationId xmlns:a16="http://schemas.microsoft.com/office/drawing/2014/main" id="{E8BE4D16-DA4C-19CD-F957-585A4159412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77777" y="1814055"/>
            <a:ext cx="1145436" cy="1110725"/>
          </a:xfrm>
          <a:prstGeom prst="heptagon">
            <a:avLst>
              <a:gd name="hf" fmla="val 102572"/>
              <a:gd name="vf" fmla="val 105210"/>
            </a:avLst>
          </a:prstGeom>
          <a:noFill/>
          <a:ln w="25400" cap="flat" cmpd="sng">
            <a:gradFill>
              <a:gsLst>
                <a:gs pos="21000">
                  <a:srgbClr val="FF7500"/>
                </a:gs>
                <a:gs pos="99000">
                  <a:srgbClr val="D91C5C"/>
                </a:gs>
              </a:gsLst>
              <a:lin ang="18900000" scaled="0"/>
            </a:gra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" name="Google Shape;681;p13">
            <a:extLst>
              <a:ext uri="{FF2B5EF4-FFF2-40B4-BE49-F238E27FC236}">
                <a16:creationId xmlns:a16="http://schemas.microsoft.com/office/drawing/2014/main" id="{F53EDF16-F197-7C0C-9DE3-069A110F9D0B}"/>
              </a:ext>
            </a:extLst>
          </p:cNvPr>
          <p:cNvSpPr txBox="1">
            <a:spLocks/>
          </p:cNvSpPr>
          <p:nvPr/>
        </p:nvSpPr>
        <p:spPr>
          <a:xfrm>
            <a:off x="12297921" y="3025982"/>
            <a:ext cx="1221483" cy="52528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0000" tIns="45700" rIns="91425" bIns="45700" rtlCol="0" anchor="t" anchorCtr="0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2000"/>
            </a:pPr>
            <a:r>
              <a:rPr lang="en-GB" sz="1800" b="1"/>
              <a:t>Repair</a:t>
            </a:r>
            <a:endParaRPr lang="en-GB" sz="1800"/>
          </a:p>
        </p:txBody>
      </p:sp>
      <p:sp>
        <p:nvSpPr>
          <p:cNvPr id="29" name="Google Shape;198;g1abae974793_0_20">
            <a:extLst>
              <a:ext uri="{FF2B5EF4-FFF2-40B4-BE49-F238E27FC236}">
                <a16:creationId xmlns:a16="http://schemas.microsoft.com/office/drawing/2014/main" id="{0A261BAB-B58F-7FBF-3C9A-D2E6FA289E5C}"/>
              </a:ext>
            </a:extLst>
          </p:cNvPr>
          <p:cNvSpPr txBox="1"/>
          <p:nvPr/>
        </p:nvSpPr>
        <p:spPr>
          <a:xfrm>
            <a:off x="12159745" y="3864217"/>
            <a:ext cx="1616049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 panose="020B0604020202020204" pitchFamily="34" charset="0"/>
                <a:cs typeface="Arial" panose="020B0604020202020204" pitchFamily="34" charset="0"/>
              </a:rPr>
              <a:t>Materials flow in a cycle that maximises their value 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Google Shape;93;p23">
            <a:extLst>
              <a:ext uri="{FF2B5EF4-FFF2-40B4-BE49-F238E27FC236}">
                <a16:creationId xmlns:a16="http://schemas.microsoft.com/office/drawing/2014/main" id="{57446702-BA19-6AEE-43A3-D870CFBD74CD}"/>
              </a:ext>
            </a:extLst>
          </p:cNvPr>
          <p:cNvCxnSpPr>
            <a:cxnSpLocks/>
          </p:cNvCxnSpPr>
          <p:nvPr/>
        </p:nvCxnSpPr>
        <p:spPr>
          <a:xfrm flipV="1">
            <a:off x="14463049" y="4818810"/>
            <a:ext cx="200620" cy="517343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37" name="Google Shape;93;p23">
            <a:extLst>
              <a:ext uri="{FF2B5EF4-FFF2-40B4-BE49-F238E27FC236}">
                <a16:creationId xmlns:a16="http://schemas.microsoft.com/office/drawing/2014/main" id="{9D814F25-2D86-D164-3A08-351AAF7C65FE}"/>
              </a:ext>
            </a:extLst>
          </p:cNvPr>
          <p:cNvCxnSpPr>
            <a:cxnSpLocks/>
          </p:cNvCxnSpPr>
          <p:nvPr/>
        </p:nvCxnSpPr>
        <p:spPr>
          <a:xfrm>
            <a:off x="12613146" y="6085814"/>
            <a:ext cx="675091" cy="0"/>
          </a:xfrm>
          <a:prstGeom prst="straightConnector1">
            <a:avLst/>
          </a:prstGeom>
          <a:noFill/>
          <a:ln w="15875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B096B3B8-FD91-CA94-EF19-A8C4ACA9E761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12</a:t>
            </a:fld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41" name="Footer Placeholder 3">
            <a:extLst>
              <a:ext uri="{FF2B5EF4-FFF2-40B4-BE49-F238E27FC236}">
                <a16:creationId xmlns:a16="http://schemas.microsoft.com/office/drawing/2014/main" id="{EC3527C7-187F-90A1-093E-510583C025B4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Smart materials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4FAC9C5-B12C-59DB-501C-43FD0A2CDF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22952" y="6635726"/>
            <a:ext cx="994826" cy="9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42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F9B8-672B-B2E7-1BE2-C6F5F5C31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/>
              <a:t>Smart materials and sustainability - example</a:t>
            </a:r>
            <a:endParaRPr lang="en-US"/>
          </a:p>
        </p:txBody>
      </p:sp>
      <p:sp>
        <p:nvSpPr>
          <p:cNvPr id="3" name="Google Shape;207;p16">
            <a:extLst>
              <a:ext uri="{FF2B5EF4-FFF2-40B4-BE49-F238E27FC236}">
                <a16:creationId xmlns:a16="http://schemas.microsoft.com/office/drawing/2014/main" id="{6446226A-D326-2169-22D8-2950F21ED7D5}"/>
              </a:ext>
            </a:extLst>
          </p:cNvPr>
          <p:cNvSpPr txBox="1"/>
          <p:nvPr/>
        </p:nvSpPr>
        <p:spPr>
          <a:xfrm>
            <a:off x="5596434" y="2513355"/>
            <a:ext cx="4135984" cy="1548455"/>
          </a:xfrm>
          <a:prstGeom prst="rect">
            <a:avLst/>
          </a:prstGeom>
          <a:noFill/>
          <a:ln w="28575" cap="flat" cmpd="sng">
            <a:gradFill>
              <a:gsLst>
                <a:gs pos="18000">
                  <a:srgbClr val="FF7500"/>
                </a:gs>
                <a:gs pos="100000">
                  <a:srgbClr val="D91C5C"/>
                </a:gs>
              </a:gsLst>
              <a:lin ang="1890000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80000" rIns="180000" bIns="180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Stimulus</a:t>
            </a:r>
            <a:endParaRPr b="1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latin typeface="Arial" panose="020B0604020202020204" pitchFamily="34" charset="0"/>
                <a:cs typeface="Arial" panose="020B0604020202020204" pitchFamily="34" charset="0"/>
              </a:rPr>
              <a:t>QTC sensors could detect minute changes in drive belt tension.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208;p16">
            <a:extLst>
              <a:ext uri="{FF2B5EF4-FFF2-40B4-BE49-F238E27FC236}">
                <a16:creationId xmlns:a16="http://schemas.microsoft.com/office/drawing/2014/main" id="{C7723976-887C-FB1D-EEFB-75DEF603EE93}"/>
              </a:ext>
            </a:extLst>
          </p:cNvPr>
          <p:cNvSpPr txBox="1"/>
          <p:nvPr/>
        </p:nvSpPr>
        <p:spPr>
          <a:xfrm>
            <a:off x="11154441" y="2507774"/>
            <a:ext cx="4135984" cy="1555071"/>
          </a:xfrm>
          <a:prstGeom prst="rect">
            <a:avLst/>
          </a:prstGeom>
          <a:noFill/>
          <a:ln w="28575" cap="flat" cmpd="sng">
            <a:gradFill>
              <a:gsLst>
                <a:gs pos="18000">
                  <a:srgbClr val="FF7500"/>
                </a:gs>
                <a:gs pos="100000">
                  <a:srgbClr val="D91C5C"/>
                </a:gs>
              </a:gsLst>
              <a:lin ang="1890000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80000" rIns="180000" bIns="180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Controlled response</a:t>
            </a:r>
            <a:endParaRPr b="1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A change in current signifies when </a:t>
            </a:r>
            <a:b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to change the drive belt, which </a:t>
            </a:r>
            <a:b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might be automated using a robot.</a:t>
            </a:r>
            <a:endParaRPr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Google Shape;209;p16">
            <a:extLst>
              <a:ext uri="{FF2B5EF4-FFF2-40B4-BE49-F238E27FC236}">
                <a16:creationId xmlns:a16="http://schemas.microsoft.com/office/drawing/2014/main" id="{E3B2711F-4A3C-21CC-B6A5-AB6AE6969FC8}"/>
              </a:ext>
            </a:extLst>
          </p:cNvPr>
          <p:cNvSpPr txBox="1"/>
          <p:nvPr/>
        </p:nvSpPr>
        <p:spPr>
          <a:xfrm>
            <a:off x="508131" y="2540878"/>
            <a:ext cx="3717560" cy="1548455"/>
          </a:xfrm>
          <a:prstGeom prst="rect">
            <a:avLst/>
          </a:prstGeom>
          <a:noFill/>
          <a:ln w="28575" cap="flat" cmpd="sng">
            <a:gradFill>
              <a:gsLst>
                <a:gs pos="18000">
                  <a:srgbClr val="FF7500"/>
                </a:gs>
                <a:gs pos="100000">
                  <a:srgbClr val="D91C5C"/>
                </a:gs>
              </a:gsLst>
              <a:lin ang="1890000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180000" rIns="180000" bIns="180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Scenario</a:t>
            </a:r>
            <a:endParaRPr b="1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latin typeface="Arial" panose="020B0604020202020204" pitchFamily="34" charset="0"/>
                <a:cs typeface="Arial" panose="020B0604020202020204" pitchFamily="34" charset="0"/>
              </a:rPr>
              <a:t>A CNC machine’s drive belts need to be replaced when worn, but this is hard to detect.</a:t>
            </a:r>
          </a:p>
        </p:txBody>
      </p:sp>
      <p:sp>
        <p:nvSpPr>
          <p:cNvPr id="6" name="Google Shape;212;p16">
            <a:extLst>
              <a:ext uri="{FF2B5EF4-FFF2-40B4-BE49-F238E27FC236}">
                <a16:creationId xmlns:a16="http://schemas.microsoft.com/office/drawing/2014/main" id="{A8993B26-0492-9B1E-D473-50971E6FF5AA}"/>
              </a:ext>
            </a:extLst>
          </p:cNvPr>
          <p:cNvSpPr txBox="1"/>
          <p:nvPr/>
        </p:nvSpPr>
        <p:spPr>
          <a:xfrm>
            <a:off x="335641" y="5216231"/>
            <a:ext cx="4607532" cy="1616915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1999" tIns="251999" rIns="251999" bIns="251999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Rethink</a:t>
            </a:r>
            <a:endParaRPr b="1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Smart materials can help to </a:t>
            </a:r>
            <a:r>
              <a:rPr lang="en" dirty="0" err="1">
                <a:latin typeface="Arial" panose="020B0604020202020204" pitchFamily="34" charset="0"/>
                <a:cs typeface="Arial" panose="020B0604020202020204" pitchFamily="34" charset="0"/>
              </a:rPr>
              <a:t>minimise</a:t>
            </a: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 and automate maintenance, reducing costs, materials and downtime.</a:t>
            </a:r>
            <a:endParaRPr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Google Shape;213;p16">
            <a:extLst>
              <a:ext uri="{FF2B5EF4-FFF2-40B4-BE49-F238E27FC236}">
                <a16:creationId xmlns:a16="http://schemas.microsoft.com/office/drawing/2014/main" id="{85AD3425-C55B-AA4B-578B-1822A9959F35}"/>
              </a:ext>
            </a:extLst>
          </p:cNvPr>
          <p:cNvSpPr txBox="1"/>
          <p:nvPr/>
        </p:nvSpPr>
        <p:spPr>
          <a:xfrm>
            <a:off x="5042893" y="5238209"/>
            <a:ext cx="4607532" cy="1339917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1999" tIns="251999" rIns="251999" bIns="251999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  <a:endParaRPr b="1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latin typeface="Arial" panose="020B0604020202020204" pitchFamily="34" charset="0"/>
                <a:cs typeface="Arial" panose="020B0604020202020204" pitchFamily="34" charset="0"/>
              </a:rPr>
              <a:t>Smart materials reduce material use by ensuring drive belts are used efficiently.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215;p16">
            <a:extLst>
              <a:ext uri="{FF2B5EF4-FFF2-40B4-BE49-F238E27FC236}">
                <a16:creationId xmlns:a16="http://schemas.microsoft.com/office/drawing/2014/main" id="{3BE9CEB8-4963-D661-A263-7A7781B6BF03}"/>
              </a:ext>
            </a:extLst>
          </p:cNvPr>
          <p:cNvSpPr txBox="1"/>
          <p:nvPr/>
        </p:nvSpPr>
        <p:spPr>
          <a:xfrm>
            <a:off x="311022" y="7470249"/>
            <a:ext cx="4607532" cy="1062918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1999" tIns="251999" rIns="251999" bIns="251999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Reuse</a:t>
            </a:r>
            <a:endParaRPr b="1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latin typeface="Arial" panose="020B0604020202020204" pitchFamily="34" charset="0"/>
                <a:cs typeface="Arial" panose="020B0604020202020204" pitchFamily="34" charset="0"/>
              </a:rPr>
              <a:t>Not directly applicable to this scenario.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216;p16">
            <a:extLst>
              <a:ext uri="{FF2B5EF4-FFF2-40B4-BE49-F238E27FC236}">
                <a16:creationId xmlns:a16="http://schemas.microsoft.com/office/drawing/2014/main" id="{DCBBEE84-403C-55D9-D404-A9DC0F286976}"/>
              </a:ext>
            </a:extLst>
          </p:cNvPr>
          <p:cNvSpPr txBox="1"/>
          <p:nvPr/>
        </p:nvSpPr>
        <p:spPr>
          <a:xfrm>
            <a:off x="5042893" y="7498035"/>
            <a:ext cx="4949086" cy="1339917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1999" tIns="251999" rIns="251999" bIns="251999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Repair</a:t>
            </a:r>
            <a:endParaRPr b="1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latin typeface="Arial" panose="020B0604020202020204" pitchFamily="34" charset="0"/>
                <a:cs typeface="Arial" panose="020B0604020202020204" pitchFamily="34" charset="0"/>
              </a:rPr>
              <a:t>Smart materials combined with automation could make the machine self-repairing.</a:t>
            </a:r>
            <a:endParaRPr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12" name="Google Shape;641;p12">
            <a:extLst>
              <a:ext uri="{FF2B5EF4-FFF2-40B4-BE49-F238E27FC236}">
                <a16:creationId xmlns:a16="http://schemas.microsoft.com/office/drawing/2014/main" id="{B35EA5EA-8D09-31D6-B92F-7704CB8E87B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573" y="4572000"/>
            <a:ext cx="792163" cy="768158"/>
          </a:xfrm>
          <a:prstGeom prst="heptagon">
            <a:avLst>
              <a:gd name="hf" fmla="val 102572"/>
              <a:gd name="vf" fmla="val 105210"/>
            </a:avLst>
          </a:prstGeom>
          <a:noFill/>
          <a:ln w="25400" cap="flat" cmpd="sng">
            <a:gradFill>
              <a:gsLst>
                <a:gs pos="21000">
                  <a:srgbClr val="FF7500"/>
                </a:gs>
                <a:gs pos="100000">
                  <a:srgbClr val="D91C5C"/>
                </a:gs>
              </a:gsLst>
              <a:lin ang="18900000" scaled="0"/>
            </a:gra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Google Shape;643;p12">
            <a:extLst>
              <a:ext uri="{FF2B5EF4-FFF2-40B4-BE49-F238E27FC236}">
                <a16:creationId xmlns:a16="http://schemas.microsoft.com/office/drawing/2014/main" id="{85249DB5-C4F3-394B-A036-981CAA258BB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659" y="6819340"/>
            <a:ext cx="792163" cy="768158"/>
          </a:xfrm>
          <a:prstGeom prst="heptagon">
            <a:avLst>
              <a:gd name="hf" fmla="val 102572"/>
              <a:gd name="vf" fmla="val 105210"/>
            </a:avLst>
          </a:prstGeom>
          <a:noFill/>
          <a:ln w="25400" cap="flat" cmpd="sng">
            <a:gradFill>
              <a:gsLst>
                <a:gs pos="21000">
                  <a:srgbClr val="FF7500"/>
                </a:gs>
                <a:gs pos="100000">
                  <a:srgbClr val="D91C5C"/>
                </a:gs>
              </a:gsLst>
              <a:lin ang="18900000" scaled="0"/>
            </a:gra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2D7E447-02CE-3EA1-E171-DB43DE3E1D93}"/>
              </a:ext>
            </a:extLst>
          </p:cNvPr>
          <p:cNvGrpSpPr/>
          <p:nvPr/>
        </p:nvGrpSpPr>
        <p:grpSpPr>
          <a:xfrm>
            <a:off x="10212572" y="4587579"/>
            <a:ext cx="4949086" cy="1985440"/>
            <a:chOff x="10212572" y="6837522"/>
            <a:chExt cx="4949086" cy="1985440"/>
          </a:xfrm>
        </p:grpSpPr>
        <p:sp>
          <p:nvSpPr>
            <p:cNvPr id="8" name="Google Shape;214;p16">
              <a:extLst>
                <a:ext uri="{FF2B5EF4-FFF2-40B4-BE49-F238E27FC236}">
                  <a16:creationId xmlns:a16="http://schemas.microsoft.com/office/drawing/2014/main" id="{E14137D2-6A6D-B313-B602-C57E9E27FF20}"/>
                </a:ext>
              </a:extLst>
            </p:cNvPr>
            <p:cNvSpPr txBox="1"/>
            <p:nvPr/>
          </p:nvSpPr>
          <p:spPr>
            <a:xfrm>
              <a:off x="10212572" y="7483045"/>
              <a:ext cx="4949086" cy="1339917"/>
            </a:xfrm>
            <a:prstGeom prst="rect">
              <a:avLst/>
            </a:prstGeom>
            <a:no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51999" tIns="251999" rIns="251999" bIns="251999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b="1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Refuse</a:t>
              </a:r>
              <a:endParaRPr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>
                  <a:latin typeface="Arial" panose="020B0604020202020204" pitchFamily="34" charset="0"/>
                  <a:cs typeface="Arial" panose="020B0604020202020204" pitchFamily="34" charset="0"/>
                </a:rPr>
                <a:t>Smart materials ensure belts </a:t>
              </a:r>
              <a:br>
                <a:rPr lang="en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">
                  <a:latin typeface="Arial" panose="020B0604020202020204" pitchFamily="34" charset="0"/>
                  <a:cs typeface="Arial" panose="020B0604020202020204" pitchFamily="34" charset="0"/>
                </a:rPr>
                <a:t>are not replaced until necessary.</a:t>
              </a: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Google Shape;644;p12">
              <a:extLst>
                <a:ext uri="{FF2B5EF4-FFF2-40B4-BE49-F238E27FC236}">
                  <a16:creationId xmlns:a16="http://schemas.microsoft.com/office/drawing/2014/main" id="{1816F709-696F-DFB4-6C3E-960AFEFB268C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33824" y="6837522"/>
              <a:ext cx="792163" cy="768158"/>
            </a:xfrm>
            <a:prstGeom prst="heptagon">
              <a:avLst>
                <a:gd name="hf" fmla="val 102572"/>
                <a:gd name="vf" fmla="val 105210"/>
              </a:avLst>
            </a:prstGeom>
            <a:noFill/>
            <a:ln w="25400" cap="flat" cmpd="sng">
              <a:gradFill>
                <a:gsLst>
                  <a:gs pos="21000">
                    <a:srgbClr val="FF7500"/>
                  </a:gs>
                  <a:gs pos="100000">
                    <a:srgbClr val="D91C5C"/>
                  </a:gs>
                </a:gsLst>
                <a:lin ang="18900000" scaled="0"/>
              </a:gradFill>
              <a:prstDash val="solid"/>
              <a:round/>
              <a:headEnd type="none" w="sm" len="sm"/>
              <a:tailEnd type="none" w="sm" len="sm"/>
            </a:ln>
          </p:spPr>
        </p:pic>
      </p:grpSp>
      <p:pic>
        <p:nvPicPr>
          <p:cNvPr id="15" name="Google Shape;645;p12">
            <a:extLst>
              <a:ext uri="{FF2B5EF4-FFF2-40B4-BE49-F238E27FC236}">
                <a16:creationId xmlns:a16="http://schemas.microsoft.com/office/drawing/2014/main" id="{B009C06D-00D5-8454-D23D-16FD35D0E3D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9314" y="6835876"/>
            <a:ext cx="792163" cy="768158"/>
          </a:xfrm>
          <a:prstGeom prst="heptagon">
            <a:avLst>
              <a:gd name="hf" fmla="val 102572"/>
              <a:gd name="vf" fmla="val 105210"/>
            </a:avLst>
          </a:prstGeom>
          <a:noFill/>
          <a:ln w="25400" cap="flat" cmpd="sng">
            <a:gradFill>
              <a:gsLst>
                <a:gs pos="21000">
                  <a:srgbClr val="FF7500"/>
                </a:gs>
                <a:gs pos="100000">
                  <a:srgbClr val="D91C5C"/>
                </a:gs>
              </a:gsLst>
              <a:lin ang="18900000" scaled="0"/>
            </a:gra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" name="Google Shape;646;p12">
            <a:extLst>
              <a:ext uri="{FF2B5EF4-FFF2-40B4-BE49-F238E27FC236}">
                <a16:creationId xmlns:a16="http://schemas.microsoft.com/office/drawing/2014/main" id="{1C723CA8-259A-BF1C-9BE1-266E11B66C1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7252" y="4587579"/>
            <a:ext cx="792163" cy="776159"/>
          </a:xfrm>
          <a:prstGeom prst="heptagon">
            <a:avLst>
              <a:gd name="hf" fmla="val 102572"/>
              <a:gd name="vf" fmla="val 105210"/>
            </a:avLst>
          </a:prstGeom>
          <a:noFill/>
          <a:ln w="25400" cap="flat" cmpd="sng">
            <a:gradFill>
              <a:gsLst>
                <a:gs pos="21000">
                  <a:srgbClr val="FF7500"/>
                </a:gs>
                <a:gs pos="100000">
                  <a:srgbClr val="D91C5C"/>
                </a:gs>
              </a:gsLst>
              <a:lin ang="18900000" scaled="0"/>
            </a:gra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465AE4B-2B50-E5A1-02A6-16DACDB0AD9B}"/>
              </a:ext>
            </a:extLst>
          </p:cNvPr>
          <p:cNvGrpSpPr/>
          <p:nvPr/>
        </p:nvGrpSpPr>
        <p:grpSpPr>
          <a:xfrm>
            <a:off x="10212572" y="6830406"/>
            <a:ext cx="4949086" cy="2005121"/>
            <a:chOff x="10180377" y="4587579"/>
            <a:chExt cx="4949086" cy="2005121"/>
          </a:xfrm>
        </p:grpSpPr>
        <p:sp>
          <p:nvSpPr>
            <p:cNvPr id="11" name="Google Shape;217;p16">
              <a:extLst>
                <a:ext uri="{FF2B5EF4-FFF2-40B4-BE49-F238E27FC236}">
                  <a16:creationId xmlns:a16="http://schemas.microsoft.com/office/drawing/2014/main" id="{492D4BC1-9AB9-F996-4E0D-58A8FECD9925}"/>
                </a:ext>
              </a:extLst>
            </p:cNvPr>
            <p:cNvSpPr txBox="1"/>
            <p:nvPr/>
          </p:nvSpPr>
          <p:spPr>
            <a:xfrm>
              <a:off x="10180377" y="5252783"/>
              <a:ext cx="4949086" cy="1339917"/>
            </a:xfrm>
            <a:prstGeom prst="rect">
              <a:avLst/>
            </a:prstGeom>
            <a:no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51999" tIns="251999" rIns="251999" bIns="251999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b="1">
                  <a:solidFill>
                    <a:schemeClr val="dk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Recycle</a:t>
              </a:r>
              <a:endParaRPr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>
                  <a:latin typeface="Arial" panose="020B0604020202020204" pitchFamily="34" charset="0"/>
                  <a:cs typeface="Arial" panose="020B0604020202020204" pitchFamily="34" charset="0"/>
                </a:rPr>
                <a:t>Not directly applicable, but worn belts </a:t>
              </a:r>
              <a:br>
                <a:rPr lang="en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">
                  <a:latin typeface="Arial" panose="020B0604020202020204" pitchFamily="34" charset="0"/>
                  <a:cs typeface="Arial" panose="020B0604020202020204" pitchFamily="34" charset="0"/>
                </a:rPr>
                <a:t>could be designed to be recyclable.</a:t>
              </a: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Google Shape;647;p12">
              <a:extLst>
                <a:ext uri="{FF2B5EF4-FFF2-40B4-BE49-F238E27FC236}">
                  <a16:creationId xmlns:a16="http://schemas.microsoft.com/office/drawing/2014/main" id="{020B5E98-9616-3DCC-D9F0-960A72D113EE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12012" y="4587579"/>
              <a:ext cx="792163" cy="776159"/>
            </a:xfrm>
            <a:prstGeom prst="heptagon">
              <a:avLst>
                <a:gd name="hf" fmla="val 102572"/>
                <a:gd name="vf" fmla="val 105210"/>
              </a:avLst>
            </a:prstGeom>
            <a:noFill/>
            <a:ln w="25400" cap="flat" cmpd="sng">
              <a:gradFill>
                <a:gsLst>
                  <a:gs pos="21000">
                    <a:srgbClr val="FF7500"/>
                  </a:gs>
                  <a:gs pos="100000">
                    <a:srgbClr val="D91C5C"/>
                  </a:gs>
                </a:gsLst>
                <a:lin ang="18900000" scaled="0"/>
              </a:gradFill>
              <a:prstDash val="solid"/>
              <a:round/>
              <a:headEnd type="none" w="sm" len="sm"/>
              <a:tailEnd type="none" w="sm" len="sm"/>
            </a:ln>
          </p:spPr>
        </p:pic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7DD4F68-1796-004B-54D7-126471C84F0C}"/>
              </a:ext>
            </a:extLst>
          </p:cNvPr>
          <p:cNvCxnSpPr>
            <a:cxnSpLocks/>
          </p:cNvCxnSpPr>
          <p:nvPr/>
        </p:nvCxnSpPr>
        <p:spPr>
          <a:xfrm>
            <a:off x="4543159" y="3298425"/>
            <a:ext cx="771125" cy="0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59AA259F-1C87-0F46-8390-84B9FA098CF0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13</a:t>
            </a:fld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3DC2F6CE-6CC1-DF53-C066-87F12466469D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Smart materials</a:t>
            </a:r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852B205-1E95-CE20-3D36-DA3B49728C90}"/>
              </a:ext>
            </a:extLst>
          </p:cNvPr>
          <p:cNvCxnSpPr>
            <a:cxnSpLocks/>
          </p:cNvCxnSpPr>
          <p:nvPr/>
        </p:nvCxnSpPr>
        <p:spPr>
          <a:xfrm>
            <a:off x="10014569" y="3298425"/>
            <a:ext cx="771125" cy="0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982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212;p16">
            <a:extLst>
              <a:ext uri="{FF2B5EF4-FFF2-40B4-BE49-F238E27FC236}">
                <a16:creationId xmlns:a16="http://schemas.microsoft.com/office/drawing/2014/main" id="{E6B3102C-798B-3BBA-EDAF-F05363E8CCA6}"/>
              </a:ext>
            </a:extLst>
          </p:cNvPr>
          <p:cNvSpPr txBox="1"/>
          <p:nvPr/>
        </p:nvSpPr>
        <p:spPr>
          <a:xfrm>
            <a:off x="411858" y="2865396"/>
            <a:ext cx="2903160" cy="1339917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1999" tIns="251999" rIns="251999" bIns="251999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Non-polluting cooling systems based on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elastocaloric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cooling.</a:t>
            </a:r>
            <a:endParaRPr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CF9B8-672B-B2E7-1BE2-C6F5F5C31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Smart materials, </a:t>
            </a:r>
            <a:r>
              <a:rPr lang="en-GB" dirty="0"/>
              <a:t>Industry</a:t>
            </a:r>
            <a:r>
              <a:rPr lang="en" dirty="0"/>
              <a:t> 4.0 and sustainability</a:t>
            </a:r>
            <a:endParaRPr lang="en-US" dirty="0"/>
          </a:p>
        </p:txBody>
      </p:sp>
      <p:sp>
        <p:nvSpPr>
          <p:cNvPr id="5" name="Google Shape;209;p16">
            <a:extLst>
              <a:ext uri="{FF2B5EF4-FFF2-40B4-BE49-F238E27FC236}">
                <a16:creationId xmlns:a16="http://schemas.microsoft.com/office/drawing/2014/main" id="{E3B2711F-4A3C-21CC-B6A5-AB6AE6969FC8}"/>
              </a:ext>
            </a:extLst>
          </p:cNvPr>
          <p:cNvSpPr txBox="1"/>
          <p:nvPr/>
        </p:nvSpPr>
        <p:spPr>
          <a:xfrm>
            <a:off x="4375275" y="5927334"/>
            <a:ext cx="3123661" cy="1176215"/>
          </a:xfrm>
          <a:prstGeom prst="rect">
            <a:avLst/>
          </a:prstGeom>
          <a:noFill/>
          <a:ln w="28575" cap="flat" cmpd="sng">
            <a:gradFill>
              <a:gsLst>
                <a:gs pos="18000">
                  <a:srgbClr val="FF7500"/>
                </a:gs>
                <a:gs pos="100000">
                  <a:srgbClr val="D91C5C"/>
                </a:gs>
              </a:gsLst>
              <a:lin ang="1890000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0" tIns="360000" rIns="180000" bIns="180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Shape memory </a:t>
            </a:r>
            <a:br>
              <a:rPr lang="en-GB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GB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alloys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59AA259F-1C87-0F46-8390-84B9FA098CF0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14</a:t>
            </a:fld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3DC2F6CE-6CC1-DF53-C066-87F12466469D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Smart materials</a:t>
            </a:r>
            <a:endParaRPr lang="en-US"/>
          </a:p>
        </p:txBody>
      </p:sp>
      <p:sp>
        <p:nvSpPr>
          <p:cNvPr id="22" name="Google Shape;209;p16">
            <a:extLst>
              <a:ext uri="{FF2B5EF4-FFF2-40B4-BE49-F238E27FC236}">
                <a16:creationId xmlns:a16="http://schemas.microsoft.com/office/drawing/2014/main" id="{C1D64A2C-2573-9CC8-8DB6-609960B141AF}"/>
              </a:ext>
            </a:extLst>
          </p:cNvPr>
          <p:cNvSpPr txBox="1"/>
          <p:nvPr/>
        </p:nvSpPr>
        <p:spPr>
          <a:xfrm>
            <a:off x="8108312" y="4109896"/>
            <a:ext cx="3123661" cy="1176215"/>
          </a:xfrm>
          <a:prstGeom prst="rect">
            <a:avLst/>
          </a:prstGeom>
          <a:noFill/>
          <a:ln w="28575" cap="flat" cmpd="sng">
            <a:gradFill>
              <a:gsLst>
                <a:gs pos="18000">
                  <a:srgbClr val="FF7500"/>
                </a:gs>
                <a:gs pos="100000">
                  <a:srgbClr val="D91C5C"/>
                </a:gs>
              </a:gsLst>
              <a:lin ang="1890000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360000" rIns="180000" bIns="180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Quantum tunnelling </a:t>
            </a:r>
            <a:br>
              <a:rPr lang="en-GB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GB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composites</a:t>
            </a:r>
            <a:endParaRPr lang="e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Google Shape;209;p16">
            <a:extLst>
              <a:ext uri="{FF2B5EF4-FFF2-40B4-BE49-F238E27FC236}">
                <a16:creationId xmlns:a16="http://schemas.microsoft.com/office/drawing/2014/main" id="{FA3EEB15-7027-AB2A-25B7-0512E3FDCE2F}"/>
              </a:ext>
            </a:extLst>
          </p:cNvPr>
          <p:cNvSpPr txBox="1"/>
          <p:nvPr/>
        </p:nvSpPr>
        <p:spPr>
          <a:xfrm>
            <a:off x="4375275" y="4109896"/>
            <a:ext cx="3123661" cy="1176215"/>
          </a:xfrm>
          <a:prstGeom prst="rect">
            <a:avLst/>
          </a:prstGeom>
          <a:noFill/>
          <a:ln w="28575" cap="flat" cmpd="sng">
            <a:gradFill>
              <a:gsLst>
                <a:gs pos="18000">
                  <a:srgbClr val="FF7500"/>
                </a:gs>
                <a:gs pos="100000">
                  <a:srgbClr val="D91C5C"/>
                </a:gs>
              </a:gsLst>
              <a:lin ang="1890000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000" tIns="360000" rIns="180000" bIns="180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Electroactive </a:t>
            </a:r>
            <a:br>
              <a:rPr lang="en-GB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GB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polymers</a:t>
            </a:r>
            <a:endParaRPr lang="e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Google Shape;209;p16">
            <a:extLst>
              <a:ext uri="{FF2B5EF4-FFF2-40B4-BE49-F238E27FC236}">
                <a16:creationId xmlns:a16="http://schemas.microsoft.com/office/drawing/2014/main" id="{C0841D9B-43F9-A8C2-3DBC-E01154D4FE3C}"/>
              </a:ext>
            </a:extLst>
          </p:cNvPr>
          <p:cNvSpPr txBox="1"/>
          <p:nvPr/>
        </p:nvSpPr>
        <p:spPr>
          <a:xfrm>
            <a:off x="8128794" y="5927334"/>
            <a:ext cx="3123661" cy="1212567"/>
          </a:xfrm>
          <a:prstGeom prst="rect">
            <a:avLst/>
          </a:prstGeom>
          <a:noFill/>
          <a:ln w="28575" cap="flat" cmpd="sng">
            <a:gradFill>
              <a:gsLst>
                <a:gs pos="18000">
                  <a:srgbClr val="FF7500"/>
                </a:gs>
                <a:gs pos="100000">
                  <a:srgbClr val="D91C5C"/>
                </a:gs>
              </a:gsLst>
              <a:lin ang="18900000" scaled="0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0000" tIns="396000" rIns="180000" bIns="180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Piezoelectric </a:t>
            </a:r>
            <a:br>
              <a:rPr lang="en-GB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GB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materials</a:t>
            </a:r>
            <a:endParaRPr lang="e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Google Shape;212;p16">
            <a:extLst>
              <a:ext uri="{FF2B5EF4-FFF2-40B4-BE49-F238E27FC236}">
                <a16:creationId xmlns:a16="http://schemas.microsoft.com/office/drawing/2014/main" id="{61874B6B-E857-96E5-E0CC-ED7E9085E4FE}"/>
              </a:ext>
            </a:extLst>
          </p:cNvPr>
          <p:cNvSpPr txBox="1"/>
          <p:nvPr/>
        </p:nvSpPr>
        <p:spPr>
          <a:xfrm>
            <a:off x="411858" y="6455605"/>
            <a:ext cx="3574961" cy="1616915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51999" tIns="251999" rIns="251999" bIns="251999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dirty="0">
                <a:latin typeface="Arial"/>
                <a:cs typeface="Arial"/>
              </a:rPr>
              <a:t>Soft grippers for manufacturing 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/>
                <a:cs typeface="Arial"/>
              </a:rPr>
              <a:t>or manipulating 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/>
                <a:cs typeface="Arial"/>
              </a:rPr>
              <a:t>delicate items.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1C3CD0C-58E4-8017-1808-AD9DB818BEF5}"/>
              </a:ext>
            </a:extLst>
          </p:cNvPr>
          <p:cNvSpPr txBox="1"/>
          <p:nvPr/>
        </p:nvSpPr>
        <p:spPr>
          <a:xfrm>
            <a:off x="12789830" y="3073689"/>
            <a:ext cx="29031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‘Human quality’ pressure and feedback sensing for delicate gripping.</a:t>
            </a:r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A5C6C73-EDEB-6482-3477-B90667FB0CE8}"/>
              </a:ext>
            </a:extLst>
          </p:cNvPr>
          <p:cNvSpPr txBox="1"/>
          <p:nvPr/>
        </p:nvSpPr>
        <p:spPr>
          <a:xfrm>
            <a:off x="12789830" y="6940898"/>
            <a:ext cx="2903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Energy generating 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floors and pavements. 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705C26C-0C51-4903-6D29-B8B4F2FC78EA}"/>
              </a:ext>
            </a:extLst>
          </p:cNvPr>
          <p:cNvCxnSpPr>
            <a:cxnSpLocks/>
          </p:cNvCxnSpPr>
          <p:nvPr/>
        </p:nvCxnSpPr>
        <p:spPr>
          <a:xfrm flipH="1" flipV="1">
            <a:off x="3153874" y="3922715"/>
            <a:ext cx="931664" cy="694570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BE85814-0D23-AFDC-F22A-F67DDBEE3D74}"/>
              </a:ext>
            </a:extLst>
          </p:cNvPr>
          <p:cNvCxnSpPr>
            <a:cxnSpLocks/>
          </p:cNvCxnSpPr>
          <p:nvPr/>
        </p:nvCxnSpPr>
        <p:spPr>
          <a:xfrm flipH="1">
            <a:off x="3140376" y="6440200"/>
            <a:ext cx="931664" cy="694570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464C738-0C33-DD84-3281-C8C203BBBD31}"/>
              </a:ext>
            </a:extLst>
          </p:cNvPr>
          <p:cNvCxnSpPr>
            <a:cxnSpLocks/>
          </p:cNvCxnSpPr>
          <p:nvPr/>
        </p:nvCxnSpPr>
        <p:spPr>
          <a:xfrm flipV="1">
            <a:off x="11555690" y="4043688"/>
            <a:ext cx="931664" cy="694570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65EEC34-09F5-CB1F-DE23-0A1CBD056459}"/>
              </a:ext>
            </a:extLst>
          </p:cNvPr>
          <p:cNvCxnSpPr>
            <a:cxnSpLocks/>
          </p:cNvCxnSpPr>
          <p:nvPr/>
        </p:nvCxnSpPr>
        <p:spPr>
          <a:xfrm>
            <a:off x="11487855" y="6569494"/>
            <a:ext cx="931664" cy="694570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752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D27C8AED-54DC-31D6-F677-276A9185D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9877632" y="6273250"/>
            <a:ext cx="2936832" cy="221550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C905281-63F4-97CB-849F-2BB2C04BB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072467" y="2956213"/>
            <a:ext cx="2936833" cy="21921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1DC3E7-3603-0941-EDD7-BE42B7424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/>
              <a:t>Smart materials, sustainability and you</a:t>
            </a:r>
            <a:endParaRPr lang="en-US"/>
          </a:p>
        </p:txBody>
      </p:sp>
      <p:sp>
        <p:nvSpPr>
          <p:cNvPr id="15" name="Graphic 24">
            <a:extLst>
              <a:ext uri="{FF2B5EF4-FFF2-40B4-BE49-F238E27FC236}">
                <a16:creationId xmlns:a16="http://schemas.microsoft.com/office/drawing/2014/main" id="{8DB72EC0-9D66-0F47-E49F-F18547C1DCFB}"/>
              </a:ext>
            </a:extLst>
          </p:cNvPr>
          <p:cNvSpPr/>
          <p:nvPr/>
        </p:nvSpPr>
        <p:spPr>
          <a:xfrm>
            <a:off x="6490864" y="3916522"/>
            <a:ext cx="3024548" cy="2928129"/>
          </a:xfrm>
          <a:custGeom>
            <a:avLst/>
            <a:gdLst>
              <a:gd name="connsiteX0" fmla="*/ 1221033 w 2442066"/>
              <a:gd name="connsiteY0" fmla="*/ 0 h 2364216"/>
              <a:gd name="connsiteX1" fmla="*/ 241786 w 2442066"/>
              <a:gd name="connsiteY1" fmla="*/ 468187 h 2364216"/>
              <a:gd name="connsiteX2" fmla="*/ 0 w 2442066"/>
              <a:gd name="connsiteY2" fmla="*/ 1520480 h 2364216"/>
              <a:gd name="connsiteX3" fmla="*/ 677708 w 2442066"/>
              <a:gd name="connsiteY3" fmla="*/ 2364217 h 2364216"/>
              <a:gd name="connsiteX4" fmla="*/ 1764359 w 2442066"/>
              <a:gd name="connsiteY4" fmla="*/ 2364217 h 2364216"/>
              <a:gd name="connsiteX5" fmla="*/ 2442067 w 2442066"/>
              <a:gd name="connsiteY5" fmla="*/ 1520480 h 2364216"/>
              <a:gd name="connsiteX6" fmla="*/ 2200280 w 2442066"/>
              <a:gd name="connsiteY6" fmla="*/ 468187 h 2364216"/>
              <a:gd name="connsiteX7" fmla="*/ 1221033 w 2442066"/>
              <a:gd name="connsiteY7" fmla="*/ 0 h 236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42066" h="2364216">
                <a:moveTo>
                  <a:pt x="1221033" y="0"/>
                </a:moveTo>
                <a:lnTo>
                  <a:pt x="241786" y="468187"/>
                </a:lnTo>
                <a:lnTo>
                  <a:pt x="0" y="1520480"/>
                </a:lnTo>
                <a:lnTo>
                  <a:pt x="677708" y="2364217"/>
                </a:lnTo>
                <a:lnTo>
                  <a:pt x="1764359" y="2364217"/>
                </a:lnTo>
                <a:lnTo>
                  <a:pt x="2442067" y="1520480"/>
                </a:lnTo>
                <a:lnTo>
                  <a:pt x="2200280" y="468187"/>
                </a:lnTo>
                <a:lnTo>
                  <a:pt x="1221033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20"/>
            </a:stretch>
          </a:blipFill>
          <a:ln w="50415" cap="flat">
            <a:gradFill>
              <a:gsLst>
                <a:gs pos="0">
                  <a:srgbClr val="FF7500"/>
                </a:gs>
                <a:gs pos="18000">
                  <a:srgbClr val="FB6C08"/>
                </a:gs>
                <a:gs pos="47000">
                  <a:srgbClr val="F15421"/>
                </a:gs>
                <a:gs pos="84000">
                  <a:srgbClr val="E02E48"/>
                </a:gs>
                <a:gs pos="100000">
                  <a:srgbClr val="D91C5C"/>
                </a:gs>
              </a:gsLst>
              <a:lin ang="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9000D4C-DFDC-449C-B959-B62F96B9B0E3}"/>
              </a:ext>
            </a:extLst>
          </p:cNvPr>
          <p:cNvSpPr/>
          <p:nvPr/>
        </p:nvSpPr>
        <p:spPr>
          <a:xfrm>
            <a:off x="411858" y="2305771"/>
            <a:ext cx="15198256" cy="710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-GB" sz="18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smart materials become embedded in factories, equipment and products, you will </a:t>
            </a:r>
            <a:br>
              <a:rPr lang="en-GB" sz="18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understand how they help make your role and what you produce more sustainable.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B8906577-B7A4-850B-4A41-1A0A771FC6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70542" y="6257271"/>
            <a:ext cx="3634772" cy="171642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8291387D-F896-BEC4-007F-32E527AA5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73775" y="3455539"/>
            <a:ext cx="2879563" cy="217230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662E7A2-F593-58D1-8CA6-0B184B931C89}"/>
              </a:ext>
            </a:extLst>
          </p:cNvPr>
          <p:cNvSpPr txBox="1"/>
          <p:nvPr/>
        </p:nvSpPr>
        <p:spPr>
          <a:xfrm>
            <a:off x="10334687" y="7038313"/>
            <a:ext cx="23336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How might smart materials help this industry to become more sustainable</a:t>
            </a:r>
            <a:r>
              <a:rPr lang="en-GB" sz="18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97286B-10A5-C613-2511-6B8AA450FCE5}"/>
              </a:ext>
            </a:extLst>
          </p:cNvPr>
          <p:cNvSpPr txBox="1"/>
          <p:nvPr/>
        </p:nvSpPr>
        <p:spPr>
          <a:xfrm>
            <a:off x="3248288" y="3953447"/>
            <a:ext cx="25647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In what industry might you like to work</a:t>
            </a:r>
            <a:r>
              <a:rPr lang="en-GB" sz="18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FFDB3B4-0F67-ED11-0755-DCD4DAB74A23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15</a:t>
            </a:fld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45E7AD-6CC5-E7CB-F9C0-3818CF49832B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Smart materials</a:t>
            </a:r>
            <a:endParaRPr lang="en-US"/>
          </a:p>
        </p:txBody>
      </p:sp>
      <p:sp>
        <p:nvSpPr>
          <p:cNvPr id="6" name="Google Shape;539;p3">
            <a:extLst>
              <a:ext uri="{FF2B5EF4-FFF2-40B4-BE49-F238E27FC236}">
                <a16:creationId xmlns:a16="http://schemas.microsoft.com/office/drawing/2014/main" id="{4EA84806-04C7-ECC2-D647-25D3225CE0D2}"/>
              </a:ext>
            </a:extLst>
          </p:cNvPr>
          <p:cNvSpPr txBox="1"/>
          <p:nvPr/>
        </p:nvSpPr>
        <p:spPr>
          <a:xfrm>
            <a:off x="443118" y="8488755"/>
            <a:ext cx="7280229" cy="251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Image © This Is Engineering</a:t>
            </a:r>
            <a:endParaRPr sz="14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E4201-474B-101D-D691-5DFA769535E3}"/>
              </a:ext>
            </a:extLst>
          </p:cNvPr>
          <p:cNvSpPr txBox="1"/>
          <p:nvPr/>
        </p:nvSpPr>
        <p:spPr>
          <a:xfrm>
            <a:off x="2654427" y="6505799"/>
            <a:ext cx="23336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How might smart materials become embedded in the products you make?</a:t>
            </a:r>
            <a:endParaRPr lang="en-GB" sz="18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2F307E-1734-2CD9-AA28-ED68DF60C35F}"/>
              </a:ext>
            </a:extLst>
          </p:cNvPr>
          <p:cNvSpPr txBox="1"/>
          <p:nvPr/>
        </p:nvSpPr>
        <p:spPr>
          <a:xfrm>
            <a:off x="10495068" y="3197132"/>
            <a:ext cx="23749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How might smart materials become embedded in the equipment you use</a:t>
            </a:r>
            <a:r>
              <a:rPr lang="en-GB" sz="18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3075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31CA0B-BFA8-CD47-E02A-D1D3AEA50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outcomes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CF07FC-8880-5B63-C634-11003758F81A}"/>
              </a:ext>
            </a:extLst>
          </p:cNvPr>
          <p:cNvSpPr/>
          <p:nvPr/>
        </p:nvSpPr>
        <p:spPr>
          <a:xfrm>
            <a:off x="411858" y="2291753"/>
            <a:ext cx="23139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You will be able to: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AE5765A-15C4-6DBF-BC43-3DCF30DC80ED}"/>
              </a:ext>
            </a:extLst>
          </p:cNvPr>
          <p:cNvSpPr txBox="1">
            <a:spLocks/>
          </p:cNvSpPr>
          <p:nvPr/>
        </p:nvSpPr>
        <p:spPr>
          <a:xfrm>
            <a:off x="15702721" y="832697"/>
            <a:ext cx="539750" cy="48683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Graphic 5">
            <a:extLst>
              <a:ext uri="{FF2B5EF4-FFF2-40B4-BE49-F238E27FC236}">
                <a16:creationId xmlns:a16="http://schemas.microsoft.com/office/drawing/2014/main" id="{BF405E5E-E38C-2246-17F5-8996E364D9D1}"/>
              </a:ext>
            </a:extLst>
          </p:cNvPr>
          <p:cNvSpPr/>
          <p:nvPr/>
        </p:nvSpPr>
        <p:spPr>
          <a:xfrm>
            <a:off x="2810382" y="5064102"/>
            <a:ext cx="2942123" cy="2887242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solidFill>
            <a:srgbClr val="EBEBEB"/>
          </a:solidFill>
          <a:ln w="135048" cap="flat">
            <a:gradFill>
              <a:gsLst>
                <a:gs pos="0">
                  <a:srgbClr val="FF7500"/>
                </a:gs>
                <a:gs pos="18000">
                  <a:srgbClr val="FB6C08"/>
                </a:gs>
                <a:gs pos="47000">
                  <a:srgbClr val="F15421"/>
                </a:gs>
                <a:gs pos="84000">
                  <a:srgbClr val="E02E48"/>
                </a:gs>
                <a:gs pos="100000">
                  <a:srgbClr val="D91C5C"/>
                </a:gs>
              </a:gsLst>
              <a:lin ang="18900242" scaled="1"/>
            </a:gradFill>
            <a:prstDash val="solid"/>
            <a:miter/>
          </a:ln>
        </p:spPr>
        <p:txBody>
          <a:bodyPr tIns="90000" rIns="180000" bIns="0" rtlCol="0" anchor="ctr"/>
          <a:lstStyle/>
          <a:p>
            <a:pPr marL="11430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smart </a:t>
            </a:r>
            <a:br>
              <a:rPr lang="en-GB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applications in the context of achieving greater sustainability.</a:t>
            </a:r>
          </a:p>
        </p:txBody>
      </p:sp>
      <p:sp>
        <p:nvSpPr>
          <p:cNvPr id="8" name="Graphic 5">
            <a:extLst>
              <a:ext uri="{FF2B5EF4-FFF2-40B4-BE49-F238E27FC236}">
                <a16:creationId xmlns:a16="http://schemas.microsoft.com/office/drawing/2014/main" id="{0E4DD01D-04A9-BFA0-32B4-2C6147D809AD}"/>
              </a:ext>
            </a:extLst>
          </p:cNvPr>
          <p:cNvSpPr/>
          <p:nvPr/>
        </p:nvSpPr>
        <p:spPr>
          <a:xfrm>
            <a:off x="566897" y="2852917"/>
            <a:ext cx="2942123" cy="2887242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solidFill>
            <a:srgbClr val="EBEBEB"/>
          </a:solidFill>
          <a:ln w="135048" cap="flat">
            <a:gradFill>
              <a:gsLst>
                <a:gs pos="0">
                  <a:srgbClr val="FF7500"/>
                </a:gs>
                <a:gs pos="18000">
                  <a:srgbClr val="FB6C08"/>
                </a:gs>
                <a:gs pos="47000">
                  <a:srgbClr val="F15421"/>
                </a:gs>
                <a:gs pos="84000">
                  <a:srgbClr val="E02E48"/>
                </a:gs>
                <a:gs pos="100000">
                  <a:srgbClr val="D91C5C"/>
                </a:gs>
              </a:gsLst>
              <a:lin ang="18900000" scaled="0"/>
            </a:gradFill>
            <a:prstDash val="solid"/>
            <a:miter/>
          </a:ln>
        </p:spPr>
        <p:txBody>
          <a:bodyPr lIns="0" tIns="251999" rIns="72000" rtlCol="0" anchor="ctr"/>
          <a:lstStyle/>
          <a:p>
            <a:pPr marL="114300" lvl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GB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 a smart material.</a:t>
            </a:r>
          </a:p>
        </p:txBody>
      </p:sp>
      <p:sp>
        <p:nvSpPr>
          <p:cNvPr id="9" name="Graphic 5">
            <a:extLst>
              <a:ext uri="{FF2B5EF4-FFF2-40B4-BE49-F238E27FC236}">
                <a16:creationId xmlns:a16="http://schemas.microsoft.com/office/drawing/2014/main" id="{C0EAB24C-BB41-B9D9-099C-1F4B8351B4A4}"/>
              </a:ext>
            </a:extLst>
          </p:cNvPr>
          <p:cNvSpPr/>
          <p:nvPr/>
        </p:nvSpPr>
        <p:spPr>
          <a:xfrm>
            <a:off x="4970215" y="2809575"/>
            <a:ext cx="2942123" cy="2887242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solidFill>
            <a:srgbClr val="EBEBEB"/>
          </a:solidFill>
          <a:ln w="135048" cap="flat">
            <a:gradFill>
              <a:gsLst>
                <a:gs pos="0">
                  <a:srgbClr val="FF7500"/>
                </a:gs>
                <a:gs pos="18000">
                  <a:srgbClr val="FB6C08"/>
                </a:gs>
                <a:gs pos="47000">
                  <a:srgbClr val="F15421"/>
                </a:gs>
                <a:gs pos="84000">
                  <a:srgbClr val="E02E48"/>
                </a:gs>
                <a:gs pos="100000">
                  <a:srgbClr val="D91C5C"/>
                </a:gs>
              </a:gsLst>
              <a:lin ang="18900242" scaled="1"/>
            </a:gradFill>
            <a:prstDash val="solid"/>
            <a:miter/>
          </a:ln>
        </p:spPr>
        <p:txBody>
          <a:bodyPr tIns="540000" rIns="180000" bIns="90000" rtlCol="0" anchor="ctr"/>
          <a:lstStyle/>
          <a:p>
            <a:pPr marL="11430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potential engineering applications for selected smart materials.</a:t>
            </a:r>
          </a:p>
        </p:txBody>
      </p:sp>
      <p:sp>
        <p:nvSpPr>
          <p:cNvPr id="13" name="Google Shape;539;p3">
            <a:extLst>
              <a:ext uri="{FF2B5EF4-FFF2-40B4-BE49-F238E27FC236}">
                <a16:creationId xmlns:a16="http://schemas.microsoft.com/office/drawing/2014/main" id="{2EDECC3A-3353-BC2B-4289-40DE5B847343}"/>
              </a:ext>
            </a:extLst>
          </p:cNvPr>
          <p:cNvSpPr txBox="1"/>
          <p:nvPr/>
        </p:nvSpPr>
        <p:spPr>
          <a:xfrm>
            <a:off x="443118" y="8488755"/>
            <a:ext cx="7280229" cy="251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Image © This Is Engineering</a:t>
            </a:r>
            <a:endParaRPr sz="14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84F7A0B-7B24-5B87-DB91-3DB3643AB4D1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16</a:t>
            </a:fld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5178B76-5A69-5E1D-EBD4-4DE6A50E6B6E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" sz="16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4. Smart materials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Graphic 5">
            <a:extLst>
              <a:ext uri="{FF2B5EF4-FFF2-40B4-BE49-F238E27FC236}">
                <a16:creationId xmlns:a16="http://schemas.microsoft.com/office/drawing/2014/main" id="{62E7102A-149E-4E9D-006A-53A2ED59CBC4}"/>
              </a:ext>
            </a:extLst>
          </p:cNvPr>
          <p:cNvSpPr/>
          <p:nvPr/>
        </p:nvSpPr>
        <p:spPr>
          <a:xfrm>
            <a:off x="7213700" y="5064102"/>
            <a:ext cx="2942123" cy="2887242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solidFill>
            <a:srgbClr val="EBEBEB"/>
          </a:solidFill>
          <a:ln w="135048" cap="flat">
            <a:gradFill>
              <a:gsLst>
                <a:gs pos="0">
                  <a:srgbClr val="FF7500"/>
                </a:gs>
                <a:gs pos="18000">
                  <a:srgbClr val="FB6C08"/>
                </a:gs>
                <a:gs pos="47000">
                  <a:srgbClr val="F15421"/>
                </a:gs>
                <a:gs pos="84000">
                  <a:srgbClr val="E02E48"/>
                </a:gs>
                <a:gs pos="100000">
                  <a:srgbClr val="D91C5C"/>
                </a:gs>
              </a:gsLst>
              <a:lin ang="18900000" scaled="0"/>
            </a:gradFill>
            <a:prstDash val="solid"/>
            <a:miter/>
          </a:ln>
        </p:spPr>
        <p:txBody>
          <a:bodyPr lIns="36000" tIns="251999" rIns="180000" bIns="0" rtlCol="0" anchor="ctr"/>
          <a:lstStyle/>
          <a:p>
            <a:pPr marL="165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</a:pP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smart</a:t>
            </a:r>
            <a:b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applications</a:t>
            </a:r>
            <a:b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context of Industry 4.0: autonomous</a:t>
            </a:r>
            <a:b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production.</a:t>
            </a:r>
          </a:p>
        </p:txBody>
      </p:sp>
    </p:spTree>
    <p:extLst>
      <p:ext uri="{BB962C8B-B14F-4D97-AF65-F5344CB8AC3E}">
        <p14:creationId xmlns:p14="http://schemas.microsoft.com/office/powerpoint/2010/main" val="1097731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825DB53-4CAF-1D86-EBBB-0F6A8CF26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687" y="1263853"/>
            <a:ext cx="6380130" cy="691007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5000"/>
              <a:t>4. Smart materials</a:t>
            </a:r>
            <a:endParaRPr lang="en-US" sz="500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43D2945-F1DD-97FA-08BE-3E3AA1860EDF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2</a:t>
            </a:fld>
            <a:endParaRPr lang="en-US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6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31CA0B-BFA8-CD47-E02A-D1D3AEA50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outcomes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CF07FC-8880-5B63-C634-11003758F81A}"/>
              </a:ext>
            </a:extLst>
          </p:cNvPr>
          <p:cNvSpPr/>
          <p:nvPr/>
        </p:nvSpPr>
        <p:spPr>
          <a:xfrm>
            <a:off x="411858" y="2291753"/>
            <a:ext cx="23139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You will be able to: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AE5765A-15C4-6DBF-BC43-3DCF30DC80ED}"/>
              </a:ext>
            </a:extLst>
          </p:cNvPr>
          <p:cNvSpPr txBox="1">
            <a:spLocks/>
          </p:cNvSpPr>
          <p:nvPr/>
        </p:nvSpPr>
        <p:spPr>
          <a:xfrm>
            <a:off x="15702721" y="832697"/>
            <a:ext cx="539750" cy="48683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Graphic 5">
            <a:extLst>
              <a:ext uri="{FF2B5EF4-FFF2-40B4-BE49-F238E27FC236}">
                <a16:creationId xmlns:a16="http://schemas.microsoft.com/office/drawing/2014/main" id="{BF405E5E-E38C-2246-17F5-8996E364D9D1}"/>
              </a:ext>
            </a:extLst>
          </p:cNvPr>
          <p:cNvSpPr/>
          <p:nvPr/>
        </p:nvSpPr>
        <p:spPr>
          <a:xfrm>
            <a:off x="2810382" y="5064102"/>
            <a:ext cx="2942123" cy="2887242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solidFill>
            <a:srgbClr val="EBEBEB"/>
          </a:solidFill>
          <a:ln w="135048" cap="flat">
            <a:gradFill>
              <a:gsLst>
                <a:gs pos="0">
                  <a:srgbClr val="FF7500"/>
                </a:gs>
                <a:gs pos="18000">
                  <a:srgbClr val="FB6C08"/>
                </a:gs>
                <a:gs pos="47000">
                  <a:srgbClr val="F15421"/>
                </a:gs>
                <a:gs pos="84000">
                  <a:srgbClr val="E02E48"/>
                </a:gs>
                <a:gs pos="100000">
                  <a:srgbClr val="D91C5C"/>
                </a:gs>
              </a:gsLst>
              <a:lin ang="18900242" scaled="1"/>
            </a:gradFill>
            <a:prstDash val="solid"/>
            <a:miter/>
          </a:ln>
        </p:spPr>
        <p:txBody>
          <a:bodyPr tIns="90000" rIns="180000" bIns="0" rtlCol="0" anchor="ctr"/>
          <a:lstStyle/>
          <a:p>
            <a:pPr marL="11430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smart </a:t>
            </a:r>
            <a:br>
              <a:rPr lang="en-GB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applications in the context of achieving greater sustainability.</a:t>
            </a:r>
          </a:p>
        </p:txBody>
      </p:sp>
      <p:sp>
        <p:nvSpPr>
          <p:cNvPr id="8" name="Graphic 5">
            <a:extLst>
              <a:ext uri="{FF2B5EF4-FFF2-40B4-BE49-F238E27FC236}">
                <a16:creationId xmlns:a16="http://schemas.microsoft.com/office/drawing/2014/main" id="{0E4DD01D-04A9-BFA0-32B4-2C6147D809AD}"/>
              </a:ext>
            </a:extLst>
          </p:cNvPr>
          <p:cNvSpPr/>
          <p:nvPr/>
        </p:nvSpPr>
        <p:spPr>
          <a:xfrm>
            <a:off x="566897" y="2852917"/>
            <a:ext cx="2942123" cy="2887242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solidFill>
            <a:srgbClr val="EBEBEB"/>
          </a:solidFill>
          <a:ln w="135048" cap="flat">
            <a:gradFill>
              <a:gsLst>
                <a:gs pos="0">
                  <a:srgbClr val="FF7500"/>
                </a:gs>
                <a:gs pos="18000">
                  <a:srgbClr val="FB6C08"/>
                </a:gs>
                <a:gs pos="47000">
                  <a:srgbClr val="F15421"/>
                </a:gs>
                <a:gs pos="84000">
                  <a:srgbClr val="E02E48"/>
                </a:gs>
                <a:gs pos="100000">
                  <a:srgbClr val="D91C5C"/>
                </a:gs>
              </a:gsLst>
              <a:lin ang="18900000" scaled="0"/>
            </a:gradFill>
            <a:prstDash val="solid"/>
            <a:miter/>
          </a:ln>
        </p:spPr>
        <p:txBody>
          <a:bodyPr lIns="0" tIns="251999" rIns="72000" rtlCol="0" anchor="ctr"/>
          <a:lstStyle/>
          <a:p>
            <a:pPr marL="114300" lvl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GB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 a smart material.</a:t>
            </a:r>
          </a:p>
        </p:txBody>
      </p:sp>
      <p:sp>
        <p:nvSpPr>
          <p:cNvPr id="9" name="Graphic 5">
            <a:extLst>
              <a:ext uri="{FF2B5EF4-FFF2-40B4-BE49-F238E27FC236}">
                <a16:creationId xmlns:a16="http://schemas.microsoft.com/office/drawing/2014/main" id="{C0EAB24C-BB41-B9D9-099C-1F4B8351B4A4}"/>
              </a:ext>
            </a:extLst>
          </p:cNvPr>
          <p:cNvSpPr/>
          <p:nvPr/>
        </p:nvSpPr>
        <p:spPr>
          <a:xfrm>
            <a:off x="4970215" y="2809575"/>
            <a:ext cx="2942123" cy="2887242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solidFill>
            <a:srgbClr val="EBEBEB"/>
          </a:solidFill>
          <a:ln w="135048" cap="flat">
            <a:gradFill>
              <a:gsLst>
                <a:gs pos="0">
                  <a:srgbClr val="FF7500"/>
                </a:gs>
                <a:gs pos="18000">
                  <a:srgbClr val="FB6C08"/>
                </a:gs>
                <a:gs pos="47000">
                  <a:srgbClr val="F15421"/>
                </a:gs>
                <a:gs pos="84000">
                  <a:srgbClr val="E02E48"/>
                </a:gs>
                <a:gs pos="100000">
                  <a:srgbClr val="D91C5C"/>
                </a:gs>
              </a:gsLst>
              <a:lin ang="18900242" scaled="1"/>
            </a:gradFill>
            <a:prstDash val="solid"/>
            <a:miter/>
          </a:ln>
        </p:spPr>
        <p:txBody>
          <a:bodyPr tIns="540000" rIns="180000" bIns="90000" rtlCol="0" anchor="ctr"/>
          <a:lstStyle/>
          <a:p>
            <a:pPr marL="11430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potential engineering applications for selected smart materials.</a:t>
            </a:r>
          </a:p>
        </p:txBody>
      </p:sp>
      <p:sp>
        <p:nvSpPr>
          <p:cNvPr id="13" name="Google Shape;539;p3">
            <a:extLst>
              <a:ext uri="{FF2B5EF4-FFF2-40B4-BE49-F238E27FC236}">
                <a16:creationId xmlns:a16="http://schemas.microsoft.com/office/drawing/2014/main" id="{2EDECC3A-3353-BC2B-4289-40DE5B847343}"/>
              </a:ext>
            </a:extLst>
          </p:cNvPr>
          <p:cNvSpPr txBox="1"/>
          <p:nvPr/>
        </p:nvSpPr>
        <p:spPr>
          <a:xfrm>
            <a:off x="443118" y="8488755"/>
            <a:ext cx="7280229" cy="251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Image © This Is Engineering</a:t>
            </a:r>
            <a:endParaRPr sz="14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84F7A0B-7B24-5B87-DB91-3DB3643AB4D1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3</a:t>
            </a:fld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5178B76-5A69-5E1D-EBD4-4DE6A50E6B6E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" sz="16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4. Smart materials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Graphic 5">
            <a:extLst>
              <a:ext uri="{FF2B5EF4-FFF2-40B4-BE49-F238E27FC236}">
                <a16:creationId xmlns:a16="http://schemas.microsoft.com/office/drawing/2014/main" id="{62E7102A-149E-4E9D-006A-53A2ED59CBC4}"/>
              </a:ext>
            </a:extLst>
          </p:cNvPr>
          <p:cNvSpPr/>
          <p:nvPr/>
        </p:nvSpPr>
        <p:spPr>
          <a:xfrm>
            <a:off x="7213700" y="5064102"/>
            <a:ext cx="2942123" cy="2887242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solidFill>
            <a:srgbClr val="EBEBEB"/>
          </a:solidFill>
          <a:ln w="135048" cap="flat">
            <a:gradFill>
              <a:gsLst>
                <a:gs pos="0">
                  <a:srgbClr val="FF7500"/>
                </a:gs>
                <a:gs pos="18000">
                  <a:srgbClr val="FB6C08"/>
                </a:gs>
                <a:gs pos="47000">
                  <a:srgbClr val="F15421"/>
                </a:gs>
                <a:gs pos="84000">
                  <a:srgbClr val="E02E48"/>
                </a:gs>
                <a:gs pos="100000">
                  <a:srgbClr val="D91C5C"/>
                </a:gs>
              </a:gsLst>
              <a:lin ang="18900000" scaled="0"/>
            </a:gradFill>
            <a:prstDash val="solid"/>
            <a:miter/>
          </a:ln>
        </p:spPr>
        <p:txBody>
          <a:bodyPr lIns="36000" tIns="251999" rIns="180000" bIns="0" rtlCol="0" anchor="ctr"/>
          <a:lstStyle/>
          <a:p>
            <a:pPr marL="165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</a:pP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smart</a:t>
            </a:r>
            <a:b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applications</a:t>
            </a:r>
            <a:b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context of Industry 4.0: autonomous</a:t>
            </a:r>
            <a:b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production.</a:t>
            </a:r>
          </a:p>
        </p:txBody>
      </p:sp>
    </p:spTree>
    <p:extLst>
      <p:ext uri="{BB962C8B-B14F-4D97-AF65-F5344CB8AC3E}">
        <p14:creationId xmlns:p14="http://schemas.microsoft.com/office/powerpoint/2010/main" val="3975978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224EF-5EF8-0C67-D3D4-D11D3449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/>
              <a:t>What’s interesting about this material?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BB347F-7515-7BCC-3920-5A52542DEC01}"/>
              </a:ext>
            </a:extLst>
          </p:cNvPr>
          <p:cNvSpPr/>
          <p:nvPr/>
        </p:nvSpPr>
        <p:spPr>
          <a:xfrm>
            <a:off x="411858" y="2305771"/>
            <a:ext cx="10435436" cy="702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This is a stent - a metal tube a surgeon can insert into an artery to keep it open and make sure 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plenty of blood can reach a patient’s heart. The stent is made from Nitinol, a nickel-titanium alloy.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B53039A6-218D-12CE-8A38-B129DAC0764D}"/>
              </a:ext>
            </a:extLst>
          </p:cNvPr>
          <p:cNvSpPr txBox="1">
            <a:spLocks/>
          </p:cNvSpPr>
          <p:nvPr/>
        </p:nvSpPr>
        <p:spPr>
          <a:xfrm>
            <a:off x="3674141" y="6869751"/>
            <a:ext cx="8514112" cy="1221470"/>
          </a:xfrm>
          <a:prstGeom prst="rect">
            <a:avLst/>
          </a:prstGeom>
          <a:ln w="28575">
            <a:gradFill flip="none" rotWithShape="1">
              <a:gsLst>
                <a:gs pos="21000">
                  <a:srgbClr val="FF7500"/>
                </a:gs>
                <a:gs pos="98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360000" tIns="360000" rIns="360000" bIns="360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stent is made from a </a:t>
            </a: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smart material</a:t>
            </a: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Use the information </a:t>
            </a:r>
            <a:b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this slide to discuss a definition of a smart material.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C1F44572-808D-C73B-83F9-BD8745260549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4</a:t>
            </a:fld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09424E-3844-DA5A-D101-956631E0DD26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Smart materials</a:t>
            </a:r>
            <a:endParaRPr lang="en-US"/>
          </a:p>
        </p:txBody>
      </p:sp>
      <p:sp>
        <p:nvSpPr>
          <p:cNvPr id="5" name="Google Shape;107;p8">
            <a:extLst>
              <a:ext uri="{FF2B5EF4-FFF2-40B4-BE49-F238E27FC236}">
                <a16:creationId xmlns:a16="http://schemas.microsoft.com/office/drawing/2014/main" id="{F777D252-34FA-BB37-60AD-70815049E3F5}"/>
              </a:ext>
            </a:extLst>
          </p:cNvPr>
          <p:cNvSpPr txBox="1"/>
          <p:nvPr/>
        </p:nvSpPr>
        <p:spPr>
          <a:xfrm>
            <a:off x="1223604" y="4048124"/>
            <a:ext cx="4037942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stent is first manufactured at </a:t>
            </a:r>
            <a:br>
              <a:rPr lang="en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its working diameter, then pulled lengthways to make it narrow, and finally chilled until use.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08;p8">
            <a:extLst>
              <a:ext uri="{FF2B5EF4-FFF2-40B4-BE49-F238E27FC236}">
                <a16:creationId xmlns:a16="http://schemas.microsoft.com/office/drawing/2014/main" id="{8BF3EB47-4EA9-37F5-104E-9A0A8AD0FFFB}"/>
              </a:ext>
            </a:extLst>
          </p:cNvPr>
          <p:cNvSpPr txBox="1"/>
          <p:nvPr/>
        </p:nvSpPr>
        <p:spPr>
          <a:xfrm>
            <a:off x="10710775" y="4015600"/>
            <a:ext cx="3888290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inserted into an artery in </a:t>
            </a:r>
            <a:br>
              <a:rPr lang="en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patient’s warm body, the stent warms, shrinking lengthways </a:t>
            </a:r>
            <a:br>
              <a:rPr lang="en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expanding back to its </a:t>
            </a:r>
            <a:br>
              <a:rPr lang="en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original diameter, opening the patient’s artery.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E9CCF22-9048-5379-0CBF-9382E696B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10775" y="6388917"/>
            <a:ext cx="994826" cy="961665"/>
          </a:xfrm>
          <a:prstGeom prst="rect">
            <a:avLst/>
          </a:prstGeom>
        </p:spPr>
      </p:pic>
      <p:sp>
        <p:nvSpPr>
          <p:cNvPr id="8" name="Graphic 24">
            <a:extLst>
              <a:ext uri="{FF2B5EF4-FFF2-40B4-BE49-F238E27FC236}">
                <a16:creationId xmlns:a16="http://schemas.microsoft.com/office/drawing/2014/main" id="{C02594FE-CD38-BF7B-E508-0A9673651CC9}"/>
              </a:ext>
            </a:extLst>
          </p:cNvPr>
          <p:cNvSpPr/>
          <p:nvPr/>
        </p:nvSpPr>
        <p:spPr>
          <a:xfrm>
            <a:off x="6159170" y="3315886"/>
            <a:ext cx="3024548" cy="2928129"/>
          </a:xfrm>
          <a:custGeom>
            <a:avLst/>
            <a:gdLst>
              <a:gd name="connsiteX0" fmla="*/ 1221033 w 2442066"/>
              <a:gd name="connsiteY0" fmla="*/ 0 h 2364216"/>
              <a:gd name="connsiteX1" fmla="*/ 241786 w 2442066"/>
              <a:gd name="connsiteY1" fmla="*/ 468187 h 2364216"/>
              <a:gd name="connsiteX2" fmla="*/ 0 w 2442066"/>
              <a:gd name="connsiteY2" fmla="*/ 1520480 h 2364216"/>
              <a:gd name="connsiteX3" fmla="*/ 677708 w 2442066"/>
              <a:gd name="connsiteY3" fmla="*/ 2364217 h 2364216"/>
              <a:gd name="connsiteX4" fmla="*/ 1764359 w 2442066"/>
              <a:gd name="connsiteY4" fmla="*/ 2364217 h 2364216"/>
              <a:gd name="connsiteX5" fmla="*/ 2442067 w 2442066"/>
              <a:gd name="connsiteY5" fmla="*/ 1520480 h 2364216"/>
              <a:gd name="connsiteX6" fmla="*/ 2200280 w 2442066"/>
              <a:gd name="connsiteY6" fmla="*/ 468187 h 2364216"/>
              <a:gd name="connsiteX7" fmla="*/ 1221033 w 2442066"/>
              <a:gd name="connsiteY7" fmla="*/ 0 h 236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42066" h="2364216">
                <a:moveTo>
                  <a:pt x="1221033" y="0"/>
                </a:moveTo>
                <a:lnTo>
                  <a:pt x="241786" y="468187"/>
                </a:lnTo>
                <a:lnTo>
                  <a:pt x="0" y="1520480"/>
                </a:lnTo>
                <a:lnTo>
                  <a:pt x="677708" y="2364217"/>
                </a:lnTo>
                <a:lnTo>
                  <a:pt x="1764359" y="2364217"/>
                </a:lnTo>
                <a:lnTo>
                  <a:pt x="2442067" y="1520480"/>
                </a:lnTo>
                <a:lnTo>
                  <a:pt x="2200280" y="468187"/>
                </a:lnTo>
                <a:lnTo>
                  <a:pt x="1221033" y="0"/>
                </a:lnTo>
                <a:close/>
              </a:path>
            </a:pathLst>
          </a:custGeom>
          <a:blipFill>
            <a:blip r:embed="rId5"/>
            <a:srcRect/>
            <a:stretch>
              <a:fillRect l="-35283" r="-9971"/>
            </a:stretch>
          </a:blipFill>
          <a:ln w="50415" cap="flat">
            <a:gradFill>
              <a:gsLst>
                <a:gs pos="0">
                  <a:srgbClr val="FF7500"/>
                </a:gs>
                <a:gs pos="18000">
                  <a:srgbClr val="FB6C08"/>
                </a:gs>
                <a:gs pos="47000">
                  <a:srgbClr val="F15421"/>
                </a:gs>
                <a:gs pos="84000">
                  <a:srgbClr val="E02E48"/>
                </a:gs>
                <a:gs pos="100000">
                  <a:srgbClr val="D91C5C"/>
                </a:gs>
              </a:gsLst>
              <a:lin ang="0" scaled="1"/>
            </a:gra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805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0A67-44FD-AF2D-60ED-BE644C6FB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/>
              <a:t>What makes a material ‘smart’?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03D33C-6659-097F-A759-F04C26BED6D6}"/>
              </a:ext>
            </a:extLst>
          </p:cNvPr>
          <p:cNvSpPr/>
          <p:nvPr/>
        </p:nvSpPr>
        <p:spPr>
          <a:xfrm>
            <a:off x="411858" y="2305771"/>
            <a:ext cx="7951092" cy="383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r>
              <a:rPr lang="en-GB" sz="18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smart material will change in a controlled way in response to a stimulus.</a:t>
            </a:r>
          </a:p>
        </p:txBody>
      </p:sp>
      <p:sp>
        <p:nvSpPr>
          <p:cNvPr id="6" name="Google Shape;120;p9">
            <a:extLst>
              <a:ext uri="{FF2B5EF4-FFF2-40B4-BE49-F238E27FC236}">
                <a16:creationId xmlns:a16="http://schemas.microsoft.com/office/drawing/2014/main" id="{EADA08FD-9B86-8EC8-2FA0-D294DAD5D92C}"/>
              </a:ext>
            </a:extLst>
          </p:cNvPr>
          <p:cNvSpPr txBox="1">
            <a:spLocks/>
          </p:cNvSpPr>
          <p:nvPr/>
        </p:nvSpPr>
        <p:spPr>
          <a:xfrm>
            <a:off x="411858" y="7531951"/>
            <a:ext cx="10242000" cy="99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3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ts val="0"/>
              </a:spcBef>
              <a:buSzPts val="4500"/>
            </a:pPr>
            <a:r>
              <a:rPr lang="en-GB" sz="1800">
                <a:solidFill>
                  <a:srgbClr val="000000"/>
                </a:solidFill>
              </a:rPr>
              <a:t>Smart materials allow objects to become systems - connected things that work together.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E4EA24E-53F5-D638-1C95-664B77B2AEC7}"/>
              </a:ext>
            </a:extLst>
          </p:cNvPr>
          <p:cNvCxnSpPr>
            <a:cxnSpLocks/>
          </p:cNvCxnSpPr>
          <p:nvPr/>
        </p:nvCxnSpPr>
        <p:spPr>
          <a:xfrm>
            <a:off x="7271916" y="5342045"/>
            <a:ext cx="1713757" cy="0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1B29932-B5BA-927D-4CC8-837124D8531F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5</a:t>
            </a:fld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509DE72-990D-CC9E-F1F0-71D67A332244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Smart materials</a:t>
            </a:r>
            <a:endParaRPr lang="en-US"/>
          </a:p>
        </p:txBody>
      </p:sp>
      <p:sp>
        <p:nvSpPr>
          <p:cNvPr id="4" name="Graphic 5">
            <a:extLst>
              <a:ext uri="{FF2B5EF4-FFF2-40B4-BE49-F238E27FC236}">
                <a16:creationId xmlns:a16="http://schemas.microsoft.com/office/drawing/2014/main" id="{B33D5679-127F-FC8A-8222-DC4FED6DB2FF}"/>
              </a:ext>
            </a:extLst>
          </p:cNvPr>
          <p:cNvSpPr/>
          <p:nvPr/>
        </p:nvSpPr>
        <p:spPr>
          <a:xfrm>
            <a:off x="2785241" y="3194598"/>
            <a:ext cx="3987688" cy="3913304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solidFill>
            <a:srgbClr val="EBEBEB"/>
          </a:solidFill>
          <a:ln w="34925" cap="flat">
            <a:gradFill>
              <a:gsLst>
                <a:gs pos="0">
                  <a:srgbClr val="FF7500"/>
                </a:gs>
                <a:gs pos="18000">
                  <a:srgbClr val="FB6C08"/>
                </a:gs>
                <a:gs pos="47000">
                  <a:srgbClr val="F15421"/>
                </a:gs>
                <a:gs pos="84000">
                  <a:srgbClr val="E02E48"/>
                </a:gs>
                <a:gs pos="100000">
                  <a:srgbClr val="D91C5C"/>
                </a:gs>
              </a:gsLst>
              <a:lin ang="18900000" scaled="0"/>
            </a:gradFill>
            <a:prstDash val="solid"/>
            <a:miter/>
          </a:ln>
        </p:spPr>
        <p:txBody>
          <a:bodyPr lIns="72000" tIns="540000" rIns="72000" bIns="0"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Stimulus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Chemical compounds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Electric or magnetic field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Force (stress/strain/bend)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Light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Moisture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Temperature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raphic 5">
            <a:extLst>
              <a:ext uri="{FF2B5EF4-FFF2-40B4-BE49-F238E27FC236}">
                <a16:creationId xmlns:a16="http://schemas.microsoft.com/office/drawing/2014/main" id="{A097A562-0F3F-A4F6-FFE1-1EED0E2290DA}"/>
              </a:ext>
            </a:extLst>
          </p:cNvPr>
          <p:cNvSpPr/>
          <p:nvPr/>
        </p:nvSpPr>
        <p:spPr>
          <a:xfrm>
            <a:off x="9484659" y="3194598"/>
            <a:ext cx="3987688" cy="3913304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solidFill>
            <a:srgbClr val="EBEBEB"/>
          </a:solidFill>
          <a:ln w="34925" cap="flat">
            <a:gradFill>
              <a:gsLst>
                <a:gs pos="0">
                  <a:srgbClr val="FF7500"/>
                </a:gs>
                <a:gs pos="18000">
                  <a:srgbClr val="FB6C08"/>
                </a:gs>
                <a:gs pos="47000">
                  <a:srgbClr val="F15421"/>
                </a:gs>
                <a:gs pos="84000">
                  <a:srgbClr val="E02E48"/>
                </a:gs>
                <a:gs pos="100000">
                  <a:srgbClr val="D91C5C"/>
                </a:gs>
              </a:gsLst>
              <a:lin ang="18900000" scaled="0"/>
            </a:gradFill>
            <a:prstDash val="solid"/>
            <a:miter/>
          </a:ln>
        </p:spPr>
        <p:txBody>
          <a:bodyPr lIns="72000" tIns="540000" rIns="72000" bIns="0"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Response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Colour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Deformation (change in shape)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Force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Voltage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Volume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160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83408-89BF-E281-D99B-31E249800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58" y="1445908"/>
            <a:ext cx="5531742" cy="728133"/>
          </a:xfrm>
        </p:spPr>
        <p:txBody>
          <a:bodyPr/>
          <a:lstStyle/>
          <a:p>
            <a:r>
              <a:rPr lang="en"/>
              <a:t>Key smart materials</a:t>
            </a:r>
            <a:endParaRPr lang="en-US"/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E033171B-A1FF-EA28-7502-430B120005B6}"/>
              </a:ext>
            </a:extLst>
          </p:cNvPr>
          <p:cNvSpPr txBox="1">
            <a:spLocks/>
          </p:cNvSpPr>
          <p:nvPr/>
        </p:nvSpPr>
        <p:spPr>
          <a:xfrm>
            <a:off x="840310" y="3062483"/>
            <a:ext cx="7083519" cy="4518146"/>
          </a:xfrm>
          <a:prstGeom prst="rect">
            <a:avLst/>
          </a:prstGeom>
          <a:ln w="28575">
            <a:gradFill flip="none" rotWithShape="1">
              <a:gsLst>
                <a:gs pos="15000">
                  <a:srgbClr val="FF7500"/>
                </a:gs>
                <a:gs pos="100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360000" tIns="360000" rIns="360000" bIns="360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ts val="0"/>
              </a:spcBef>
              <a:buSzPts val="1800"/>
            </a:pPr>
            <a:r>
              <a:rPr lang="en-GB" b="1">
                <a:solidFill>
                  <a:schemeClr val="dk1"/>
                </a:solidFill>
              </a:rPr>
              <a:t>Shape memory alloys</a:t>
            </a:r>
          </a:p>
          <a:p>
            <a:pPr marL="457200" indent="-311150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dk1"/>
                </a:solidFill>
              </a:rPr>
              <a:t>Shape memory alloys can be formed into </a:t>
            </a:r>
            <a:br>
              <a:rPr lang="en-GB" sz="1800">
                <a:solidFill>
                  <a:schemeClr val="dk1"/>
                </a:solidFill>
              </a:rPr>
            </a:br>
            <a:r>
              <a:rPr lang="en-GB" sz="1800">
                <a:solidFill>
                  <a:schemeClr val="dk1"/>
                </a:solidFill>
              </a:rPr>
              <a:t>a desired shape when hot.</a:t>
            </a:r>
          </a:p>
          <a:p>
            <a:pPr marL="457200" indent="-3111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dk1"/>
                </a:solidFill>
              </a:rPr>
              <a:t>If deformed when cool, they retain their new shape.</a:t>
            </a:r>
          </a:p>
          <a:p>
            <a:pPr marL="457200" indent="-3111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dk1"/>
                </a:solidFill>
              </a:rPr>
              <a:t>But when warmed again, they revert back to their </a:t>
            </a:r>
            <a:br>
              <a:rPr lang="en-GB" sz="1800">
                <a:solidFill>
                  <a:schemeClr val="dk1"/>
                </a:solidFill>
              </a:rPr>
            </a:br>
            <a:r>
              <a:rPr lang="en-GB" sz="1800">
                <a:solidFill>
                  <a:schemeClr val="dk1"/>
                </a:solidFill>
              </a:rPr>
              <a:t>original shape.</a:t>
            </a:r>
          </a:p>
          <a:p>
            <a:pPr>
              <a:lnSpc>
                <a:spcPct val="100000"/>
              </a:lnSpc>
              <a:spcBef>
                <a:spcPts val="1200"/>
              </a:spcBef>
              <a:buSzPts val="1800"/>
            </a:pPr>
            <a:r>
              <a:rPr lang="en-GB" sz="1800" b="1">
                <a:solidFill>
                  <a:schemeClr val="dk1"/>
                </a:solidFill>
              </a:rPr>
              <a:t>Applications:</a:t>
            </a:r>
          </a:p>
          <a:p>
            <a:pPr>
              <a:lnSpc>
                <a:spcPct val="100000"/>
              </a:lnSpc>
              <a:spcBef>
                <a:spcPts val="1200"/>
              </a:spcBef>
              <a:buSzPts val="1800"/>
            </a:pPr>
            <a:r>
              <a:rPr lang="en-GB" sz="1800">
                <a:solidFill>
                  <a:schemeClr val="dk1"/>
                </a:solidFill>
              </a:rPr>
              <a:t>Hydraulic or pneumatic actuators, airtight joints, medical </a:t>
            </a:r>
            <a:br>
              <a:rPr lang="en-GB" sz="1800">
                <a:solidFill>
                  <a:schemeClr val="dk1"/>
                </a:solidFill>
              </a:rPr>
            </a:br>
            <a:r>
              <a:rPr lang="en-GB" sz="1800">
                <a:solidFill>
                  <a:schemeClr val="dk1"/>
                </a:solidFill>
              </a:rPr>
              <a:t>stents and staples, crack sensing when embedded in </a:t>
            </a:r>
            <a:br>
              <a:rPr lang="en-GB" sz="1800">
                <a:solidFill>
                  <a:schemeClr val="dk1"/>
                </a:solidFill>
              </a:rPr>
            </a:br>
            <a:r>
              <a:rPr lang="en-GB" sz="1800">
                <a:solidFill>
                  <a:schemeClr val="dk1"/>
                </a:solidFill>
              </a:rPr>
              <a:t>other materials.</a:t>
            </a:r>
          </a:p>
        </p:txBody>
      </p:sp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FFF237DC-CC75-C4B9-4FEA-11C0FF255D68}"/>
              </a:ext>
            </a:extLst>
          </p:cNvPr>
          <p:cNvSpPr txBox="1">
            <a:spLocks/>
          </p:cNvSpPr>
          <p:nvPr/>
        </p:nvSpPr>
        <p:spPr>
          <a:xfrm>
            <a:off x="8334922" y="3062484"/>
            <a:ext cx="7083519" cy="4518146"/>
          </a:xfrm>
          <a:prstGeom prst="rect">
            <a:avLst/>
          </a:prstGeom>
          <a:solidFill>
            <a:srgbClr val="ECECED"/>
          </a:solidFill>
          <a:ln w="28575">
            <a:gradFill flip="none" rotWithShape="1">
              <a:gsLst>
                <a:gs pos="15000">
                  <a:srgbClr val="FF7500"/>
                </a:gs>
                <a:gs pos="100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360000" tIns="360000" rIns="360000" bIns="360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ts val="0"/>
              </a:spcBef>
              <a:buSzPct val="108108"/>
            </a:pPr>
            <a:r>
              <a:rPr lang="en-GB" b="1">
                <a:solidFill>
                  <a:schemeClr val="dk1"/>
                </a:solidFill>
              </a:rPr>
              <a:t>Quantum tunnelling composites (QTC)</a:t>
            </a:r>
          </a:p>
          <a:p>
            <a:pPr marL="457200" indent="-311150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dk1"/>
                </a:solidFill>
              </a:rPr>
              <a:t>QTCs are elastomers containing metal particles </a:t>
            </a:r>
            <a:br>
              <a:rPr lang="en-GB" sz="1800">
                <a:solidFill>
                  <a:schemeClr val="dk1"/>
                </a:solidFill>
              </a:rPr>
            </a:br>
            <a:r>
              <a:rPr lang="en-GB" sz="1800">
                <a:solidFill>
                  <a:schemeClr val="dk1"/>
                </a:solidFill>
              </a:rPr>
              <a:t>at a carefully designed density.</a:t>
            </a:r>
          </a:p>
          <a:p>
            <a:pPr marL="457200" indent="-3111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dk1"/>
                </a:solidFill>
              </a:rPr>
              <a:t>In their natural state, they are insulators.</a:t>
            </a:r>
          </a:p>
          <a:p>
            <a:pPr marL="457200" indent="-3111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dk1"/>
                </a:solidFill>
              </a:rPr>
              <a:t>When compressed so the metal particles come closer together, electrons can ‘tunnel’ from particle to particle to allow a current to flow.</a:t>
            </a:r>
          </a:p>
          <a:p>
            <a:pPr marL="457200" indent="-31115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dk1"/>
                </a:solidFill>
              </a:rPr>
              <a:t>QTCs are extremely sensitive to changes in pressure.</a:t>
            </a:r>
          </a:p>
          <a:p>
            <a:pPr>
              <a:lnSpc>
                <a:spcPct val="100000"/>
              </a:lnSpc>
              <a:spcBef>
                <a:spcPts val="1200"/>
              </a:spcBef>
              <a:buSzPct val="149688"/>
            </a:pPr>
            <a:r>
              <a:rPr lang="en-GB" sz="1800" b="1">
                <a:solidFill>
                  <a:schemeClr val="dk1"/>
                </a:solidFill>
              </a:rPr>
              <a:t>Applications:</a:t>
            </a:r>
          </a:p>
          <a:p>
            <a:pPr>
              <a:lnSpc>
                <a:spcPct val="100000"/>
              </a:lnSpc>
              <a:spcBef>
                <a:spcPts val="1200"/>
              </a:spcBef>
              <a:buSzPct val="149688"/>
            </a:pPr>
            <a:r>
              <a:rPr lang="en-GB" sz="1800">
                <a:solidFill>
                  <a:schemeClr val="dk1"/>
                </a:solidFill>
              </a:rPr>
              <a:t>Touch controls, flexible controls, touch and pressure sensors.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B42569-7E24-BC5D-7303-341BFF75232D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6</a:t>
            </a:fld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41437419-A6C2-E74B-EBB5-8D4541199696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Smart materials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28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83408-89BF-E281-D99B-31E249800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57" y="1445908"/>
            <a:ext cx="10120675" cy="728133"/>
          </a:xfrm>
        </p:spPr>
        <p:txBody>
          <a:bodyPr/>
          <a:lstStyle/>
          <a:p>
            <a:r>
              <a:rPr lang="en"/>
              <a:t>Key smart materials continued</a:t>
            </a:r>
            <a:endParaRPr lang="en-US"/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E033171B-A1FF-EA28-7502-430B120005B6}"/>
              </a:ext>
            </a:extLst>
          </p:cNvPr>
          <p:cNvSpPr txBox="1">
            <a:spLocks/>
          </p:cNvSpPr>
          <p:nvPr/>
        </p:nvSpPr>
        <p:spPr>
          <a:xfrm>
            <a:off x="1331837" y="3135497"/>
            <a:ext cx="6569431" cy="4517389"/>
          </a:xfrm>
          <a:prstGeom prst="rect">
            <a:avLst/>
          </a:prstGeom>
          <a:ln w="28575">
            <a:gradFill flip="none" rotWithShape="1">
              <a:gsLst>
                <a:gs pos="15000">
                  <a:srgbClr val="FF7500"/>
                </a:gs>
                <a:gs pos="100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288000" tIns="288000" rIns="288000" bIns="288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b="1">
                <a:solidFill>
                  <a:schemeClr val="dk1"/>
                </a:solidFill>
              </a:rPr>
              <a:t>Thermochromic materials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dk1"/>
                </a:solidFill>
              </a:rPr>
              <a:t>Liquid crystals or dyes that change </a:t>
            </a:r>
            <a:br>
              <a:rPr lang="en-GB" sz="1800">
                <a:solidFill>
                  <a:schemeClr val="dk1"/>
                </a:solidFill>
              </a:rPr>
            </a:br>
            <a:r>
              <a:rPr lang="en-GB" sz="1800">
                <a:solidFill>
                  <a:schemeClr val="dk1"/>
                </a:solidFill>
              </a:rPr>
              <a:t>colour in response to temperature.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dk1"/>
                </a:solidFill>
              </a:rPr>
              <a:t>Liquid crystals offer high precision and a range </a:t>
            </a:r>
            <a:br>
              <a:rPr lang="en-GB" sz="1800">
                <a:solidFill>
                  <a:schemeClr val="dk1"/>
                </a:solidFill>
              </a:rPr>
            </a:br>
            <a:r>
              <a:rPr lang="en-GB" sz="1800">
                <a:solidFill>
                  <a:schemeClr val="dk1"/>
                </a:solidFill>
              </a:rPr>
              <a:t>of colours.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dk1"/>
                </a:solidFill>
              </a:rPr>
              <a:t>Dyes are less sensitive but usable in a wide range </a:t>
            </a:r>
            <a:br>
              <a:rPr lang="en-GB" sz="1800">
                <a:solidFill>
                  <a:schemeClr val="dk1"/>
                </a:solidFill>
              </a:rPr>
            </a:br>
            <a:r>
              <a:rPr lang="en-GB" sz="1800">
                <a:solidFill>
                  <a:schemeClr val="dk1"/>
                </a:solidFill>
              </a:rPr>
              <a:t>of applications.</a:t>
            </a: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GB" sz="1800" b="1">
                <a:solidFill>
                  <a:schemeClr val="dk1"/>
                </a:solidFill>
              </a:rPr>
              <a:t>Applications:</a:t>
            </a: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GB" sz="1800">
                <a:solidFill>
                  <a:schemeClr val="dk1"/>
                </a:solidFill>
              </a:rPr>
              <a:t>Battery strength indicator strips, flat thermometers, colour-changing clothes and mugs, baby bottles.</a:t>
            </a:r>
          </a:p>
        </p:txBody>
      </p:sp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FFF237DC-CC75-C4B9-4FEA-11C0FF255D68}"/>
              </a:ext>
            </a:extLst>
          </p:cNvPr>
          <p:cNvSpPr txBox="1">
            <a:spLocks/>
          </p:cNvSpPr>
          <p:nvPr/>
        </p:nvSpPr>
        <p:spPr>
          <a:xfrm>
            <a:off x="8356322" y="3135495"/>
            <a:ext cx="6569431" cy="4517389"/>
          </a:xfrm>
          <a:prstGeom prst="rect">
            <a:avLst/>
          </a:prstGeom>
          <a:solidFill>
            <a:srgbClr val="ECECED"/>
          </a:solidFill>
          <a:ln w="28575">
            <a:gradFill flip="none" rotWithShape="1">
              <a:gsLst>
                <a:gs pos="15000">
                  <a:srgbClr val="FF7500"/>
                </a:gs>
                <a:gs pos="100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360000" tIns="360000" rIns="360000" bIns="360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b="1">
                <a:solidFill>
                  <a:schemeClr val="dk1"/>
                </a:solidFill>
              </a:rPr>
              <a:t>Photochromic materials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dk1"/>
                </a:solidFill>
              </a:rPr>
              <a:t>Glass or plastic that darkens when </a:t>
            </a:r>
            <a:br>
              <a:rPr lang="en-GB" sz="1800">
                <a:solidFill>
                  <a:schemeClr val="dk1"/>
                </a:solidFill>
              </a:rPr>
            </a:br>
            <a:r>
              <a:rPr lang="en-GB" sz="1800">
                <a:solidFill>
                  <a:schemeClr val="dk1"/>
                </a:solidFill>
              </a:rPr>
              <a:t>exposed to ultraviolet (UV) light.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dk1"/>
                </a:solidFill>
              </a:rPr>
              <a:t>Glass uses silver halide, which UV converts to free silver molecules.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dk1"/>
                </a:solidFill>
              </a:rPr>
              <a:t>Works better in cold conditions than in hot.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GB" sz="1800" b="1">
                <a:solidFill>
                  <a:schemeClr val="dk1"/>
                </a:solidFill>
              </a:rPr>
              <a:t>Applications: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buSzPts val="1800"/>
              <a:buNone/>
            </a:pPr>
            <a:r>
              <a:rPr lang="en-GB" sz="1800">
                <a:solidFill>
                  <a:schemeClr val="dk1"/>
                </a:solidFill>
              </a:rPr>
              <a:t>Darkening spectacle lenses.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67DFA13-1ED1-D6EB-76E8-6036776C3DAA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7</a:t>
            </a:fld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66B9F3D-3380-D4FD-FA2E-32215716E3D3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Smart materials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67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83408-89BF-E281-D99B-31E249800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57" y="1445908"/>
            <a:ext cx="10120675" cy="728133"/>
          </a:xfrm>
        </p:spPr>
        <p:txBody>
          <a:bodyPr/>
          <a:lstStyle/>
          <a:p>
            <a:r>
              <a:rPr lang="en"/>
              <a:t>Key smart materials continued</a:t>
            </a:r>
            <a:endParaRPr lang="en-US"/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E033171B-A1FF-EA28-7502-430B120005B6}"/>
              </a:ext>
            </a:extLst>
          </p:cNvPr>
          <p:cNvSpPr txBox="1">
            <a:spLocks/>
          </p:cNvSpPr>
          <p:nvPr/>
        </p:nvSpPr>
        <p:spPr>
          <a:xfrm>
            <a:off x="549017" y="3178633"/>
            <a:ext cx="6569431" cy="3481247"/>
          </a:xfrm>
          <a:prstGeom prst="rect">
            <a:avLst/>
          </a:prstGeom>
          <a:ln w="28575">
            <a:gradFill flip="none" rotWithShape="1">
              <a:gsLst>
                <a:gs pos="15000">
                  <a:srgbClr val="FF7500"/>
                </a:gs>
                <a:gs pos="100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360000" tIns="360000" rIns="360000" bIns="360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rPr lang="en-GB" b="1">
                <a:solidFill>
                  <a:schemeClr val="dk1"/>
                </a:solidFill>
              </a:rPr>
              <a:t>Piezoelectric materials</a:t>
            </a:r>
          </a:p>
          <a:p>
            <a:pPr marL="457200" lvl="0" indent="-304989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dk1"/>
                </a:solidFill>
              </a:rPr>
              <a:t>Crystal or other materials that accumulate </a:t>
            </a:r>
            <a:br>
              <a:rPr lang="en-GB" sz="1800">
                <a:solidFill>
                  <a:schemeClr val="dk1"/>
                </a:solidFill>
              </a:rPr>
            </a:br>
            <a:r>
              <a:rPr lang="en-GB" sz="1800">
                <a:solidFill>
                  <a:schemeClr val="dk1"/>
                </a:solidFill>
              </a:rPr>
              <a:t>a charge when exposed to a stress or strain.</a:t>
            </a:r>
          </a:p>
          <a:p>
            <a:pPr marL="457200" lvl="0" indent="-3049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dk1"/>
                </a:solidFill>
              </a:rPr>
              <a:t>This force generates a voltage that can be sensed or used to do useful work.</a:t>
            </a: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49688"/>
              <a:buNone/>
            </a:pPr>
            <a:r>
              <a:rPr lang="en-GB" sz="1800" b="1">
                <a:solidFill>
                  <a:schemeClr val="dk1"/>
                </a:solidFill>
              </a:rPr>
              <a:t>Applications: </a:t>
            </a:r>
            <a:r>
              <a:rPr lang="en-GB" sz="1800">
                <a:solidFill>
                  <a:schemeClr val="dk1"/>
                </a:solidFill>
              </a:rPr>
              <a:t>Stress and strain sensors, </a:t>
            </a:r>
            <a:r>
              <a:rPr lang="en-GB" sz="1800" err="1">
                <a:solidFill>
                  <a:schemeClr val="dk1"/>
                </a:solidFill>
              </a:rPr>
              <a:t>sparkers</a:t>
            </a:r>
            <a:r>
              <a:rPr lang="en-GB" sz="1800">
                <a:solidFill>
                  <a:schemeClr val="dk1"/>
                </a:solidFill>
              </a:rPr>
              <a:t>, microphones and buzzers, distance sensors, tilt sensing, printer ink and vehicle fuel injection, ultrasound.</a:t>
            </a:r>
          </a:p>
        </p:txBody>
      </p:sp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FFF237DC-CC75-C4B9-4FEA-11C0FF255D68}"/>
              </a:ext>
            </a:extLst>
          </p:cNvPr>
          <p:cNvSpPr txBox="1">
            <a:spLocks/>
          </p:cNvSpPr>
          <p:nvPr/>
        </p:nvSpPr>
        <p:spPr>
          <a:xfrm>
            <a:off x="7517272" y="2430664"/>
            <a:ext cx="6396280" cy="2659496"/>
          </a:xfrm>
          <a:prstGeom prst="rect">
            <a:avLst/>
          </a:prstGeom>
          <a:solidFill>
            <a:srgbClr val="ECECED"/>
          </a:solidFill>
          <a:ln w="28575">
            <a:gradFill flip="none" rotWithShape="1">
              <a:gsLst>
                <a:gs pos="15000">
                  <a:srgbClr val="FF7500"/>
                </a:gs>
                <a:gs pos="100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288000" tIns="360000" rIns="288000" bIns="288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b="1">
                <a:solidFill>
                  <a:schemeClr val="dk1"/>
                </a:solidFill>
              </a:rPr>
              <a:t>Electroactive polymers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dk1"/>
                </a:solidFill>
              </a:rPr>
              <a:t>Polymers that change shape with a large deformation when an electric field is applied.</a:t>
            </a: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buSzPts val="1800"/>
              <a:buNone/>
            </a:pPr>
            <a:r>
              <a:rPr lang="en-GB" sz="1800" b="1">
                <a:solidFill>
                  <a:schemeClr val="dk1"/>
                </a:solidFill>
              </a:rPr>
              <a:t>Applications: </a:t>
            </a:r>
            <a:r>
              <a:rPr lang="en-GB" sz="1800">
                <a:solidFill>
                  <a:schemeClr val="dk1"/>
                </a:solidFill>
              </a:rPr>
              <a:t>soft grippers, bio-mimicking ‘muscles’, soft robots, soft pumps, braille displays.</a:t>
            </a:r>
          </a:p>
        </p:txBody>
      </p:sp>
      <p:sp>
        <p:nvSpPr>
          <p:cNvPr id="3" name="Content Placeholder 11">
            <a:extLst>
              <a:ext uri="{FF2B5EF4-FFF2-40B4-BE49-F238E27FC236}">
                <a16:creationId xmlns:a16="http://schemas.microsoft.com/office/drawing/2014/main" id="{AB1B4280-2BCC-5B4C-9F8F-93D88AC997B2}"/>
              </a:ext>
            </a:extLst>
          </p:cNvPr>
          <p:cNvSpPr txBox="1">
            <a:spLocks/>
          </p:cNvSpPr>
          <p:nvPr/>
        </p:nvSpPr>
        <p:spPr>
          <a:xfrm>
            <a:off x="7517272" y="5524942"/>
            <a:ext cx="6396280" cy="3207578"/>
          </a:xfrm>
          <a:prstGeom prst="rect">
            <a:avLst/>
          </a:prstGeom>
          <a:solidFill>
            <a:srgbClr val="ECECED"/>
          </a:solidFill>
          <a:ln w="28575">
            <a:gradFill flip="none" rotWithShape="1">
              <a:gsLst>
                <a:gs pos="15000">
                  <a:srgbClr val="FF7500"/>
                </a:gs>
                <a:gs pos="100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288000" tIns="360000" rIns="288000" bIns="288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rPr lang="en-GB" b="1">
                <a:solidFill>
                  <a:schemeClr val="dk1"/>
                </a:solidFill>
              </a:rPr>
              <a:t>Self-healing materials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dk1"/>
                </a:solidFill>
              </a:rPr>
              <a:t>Materials that can repair micro-damage before larger cracks etc. appear.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dk1"/>
                </a:solidFill>
              </a:rPr>
              <a:t>Can be polymers or materials containing micro-capsules of ‘repair’ materials.</a:t>
            </a: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buSzPct val="149688"/>
              <a:buNone/>
            </a:pPr>
            <a:r>
              <a:rPr lang="en-GB" sz="1800" b="1">
                <a:solidFill>
                  <a:schemeClr val="dk1"/>
                </a:solidFill>
              </a:rPr>
              <a:t>Applications: </a:t>
            </a:r>
            <a:r>
              <a:rPr lang="en-GB" sz="1800">
                <a:solidFill>
                  <a:schemeClr val="dk1"/>
                </a:solidFill>
              </a:rPr>
              <a:t>coatings, metal and polymer parts exposed to stress, building materials.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D2BB08-D497-8B50-9B7F-02564D18215E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8</a:t>
            </a:fld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944B97E5-9AEA-180E-1111-843FB7A450CB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Smart materials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59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11">
            <a:extLst>
              <a:ext uri="{FF2B5EF4-FFF2-40B4-BE49-F238E27FC236}">
                <a16:creationId xmlns:a16="http://schemas.microsoft.com/office/drawing/2014/main" id="{E1BF96F2-FC44-890D-8BBA-8173DE5BE190}"/>
              </a:ext>
            </a:extLst>
          </p:cNvPr>
          <p:cNvSpPr txBox="1">
            <a:spLocks/>
          </p:cNvSpPr>
          <p:nvPr/>
        </p:nvSpPr>
        <p:spPr>
          <a:xfrm>
            <a:off x="8991254" y="3249507"/>
            <a:ext cx="6718436" cy="5132381"/>
          </a:xfrm>
          <a:prstGeom prst="rect">
            <a:avLst/>
          </a:prstGeom>
          <a:solidFill>
            <a:srgbClr val="ECECED"/>
          </a:solidFill>
          <a:ln w="28575">
            <a:gradFill flip="none" rotWithShape="1">
              <a:gsLst>
                <a:gs pos="15000">
                  <a:srgbClr val="FF7500"/>
                </a:gs>
                <a:gs pos="99000">
                  <a:srgbClr val="D91C5C"/>
                </a:gs>
              </a:gsLst>
              <a:lin ang="18900000" scaled="0"/>
              <a:tileRect/>
            </a:gradFill>
            <a:prstDash val="dash"/>
          </a:ln>
        </p:spPr>
        <p:txBody>
          <a:bodyPr vert="horz" lIns="288000" tIns="288000" rIns="288000" bIns="288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50" lvl="0">
              <a:lnSpc>
                <a:spcPct val="100000"/>
              </a:lnSpc>
              <a:spcBef>
                <a:spcPts val="0"/>
              </a:spcBef>
              <a:buSzPts val="1700"/>
            </a:pPr>
            <a:endParaRPr lang="en-GB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BDC903-5538-51B8-9DE9-DAAE2F1CF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/>
              <a:t>Smart materials and sustainability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903741-DC76-40F9-12AF-08D565DB9D95}"/>
              </a:ext>
            </a:extLst>
          </p:cNvPr>
          <p:cNvSpPr/>
          <p:nvPr/>
        </p:nvSpPr>
        <p:spPr>
          <a:xfrm>
            <a:off x="411858" y="2291752"/>
            <a:ext cx="14022169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>
                <a:solidFill>
                  <a:schemeClr val="dk1"/>
                </a:solidFill>
                <a:latin typeface="Arial"/>
                <a:cs typeface="Arial"/>
              </a:rPr>
              <a:t>Smart materials contribute to greater sustainability by helping smart factories to reduce resource and energy use</a:t>
            </a:r>
            <a:endParaRPr lang="en-US">
              <a:solidFill>
                <a:schemeClr val="dk1"/>
              </a:solidFill>
            </a:endParaRPr>
          </a:p>
          <a:p>
            <a:r>
              <a:rPr lang="en-GB">
                <a:solidFill>
                  <a:schemeClr val="dk1"/>
                </a:solidFill>
                <a:latin typeface="Arial"/>
                <a:cs typeface="Arial"/>
              </a:rPr>
              <a:t>and by being integrated into the smart products they produce, which can be self-monitoring, adaptive and self-healing.</a:t>
            </a:r>
            <a:endParaRPr lang="en-GB">
              <a:solidFill>
                <a:schemeClr val="dk1"/>
              </a:solidFill>
            </a:endParaRPr>
          </a:p>
        </p:txBody>
      </p:sp>
      <p:sp>
        <p:nvSpPr>
          <p:cNvPr id="8" name="Google Shape;165;g1abae974793_0_0">
            <a:extLst>
              <a:ext uri="{FF2B5EF4-FFF2-40B4-BE49-F238E27FC236}">
                <a16:creationId xmlns:a16="http://schemas.microsoft.com/office/drawing/2014/main" id="{84358B9B-9B97-4A63-D831-E56E795FB257}"/>
              </a:ext>
            </a:extLst>
          </p:cNvPr>
          <p:cNvSpPr txBox="1"/>
          <p:nvPr/>
        </p:nvSpPr>
        <p:spPr>
          <a:xfrm>
            <a:off x="881094" y="3344920"/>
            <a:ext cx="6752157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Arial" panose="020B0604020202020204" pitchFamily="34" charset="0"/>
                <a:cs typeface="Arial" panose="020B0604020202020204" pitchFamily="34" charset="0"/>
              </a:rPr>
              <a:t>Smart, sustainable factories </a:t>
            </a: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designed around the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 4.0 technologies below reduce energy and resource use and contribute towards progress to a ‘net zero’ economy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Google Shape;167;g1abae974793_0_0">
            <a:extLst>
              <a:ext uri="{FF2B5EF4-FFF2-40B4-BE49-F238E27FC236}">
                <a16:creationId xmlns:a16="http://schemas.microsoft.com/office/drawing/2014/main" id="{ADF44ED0-3276-0FDC-A6C7-7CE242B33DF4}"/>
              </a:ext>
            </a:extLst>
          </p:cNvPr>
          <p:cNvSpPr txBox="1"/>
          <p:nvPr/>
        </p:nvSpPr>
        <p:spPr>
          <a:xfrm>
            <a:off x="10060976" y="3344920"/>
            <a:ext cx="4838265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Arial" panose="020B0604020202020204" pitchFamily="34" charset="0"/>
                <a:cs typeface="Arial" panose="020B0604020202020204" pitchFamily="34" charset="0"/>
              </a:rPr>
              <a:t>Smart, sustainable products and systems </a:t>
            </a: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reduce energy use and extend lifecycles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267EE4AD-4D2A-39F6-9EA8-E3BC32F4EC05}"/>
              </a:ext>
            </a:extLst>
          </p:cNvPr>
          <p:cNvSpPr txBox="1">
            <a:spLocks/>
          </p:cNvSpPr>
          <p:nvPr/>
        </p:nvSpPr>
        <p:spPr>
          <a:xfrm>
            <a:off x="881095" y="4564955"/>
            <a:ext cx="3141001" cy="1582138"/>
          </a:xfrm>
          <a:prstGeom prst="rect">
            <a:avLst/>
          </a:prstGeom>
          <a:ln w="28575">
            <a:gradFill flip="none" rotWithShape="1">
              <a:gsLst>
                <a:gs pos="15000">
                  <a:srgbClr val="FF7500"/>
                </a:gs>
                <a:gs pos="100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216000" tIns="180000" rIns="216000" bIns="216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Cyber-physical systems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Networked machines </a:t>
            </a:r>
            <a:b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robots that interact </a:t>
            </a:r>
            <a:b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adapt.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836D8748-61AA-A4A1-3C3D-385FB26F26C7}"/>
              </a:ext>
            </a:extLst>
          </p:cNvPr>
          <p:cNvSpPr txBox="1">
            <a:spLocks/>
          </p:cNvSpPr>
          <p:nvPr/>
        </p:nvSpPr>
        <p:spPr>
          <a:xfrm>
            <a:off x="4272917" y="4563111"/>
            <a:ext cx="3141001" cy="1612213"/>
          </a:xfrm>
          <a:prstGeom prst="rect">
            <a:avLst/>
          </a:prstGeom>
          <a:ln w="28575">
            <a:gradFill flip="none" rotWithShape="1">
              <a:gsLst>
                <a:gs pos="15000">
                  <a:srgbClr val="FF7500"/>
                </a:gs>
                <a:gs pos="100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216000" tIns="180000" rIns="216000" bIns="216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Internet of things (IoT)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Connected objects </a:t>
            </a:r>
            <a:b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that gather and </a:t>
            </a:r>
            <a:b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exchange data.</a:t>
            </a:r>
          </a:p>
        </p:txBody>
      </p:sp>
      <p:sp>
        <p:nvSpPr>
          <p:cNvPr id="20" name="Content Placeholder 11">
            <a:extLst>
              <a:ext uri="{FF2B5EF4-FFF2-40B4-BE49-F238E27FC236}">
                <a16:creationId xmlns:a16="http://schemas.microsoft.com/office/drawing/2014/main" id="{04B43046-527A-0877-18E4-5BB4B7BA36B5}"/>
              </a:ext>
            </a:extLst>
          </p:cNvPr>
          <p:cNvSpPr txBox="1">
            <a:spLocks/>
          </p:cNvSpPr>
          <p:nvPr/>
        </p:nvSpPr>
        <p:spPr>
          <a:xfrm>
            <a:off x="881095" y="6433506"/>
            <a:ext cx="3141001" cy="1582138"/>
          </a:xfrm>
          <a:prstGeom prst="rect">
            <a:avLst/>
          </a:prstGeom>
          <a:ln w="28575">
            <a:gradFill flip="none" rotWithShape="1">
              <a:gsLst>
                <a:gs pos="15000">
                  <a:srgbClr val="FF7500"/>
                </a:gs>
                <a:gs pos="100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216000" tIns="180000" rIns="216000" bIns="216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1"/>
              <a:t>A</a:t>
            </a: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rtificial intelligence (AI)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800">
                <a:solidFill>
                  <a:schemeClr val="dk1"/>
                </a:solidFill>
              </a:rPr>
              <a:t>Patterns and trend detection</a:t>
            </a: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 predictive responses.</a:t>
            </a:r>
          </a:p>
        </p:txBody>
      </p:sp>
      <p:sp>
        <p:nvSpPr>
          <p:cNvPr id="21" name="Content Placeholder 11">
            <a:extLst>
              <a:ext uri="{FF2B5EF4-FFF2-40B4-BE49-F238E27FC236}">
                <a16:creationId xmlns:a16="http://schemas.microsoft.com/office/drawing/2014/main" id="{2DAB78D9-835C-74B4-D6D9-5729185ADC39}"/>
              </a:ext>
            </a:extLst>
          </p:cNvPr>
          <p:cNvSpPr txBox="1">
            <a:spLocks/>
          </p:cNvSpPr>
          <p:nvPr/>
        </p:nvSpPr>
        <p:spPr>
          <a:xfrm>
            <a:off x="4272918" y="6418696"/>
            <a:ext cx="3141001" cy="1608602"/>
          </a:xfrm>
          <a:prstGeom prst="rect">
            <a:avLst/>
          </a:prstGeom>
          <a:ln w="28575">
            <a:gradFill flip="none" rotWithShape="1">
              <a:gsLst>
                <a:gs pos="15000">
                  <a:srgbClr val="FF7500"/>
                </a:gs>
                <a:gs pos="100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216000" tIns="180000" rIns="216000" bIns="216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Additive manufacturing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3D printing and other methods that add only what material is needed.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en-GB" sz="1800"/>
          </a:p>
        </p:txBody>
      </p:sp>
      <p:sp>
        <p:nvSpPr>
          <p:cNvPr id="22" name="Content Placeholder 11">
            <a:extLst>
              <a:ext uri="{FF2B5EF4-FFF2-40B4-BE49-F238E27FC236}">
                <a16:creationId xmlns:a16="http://schemas.microsoft.com/office/drawing/2014/main" id="{9626B337-3B14-74D4-B20E-B0E64B2915DA}"/>
              </a:ext>
            </a:extLst>
          </p:cNvPr>
          <p:cNvSpPr txBox="1">
            <a:spLocks/>
          </p:cNvSpPr>
          <p:nvPr/>
        </p:nvSpPr>
        <p:spPr>
          <a:xfrm>
            <a:off x="9402694" y="4200911"/>
            <a:ext cx="2824563" cy="1737439"/>
          </a:xfrm>
          <a:prstGeom prst="rect">
            <a:avLst/>
          </a:prstGeom>
          <a:ln w="28575">
            <a:gradFill flip="none" rotWithShape="1">
              <a:gsLst>
                <a:gs pos="15000">
                  <a:srgbClr val="FF7500"/>
                </a:gs>
                <a:gs pos="100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216000" tIns="180000" rIns="216000" bIns="216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1"/>
              <a:t>Self-monitoring</a:t>
            </a:r>
            <a:endParaRPr lang="en-GB"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800"/>
              <a:t>Machines self-monitor for greater efficiency and safety.</a:t>
            </a:r>
            <a:endParaRPr lang="en-GB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Content Placeholder 11">
            <a:extLst>
              <a:ext uri="{FF2B5EF4-FFF2-40B4-BE49-F238E27FC236}">
                <a16:creationId xmlns:a16="http://schemas.microsoft.com/office/drawing/2014/main" id="{5606A62B-3784-91F7-8FDF-6B80182CB065}"/>
              </a:ext>
            </a:extLst>
          </p:cNvPr>
          <p:cNvSpPr txBox="1">
            <a:spLocks/>
          </p:cNvSpPr>
          <p:nvPr/>
        </p:nvSpPr>
        <p:spPr>
          <a:xfrm>
            <a:off x="12498640" y="4195607"/>
            <a:ext cx="2824563" cy="1737439"/>
          </a:xfrm>
          <a:prstGeom prst="rect">
            <a:avLst/>
          </a:prstGeom>
          <a:ln w="28575">
            <a:gradFill flip="none" rotWithShape="1">
              <a:gsLst>
                <a:gs pos="15000">
                  <a:srgbClr val="FF7500"/>
                </a:gs>
                <a:gs pos="100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216000" tIns="180000" rIns="216000" bIns="216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1"/>
              <a:t>Adaptive</a:t>
            </a:r>
            <a:endParaRPr lang="en-GB"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800"/>
              <a:t>Machines change how they work in response to changing conditions.</a:t>
            </a:r>
            <a:endParaRPr lang="en-GB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Content Placeholder 11">
            <a:extLst>
              <a:ext uri="{FF2B5EF4-FFF2-40B4-BE49-F238E27FC236}">
                <a16:creationId xmlns:a16="http://schemas.microsoft.com/office/drawing/2014/main" id="{AC516EEB-700F-F6B3-B1EB-08527ACCBFD2}"/>
              </a:ext>
            </a:extLst>
          </p:cNvPr>
          <p:cNvSpPr txBox="1">
            <a:spLocks/>
          </p:cNvSpPr>
          <p:nvPr/>
        </p:nvSpPr>
        <p:spPr>
          <a:xfrm>
            <a:off x="9402693" y="6212224"/>
            <a:ext cx="2824563" cy="1734177"/>
          </a:xfrm>
          <a:prstGeom prst="rect">
            <a:avLst/>
          </a:prstGeom>
          <a:ln w="28575">
            <a:gradFill flip="none" rotWithShape="1">
              <a:gsLst>
                <a:gs pos="15000">
                  <a:srgbClr val="FF7500"/>
                </a:gs>
                <a:gs pos="100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216000" tIns="180000" rIns="216000" bIns="216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1"/>
              <a:t>Self-healing</a:t>
            </a:r>
            <a:endParaRPr lang="en-GB"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800">
                <a:solidFill>
                  <a:schemeClr val="dk1"/>
                </a:solidFill>
              </a:rPr>
              <a:t>Composites and other materials can self-repair, extending their working life.</a:t>
            </a:r>
            <a:endParaRPr lang="en-GB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228A81D-3DB7-FFEF-35CB-8208142836C4}"/>
              </a:ext>
            </a:extLst>
          </p:cNvPr>
          <p:cNvCxnSpPr>
            <a:cxnSpLocks/>
          </p:cNvCxnSpPr>
          <p:nvPr/>
        </p:nvCxnSpPr>
        <p:spPr>
          <a:xfrm>
            <a:off x="8038854" y="5705502"/>
            <a:ext cx="715291" cy="0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11">
            <a:extLst>
              <a:ext uri="{FF2B5EF4-FFF2-40B4-BE49-F238E27FC236}">
                <a16:creationId xmlns:a16="http://schemas.microsoft.com/office/drawing/2014/main" id="{EA2A2C8A-D32A-42A2-F2C8-D5E412B92DC0}"/>
              </a:ext>
            </a:extLst>
          </p:cNvPr>
          <p:cNvSpPr txBox="1">
            <a:spLocks/>
          </p:cNvSpPr>
          <p:nvPr/>
        </p:nvSpPr>
        <p:spPr>
          <a:xfrm>
            <a:off x="514217" y="3253860"/>
            <a:ext cx="7287528" cy="5132391"/>
          </a:xfrm>
          <a:prstGeom prst="rect">
            <a:avLst/>
          </a:prstGeom>
          <a:ln w="28575">
            <a:gradFill flip="none" rotWithShape="1">
              <a:gsLst>
                <a:gs pos="15000">
                  <a:srgbClr val="FF7500"/>
                </a:gs>
                <a:gs pos="99000">
                  <a:srgbClr val="D91C5C"/>
                </a:gs>
              </a:gsLst>
              <a:lin ang="18900000" scaled="0"/>
              <a:tileRect/>
            </a:gradFill>
            <a:prstDash val="dash"/>
          </a:ln>
        </p:spPr>
        <p:txBody>
          <a:bodyPr vert="horz" lIns="288000" tIns="288000" rIns="288000" bIns="288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50" lvl="0">
              <a:lnSpc>
                <a:spcPct val="100000"/>
              </a:lnSpc>
              <a:spcBef>
                <a:spcPts val="0"/>
              </a:spcBef>
              <a:buSzPts val="1700"/>
            </a:pPr>
            <a:endParaRPr lang="en-GB" sz="1800"/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C8CB78BC-2536-9233-ACA5-BEBA4A5F7A95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9</a:t>
            </a:fld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3A868A5E-50C9-3900-E400-44C2814AC96A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Smart materials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9C4F11-3D6F-3E52-F22D-22FD5360B1C3}"/>
              </a:ext>
            </a:extLst>
          </p:cNvPr>
          <p:cNvSpPr txBox="1"/>
          <p:nvPr/>
        </p:nvSpPr>
        <p:spPr>
          <a:xfrm>
            <a:off x="7860570" y="5829645"/>
            <a:ext cx="1143782" cy="374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>
                <a:latin typeface="Arial" panose="020B0604020202020204" pitchFamily="34" charset="0"/>
                <a:cs typeface="Arial" panose="020B0604020202020204" pitchFamily="34" charset="0"/>
              </a:rPr>
              <a:t>Produce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616F6142-C206-6C58-16AB-2922AF6FE4A8}"/>
              </a:ext>
            </a:extLst>
          </p:cNvPr>
          <p:cNvSpPr txBox="1">
            <a:spLocks/>
          </p:cNvSpPr>
          <p:nvPr/>
        </p:nvSpPr>
        <p:spPr>
          <a:xfrm>
            <a:off x="12551930" y="6203796"/>
            <a:ext cx="2824563" cy="1734177"/>
          </a:xfrm>
          <a:prstGeom prst="rect">
            <a:avLst/>
          </a:prstGeom>
          <a:ln w="28575">
            <a:gradFill flip="none" rotWithShape="1">
              <a:gsLst>
                <a:gs pos="15000">
                  <a:srgbClr val="FF7500"/>
                </a:gs>
                <a:gs pos="100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216000" tIns="180000" rIns="216000" bIns="216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1" dirty="0"/>
              <a:t>Efficient</a:t>
            </a:r>
            <a:endParaRPr lang="en-GB" sz="1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800" dirty="0">
                <a:solidFill>
                  <a:schemeClr val="dk1"/>
                </a:solidFill>
              </a:rPr>
              <a:t>Reduced material and energy use can minimise climate impacts.</a:t>
            </a:r>
            <a:endParaRPr lang="en-GB"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8927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271370A8D5F84984EAE15DB732DB6C" ma:contentTypeVersion="17" ma:contentTypeDescription="Create a new document." ma:contentTypeScope="" ma:versionID="77cc91c51cad387ebd814b66518c13a7">
  <xsd:schema xmlns:xsd="http://www.w3.org/2001/XMLSchema" xmlns:xs="http://www.w3.org/2001/XMLSchema" xmlns:p="http://schemas.microsoft.com/office/2006/metadata/properties" xmlns:ns2="94c2123c-08af-4259-afd9-327c11a3f8fe" xmlns:ns3="d89c1b2d-70bc-4028-a552-56ef7d93dfa4" targetNamespace="http://schemas.microsoft.com/office/2006/metadata/properties" ma:root="true" ma:fieldsID="23f814211c9022776c446bd2b5cba1b3" ns2:_="" ns3:_="">
    <xsd:import namespace="94c2123c-08af-4259-afd9-327c11a3f8fe"/>
    <xsd:import namespace="d89c1b2d-70bc-4028-a552-56ef7d93df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c2123c-08af-4259-afd9-327c11a3f8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fda258e-6141-476b-a562-def2baa699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9c1b2d-70bc-4028-a552-56ef7d93dfa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48fe45d-e1cc-4125-a718-5efafb3beb06}" ma:internalName="TaxCatchAll" ma:showField="CatchAllData" ma:web="d89c1b2d-70bc-4028-a552-56ef7d93df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c2123c-08af-4259-afd9-327c11a3f8fe">
      <Terms xmlns="http://schemas.microsoft.com/office/infopath/2007/PartnerControls"/>
    </lcf76f155ced4ddcb4097134ff3c332f>
    <TaxCatchAll xmlns="d89c1b2d-70bc-4028-a552-56ef7d93dfa4" xsi:nil="true"/>
    <MediaLengthInSeconds xmlns="94c2123c-08af-4259-afd9-327c11a3f8fe" xsi:nil="true"/>
    <SharedWithUsers xmlns="d89c1b2d-70bc-4028-a552-56ef7d93dfa4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76D3D15-4D34-491A-B51B-946335993E9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4FC487-5B76-4FFB-8F44-2A4459EA7B98}"/>
</file>

<file path=customXml/itemProps3.xml><?xml version="1.0" encoding="utf-8"?>
<ds:datastoreItem xmlns:ds="http://schemas.openxmlformats.org/officeDocument/2006/customXml" ds:itemID="{CDA5C3DC-4A19-411B-A325-32C3C6BA2570}">
  <ds:schemaRefs>
    <ds:schemaRef ds:uri="1ccdc7b9-4b6b-4ed9-8fc5-54a67669b54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schemas.microsoft.com/sharepoint/v3"/>
    <ds:schemaRef ds:uri="0edf7d78-1330-49f6-bffc-7239953f04fe"/>
    <ds:schemaRef ds:uri="f97151d3-a763-4fee-95d1-c0b0132eac99"/>
    <ds:schemaRef ds:uri="94c2123c-08af-4259-afd9-327c11a3f8fe"/>
    <ds:schemaRef ds:uri="d89c1b2d-70bc-4028-a552-56ef7d93dfa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</TotalTime>
  <Words>1684</Words>
  <Application>Microsoft Office PowerPoint</Application>
  <PresentationFormat>Custom</PresentationFormat>
  <Paragraphs>227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Custom Design</vt:lpstr>
      <vt:lpstr>PowerPoint Presentation</vt:lpstr>
      <vt:lpstr>4. Smart materials</vt:lpstr>
      <vt:lpstr>Learning outcomes</vt:lpstr>
      <vt:lpstr>What’s interesting about this material?</vt:lpstr>
      <vt:lpstr>What makes a material ‘smart’?</vt:lpstr>
      <vt:lpstr>Key smart materials</vt:lpstr>
      <vt:lpstr>Key smart materials continued</vt:lpstr>
      <vt:lpstr>Key smart materials continued</vt:lpstr>
      <vt:lpstr>Smart materials and sustainability</vt:lpstr>
      <vt:lpstr>Smart materials and sustainability</vt:lpstr>
      <vt:lpstr>Smart materials and sustainability – examples </vt:lpstr>
      <vt:lpstr>Smart materials and sustainability</vt:lpstr>
      <vt:lpstr>Smart materials and sustainability - example</vt:lpstr>
      <vt:lpstr>Smart materials, Industry 4.0 and sustainability</vt:lpstr>
      <vt:lpstr>Smart materials, sustainability and you</vt:lpstr>
      <vt:lpstr>Learning outcomes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Marks</dc:creator>
  <cp:lastModifiedBy>Stephen Winterburn</cp:lastModifiedBy>
  <cp:revision>59</cp:revision>
  <dcterms:created xsi:type="dcterms:W3CDTF">2022-05-23T15:11:33Z</dcterms:created>
  <dcterms:modified xsi:type="dcterms:W3CDTF">2023-09-07T15:41:01Z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0x01010049271370A8D5F84984EAE15DB732DB6C</vt:lpwstr>
  </property>
  <property fmtid="{D5CDD505-2E9C-101B-9397-08002B2CF9AE}" pid="3" name="MediaServiceImageTags">
    <vt:lpwstr/>
  </property>
  <property fmtid="{D5CDD505-2E9C-101B-9397-08002B2CF9AE}" pid="4" name="Order">
    <vt:lpwstr>976200.000000000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