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67" r:id="rId3"/>
    <p:sldId id="284" r:id="rId4"/>
    <p:sldId id="281" r:id="rId5"/>
    <p:sldId id="257" r:id="rId6"/>
    <p:sldId id="272" r:id="rId7"/>
    <p:sldId id="275" r:id="rId8"/>
    <p:sldId id="304" r:id="rId9"/>
    <p:sldId id="276" r:id="rId10"/>
    <p:sldId id="311" r:id="rId11"/>
    <p:sldId id="271" r:id="rId12"/>
    <p:sldId id="307" r:id="rId13"/>
    <p:sldId id="308" r:id="rId14"/>
    <p:sldId id="303" r:id="rId15"/>
    <p:sldId id="302" r:id="rId16"/>
    <p:sldId id="309" r:id="rId17"/>
    <p:sldId id="310" r:id="rId18"/>
  </p:sldIdLst>
  <p:sldSz cx="16257588"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na Down" initials="MD" lastIdx="14" clrIdx="0">
    <p:extLst>
      <p:ext uri="{19B8F6BF-5375-455C-9EA6-DF929625EA0E}">
        <p15:presenceInfo xmlns:p15="http://schemas.microsoft.com/office/powerpoint/2012/main" userId="f49f9c9fde2637aa" providerId="Windows Live"/>
      </p:ext>
    </p:extLst>
  </p:cmAuthor>
  <p:cmAuthor id="2" name="Bryony" initials="B" lastIdx="72" clrIdx="1">
    <p:extLst>
      <p:ext uri="{19B8F6BF-5375-455C-9EA6-DF929625EA0E}">
        <p15:presenceInfo xmlns:p15="http://schemas.microsoft.com/office/powerpoint/2012/main" userId="fe1aad7348244552" providerId="Windows Live"/>
      </p:ext>
    </p:extLst>
  </p:cmAuthor>
  <p:cmAuthor id="3" name="Mike Guilmant-Cush" initials="MG" lastIdx="7" clrIdx="2">
    <p:extLst>
      <p:ext uri="{19B8F6BF-5375-455C-9EA6-DF929625EA0E}">
        <p15:presenceInfo xmlns:p15="http://schemas.microsoft.com/office/powerpoint/2012/main" userId="Mike Guilmant-Cush" providerId="None"/>
      </p:ext>
    </p:extLst>
  </p:cmAuthor>
  <p:cmAuthor id="4" name="Lindsey Bowler" initials="LB" lastIdx="11" clrIdx="3">
    <p:extLst>
      <p:ext uri="{19B8F6BF-5375-455C-9EA6-DF929625EA0E}">
        <p15:presenceInfo xmlns:p15="http://schemas.microsoft.com/office/powerpoint/2012/main" userId="S::lindsey.bowler@blackbaud.me::1a1086d1-7e65-4f47-8103-b0bbf6189ccc" providerId="AD"/>
      </p:ext>
    </p:extLst>
  </p:cmAuthor>
  <p:cmAuthor id="5" name="Rabia Chhaya" initials="RC" lastIdx="8" clrIdx="4">
    <p:extLst>
      <p:ext uri="{19B8F6BF-5375-455C-9EA6-DF929625EA0E}">
        <p15:presenceInfo xmlns:p15="http://schemas.microsoft.com/office/powerpoint/2012/main" userId="S::Rabia.Chhaya@raeng.org.uk::8a6e6ca5-afbe-4603-b3c7-7f8abe87ba8e" providerId="AD"/>
      </p:ext>
    </p:extLst>
  </p:cmAuthor>
  <p:cmAuthor id="6" name="Michael Guilmant-Cush" initials="MGC" lastIdx="11" clrIdx="5">
    <p:extLst>
      <p:ext uri="{19B8F6BF-5375-455C-9EA6-DF929625EA0E}">
        <p15:presenceInfo xmlns:p15="http://schemas.microsoft.com/office/powerpoint/2012/main" userId="S::mike@mgcwriting.onmicrosoft.com::1f83a091-1871-4096-b5ea-a328593590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D"/>
    <a:srgbClr val="EFEFEF"/>
    <a:srgbClr val="24D6D1"/>
    <a:srgbClr val="22166B"/>
    <a:srgbClr val="00F291"/>
    <a:srgbClr val="F1D408"/>
    <a:srgbClr val="D2CF1C"/>
    <a:srgbClr val="E15A9A"/>
    <a:srgbClr val="3DB876"/>
    <a:srgbClr val="FF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1" autoAdjust="0"/>
    <p:restoredTop sz="75000" autoAdjust="0"/>
  </p:normalViewPr>
  <p:slideViewPr>
    <p:cSldViewPr snapToGrid="0" snapToObjects="1">
      <p:cViewPr varScale="1">
        <p:scale>
          <a:sx n="48" d="100"/>
          <a:sy n="48" d="100"/>
        </p:scale>
        <p:origin x="1104" y="67"/>
      </p:cViewPr>
      <p:guideLst/>
    </p:cSldViewPr>
  </p:slid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7F610-3751-F945-A338-751CC6F6B176}"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suggestions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Review the answers on the slide.</a:t>
            </a:r>
          </a:p>
          <a:p>
            <a:pPr marL="457200" lvl="0" indent="-298450" algn="l" rtl="0">
              <a:spcBef>
                <a:spcPts val="0"/>
              </a:spcBef>
              <a:spcAft>
                <a:spcPts val="0"/>
              </a:spcAft>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Switches</a:t>
            </a:r>
            <a:r>
              <a:rPr lang="en-GB" sz="1200" b="0" i="0" u="none" strike="noStrike" dirty="0">
                <a:solidFill>
                  <a:srgbClr val="000000"/>
                </a:solidFill>
                <a:effectLst/>
                <a:latin typeface="Arial" panose="020B0604020202020204" pitchFamily="34" charset="0"/>
                <a:cs typeface="Arial" panose="020B0604020202020204" pitchFamily="34" charset="0"/>
              </a:rPr>
              <a:t> produce an off (low) or on (high) output. They may be momentary or toggle to remain on or off when pushed. Switches can be pushed to make or pushed to break.</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Sensors like thermistors or variable resistors produce a continuously variable (smooth) analogue output between a minimum and maximum value. (This can be linear, as shown, or non-linear with a curved response.)</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Digital sensors provide outputs with discrete values, for example from 0 to 255 in an 8-bit system, such as encoders.</a:t>
            </a:r>
            <a:endParaRPr lang="en-GB" sz="1200" b="0" dirty="0">
              <a:effectLst/>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Char char="●"/>
            </a:pPr>
            <a:endParaRPr lang="en-GB" sz="1200" b="0" dirty="0">
              <a:effectLst/>
              <a:latin typeface="Arial" panose="020B0604020202020204" pitchFamily="34" charset="0"/>
              <a:cs typeface="Arial" panose="020B0604020202020204" pitchFamily="34" charset="0"/>
            </a:endParaRPr>
          </a:p>
          <a:p>
            <a:br>
              <a:rPr lang="en-GB" sz="1200" dirty="0">
                <a:latin typeface="Arial" panose="020B0604020202020204" pitchFamily="34" charset="0"/>
                <a:cs typeface="Arial" panose="020B0604020202020204" pitchFamily="34" charset="0"/>
              </a:rPr>
            </a:b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142330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suggestions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This slide and the following slide provide a brief introduction to signal processing and analogue to digital conversion, which you can develop further to suit the needs of your specification.</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endParaRPr lang="en-GB" sz="1200" b="0" dirty="0">
              <a:effectLst/>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Ask </a:t>
            </a:r>
            <a:r>
              <a:rPr lang="en-GB" sz="1200" b="0" i="0" u="none" strike="noStrike" dirty="0">
                <a:solidFill>
                  <a:srgbClr val="000000"/>
                </a:solidFill>
                <a:effectLst/>
                <a:latin typeface="Arial" panose="020B0604020202020204" pitchFamily="34" charset="0"/>
                <a:cs typeface="Arial" panose="020B0604020202020204" pitchFamily="34" charset="0"/>
              </a:rPr>
              <a:t>learners to think back to the continuously variable output from a sensor or input device like a thermistor or variable resistor. If a microcontroller or PLC is to be able to use a wide range of sensors, what can learners say about the output requirements of these sensors on how they need to be interfaced with the controller?</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Review the brief introduction to signal conditioning which converts a range of output signals into a uniform range (conditioning may also filter the signal to remove unwanted noise or interference).</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Explore the circuit diagram on the slide; the current from the sensor passes through a 250 ohm resistor and the voltage across this resistor is measured to provide an input voltage.</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Review the table with learners, calculating the voltage for each output current, and what each output reading represents.</a:t>
            </a: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 sheet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Learners add the results of their calculations to </a:t>
            </a:r>
            <a:r>
              <a:rPr lang="en-GB" sz="1200" b="1" i="0" u="none" strike="noStrike" dirty="0">
                <a:solidFill>
                  <a:srgbClr val="000000"/>
                </a:solidFill>
                <a:effectLst/>
                <a:latin typeface="Arial" panose="020B0604020202020204" pitchFamily="34" charset="0"/>
                <a:cs typeface="Arial" panose="020B0604020202020204" pitchFamily="34" charset="0"/>
              </a:rPr>
              <a:t>Microcontroller systems - Activity sheet 4: section 4b</a:t>
            </a:r>
            <a:r>
              <a:rPr lang="en-GB" sz="1200" b="0" i="0" u="none" strike="noStrike" dirty="0">
                <a:solidFill>
                  <a:srgbClr val="000000"/>
                </a:solidFill>
                <a:effectLst/>
                <a:latin typeface="Arial" panose="020B0604020202020204" pitchFamily="34" charset="0"/>
                <a:cs typeface="Arial" panose="020B0604020202020204" pitchFamily="34" charset="0"/>
              </a:rPr>
              <a: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Example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Output requirements: it’s helpful for sensors to provide an output in a standard range when connected to a standardised power </a:t>
            </a:r>
            <a:r>
              <a:rPr lang="en-GB" sz="1200" b="0" i="0" u="none" strike="noStrike">
                <a:solidFill>
                  <a:srgbClr val="000000"/>
                </a:solidFill>
                <a:effectLst/>
                <a:latin typeface="Arial" panose="020B0604020202020204" pitchFamily="34" charset="0"/>
                <a:cs typeface="Arial" panose="020B0604020202020204" pitchFamily="34" charset="0"/>
              </a:rPr>
              <a:t>supply..</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Please also see the answer slide that follows on the slide after next.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Assessment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Verbal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Written calculations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Extension </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Link this to learners’ practical work to design and build a simple microcontroller system. What signal processing does their system require, if any?</a:t>
            </a:r>
            <a:endParaRPr lang="en-GB" sz="1200" b="0" dirty="0">
              <a:effectLst/>
              <a:latin typeface="Arial" panose="020B0604020202020204" pitchFamily="34" charset="0"/>
              <a:cs typeface="Arial" panose="020B0604020202020204" pitchFamily="34" charset="0"/>
            </a:endParaRPr>
          </a:p>
          <a:p>
            <a:br>
              <a:rPr lang="en-GB" sz="1200" dirty="0">
                <a:latin typeface="Arial" panose="020B0604020202020204" pitchFamily="34" charset="0"/>
                <a:cs typeface="Arial" panose="020B0604020202020204" pitchFamily="34" charset="0"/>
              </a:rPr>
            </a:b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3581471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suggestions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Ask </a:t>
            </a:r>
            <a:r>
              <a:rPr lang="en-GB" sz="1200" b="0" i="0" u="none" strike="noStrike" dirty="0">
                <a:solidFill>
                  <a:srgbClr val="000000"/>
                </a:solidFill>
                <a:effectLst/>
                <a:latin typeface="Arial" panose="020B0604020202020204" pitchFamily="34" charset="0"/>
                <a:cs typeface="Arial" panose="020B0604020202020204" pitchFamily="34" charset="0"/>
              </a:rPr>
              <a:t>learners to suggest why a 1 to 5V signal may need to be converted into digital form.</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Introduce, if required, the concept of ‘bits’ and resolution: digital systems communicate using binary and bits are the number of binary digits (1 or 0) that the processor can move in a single time frame or ‘step’.</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The resolution (level of detail possible) is given by 2 to the power of the number of bits: 8-bit = 2</a:t>
            </a:r>
            <a:r>
              <a:rPr lang="en-GB" sz="1200" b="0" i="0" u="none" strike="noStrike" baseline="30000" dirty="0">
                <a:solidFill>
                  <a:srgbClr val="000000"/>
                </a:solidFill>
                <a:effectLst/>
                <a:latin typeface="Arial" panose="020B0604020202020204" pitchFamily="34" charset="0"/>
                <a:cs typeface="Arial" panose="020B0604020202020204" pitchFamily="34" charset="0"/>
              </a:rPr>
              <a:t>8</a:t>
            </a:r>
            <a:r>
              <a:rPr lang="en-GB" sz="1200" b="0" i="0" u="none" strike="noStrike" dirty="0">
                <a:solidFill>
                  <a:srgbClr val="000000"/>
                </a:solidFill>
                <a:effectLst/>
                <a:latin typeface="Arial" panose="020B0604020202020204" pitchFamily="34" charset="0"/>
                <a:cs typeface="Arial" panose="020B0604020202020204" pitchFamily="34" charset="0"/>
              </a:rPr>
              <a:t>, or 256, for example.</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Review the formula for converting analogue volts into a digital number. The numerator (top) subtracts 1 because the minimum value is 1 V, while the denominator (bottom) is 4 because the range of the voltage output is 4 (5 to 1 V). 256 is the number of possible values in an 8-bit system.</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Learners calculate the maximum possible resolution (in units) for each example and the digital number each output will create.</a:t>
            </a: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 sheet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Learners add the results of their calculations to </a:t>
            </a:r>
            <a:r>
              <a:rPr lang="en-GB" sz="1200" b="1" i="0" u="none" strike="noStrike" dirty="0">
                <a:solidFill>
                  <a:srgbClr val="000000"/>
                </a:solidFill>
                <a:effectLst/>
                <a:latin typeface="Arial" panose="020B0604020202020204" pitchFamily="34" charset="0"/>
                <a:cs typeface="Arial" panose="020B0604020202020204" pitchFamily="34" charset="0"/>
              </a:rPr>
              <a:t>Microcontroller systems - Activity sheet 4: section 4b</a:t>
            </a:r>
            <a:r>
              <a:rPr lang="en-GB" sz="1200" b="0" i="0" u="none" strike="noStrike" dirty="0">
                <a:solidFill>
                  <a:srgbClr val="000000"/>
                </a:solidFill>
                <a:effectLst/>
                <a:latin typeface="Arial" panose="020B0604020202020204" pitchFamily="34" charset="0"/>
                <a:cs typeface="Arial" panose="020B0604020202020204" pitchFamily="34" charset="0"/>
              </a:rPr>
              <a: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Example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Need for ADC: microcontrollers are digital devices that need data in binary (digital) format.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cs typeface="Arial" panose="020B0604020202020204" pitchFamily="34" charset="0"/>
              </a:rPr>
              <a:t>Please also see the answer slide that follows.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Assessment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Discussion</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Written calculations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Extension </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Link this to learners’ practical work to design and build a simple microcontroller system. What ADC does their system require, if any?</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Learners can calculate the theoretical resolution of 12, 16 and 32-bit ADCs by raising 2 to the power of each bit value.</a:t>
            </a:r>
            <a:endParaRPr lang="en-GB" sz="1200" b="0" dirty="0">
              <a:effectLst/>
              <a:latin typeface="Arial" panose="020B0604020202020204" pitchFamily="34" charset="0"/>
              <a:cs typeface="Arial" panose="020B0604020202020204" pitchFamily="34" charset="0"/>
            </a:endParaRPr>
          </a:p>
          <a:p>
            <a:br>
              <a:rPr lang="en-GB" sz="1200" dirty="0">
                <a:latin typeface="Arial" panose="020B0604020202020204" pitchFamily="34" charset="0"/>
                <a:cs typeface="Arial" panose="020B0604020202020204" pitchFamily="34" charset="0"/>
              </a:rPr>
            </a:b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3761741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suggestions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endParaRPr lang="en-GB" sz="1200" b="0" dirty="0">
              <a:effectLst/>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R</a:t>
            </a:r>
            <a:r>
              <a:rPr lang="en-GB" sz="1200" b="0" i="0" u="none" strike="noStrike" dirty="0">
                <a:solidFill>
                  <a:srgbClr val="000000"/>
                </a:solidFill>
                <a:effectLst/>
                <a:latin typeface="Arial" panose="020B0604020202020204" pitchFamily="34" charset="0"/>
                <a:cs typeface="Arial" panose="020B0604020202020204" pitchFamily="34" charset="0"/>
              </a:rPr>
              <a:t>eview the answers with learners.</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Your discussion about the advantages of using a minimum 4 mA current can lead into the final activity where learners can extend their understanding of sensors and consider passive and active sensor examples.</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It’s important that learners understand the difference between what resolution an ADC may make possible, and the sensitivity of the sensor providing the data. Learners should only rely on the manufacturer’s specified sensitivity when planning a control system and selecting the right sensor.</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Highlight that, in reality, ADCs generally include the necessary signal conditioning and so when specifying components learners just need to ensure that their chosen ADC (if not already built into the microcontroller) provides the necessary interface between the sensor and processor.</a:t>
            </a:r>
          </a:p>
          <a:p>
            <a:pPr marL="0" lvl="0" indent="0" algn="l" rtl="0">
              <a:spcBef>
                <a:spcPts val="0"/>
              </a:spcBef>
              <a:spcAft>
                <a:spcPts val="0"/>
              </a:spcAft>
              <a:buClr>
                <a:schemeClr val="dk1"/>
              </a:buClr>
              <a:buSzPts val="1100"/>
              <a:buFont typeface="Arial"/>
              <a:buNone/>
            </a:pP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2782968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suggestions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endParaRPr lang="en-GB" sz="1200" b="0" dirty="0">
              <a:effectLst/>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Briefly introduce this specification table which learners will need in the next activity.</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The sensor types are deliberately mixed up.</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A rotary encoder provides information about the rotational position.</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A </a:t>
            </a:r>
            <a:r>
              <a:rPr lang="en-GB" sz="1200" b="0" i="0" u="none" strike="noStrike" dirty="0" err="1">
                <a:solidFill>
                  <a:srgbClr val="000000"/>
                </a:solidFill>
                <a:effectLst/>
                <a:latin typeface="Arial" panose="020B0604020202020204" pitchFamily="34" charset="0"/>
                <a:cs typeface="Arial" panose="020B0604020202020204" pitchFamily="34" charset="0"/>
              </a:rPr>
              <a:t>tachogenerator</a:t>
            </a:r>
            <a:r>
              <a:rPr lang="en-GB" sz="1200" b="0" i="0" u="none" strike="noStrike" dirty="0">
                <a:solidFill>
                  <a:srgbClr val="000000"/>
                </a:solidFill>
                <a:effectLst/>
                <a:latin typeface="Arial" panose="020B0604020202020204" pitchFamily="34" charset="0"/>
                <a:cs typeface="Arial" panose="020B0604020202020204" pitchFamily="34" charset="0"/>
              </a:rPr>
              <a:t> provides information about rotational speed.</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IR sensors and thermistors both provide temperature information, however, one requires physical contact while the other does not (can learners identify which?)</a:t>
            </a: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99193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suggestions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This activity helps learners to explore how engineers match sensor type and range to meet the requirements of their applications. Print copies of the sensor specifications table (previous slide) for learners to use.</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0" i="0" u="none" strike="noStrike" dirty="0">
                <a:solidFill>
                  <a:srgbClr val="000000"/>
                </a:solidFill>
                <a:effectLst/>
                <a:latin typeface="Arial" panose="020B0604020202020204" pitchFamily="34" charset="0"/>
                <a:cs typeface="Arial" panose="020B0604020202020204" pitchFamily="34" charset="0"/>
              </a:rPr>
              <a:t>You may wish to include additional scenarios relevant to learners’ industrial placements or work experience, for which you will need to add example sensors from which learners can select. The activity does not require a consideration of signal conditioning, but the extension activity suggestions below include this.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E</a:t>
            </a:r>
            <a:r>
              <a:rPr lang="en-GB" sz="1200" b="0" i="0" u="none" strike="noStrike" dirty="0">
                <a:solidFill>
                  <a:srgbClr val="000000"/>
                </a:solidFill>
                <a:effectLst/>
                <a:latin typeface="Arial" panose="020B0604020202020204" pitchFamily="34" charset="0"/>
                <a:cs typeface="Arial" panose="020B0604020202020204" pitchFamily="34" charset="0"/>
              </a:rPr>
              <a:t>xplain that four engineers need help to select the right sensor for their application. Ask learners to choose from the table of possible sensors on the sensor specifications printable slide to match the sensor to the engineer’s desired specification. The sensors are mixed up in the table, both by type and by specification. Learners should first identify the correct type of sensor for the task and then narrow the selection down to the one that meets the requirements.</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Review each role and its requirements (two on this slide and two on the next slide).</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Learners can discuss why the requirements are important.</a:t>
            </a: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 sheet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Learners can complete </a:t>
            </a:r>
            <a:r>
              <a:rPr lang="en-GB" sz="1200" b="1" i="0" u="none" strike="noStrike" dirty="0">
                <a:solidFill>
                  <a:srgbClr val="000000"/>
                </a:solidFill>
                <a:effectLst/>
                <a:latin typeface="Arial" panose="020B0604020202020204" pitchFamily="34" charset="0"/>
                <a:cs typeface="Arial" panose="020B0604020202020204" pitchFamily="34" charset="0"/>
              </a:rPr>
              <a:t>Microcontroller systems - Activity sheet 5 </a:t>
            </a:r>
            <a:r>
              <a:rPr lang="en-GB" sz="1200" b="0" i="0" u="none" strike="noStrike" dirty="0">
                <a:solidFill>
                  <a:srgbClr val="000000"/>
                </a:solidFill>
                <a:effectLst/>
                <a:latin typeface="Arial" panose="020B0604020202020204" pitchFamily="34" charset="0"/>
                <a:cs typeface="Arial" panose="020B0604020202020204" pitchFamily="34" charset="0"/>
              </a:rPr>
              <a:t>with their selected sensors, justifying their decisions.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Example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Please also see the next slide.</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If necessary, help learners by providing the following information, or elicit this through questioning:</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Food in jars requires an IR sensor that uses a wavelength that can pass through glass, which is about 5 </a:t>
            </a:r>
            <a:r>
              <a:rPr lang="en-GB" sz="1200" b="0" i="0" u="none" strike="noStrike" dirty="0">
                <a:solidFill>
                  <a:srgbClr val="595959"/>
                </a:solidFill>
                <a:effectLst/>
                <a:latin typeface="Arial" panose="020B0604020202020204" pitchFamily="34" charset="0"/>
                <a:cs typeface="Arial" panose="020B0604020202020204" pitchFamily="34" charset="0"/>
              </a:rPr>
              <a:t>µ</a:t>
            </a:r>
            <a:r>
              <a:rPr lang="en-GB" sz="1200" b="0" i="0" u="none" strike="noStrike" dirty="0">
                <a:solidFill>
                  <a:srgbClr val="000000"/>
                </a:solidFill>
                <a:effectLst/>
                <a:latin typeface="Arial" panose="020B0604020202020204" pitchFamily="34" charset="0"/>
                <a:cs typeface="Arial" panose="020B0604020202020204" pitchFamily="34" charset="0"/>
              </a:rPr>
              <a:t>M, and the right temperature range and resolution.</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The rotational sensor must provide enough resolution to point the blades into the wind for maximum efficiency.</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The CNC sensor must be able to measure the high rotational speed of the router spindle.</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The temperature sensor must work in the range that’s the optimum temperature for tomatoes.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Assessment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Written work</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Discussion</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Extension</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The specification table includes the signal outputs of each possible sensor which learners can use to identify whether the output meets the specification of your preferred demonstration PLCs or whether signal conditioning is required, for example, to convert to a standard 4-20mV range and in turn a 1-5V analogue input signal.</a:t>
            </a:r>
            <a:endParaRPr lang="en-GB" sz="1200" b="0" dirty="0">
              <a:effectLst/>
              <a:latin typeface="Arial" panose="020B0604020202020204" pitchFamily="34" charset="0"/>
              <a:cs typeface="Arial" panose="020B0604020202020204" pitchFamily="34" charset="0"/>
            </a:endParaRPr>
          </a:p>
          <a:p>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847095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suggestions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Review the answers with learners.</a:t>
            </a: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778708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suggestions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This activity helps learners to develop their understanding of sensors. Learners will need internet access for research, for example to an electromechanical or electronics supplier website. Alternatively, provide a wide range of example sensors (with their specification sheets) for learners to investigate.</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0" i="0" u="none" strike="noStrike" dirty="0">
                <a:solidFill>
                  <a:srgbClr val="000000"/>
                </a:solidFill>
                <a:effectLst/>
                <a:latin typeface="Arial" panose="020B0604020202020204" pitchFamily="34" charset="0"/>
                <a:cs typeface="Arial" panose="020B0604020202020204" pitchFamily="34" charset="0"/>
              </a:rPr>
              <a:t>As before, this can link to your demonstration and learner use of specific PLCs (please also see the other Level 3 resources in this module) and signal conditioning. We suggest that practitioners help learners to consider the range of sensors available in your place of learning or which relate to learners’ industrial placements.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0" i="0" u="none" strike="noStrike" dirty="0">
                <a:solidFill>
                  <a:srgbClr val="000000"/>
                </a:solidFill>
                <a:effectLst/>
                <a:latin typeface="Arial" panose="020B0604020202020204" pitchFamily="34" charset="0"/>
                <a:cs typeface="Arial" panose="020B0604020202020204" pitchFamily="34" charset="0"/>
              </a:rPr>
              <a:t>Learners can present their findings as a table (as on the slide), as a written report or as slides.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Review the table with learners.</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Learners research or investigate sensors to find 3 to 5 examples for each of the four categories on the slide, organising their results (some learners can focus on just one or two categories).</a:t>
            </a: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Assessment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Written work</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Extension </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Learners can identify the output type and range of each example they find and identify what signal conditioning is required, if necessary, for it to work with your preferred PLC.</a:t>
            </a:r>
            <a:endParaRPr lang="en-GB" sz="1200" b="0" dirty="0">
              <a:effectLst/>
              <a:latin typeface="Arial" panose="020B0604020202020204" pitchFamily="34" charset="0"/>
              <a:cs typeface="Arial" panose="020B0604020202020204" pitchFamily="34" charset="0"/>
            </a:endParaRPr>
          </a:p>
          <a:p>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17</a:t>
            </a:fld>
            <a:endParaRPr lang="en-US"/>
          </a:p>
        </p:txBody>
      </p:sp>
    </p:spTree>
    <p:extLst>
      <p:ext uri="{BB962C8B-B14F-4D97-AF65-F5344CB8AC3E}">
        <p14:creationId xmlns:p14="http://schemas.microsoft.com/office/powerpoint/2010/main" val="276382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423852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189963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378286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suggestions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The Level 3 resources develop learners’ understanding of sensors and actuators before using a series of realistic but simple scenarios to provide an introduction to planning code routines such as flowcharts and structured text. We suggest that practitioners adapt the activities to suit the range of sensors, actuators and PLCs available in the place of learning or which relate to learners’ industrial placements. Practical extension suggestions enable learners to practise PLC programming using your preferred tool, software or simulator and to build a complete demonstration system.</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Starter activity</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To recap the concept of mechatronics systems and control:</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Ask learners </a:t>
            </a:r>
            <a:r>
              <a:rPr lang="en-GB" sz="1200" b="0" i="0" u="none" strike="noStrike" dirty="0">
                <a:solidFill>
                  <a:srgbClr val="000000"/>
                </a:solidFill>
                <a:effectLst/>
                <a:latin typeface="Arial" panose="020B0604020202020204" pitchFamily="34" charset="0"/>
                <a:cs typeface="Arial" panose="020B0604020202020204" pitchFamily="34" charset="0"/>
              </a:rPr>
              <a:t>to recall a definition of a mechatronic system. For example,  ‘A mechatronic system combines electronics, mechanics and computer control to automate a process or response.’</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Learners can discuss each question in pairs or as a group.</a:t>
            </a: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Example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202124"/>
                </a:solidFill>
                <a:effectLst/>
                <a:latin typeface="Arial" panose="020B0604020202020204" pitchFamily="34" charset="0"/>
                <a:cs typeface="Arial" panose="020B0604020202020204" pitchFamily="34" charset="0"/>
              </a:rPr>
              <a:t>Input device: Provides the system with a goal, for example a target temperature.</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202124"/>
                </a:solidFill>
                <a:effectLst/>
                <a:latin typeface="Arial" panose="020B0604020202020204" pitchFamily="34" charset="0"/>
                <a:cs typeface="Arial" panose="020B0604020202020204" pitchFamily="34" charset="0"/>
              </a:rPr>
              <a:t>Controller: Compares the current state of the system with the goal to make decisions that reach the goal.</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202124"/>
                </a:solidFill>
                <a:effectLst/>
                <a:latin typeface="Arial" panose="020B0604020202020204" pitchFamily="34" charset="0"/>
                <a:cs typeface="Arial" panose="020B0604020202020204" pitchFamily="34" charset="0"/>
              </a:rPr>
              <a:t>Output device: Controls the mechanical system.</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202124"/>
                </a:solidFill>
                <a:effectLst/>
                <a:latin typeface="Arial" panose="020B0604020202020204" pitchFamily="34" charset="0"/>
                <a:cs typeface="Arial" panose="020B0604020202020204" pitchFamily="34" charset="0"/>
              </a:rPr>
              <a:t>Sensor: Provides information about the state of the mechanical system or its environment, </a:t>
            </a:r>
            <a:r>
              <a:rPr lang="en-GB" sz="1200" b="0" i="0" u="none" strike="noStrike" dirty="0" err="1">
                <a:solidFill>
                  <a:srgbClr val="202124"/>
                </a:solidFill>
                <a:effectLst/>
                <a:latin typeface="Arial" panose="020B0604020202020204" pitchFamily="34" charset="0"/>
                <a:cs typeface="Arial" panose="020B0604020202020204" pitchFamily="34" charset="0"/>
              </a:rPr>
              <a:t>eg</a:t>
            </a:r>
            <a:r>
              <a:rPr lang="en-GB" sz="1200" b="0" i="0" u="none" strike="noStrike" dirty="0">
                <a:solidFill>
                  <a:srgbClr val="202124"/>
                </a:solidFill>
                <a:effectLst/>
                <a:latin typeface="Arial" panose="020B0604020202020204" pitchFamily="34" charset="0"/>
                <a:cs typeface="Arial" panose="020B0604020202020204" pitchFamily="34" charset="0"/>
              </a:rPr>
              <a:t> temperature.</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0" i="0" u="none" strike="noStrike" dirty="0">
                <a:solidFill>
                  <a:srgbClr val="000000"/>
                </a:solidFill>
                <a:effectLst/>
                <a:latin typeface="Arial" panose="020B0604020202020204" pitchFamily="34" charset="0"/>
                <a:cs typeface="Arial" panose="020B0604020202020204" pitchFamily="34" charset="0"/>
              </a:rPr>
              <a:t>The arrows represent the flow of information within the control system. This information flows as electrical signals.</a:t>
            </a:r>
          </a:p>
          <a:p>
            <a:pPr rtl="0">
              <a:spcBef>
                <a:spcPts val="0"/>
              </a:spcBef>
              <a:spcAft>
                <a:spcPts val="0"/>
              </a:spcAft>
            </a:pP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Feedback happens when information about the state of a system and its environment are routed back to become inputs into the system. This enables the system to compare the current state with the desired state (from the setting values the input device provides). Without feedback, the system is unable to know what corrective action needs to be taken in order to reach its goal. </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0" i="0" u="none" strike="noStrike" dirty="0">
                <a:solidFill>
                  <a:srgbClr val="202124"/>
                </a:solidFill>
                <a:effectLst/>
                <a:latin typeface="Arial" panose="020B0604020202020204" pitchFamily="34" charset="0"/>
                <a:cs typeface="Arial" panose="020B0604020202020204" pitchFamily="34" charset="0"/>
              </a:rPr>
              <a:t>Sensors: thermistor, pressure sensor, rotary encoder, proximity switch</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202124"/>
                </a:solidFill>
                <a:effectLst/>
                <a:latin typeface="Arial" panose="020B0604020202020204" pitchFamily="34" charset="0"/>
                <a:cs typeface="Arial" panose="020B0604020202020204" pitchFamily="34" charset="0"/>
              </a:rPr>
              <a:t>Actuators: servo motor, alternating current (AC) or direct current (DC) motor, hydraulic or pneumatic piston, solenoid (relay)</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Assessment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Verbal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Film</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Before completing this activity, learners can watch the </a:t>
            </a:r>
            <a:r>
              <a:rPr lang="en-GB" sz="1200" b="1" i="0" u="none" strike="noStrike" dirty="0">
                <a:solidFill>
                  <a:srgbClr val="000000"/>
                </a:solidFill>
                <a:effectLst/>
                <a:latin typeface="Arial" panose="020B0604020202020204" pitchFamily="34" charset="0"/>
                <a:cs typeface="Arial" panose="020B0604020202020204" pitchFamily="34" charset="0"/>
              </a:rPr>
              <a:t>Microcontroller systems film</a:t>
            </a:r>
            <a:r>
              <a:rPr lang="en-GB" sz="1200" b="0" i="0" u="none" strike="noStrike" dirty="0">
                <a:solidFill>
                  <a:srgbClr val="000000"/>
                </a:solidFill>
                <a:effectLst/>
                <a:latin typeface="Arial" panose="020B0604020202020204" pitchFamily="34" charset="0"/>
                <a:cs typeface="Arial" panose="020B0604020202020204" pitchFamily="34" charset="0"/>
              </a:rPr>
              <a:t>.</a:t>
            </a:r>
            <a:endParaRPr lang="en-GB" sz="1200" b="0" dirty="0">
              <a:effectLst/>
              <a:latin typeface="Arial" panose="020B0604020202020204" pitchFamily="34" charset="0"/>
              <a:cs typeface="Arial" panose="020B0604020202020204" pitchFamily="34" charset="0"/>
            </a:endParaRPr>
          </a:p>
          <a:p>
            <a:br>
              <a:rPr lang="en-GB" sz="1200" b="0" dirty="0">
                <a:effectLst/>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92333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suggestions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Review </a:t>
            </a:r>
            <a:r>
              <a:rPr lang="en-GB" sz="1200" b="0" i="0" u="none" strike="noStrike" dirty="0">
                <a:solidFill>
                  <a:srgbClr val="000000"/>
                </a:solidFill>
                <a:effectLst/>
                <a:latin typeface="Arial" panose="020B0604020202020204" pitchFamily="34" charset="0"/>
                <a:cs typeface="Arial" panose="020B0604020202020204" pitchFamily="34" charset="0"/>
              </a:rPr>
              <a:t>the input device or sensor outputs shown on the slide.</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Ask learners to describe how each type of output signal varies and whether it is digital or analogue.</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Learners can suggest other devices that would give similar outputs.</a:t>
            </a: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 sheet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Learners write suggested output types and sensor examples on </a:t>
            </a:r>
            <a:r>
              <a:rPr lang="en-GB" sz="1200" b="1" i="0" u="none" strike="noStrike" dirty="0">
                <a:solidFill>
                  <a:srgbClr val="000000"/>
                </a:solidFill>
                <a:effectLst/>
                <a:latin typeface="Arial" panose="020B0604020202020204" pitchFamily="34" charset="0"/>
                <a:cs typeface="Arial" panose="020B0604020202020204" pitchFamily="34" charset="0"/>
              </a:rPr>
              <a:t>Microcontroller systems - Activity sheet 4: section 4a</a:t>
            </a:r>
            <a:r>
              <a:rPr lang="en-GB" sz="1200" b="0" i="0" u="none" strike="noStrike" dirty="0">
                <a:solidFill>
                  <a:srgbClr val="000000"/>
                </a:solidFill>
                <a:effectLst/>
                <a:latin typeface="Arial" panose="020B0604020202020204" pitchFamily="34" charset="0"/>
                <a:cs typeface="Arial" panose="020B0604020202020204" pitchFamily="34" charset="0"/>
              </a:rPr>
              <a: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Example answers</a:t>
            </a: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Please see the next slide.</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Assessment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Discussion</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Written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Extension</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Learners can research 8, 12, 16 bit encoding and the response curves for a range of analogue sensors, which are available in the specifications for online parts.</a:t>
            </a:r>
            <a:endParaRPr lang="en-GB" sz="1200" b="0" dirty="0">
              <a:effectLst/>
              <a:latin typeface="Arial" panose="020B0604020202020204" pitchFamily="34" charset="0"/>
              <a:cs typeface="Arial" panose="020B0604020202020204" pitchFamily="34" charset="0"/>
            </a:endParaRPr>
          </a:p>
          <a:p>
            <a:br>
              <a:rPr lang="en-GB" sz="1200" dirty="0">
                <a:latin typeface="Arial" panose="020B0604020202020204" pitchFamily="34" charset="0"/>
                <a:cs typeface="Arial" panose="020B0604020202020204" pitchFamily="34" charset="0"/>
              </a:rPr>
            </a:b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1682407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B_diagram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22166B"/>
                </a:gs>
                <a:gs pos="100000">
                  <a:srgbClr val="24D6D1"/>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20B85860-B987-CC1A-F9D4-D8AD945069A6}"/>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417437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0260E7D5-D621-4DAC-DC62-CF205197E219}"/>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1369115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CE100C97-64A0-6134-3A0B-B44540D2159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
        <p:nvSpPr>
          <p:cNvPr id="4" name="Title 1">
            <a:extLst>
              <a:ext uri="{FF2B5EF4-FFF2-40B4-BE49-F238E27FC236}">
                <a16:creationId xmlns:a16="http://schemas.microsoft.com/office/drawing/2014/main" id="{3E230E04-0B53-B74B-BB46-31D28B969E86}"/>
              </a:ext>
            </a:extLst>
          </p:cNvPr>
          <p:cNvSpPr txBox="1">
            <a:spLocks/>
          </p:cNvSpPr>
          <p:nvPr userDrawn="1"/>
        </p:nvSpPr>
        <p:spPr>
          <a:xfrm>
            <a:off x="564258" y="1598308"/>
            <a:ext cx="14022170" cy="728133"/>
          </a:xfrm>
          <a:prstGeom prst="rect">
            <a:avLst/>
          </a:prstGeom>
        </p:spPr>
        <p:txBody>
          <a:bodyPr vert="horz" lIns="90000" tIns="45720" rIns="91440" bIns="45720" rtlCol="0" anchor="t">
            <a:noAutofit/>
          </a:bodyPr>
          <a:lst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
        <p:nvSpPr>
          <p:cNvPr id="6" name="Content Placeholder 2">
            <a:extLst>
              <a:ext uri="{FF2B5EF4-FFF2-40B4-BE49-F238E27FC236}">
                <a16:creationId xmlns:a16="http://schemas.microsoft.com/office/drawing/2014/main" id="{3CF145F0-D8D3-DBA3-1FAA-DF736DDEE1FC}"/>
              </a:ext>
            </a:extLst>
          </p:cNvPr>
          <p:cNvSpPr>
            <a:spLocks noGrp="1"/>
          </p:cNvSpPr>
          <p:nvPr>
            <p:ph idx="15"/>
          </p:nvPr>
        </p:nvSpPr>
        <p:spPr>
          <a:xfrm>
            <a:off x="564259" y="2446421"/>
            <a:ext cx="7717730"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a:extLst>
              <a:ext uri="{FF2B5EF4-FFF2-40B4-BE49-F238E27FC236}">
                <a16:creationId xmlns:a16="http://schemas.microsoft.com/office/drawing/2014/main" id="{BB63291B-D887-4E2C-B907-4A3DA00364A9}"/>
              </a:ext>
            </a:extLst>
          </p:cNvPr>
          <p:cNvSpPr>
            <a:spLocks noGrp="1"/>
          </p:cNvSpPr>
          <p:nvPr>
            <p:ph type="body" sz="quarter" idx="16"/>
          </p:nvPr>
        </p:nvSpPr>
        <p:spPr>
          <a:xfrm>
            <a:off x="564258" y="36200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icture Placeholder 12">
            <a:extLst>
              <a:ext uri="{FF2B5EF4-FFF2-40B4-BE49-F238E27FC236}">
                <a16:creationId xmlns:a16="http://schemas.microsoft.com/office/drawing/2014/main" id="{3D74DBFF-212A-F8A5-5D7B-4DF37C44465F}"/>
              </a:ext>
            </a:extLst>
          </p:cNvPr>
          <p:cNvSpPr>
            <a:spLocks noGrp="1"/>
          </p:cNvSpPr>
          <p:nvPr>
            <p:ph type="pic" sz="quarter" idx="17"/>
          </p:nvPr>
        </p:nvSpPr>
        <p:spPr>
          <a:xfrm>
            <a:off x="8932496" y="-38055"/>
            <a:ext cx="7352457" cy="9228414"/>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 name="connsiteX0" fmla="*/ 0 w 7332579"/>
              <a:gd name="connsiteY0" fmla="*/ 6759793 h 9644436"/>
              <a:gd name="connsiteX1" fmla="*/ 1206550 w 7332579"/>
              <a:gd name="connsiteY1" fmla="*/ 1496826 h 9644436"/>
              <a:gd name="connsiteX2" fmla="*/ 4275692 w 7332579"/>
              <a:gd name="connsiteY2" fmla="*/ 0 h 9644436"/>
              <a:gd name="connsiteX3" fmla="*/ 7328159 w 7332579"/>
              <a:gd name="connsiteY3" fmla="*/ 470807 h 9644436"/>
              <a:gd name="connsiteX4" fmla="*/ 7332579 w 7332579"/>
              <a:gd name="connsiteY4" fmla="*/ 9634203 h 9644436"/>
              <a:gd name="connsiteX5" fmla="*/ 2347578 w 7332579"/>
              <a:gd name="connsiteY5" fmla="*/ 9639049 h 9644436"/>
              <a:gd name="connsiteX6" fmla="*/ 2289251 w 7332579"/>
              <a:gd name="connsiteY6" fmla="*/ 9643981 h 9644436"/>
              <a:gd name="connsiteX7" fmla="*/ 0 w 7332579"/>
              <a:gd name="connsiteY7" fmla="*/ 6759793 h 9644436"/>
              <a:gd name="connsiteX0" fmla="*/ 0 w 7332579"/>
              <a:gd name="connsiteY0" fmla="*/ 6777717 h 9662360"/>
              <a:gd name="connsiteX1" fmla="*/ 1206550 w 7332579"/>
              <a:gd name="connsiteY1" fmla="*/ 1514750 h 9662360"/>
              <a:gd name="connsiteX2" fmla="*/ 4275692 w 7332579"/>
              <a:gd name="connsiteY2" fmla="*/ 17924 h 9662360"/>
              <a:gd name="connsiteX3" fmla="*/ 7328159 w 7332579"/>
              <a:gd name="connsiteY3" fmla="*/ 0 h 9662360"/>
              <a:gd name="connsiteX4" fmla="*/ 7332579 w 7332579"/>
              <a:gd name="connsiteY4" fmla="*/ 9652127 h 9662360"/>
              <a:gd name="connsiteX5" fmla="*/ 2347578 w 7332579"/>
              <a:gd name="connsiteY5" fmla="*/ 9656973 h 9662360"/>
              <a:gd name="connsiteX6" fmla="*/ 2289251 w 7332579"/>
              <a:gd name="connsiteY6" fmla="*/ 9661905 h 9662360"/>
              <a:gd name="connsiteX7" fmla="*/ 0 w 7332579"/>
              <a:gd name="connsiteY7" fmla="*/ 6777717 h 9662360"/>
              <a:gd name="connsiteX0" fmla="*/ 0 w 7332579"/>
              <a:gd name="connsiteY0" fmla="*/ 6791325 h 9675968"/>
              <a:gd name="connsiteX1" fmla="*/ 1206550 w 7332579"/>
              <a:gd name="connsiteY1" fmla="*/ 1528358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5968"/>
              <a:gd name="connsiteX1" fmla="*/ 2357433 w 7332579"/>
              <a:gd name="connsiteY1" fmla="*/ 1954027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5968"/>
              <a:gd name="connsiteX1" fmla="*/ 1175019 w 7332579"/>
              <a:gd name="connsiteY1" fmla="*/ 1544123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0706"/>
              <a:gd name="connsiteX1" fmla="*/ 1175019 w 7332579"/>
              <a:gd name="connsiteY1" fmla="*/ 1544123 h 9670706"/>
              <a:gd name="connsiteX2" fmla="*/ 4322989 w 7332579"/>
              <a:gd name="connsiteY2" fmla="*/ 0 h 9670706"/>
              <a:gd name="connsiteX3" fmla="*/ 7328159 w 7332579"/>
              <a:gd name="connsiteY3" fmla="*/ 13608 h 9670706"/>
              <a:gd name="connsiteX4" fmla="*/ 7332579 w 7332579"/>
              <a:gd name="connsiteY4" fmla="*/ 9665735 h 9670706"/>
              <a:gd name="connsiteX5" fmla="*/ 2347578 w 7332579"/>
              <a:gd name="connsiteY5" fmla="*/ 9670581 h 9670706"/>
              <a:gd name="connsiteX6" fmla="*/ 1832051 w 7332579"/>
              <a:gd name="connsiteY6" fmla="*/ 9158678 h 9670706"/>
              <a:gd name="connsiteX7" fmla="*/ 0 w 7332579"/>
              <a:gd name="connsiteY7" fmla="*/ 6791325 h 9670706"/>
              <a:gd name="connsiteX0" fmla="*/ 0 w 7332579"/>
              <a:gd name="connsiteY0" fmla="*/ 6791325 h 9670706"/>
              <a:gd name="connsiteX1" fmla="*/ 1175019 w 7332579"/>
              <a:gd name="connsiteY1" fmla="*/ 1544123 h 9670706"/>
              <a:gd name="connsiteX2" fmla="*/ 4322989 w 7332579"/>
              <a:gd name="connsiteY2" fmla="*/ 0 h 9670706"/>
              <a:gd name="connsiteX3" fmla="*/ 7328159 w 7332579"/>
              <a:gd name="connsiteY3" fmla="*/ 13608 h 9670706"/>
              <a:gd name="connsiteX4" fmla="*/ 7332579 w 7332579"/>
              <a:gd name="connsiteY4" fmla="*/ 9228414 h 9670706"/>
              <a:gd name="connsiteX5" fmla="*/ 2347578 w 7332579"/>
              <a:gd name="connsiteY5" fmla="*/ 9670581 h 9670706"/>
              <a:gd name="connsiteX6" fmla="*/ 1832051 w 7332579"/>
              <a:gd name="connsiteY6" fmla="*/ 9158678 h 9670706"/>
              <a:gd name="connsiteX7" fmla="*/ 0 w 7332579"/>
              <a:gd name="connsiteY7" fmla="*/ 6791325 h 9670706"/>
              <a:gd name="connsiteX0" fmla="*/ 0 w 7332579"/>
              <a:gd name="connsiteY0" fmla="*/ 6791325 h 9228414"/>
              <a:gd name="connsiteX1" fmla="*/ 1175019 w 7332579"/>
              <a:gd name="connsiteY1" fmla="*/ 1544123 h 9228414"/>
              <a:gd name="connsiteX2" fmla="*/ 4322989 w 7332579"/>
              <a:gd name="connsiteY2" fmla="*/ 0 h 9228414"/>
              <a:gd name="connsiteX3" fmla="*/ 7328159 w 7332579"/>
              <a:gd name="connsiteY3" fmla="*/ 13608 h 9228414"/>
              <a:gd name="connsiteX4" fmla="*/ 7332579 w 7332579"/>
              <a:gd name="connsiteY4" fmla="*/ 9228414 h 9228414"/>
              <a:gd name="connsiteX5" fmla="*/ 1850622 w 7332579"/>
              <a:gd name="connsiteY5" fmla="*/ 9213381 h 9228414"/>
              <a:gd name="connsiteX6" fmla="*/ 1832051 w 7332579"/>
              <a:gd name="connsiteY6" fmla="*/ 9158678 h 9228414"/>
              <a:gd name="connsiteX7" fmla="*/ 0 w 7332579"/>
              <a:gd name="connsiteY7" fmla="*/ 6791325 h 9228414"/>
              <a:gd name="connsiteX0" fmla="*/ 0 w 7352457"/>
              <a:gd name="connsiteY0" fmla="*/ 6811204 h 9228414"/>
              <a:gd name="connsiteX1" fmla="*/ 1194897 w 7352457"/>
              <a:gd name="connsiteY1" fmla="*/ 1544123 h 9228414"/>
              <a:gd name="connsiteX2" fmla="*/ 4342867 w 7352457"/>
              <a:gd name="connsiteY2" fmla="*/ 0 h 9228414"/>
              <a:gd name="connsiteX3" fmla="*/ 7348037 w 7352457"/>
              <a:gd name="connsiteY3" fmla="*/ 13608 h 9228414"/>
              <a:gd name="connsiteX4" fmla="*/ 7352457 w 7352457"/>
              <a:gd name="connsiteY4" fmla="*/ 9228414 h 9228414"/>
              <a:gd name="connsiteX5" fmla="*/ 1870500 w 7352457"/>
              <a:gd name="connsiteY5" fmla="*/ 9213381 h 9228414"/>
              <a:gd name="connsiteX6" fmla="*/ 1851929 w 7352457"/>
              <a:gd name="connsiteY6" fmla="*/ 9158678 h 9228414"/>
              <a:gd name="connsiteX7" fmla="*/ 0 w 7352457"/>
              <a:gd name="connsiteY7" fmla="*/ 6811204 h 922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2457" h="9228414">
                <a:moveTo>
                  <a:pt x="0" y="6811204"/>
                </a:moveTo>
                <a:lnTo>
                  <a:pt x="1194897" y="1544123"/>
                </a:lnTo>
                <a:lnTo>
                  <a:pt x="4342867" y="0"/>
                </a:lnTo>
                <a:lnTo>
                  <a:pt x="7348037" y="13608"/>
                </a:lnTo>
                <a:cubicBezTo>
                  <a:pt x="7356042" y="3092022"/>
                  <a:pt x="7344452" y="6150000"/>
                  <a:pt x="7352457" y="9228414"/>
                </a:cubicBezTo>
                <a:lnTo>
                  <a:pt x="1870500" y="9213381"/>
                </a:lnTo>
                <a:cubicBezTo>
                  <a:pt x="1827810" y="9222774"/>
                  <a:pt x="1886870" y="9157034"/>
                  <a:pt x="1851929" y="9158678"/>
                </a:cubicBezTo>
                <a:lnTo>
                  <a:pt x="0" y="6811204"/>
                </a:lnTo>
                <a:close/>
              </a:path>
            </a:pathLst>
          </a:custGeom>
          <a:ln>
            <a:noFill/>
          </a:ln>
        </p:spPr>
        <p:txBody>
          <a:bodyPr/>
          <a:lstStyle/>
          <a:p>
            <a:endParaRPr lang="en-US" dirty="0"/>
          </a:p>
        </p:txBody>
      </p:sp>
      <p:sp>
        <p:nvSpPr>
          <p:cNvPr id="12" name="Footer Placeholder 3">
            <a:extLst>
              <a:ext uri="{FF2B5EF4-FFF2-40B4-BE49-F238E27FC236}">
                <a16:creationId xmlns:a16="http://schemas.microsoft.com/office/drawing/2014/main" id="{49EB4743-70EC-9470-B478-D8844BB9436A}"/>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
        <p:nvSpPr>
          <p:cNvPr id="13" name="Slide Number Placeholder 5">
            <a:extLst>
              <a:ext uri="{FF2B5EF4-FFF2-40B4-BE49-F238E27FC236}">
                <a16:creationId xmlns:a16="http://schemas.microsoft.com/office/drawing/2014/main" id="{A449324B-0AB8-6169-ABA0-7F9D6C069C8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268422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9220363" y="-42207"/>
            <a:ext cx="7115391" cy="9279214"/>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 name="connsiteX0" fmla="*/ 0 w 7332579"/>
              <a:gd name="connsiteY0" fmla="*/ 6759793 h 9644436"/>
              <a:gd name="connsiteX1" fmla="*/ 1206550 w 7332579"/>
              <a:gd name="connsiteY1" fmla="*/ 1496826 h 9644436"/>
              <a:gd name="connsiteX2" fmla="*/ 4275692 w 7332579"/>
              <a:gd name="connsiteY2" fmla="*/ 0 h 9644436"/>
              <a:gd name="connsiteX3" fmla="*/ 7328159 w 7332579"/>
              <a:gd name="connsiteY3" fmla="*/ 470807 h 9644436"/>
              <a:gd name="connsiteX4" fmla="*/ 7332579 w 7332579"/>
              <a:gd name="connsiteY4" fmla="*/ 9634203 h 9644436"/>
              <a:gd name="connsiteX5" fmla="*/ 2347578 w 7332579"/>
              <a:gd name="connsiteY5" fmla="*/ 9639049 h 9644436"/>
              <a:gd name="connsiteX6" fmla="*/ 2289251 w 7332579"/>
              <a:gd name="connsiteY6" fmla="*/ 9643981 h 9644436"/>
              <a:gd name="connsiteX7" fmla="*/ 0 w 7332579"/>
              <a:gd name="connsiteY7" fmla="*/ 6759793 h 9644436"/>
              <a:gd name="connsiteX0" fmla="*/ 0 w 7332579"/>
              <a:gd name="connsiteY0" fmla="*/ 6777717 h 9662360"/>
              <a:gd name="connsiteX1" fmla="*/ 1206550 w 7332579"/>
              <a:gd name="connsiteY1" fmla="*/ 1514750 h 9662360"/>
              <a:gd name="connsiteX2" fmla="*/ 4275692 w 7332579"/>
              <a:gd name="connsiteY2" fmla="*/ 17924 h 9662360"/>
              <a:gd name="connsiteX3" fmla="*/ 7328159 w 7332579"/>
              <a:gd name="connsiteY3" fmla="*/ 0 h 9662360"/>
              <a:gd name="connsiteX4" fmla="*/ 7332579 w 7332579"/>
              <a:gd name="connsiteY4" fmla="*/ 9652127 h 9662360"/>
              <a:gd name="connsiteX5" fmla="*/ 2347578 w 7332579"/>
              <a:gd name="connsiteY5" fmla="*/ 9656973 h 9662360"/>
              <a:gd name="connsiteX6" fmla="*/ 2289251 w 7332579"/>
              <a:gd name="connsiteY6" fmla="*/ 9661905 h 9662360"/>
              <a:gd name="connsiteX7" fmla="*/ 0 w 7332579"/>
              <a:gd name="connsiteY7" fmla="*/ 6777717 h 9662360"/>
              <a:gd name="connsiteX0" fmla="*/ 0 w 7332579"/>
              <a:gd name="connsiteY0" fmla="*/ 6791325 h 9675968"/>
              <a:gd name="connsiteX1" fmla="*/ 1206550 w 7332579"/>
              <a:gd name="connsiteY1" fmla="*/ 1528358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5968"/>
              <a:gd name="connsiteX1" fmla="*/ 2357433 w 7332579"/>
              <a:gd name="connsiteY1" fmla="*/ 1954027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5968"/>
              <a:gd name="connsiteX1" fmla="*/ 1175019 w 7332579"/>
              <a:gd name="connsiteY1" fmla="*/ 1544123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0706"/>
              <a:gd name="connsiteX1" fmla="*/ 1175019 w 7332579"/>
              <a:gd name="connsiteY1" fmla="*/ 1544123 h 9670706"/>
              <a:gd name="connsiteX2" fmla="*/ 4322989 w 7332579"/>
              <a:gd name="connsiteY2" fmla="*/ 0 h 9670706"/>
              <a:gd name="connsiteX3" fmla="*/ 7328159 w 7332579"/>
              <a:gd name="connsiteY3" fmla="*/ 13608 h 9670706"/>
              <a:gd name="connsiteX4" fmla="*/ 7332579 w 7332579"/>
              <a:gd name="connsiteY4" fmla="*/ 9665735 h 9670706"/>
              <a:gd name="connsiteX5" fmla="*/ 2347578 w 7332579"/>
              <a:gd name="connsiteY5" fmla="*/ 9670581 h 9670706"/>
              <a:gd name="connsiteX6" fmla="*/ 1832051 w 7332579"/>
              <a:gd name="connsiteY6" fmla="*/ 9158678 h 9670706"/>
              <a:gd name="connsiteX7" fmla="*/ 0 w 7332579"/>
              <a:gd name="connsiteY7" fmla="*/ 6791325 h 9670706"/>
              <a:gd name="connsiteX0" fmla="*/ 0 w 7332579"/>
              <a:gd name="connsiteY0" fmla="*/ 6791325 h 9670706"/>
              <a:gd name="connsiteX1" fmla="*/ 1175019 w 7332579"/>
              <a:gd name="connsiteY1" fmla="*/ 1544123 h 9670706"/>
              <a:gd name="connsiteX2" fmla="*/ 4322989 w 7332579"/>
              <a:gd name="connsiteY2" fmla="*/ 0 h 9670706"/>
              <a:gd name="connsiteX3" fmla="*/ 7328159 w 7332579"/>
              <a:gd name="connsiteY3" fmla="*/ 13608 h 9670706"/>
              <a:gd name="connsiteX4" fmla="*/ 7332579 w 7332579"/>
              <a:gd name="connsiteY4" fmla="*/ 9228414 h 9670706"/>
              <a:gd name="connsiteX5" fmla="*/ 2347578 w 7332579"/>
              <a:gd name="connsiteY5" fmla="*/ 9670581 h 9670706"/>
              <a:gd name="connsiteX6" fmla="*/ 1832051 w 7332579"/>
              <a:gd name="connsiteY6" fmla="*/ 9158678 h 9670706"/>
              <a:gd name="connsiteX7" fmla="*/ 0 w 7332579"/>
              <a:gd name="connsiteY7" fmla="*/ 6791325 h 9670706"/>
              <a:gd name="connsiteX0" fmla="*/ 0 w 7332579"/>
              <a:gd name="connsiteY0" fmla="*/ 6791325 h 9228414"/>
              <a:gd name="connsiteX1" fmla="*/ 1175019 w 7332579"/>
              <a:gd name="connsiteY1" fmla="*/ 1544123 h 9228414"/>
              <a:gd name="connsiteX2" fmla="*/ 4322989 w 7332579"/>
              <a:gd name="connsiteY2" fmla="*/ 0 h 9228414"/>
              <a:gd name="connsiteX3" fmla="*/ 7328159 w 7332579"/>
              <a:gd name="connsiteY3" fmla="*/ 13608 h 9228414"/>
              <a:gd name="connsiteX4" fmla="*/ 7332579 w 7332579"/>
              <a:gd name="connsiteY4" fmla="*/ 9228414 h 9228414"/>
              <a:gd name="connsiteX5" fmla="*/ 1850622 w 7332579"/>
              <a:gd name="connsiteY5" fmla="*/ 9213381 h 9228414"/>
              <a:gd name="connsiteX6" fmla="*/ 1832051 w 7332579"/>
              <a:gd name="connsiteY6" fmla="*/ 9158678 h 9228414"/>
              <a:gd name="connsiteX7" fmla="*/ 0 w 7332579"/>
              <a:gd name="connsiteY7" fmla="*/ 6791325 h 9228414"/>
              <a:gd name="connsiteX0" fmla="*/ 0 w 7352457"/>
              <a:gd name="connsiteY0" fmla="*/ 6811204 h 9228414"/>
              <a:gd name="connsiteX1" fmla="*/ 1194897 w 7352457"/>
              <a:gd name="connsiteY1" fmla="*/ 1544123 h 9228414"/>
              <a:gd name="connsiteX2" fmla="*/ 4342867 w 7352457"/>
              <a:gd name="connsiteY2" fmla="*/ 0 h 9228414"/>
              <a:gd name="connsiteX3" fmla="*/ 7348037 w 7352457"/>
              <a:gd name="connsiteY3" fmla="*/ 13608 h 9228414"/>
              <a:gd name="connsiteX4" fmla="*/ 7352457 w 7352457"/>
              <a:gd name="connsiteY4" fmla="*/ 9228414 h 9228414"/>
              <a:gd name="connsiteX5" fmla="*/ 1870500 w 7352457"/>
              <a:gd name="connsiteY5" fmla="*/ 9213381 h 9228414"/>
              <a:gd name="connsiteX6" fmla="*/ 1851929 w 7352457"/>
              <a:gd name="connsiteY6" fmla="*/ 9158678 h 9228414"/>
              <a:gd name="connsiteX7" fmla="*/ 0 w 7352457"/>
              <a:gd name="connsiteY7" fmla="*/ 6811204 h 9228414"/>
              <a:gd name="connsiteX0" fmla="*/ 0 w 7352457"/>
              <a:gd name="connsiteY0" fmla="*/ 6811204 h 9228414"/>
              <a:gd name="connsiteX1" fmla="*/ 1194897 w 7352457"/>
              <a:gd name="connsiteY1" fmla="*/ 1544123 h 9228414"/>
              <a:gd name="connsiteX2" fmla="*/ 4342867 w 7352457"/>
              <a:gd name="connsiteY2" fmla="*/ 0 h 9228414"/>
              <a:gd name="connsiteX3" fmla="*/ 7077104 w 7352457"/>
              <a:gd name="connsiteY3" fmla="*/ 30542 h 9228414"/>
              <a:gd name="connsiteX4" fmla="*/ 7352457 w 7352457"/>
              <a:gd name="connsiteY4" fmla="*/ 9228414 h 9228414"/>
              <a:gd name="connsiteX5" fmla="*/ 1870500 w 7352457"/>
              <a:gd name="connsiteY5" fmla="*/ 9213381 h 9228414"/>
              <a:gd name="connsiteX6" fmla="*/ 1851929 w 7352457"/>
              <a:gd name="connsiteY6" fmla="*/ 9158678 h 9228414"/>
              <a:gd name="connsiteX7" fmla="*/ 0 w 7352457"/>
              <a:gd name="connsiteY7" fmla="*/ 6811204 h 9228414"/>
              <a:gd name="connsiteX0" fmla="*/ 0 w 7115391"/>
              <a:gd name="connsiteY0" fmla="*/ 6811204 h 9279214"/>
              <a:gd name="connsiteX1" fmla="*/ 1194897 w 7115391"/>
              <a:gd name="connsiteY1" fmla="*/ 1544123 h 9279214"/>
              <a:gd name="connsiteX2" fmla="*/ 4342867 w 7115391"/>
              <a:gd name="connsiteY2" fmla="*/ 0 h 9279214"/>
              <a:gd name="connsiteX3" fmla="*/ 7077104 w 7115391"/>
              <a:gd name="connsiteY3" fmla="*/ 30542 h 9279214"/>
              <a:gd name="connsiteX4" fmla="*/ 7115391 w 7115391"/>
              <a:gd name="connsiteY4" fmla="*/ 9279214 h 9279214"/>
              <a:gd name="connsiteX5" fmla="*/ 1870500 w 7115391"/>
              <a:gd name="connsiteY5" fmla="*/ 9213381 h 9279214"/>
              <a:gd name="connsiteX6" fmla="*/ 1851929 w 7115391"/>
              <a:gd name="connsiteY6" fmla="*/ 9158678 h 9279214"/>
              <a:gd name="connsiteX7" fmla="*/ 0 w 7115391"/>
              <a:gd name="connsiteY7" fmla="*/ 6811204 h 927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5391" h="9279214">
                <a:moveTo>
                  <a:pt x="0" y="6811204"/>
                </a:moveTo>
                <a:lnTo>
                  <a:pt x="1194897" y="1544123"/>
                </a:lnTo>
                <a:lnTo>
                  <a:pt x="4342867" y="0"/>
                </a:lnTo>
                <a:lnTo>
                  <a:pt x="7077104" y="30542"/>
                </a:lnTo>
                <a:cubicBezTo>
                  <a:pt x="7085109" y="3108956"/>
                  <a:pt x="7107386" y="6200800"/>
                  <a:pt x="7115391" y="9279214"/>
                </a:cubicBezTo>
                <a:lnTo>
                  <a:pt x="1870500" y="9213381"/>
                </a:lnTo>
                <a:cubicBezTo>
                  <a:pt x="1827810" y="9222774"/>
                  <a:pt x="1886870" y="9157034"/>
                  <a:pt x="1851929" y="9158678"/>
                </a:cubicBezTo>
                <a:lnTo>
                  <a:pt x="0" y="6811204"/>
                </a:lnTo>
                <a:close/>
              </a:path>
            </a:pathLst>
          </a:custGeom>
          <a:ln>
            <a:noFill/>
          </a:ln>
        </p:spPr>
        <p:txBody>
          <a:bodyPr/>
          <a:lstStyle/>
          <a:p>
            <a:endParaRPr lang="en-US" dirty="0"/>
          </a:p>
        </p:txBody>
      </p:sp>
      <p:sp>
        <p:nvSpPr>
          <p:cNvPr id="2" name="Title 1"/>
          <p:cNvSpPr>
            <a:spLocks noGrp="1"/>
          </p:cNvSpPr>
          <p:nvPr>
            <p:ph type="title"/>
          </p:nvPr>
        </p:nvSpPr>
        <p:spPr>
          <a:xfrm>
            <a:off x="411858" y="1445908"/>
            <a:ext cx="9053876" cy="728133"/>
          </a:xfrm>
        </p:spPr>
        <p:txBody>
          <a:body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0" name="Content Placeholder 6">
            <a:extLst>
              <a:ext uri="{FF2B5EF4-FFF2-40B4-BE49-F238E27FC236}">
                <a16:creationId xmlns:a16="http://schemas.microsoft.com/office/drawing/2014/main" id="{FB2A1090-A649-3316-C1E4-C58A21BC194A}"/>
              </a:ext>
            </a:extLst>
          </p:cNvPr>
          <p:cNvSpPr>
            <a:spLocks noGrp="1"/>
          </p:cNvSpPr>
          <p:nvPr>
            <p:ph sz="quarter" idx="17"/>
          </p:nvPr>
        </p:nvSpPr>
        <p:spPr>
          <a:xfrm>
            <a:off x="4296299" y="3658004"/>
            <a:ext cx="3325023" cy="3325025"/>
          </a:xfrm>
          <a:prstGeom prst="heptagon">
            <a:avLst/>
          </a:prstGeom>
          <a:ln w="127000">
            <a:gradFill flip="none" rotWithShape="1">
              <a:gsLst>
                <a:gs pos="0">
                  <a:srgbClr val="22166B"/>
                </a:gs>
                <a:gs pos="85000">
                  <a:srgbClr val="24D6D1"/>
                </a:gs>
              </a:gsLst>
              <a:lin ang="18900000" scaled="0"/>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6">
            <a:extLst>
              <a:ext uri="{FF2B5EF4-FFF2-40B4-BE49-F238E27FC236}">
                <a16:creationId xmlns:a16="http://schemas.microsoft.com/office/drawing/2014/main" id="{BF4BC7A7-D93E-5664-D714-4735E645D753}"/>
              </a:ext>
            </a:extLst>
          </p:cNvPr>
          <p:cNvSpPr>
            <a:spLocks noGrp="1"/>
          </p:cNvSpPr>
          <p:nvPr>
            <p:ph sz="quarter" idx="18"/>
          </p:nvPr>
        </p:nvSpPr>
        <p:spPr>
          <a:xfrm>
            <a:off x="469366" y="3658004"/>
            <a:ext cx="3325023" cy="3325025"/>
          </a:xfrm>
          <a:prstGeom prst="heptagon">
            <a:avLst/>
          </a:prstGeom>
          <a:ln w="127000">
            <a:gradFill flip="none" rotWithShape="1">
              <a:gsLst>
                <a:gs pos="0">
                  <a:srgbClr val="22166B"/>
                </a:gs>
                <a:gs pos="85000">
                  <a:srgbClr val="24D6D1"/>
                </a:gs>
              </a:gsLst>
              <a:lin ang="18900000" scaled="0"/>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Footer Placeholder 3">
            <a:extLst>
              <a:ext uri="{FF2B5EF4-FFF2-40B4-BE49-F238E27FC236}">
                <a16:creationId xmlns:a16="http://schemas.microsoft.com/office/drawing/2014/main" id="{2EC34318-12C0-3CC0-582D-447A8EE78BB7}"/>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703886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1754" y="7435380"/>
            <a:ext cx="1248961" cy="1248962"/>
          </a:xfrm>
          <a:prstGeom prst="heptagon">
            <a:avLst/>
          </a:prstGeom>
          <a:ln w="28575">
            <a:gradFill flip="none" rotWithShape="1">
              <a:gsLst>
                <a:gs pos="0">
                  <a:srgbClr val="22166B"/>
                </a:gs>
                <a:gs pos="61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1980162" y="7799678"/>
            <a:ext cx="5483893" cy="799604"/>
          </a:xfrm>
        </p:spPr>
        <p:txBody>
          <a:bodyPr/>
          <a:lstStyle>
            <a:lvl3pPr algn="l">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0922864" y="2924926"/>
            <a:ext cx="4922866" cy="4261585"/>
          </a:xfrm>
          <a:prstGeom prst="rect">
            <a:avLst/>
          </a:prstGeom>
          <a:ln w="28575">
            <a:gradFill flip="none" rotWithShape="1">
              <a:gsLst>
                <a:gs pos="21000">
                  <a:srgbClr val="22166B"/>
                </a:gs>
                <a:gs pos="100000">
                  <a:srgbClr val="24D6D1"/>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9" name="Content Placeholder 6">
            <a:extLst>
              <a:ext uri="{FF2B5EF4-FFF2-40B4-BE49-F238E27FC236}">
                <a16:creationId xmlns:a16="http://schemas.microsoft.com/office/drawing/2014/main" id="{75E65F9B-42B7-8BFE-6949-10669005D8FC}"/>
              </a:ext>
            </a:extLst>
          </p:cNvPr>
          <p:cNvSpPr>
            <a:spLocks noGrp="1"/>
          </p:cNvSpPr>
          <p:nvPr>
            <p:ph sz="quarter" idx="65"/>
          </p:nvPr>
        </p:nvSpPr>
        <p:spPr>
          <a:xfrm>
            <a:off x="5691645" y="2924926"/>
            <a:ext cx="4922866" cy="4261585"/>
          </a:xfrm>
          <a:prstGeom prst="rect">
            <a:avLst/>
          </a:prstGeom>
          <a:ln w="28575">
            <a:gradFill flip="none" rotWithShape="1">
              <a:gsLst>
                <a:gs pos="21000">
                  <a:srgbClr val="22166B"/>
                </a:gs>
                <a:gs pos="100000">
                  <a:srgbClr val="24D6D1"/>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50" name="Content Placeholder 6">
            <a:extLst>
              <a:ext uri="{FF2B5EF4-FFF2-40B4-BE49-F238E27FC236}">
                <a16:creationId xmlns:a16="http://schemas.microsoft.com/office/drawing/2014/main" id="{2556411B-4C42-D3C2-68B6-B487F867608D}"/>
              </a:ext>
            </a:extLst>
          </p:cNvPr>
          <p:cNvSpPr>
            <a:spLocks noGrp="1"/>
          </p:cNvSpPr>
          <p:nvPr>
            <p:ph sz="quarter" idx="66"/>
          </p:nvPr>
        </p:nvSpPr>
        <p:spPr>
          <a:xfrm>
            <a:off x="481691" y="2924926"/>
            <a:ext cx="4922866" cy="4261585"/>
          </a:xfrm>
          <a:prstGeom prst="rect">
            <a:avLst/>
          </a:prstGeom>
          <a:ln w="28575">
            <a:gradFill flip="none" rotWithShape="1">
              <a:gsLst>
                <a:gs pos="21000">
                  <a:srgbClr val="22166B"/>
                </a:gs>
                <a:gs pos="100000">
                  <a:srgbClr val="24D6D1"/>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13" name="Slide Number Placeholder 5">
            <a:extLst>
              <a:ext uri="{FF2B5EF4-FFF2-40B4-BE49-F238E27FC236}">
                <a16:creationId xmlns:a16="http://schemas.microsoft.com/office/drawing/2014/main" id="{0353B0E9-FD03-6F93-1718-80BA9018FAA9}"/>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45" name="Content Placeholder 6">
            <a:extLst>
              <a:ext uri="{FF2B5EF4-FFF2-40B4-BE49-F238E27FC236}">
                <a16:creationId xmlns:a16="http://schemas.microsoft.com/office/drawing/2014/main" id="{13C37EB3-2945-9129-D878-C7EDA700A0E4}"/>
              </a:ext>
            </a:extLst>
          </p:cNvPr>
          <p:cNvSpPr>
            <a:spLocks noGrp="1"/>
          </p:cNvSpPr>
          <p:nvPr>
            <p:ph sz="quarter" idx="62"/>
          </p:nvPr>
        </p:nvSpPr>
        <p:spPr>
          <a:xfrm>
            <a:off x="3606461" y="2246691"/>
            <a:ext cx="1248961" cy="1248962"/>
          </a:xfrm>
          <a:prstGeom prst="heptagon">
            <a:avLst/>
          </a:prstGeom>
          <a:solidFill>
            <a:srgbClr val="ECECED"/>
          </a:solidFill>
          <a:ln w="28575">
            <a:gradFill>
              <a:gsLst>
                <a:gs pos="0">
                  <a:srgbClr val="2395AE"/>
                </a:gs>
                <a:gs pos="100000">
                  <a:srgbClr val="24D6D1"/>
                </a:gs>
              </a:gsLst>
              <a:lin ang="192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7" name="Content Placeholder 6">
            <a:extLst>
              <a:ext uri="{FF2B5EF4-FFF2-40B4-BE49-F238E27FC236}">
                <a16:creationId xmlns:a16="http://schemas.microsoft.com/office/drawing/2014/main" id="{C30BF0B2-8EA1-EEE4-F359-AC4993CCA7F5}"/>
              </a:ext>
            </a:extLst>
          </p:cNvPr>
          <p:cNvSpPr>
            <a:spLocks noGrp="1"/>
          </p:cNvSpPr>
          <p:nvPr>
            <p:ph sz="quarter" idx="63"/>
          </p:nvPr>
        </p:nvSpPr>
        <p:spPr>
          <a:xfrm>
            <a:off x="8816415" y="2246691"/>
            <a:ext cx="1248961" cy="1248962"/>
          </a:xfrm>
          <a:prstGeom prst="heptagon">
            <a:avLst/>
          </a:prstGeom>
          <a:solidFill>
            <a:srgbClr val="ECECED"/>
          </a:solidFill>
          <a:ln w="28575">
            <a:gradFill>
              <a:gsLst>
                <a:gs pos="0">
                  <a:srgbClr val="2395AE"/>
                </a:gs>
                <a:gs pos="100000">
                  <a:srgbClr val="24D6D1"/>
                </a:gs>
              </a:gsLst>
              <a:lin ang="192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8" name="Content Placeholder 6">
            <a:extLst>
              <a:ext uri="{FF2B5EF4-FFF2-40B4-BE49-F238E27FC236}">
                <a16:creationId xmlns:a16="http://schemas.microsoft.com/office/drawing/2014/main" id="{00D58D6C-F32C-E43C-0DB5-4A578BB2DCF6}"/>
              </a:ext>
            </a:extLst>
          </p:cNvPr>
          <p:cNvSpPr>
            <a:spLocks noGrp="1"/>
          </p:cNvSpPr>
          <p:nvPr>
            <p:ph sz="quarter" idx="64"/>
          </p:nvPr>
        </p:nvSpPr>
        <p:spPr>
          <a:xfrm>
            <a:off x="14047634" y="2246691"/>
            <a:ext cx="1248961" cy="1248962"/>
          </a:xfrm>
          <a:prstGeom prst="heptagon">
            <a:avLst/>
          </a:prstGeom>
          <a:solidFill>
            <a:srgbClr val="ECECED"/>
          </a:solidFill>
          <a:ln w="28575">
            <a:gradFill>
              <a:gsLst>
                <a:gs pos="0">
                  <a:srgbClr val="2395AE"/>
                </a:gs>
                <a:gs pos="100000">
                  <a:srgbClr val="24D6D1"/>
                </a:gs>
              </a:gsLst>
              <a:lin ang="192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 name="Footer Placeholder 3">
            <a:extLst>
              <a:ext uri="{FF2B5EF4-FFF2-40B4-BE49-F238E27FC236}">
                <a16:creationId xmlns:a16="http://schemas.microsoft.com/office/drawing/2014/main" id="{27B83E53-AE69-5120-D315-5A3ABFA7D788}"/>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114944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350" y="1461613"/>
            <a:ext cx="8671590" cy="1098549"/>
          </a:xfrm>
        </p:spPr>
        <p:txBody>
          <a:bodyPr anchor="t">
            <a:normAutofit/>
          </a:bodyPr>
          <a:lstStyle>
            <a:lvl1pPr marL="0" indent="0">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4" name="Content Placeholder 3"/>
          <p:cNvSpPr>
            <a:spLocks noGrp="1"/>
          </p:cNvSpPr>
          <p:nvPr>
            <p:ph sz="half" idx="2"/>
          </p:nvPr>
        </p:nvSpPr>
        <p:spPr>
          <a:xfrm>
            <a:off x="514940" y="2849526"/>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3" name="Content Placeholder 3">
            <a:extLst>
              <a:ext uri="{FF2B5EF4-FFF2-40B4-BE49-F238E27FC236}">
                <a16:creationId xmlns:a16="http://schemas.microsoft.com/office/drawing/2014/main" id="{05F8A497-9B88-124D-2AF6-1FDB81802ECD}"/>
              </a:ext>
            </a:extLst>
          </p:cNvPr>
          <p:cNvSpPr>
            <a:spLocks noGrp="1"/>
          </p:cNvSpPr>
          <p:nvPr>
            <p:ph sz="half" idx="67"/>
          </p:nvPr>
        </p:nvSpPr>
        <p:spPr>
          <a:xfrm>
            <a:off x="514940" y="4848447"/>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4" name="Content Placeholder 3">
            <a:extLst>
              <a:ext uri="{FF2B5EF4-FFF2-40B4-BE49-F238E27FC236}">
                <a16:creationId xmlns:a16="http://schemas.microsoft.com/office/drawing/2014/main" id="{604DD778-4EC1-EDD3-4395-F17DFA8CE2E1}"/>
              </a:ext>
            </a:extLst>
          </p:cNvPr>
          <p:cNvSpPr>
            <a:spLocks noGrp="1"/>
          </p:cNvSpPr>
          <p:nvPr>
            <p:ph sz="half" idx="68"/>
          </p:nvPr>
        </p:nvSpPr>
        <p:spPr>
          <a:xfrm>
            <a:off x="514940" y="6845055"/>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5" name="Content Placeholder 3">
            <a:extLst>
              <a:ext uri="{FF2B5EF4-FFF2-40B4-BE49-F238E27FC236}">
                <a16:creationId xmlns:a16="http://schemas.microsoft.com/office/drawing/2014/main" id="{31681828-9394-88ED-221B-71CD80E6651E}"/>
              </a:ext>
            </a:extLst>
          </p:cNvPr>
          <p:cNvSpPr>
            <a:spLocks noGrp="1"/>
          </p:cNvSpPr>
          <p:nvPr>
            <p:ph sz="half" idx="69"/>
          </p:nvPr>
        </p:nvSpPr>
        <p:spPr>
          <a:xfrm>
            <a:off x="11423945" y="1382233"/>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6" name="Content Placeholder 3">
            <a:extLst>
              <a:ext uri="{FF2B5EF4-FFF2-40B4-BE49-F238E27FC236}">
                <a16:creationId xmlns:a16="http://schemas.microsoft.com/office/drawing/2014/main" id="{37DD7FE3-6B3A-3138-4E6D-9069B0EED7AB}"/>
              </a:ext>
            </a:extLst>
          </p:cNvPr>
          <p:cNvSpPr>
            <a:spLocks noGrp="1"/>
          </p:cNvSpPr>
          <p:nvPr>
            <p:ph sz="half" idx="70"/>
          </p:nvPr>
        </p:nvSpPr>
        <p:spPr>
          <a:xfrm>
            <a:off x="11423945" y="3381154"/>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7" name="Content Placeholder 3">
            <a:extLst>
              <a:ext uri="{FF2B5EF4-FFF2-40B4-BE49-F238E27FC236}">
                <a16:creationId xmlns:a16="http://schemas.microsoft.com/office/drawing/2014/main" id="{5113F79B-C2E3-E5F0-FBF3-C653AC7E37B2}"/>
              </a:ext>
            </a:extLst>
          </p:cNvPr>
          <p:cNvSpPr>
            <a:spLocks noGrp="1"/>
          </p:cNvSpPr>
          <p:nvPr>
            <p:ph sz="half" idx="71"/>
          </p:nvPr>
        </p:nvSpPr>
        <p:spPr>
          <a:xfrm>
            <a:off x="11423945" y="5377762"/>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8" name="Content Placeholder 3">
            <a:extLst>
              <a:ext uri="{FF2B5EF4-FFF2-40B4-BE49-F238E27FC236}">
                <a16:creationId xmlns:a16="http://schemas.microsoft.com/office/drawing/2014/main" id="{F6D392A3-BC0A-6D80-30DA-BB0B214E4497}"/>
              </a:ext>
            </a:extLst>
          </p:cNvPr>
          <p:cNvSpPr>
            <a:spLocks noGrp="1"/>
          </p:cNvSpPr>
          <p:nvPr>
            <p:ph sz="half" idx="72"/>
          </p:nvPr>
        </p:nvSpPr>
        <p:spPr>
          <a:xfrm>
            <a:off x="7001235" y="4717816"/>
            <a:ext cx="2270791" cy="1841718"/>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9" name="Content Placeholder 6">
            <a:extLst>
              <a:ext uri="{FF2B5EF4-FFF2-40B4-BE49-F238E27FC236}">
                <a16:creationId xmlns:a16="http://schemas.microsoft.com/office/drawing/2014/main" id="{0EAF8BAA-7914-475F-7DC9-9038864D5B70}"/>
              </a:ext>
            </a:extLst>
          </p:cNvPr>
          <p:cNvSpPr>
            <a:spLocks noGrp="1"/>
          </p:cNvSpPr>
          <p:nvPr>
            <p:ph sz="quarter" idx="40"/>
          </p:nvPr>
        </p:nvSpPr>
        <p:spPr>
          <a:xfrm>
            <a:off x="6189235" y="6875099"/>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0" name="Content Placeholder 6">
            <a:extLst>
              <a:ext uri="{FF2B5EF4-FFF2-40B4-BE49-F238E27FC236}">
                <a16:creationId xmlns:a16="http://schemas.microsoft.com/office/drawing/2014/main" id="{2CDB8EB8-2EFA-2F7F-5E8B-35D169125CD8}"/>
              </a:ext>
            </a:extLst>
          </p:cNvPr>
          <p:cNvSpPr>
            <a:spLocks noGrp="1"/>
          </p:cNvSpPr>
          <p:nvPr>
            <p:ph sz="quarter" idx="41"/>
          </p:nvPr>
        </p:nvSpPr>
        <p:spPr>
          <a:xfrm>
            <a:off x="8766622" y="683538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1" name="Text Placeholder 14">
            <a:extLst>
              <a:ext uri="{FF2B5EF4-FFF2-40B4-BE49-F238E27FC236}">
                <a16:creationId xmlns:a16="http://schemas.microsoft.com/office/drawing/2014/main" id="{BD4660C6-4B93-494A-F88F-040438D9C567}"/>
              </a:ext>
            </a:extLst>
          </p:cNvPr>
          <p:cNvSpPr>
            <a:spLocks noGrp="1"/>
          </p:cNvSpPr>
          <p:nvPr>
            <p:ph type="body" sz="quarter" idx="42" hasCustomPrompt="1"/>
          </p:nvPr>
        </p:nvSpPr>
        <p:spPr>
          <a:xfrm>
            <a:off x="6232660" y="8182447"/>
            <a:ext cx="1095375" cy="477837"/>
          </a:xfrm>
        </p:spPr>
        <p:txBody>
          <a:bodyPr/>
          <a:lstStyle>
            <a:lvl3pPr algn="ctr">
              <a:defRPr/>
            </a:lvl3pPr>
          </a:lstStyle>
          <a:p>
            <a:pPr lvl="2"/>
            <a:r>
              <a:rPr lang="en-GB" dirty="0"/>
              <a:t>Third level</a:t>
            </a:r>
          </a:p>
        </p:txBody>
      </p:sp>
      <p:sp>
        <p:nvSpPr>
          <p:cNvPr id="22" name="Text Placeholder 14">
            <a:extLst>
              <a:ext uri="{FF2B5EF4-FFF2-40B4-BE49-F238E27FC236}">
                <a16:creationId xmlns:a16="http://schemas.microsoft.com/office/drawing/2014/main" id="{414EF138-B55B-29D3-E795-76912520688E}"/>
              </a:ext>
            </a:extLst>
          </p:cNvPr>
          <p:cNvSpPr>
            <a:spLocks noGrp="1"/>
          </p:cNvSpPr>
          <p:nvPr>
            <p:ph type="body" sz="quarter" idx="43" hasCustomPrompt="1"/>
          </p:nvPr>
        </p:nvSpPr>
        <p:spPr>
          <a:xfrm>
            <a:off x="8862227" y="8088068"/>
            <a:ext cx="1095375" cy="477837"/>
          </a:xfrm>
        </p:spPr>
        <p:txBody>
          <a:bodyPr/>
          <a:lstStyle>
            <a:lvl3pPr algn="ctr">
              <a:defRPr/>
            </a:lvl3pPr>
          </a:lstStyle>
          <a:p>
            <a:pPr lvl="2"/>
            <a:r>
              <a:rPr lang="en-GB" dirty="0"/>
              <a:t>Third level</a:t>
            </a:r>
          </a:p>
        </p:txBody>
      </p:sp>
      <p:cxnSp>
        <p:nvCxnSpPr>
          <p:cNvPr id="23" name="Straight Arrow Connector 22">
            <a:extLst>
              <a:ext uri="{FF2B5EF4-FFF2-40B4-BE49-F238E27FC236}">
                <a16:creationId xmlns:a16="http://schemas.microsoft.com/office/drawing/2014/main" id="{914EFB25-7868-9E52-BE18-12DA59E61B60}"/>
              </a:ext>
            </a:extLst>
          </p:cNvPr>
          <p:cNvCxnSpPr>
            <a:cxnSpLocks/>
          </p:cNvCxnSpPr>
          <p:nvPr userDrawn="1"/>
        </p:nvCxnSpPr>
        <p:spPr>
          <a:xfrm>
            <a:off x="7626534" y="7463156"/>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Content Placeholder 6">
            <a:extLst>
              <a:ext uri="{FF2B5EF4-FFF2-40B4-BE49-F238E27FC236}">
                <a16:creationId xmlns:a16="http://schemas.microsoft.com/office/drawing/2014/main" id="{04F74962-9EE5-4258-1457-679F2FB60903}"/>
              </a:ext>
            </a:extLst>
          </p:cNvPr>
          <p:cNvSpPr>
            <a:spLocks noGrp="1"/>
          </p:cNvSpPr>
          <p:nvPr>
            <p:ph sz="quarter" idx="49"/>
          </p:nvPr>
        </p:nvSpPr>
        <p:spPr>
          <a:xfrm>
            <a:off x="5431997" y="4403362"/>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5" name="Text Placeholder 14">
            <a:extLst>
              <a:ext uri="{FF2B5EF4-FFF2-40B4-BE49-F238E27FC236}">
                <a16:creationId xmlns:a16="http://schemas.microsoft.com/office/drawing/2014/main" id="{27188095-F3E5-5D44-C7E3-DB9EEE67A24B}"/>
              </a:ext>
            </a:extLst>
          </p:cNvPr>
          <p:cNvSpPr>
            <a:spLocks noGrp="1"/>
          </p:cNvSpPr>
          <p:nvPr>
            <p:ph type="body" sz="quarter" idx="50" hasCustomPrompt="1"/>
          </p:nvPr>
        </p:nvSpPr>
        <p:spPr>
          <a:xfrm>
            <a:off x="5475422" y="5710710"/>
            <a:ext cx="1095375" cy="477837"/>
          </a:xfrm>
        </p:spPr>
        <p:txBody>
          <a:bodyPr/>
          <a:lstStyle>
            <a:lvl3pPr algn="ctr">
              <a:defRPr/>
            </a:lvl3pPr>
          </a:lstStyle>
          <a:p>
            <a:pPr lvl="2"/>
            <a:r>
              <a:rPr lang="en-GB" dirty="0"/>
              <a:t>Third level</a:t>
            </a:r>
          </a:p>
        </p:txBody>
      </p:sp>
      <p:sp>
        <p:nvSpPr>
          <p:cNvPr id="26" name="Content Placeholder 6">
            <a:extLst>
              <a:ext uri="{FF2B5EF4-FFF2-40B4-BE49-F238E27FC236}">
                <a16:creationId xmlns:a16="http://schemas.microsoft.com/office/drawing/2014/main" id="{C92DB8A1-799D-09F2-ECBD-7BC38A6D2919}"/>
              </a:ext>
            </a:extLst>
          </p:cNvPr>
          <p:cNvSpPr>
            <a:spLocks noGrp="1"/>
          </p:cNvSpPr>
          <p:nvPr>
            <p:ph sz="quarter" idx="51"/>
          </p:nvPr>
        </p:nvSpPr>
        <p:spPr>
          <a:xfrm>
            <a:off x="9589663" y="4403362"/>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7" name="Text Placeholder 14">
            <a:extLst>
              <a:ext uri="{FF2B5EF4-FFF2-40B4-BE49-F238E27FC236}">
                <a16:creationId xmlns:a16="http://schemas.microsoft.com/office/drawing/2014/main" id="{71411E51-1F18-AF26-9419-2C8FD6299040}"/>
              </a:ext>
            </a:extLst>
          </p:cNvPr>
          <p:cNvSpPr>
            <a:spLocks noGrp="1"/>
          </p:cNvSpPr>
          <p:nvPr>
            <p:ph type="body" sz="quarter" idx="52" hasCustomPrompt="1"/>
          </p:nvPr>
        </p:nvSpPr>
        <p:spPr>
          <a:xfrm>
            <a:off x="9633088" y="5710710"/>
            <a:ext cx="1095375" cy="477837"/>
          </a:xfrm>
        </p:spPr>
        <p:txBody>
          <a:bodyPr/>
          <a:lstStyle>
            <a:lvl3pPr algn="ctr">
              <a:defRPr/>
            </a:lvl3pPr>
          </a:lstStyle>
          <a:p>
            <a:pPr lvl="2"/>
            <a:r>
              <a:rPr lang="en-GB" dirty="0"/>
              <a:t>Third level</a:t>
            </a:r>
          </a:p>
        </p:txBody>
      </p:sp>
      <p:sp>
        <p:nvSpPr>
          <p:cNvPr id="28" name="Content Placeholder 6">
            <a:extLst>
              <a:ext uri="{FF2B5EF4-FFF2-40B4-BE49-F238E27FC236}">
                <a16:creationId xmlns:a16="http://schemas.microsoft.com/office/drawing/2014/main" id="{62F470EB-709A-20E4-87F7-0663F56B3401}"/>
              </a:ext>
            </a:extLst>
          </p:cNvPr>
          <p:cNvSpPr>
            <a:spLocks noGrp="1"/>
          </p:cNvSpPr>
          <p:nvPr>
            <p:ph sz="quarter" idx="53"/>
          </p:nvPr>
        </p:nvSpPr>
        <p:spPr>
          <a:xfrm>
            <a:off x="7503688" y="2874600"/>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9" name="Text Placeholder 14">
            <a:extLst>
              <a:ext uri="{FF2B5EF4-FFF2-40B4-BE49-F238E27FC236}">
                <a16:creationId xmlns:a16="http://schemas.microsoft.com/office/drawing/2014/main" id="{5D71EDC7-B38A-3633-901D-E7F7A86C7508}"/>
              </a:ext>
            </a:extLst>
          </p:cNvPr>
          <p:cNvSpPr>
            <a:spLocks noGrp="1"/>
          </p:cNvSpPr>
          <p:nvPr>
            <p:ph type="body" sz="quarter" idx="54" hasCustomPrompt="1"/>
          </p:nvPr>
        </p:nvSpPr>
        <p:spPr>
          <a:xfrm>
            <a:off x="7547113" y="4181948"/>
            <a:ext cx="1095375" cy="477837"/>
          </a:xfrm>
        </p:spPr>
        <p:txBody>
          <a:bodyPr/>
          <a:lstStyle>
            <a:lvl3pPr algn="ctr">
              <a:defRPr/>
            </a:lvl3pPr>
          </a:lstStyle>
          <a:p>
            <a:pPr lvl="2"/>
            <a:r>
              <a:rPr lang="en-GB" dirty="0"/>
              <a:t>Third level</a:t>
            </a:r>
          </a:p>
        </p:txBody>
      </p:sp>
      <p:cxnSp>
        <p:nvCxnSpPr>
          <p:cNvPr id="30" name="Straight Arrow Connector 29">
            <a:extLst>
              <a:ext uri="{FF2B5EF4-FFF2-40B4-BE49-F238E27FC236}">
                <a16:creationId xmlns:a16="http://schemas.microsoft.com/office/drawing/2014/main" id="{76B1214F-68DD-2CD2-09A2-DAAC1DB3456E}"/>
              </a:ext>
            </a:extLst>
          </p:cNvPr>
          <p:cNvCxnSpPr>
            <a:cxnSpLocks/>
          </p:cNvCxnSpPr>
          <p:nvPr userDrawn="1"/>
        </p:nvCxnSpPr>
        <p:spPr>
          <a:xfrm flipV="1">
            <a:off x="9669647" y="60322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E720AEC-6002-A89D-D28C-802421C32595}"/>
              </a:ext>
            </a:extLst>
          </p:cNvPr>
          <p:cNvCxnSpPr>
            <a:cxnSpLocks/>
          </p:cNvCxnSpPr>
          <p:nvPr userDrawn="1"/>
        </p:nvCxnSpPr>
        <p:spPr>
          <a:xfrm>
            <a:off x="6382333" y="605925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FCAA727-F301-E5C5-2C6D-2F6D29D949E4}"/>
              </a:ext>
            </a:extLst>
          </p:cNvPr>
          <p:cNvCxnSpPr>
            <a:cxnSpLocks/>
          </p:cNvCxnSpPr>
          <p:nvPr userDrawn="1"/>
        </p:nvCxnSpPr>
        <p:spPr>
          <a:xfrm flipH="1">
            <a:off x="6680958" y="3932745"/>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F88DD68-45DA-3FD4-EE86-06B22C7B87DB}"/>
              </a:ext>
            </a:extLst>
          </p:cNvPr>
          <p:cNvCxnSpPr>
            <a:cxnSpLocks/>
          </p:cNvCxnSpPr>
          <p:nvPr userDrawn="1"/>
        </p:nvCxnSpPr>
        <p:spPr>
          <a:xfrm>
            <a:off x="8786205" y="3932745"/>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008D046-19C9-992D-2A21-946BD21FD7BE}"/>
              </a:ext>
            </a:extLst>
          </p:cNvPr>
          <p:cNvCxnSpPr>
            <a:cxnSpLocks/>
          </p:cNvCxnSpPr>
          <p:nvPr userDrawn="1"/>
        </p:nvCxnSpPr>
        <p:spPr>
          <a:xfrm>
            <a:off x="5010925" y="5357909"/>
            <a:ext cx="421072"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7274230-D4E1-DE33-5CBE-C7DB76562B20}"/>
              </a:ext>
            </a:extLst>
          </p:cNvPr>
          <p:cNvCxnSpPr>
            <a:cxnSpLocks/>
          </p:cNvCxnSpPr>
          <p:nvPr userDrawn="1"/>
        </p:nvCxnSpPr>
        <p:spPr>
          <a:xfrm flipH="1">
            <a:off x="8862227" y="3210132"/>
            <a:ext cx="2344489"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AC265F6-E40E-33E2-84DC-F063008F0F91}"/>
              </a:ext>
            </a:extLst>
          </p:cNvPr>
          <p:cNvCxnSpPr>
            <a:cxnSpLocks/>
          </p:cNvCxnSpPr>
          <p:nvPr userDrawn="1"/>
        </p:nvCxnSpPr>
        <p:spPr>
          <a:xfrm flipH="1">
            <a:off x="10943892" y="4996402"/>
            <a:ext cx="329307"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5">
            <a:extLst>
              <a:ext uri="{FF2B5EF4-FFF2-40B4-BE49-F238E27FC236}">
                <a16:creationId xmlns:a16="http://schemas.microsoft.com/office/drawing/2014/main" id="{3CE4779C-EC8A-F13D-531C-EFC432A3E39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2" name="Footer Placeholder 3">
            <a:extLst>
              <a:ext uri="{FF2B5EF4-FFF2-40B4-BE49-F238E27FC236}">
                <a16:creationId xmlns:a16="http://schemas.microsoft.com/office/drawing/2014/main" id="{69C1B0A4-C8D0-4D3E-F546-DA52B2E79D45}"/>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61092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7" y="1445908"/>
            <a:ext cx="14711979" cy="728133"/>
          </a:xfrm>
        </p:spPr>
        <p:txBody>
          <a:bodyPr/>
          <a:lstStyle/>
          <a:p>
            <a:endParaRPr lang="en-US" dirty="0"/>
          </a:p>
        </p:txBody>
      </p:sp>
      <p:sp>
        <p:nvSpPr>
          <p:cNvPr id="3" name="Content Placeholder 2">
            <a:extLst>
              <a:ext uri="{FF2B5EF4-FFF2-40B4-BE49-F238E27FC236}">
                <a16:creationId xmlns:a16="http://schemas.microsoft.com/office/drawing/2014/main" id="{967C4FCE-D347-7972-9117-E683C6FA9787}"/>
              </a:ext>
            </a:extLst>
          </p:cNvPr>
          <p:cNvSpPr>
            <a:spLocks noGrp="1"/>
          </p:cNvSpPr>
          <p:nvPr>
            <p:ph idx="1"/>
          </p:nvPr>
        </p:nvSpPr>
        <p:spPr>
          <a:xfrm>
            <a:off x="411858" y="2294020"/>
            <a:ext cx="14711979" cy="5404071"/>
          </a:xfrm>
        </p:spPr>
        <p:txBody>
          <a:bodyPr/>
          <a:lstStyle/>
          <a:p>
            <a:pPr lvl="0"/>
            <a:r>
              <a:rPr lang="en-GB" dirty="0"/>
              <a:t>Click to edit Master text styles</a:t>
            </a:r>
          </a:p>
          <a:p>
            <a:pPr lvl="1"/>
            <a:r>
              <a:rPr lang="en-GB" dirty="0"/>
              <a:t>Second level</a:t>
            </a:r>
          </a:p>
        </p:txBody>
      </p:sp>
      <p:sp>
        <p:nvSpPr>
          <p:cNvPr id="2" name="Slide Number Placeholder 5">
            <a:extLst>
              <a:ext uri="{FF2B5EF4-FFF2-40B4-BE49-F238E27FC236}">
                <a16:creationId xmlns:a16="http://schemas.microsoft.com/office/drawing/2014/main" id="{4794FD66-427D-7BB8-BF4F-8F6CDE7B5FA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4" name="Footer Placeholder 3">
            <a:extLst>
              <a:ext uri="{FF2B5EF4-FFF2-40B4-BE49-F238E27FC236}">
                <a16:creationId xmlns:a16="http://schemas.microsoft.com/office/drawing/2014/main" id="{B5CED623-0358-25D0-37DD-610C45BAC5F8}"/>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407526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4" name="Footer Placeholder 3">
            <a:extLst>
              <a:ext uri="{FF2B5EF4-FFF2-40B4-BE49-F238E27FC236}">
                <a16:creationId xmlns:a16="http://schemas.microsoft.com/office/drawing/2014/main" id="{7B3943CA-E7BE-C10C-CFAB-D3082E84C474}"/>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
        <p:nvSpPr>
          <p:cNvPr id="5" name="Title 2">
            <a:extLst>
              <a:ext uri="{FF2B5EF4-FFF2-40B4-BE49-F238E27FC236}">
                <a16:creationId xmlns:a16="http://schemas.microsoft.com/office/drawing/2014/main" id="{93A25E2D-6879-5439-0AE2-101126C33BDE}"/>
              </a:ext>
            </a:extLst>
          </p:cNvPr>
          <p:cNvSpPr>
            <a:spLocks noGrp="1"/>
          </p:cNvSpPr>
          <p:nvPr>
            <p:ph type="title"/>
          </p:nvPr>
        </p:nvSpPr>
        <p:spPr>
          <a:xfrm>
            <a:off x="411857" y="1445908"/>
            <a:ext cx="14711979" cy="728133"/>
          </a:xfrm>
        </p:spPr>
        <p:txBody>
          <a:bodyPr/>
          <a:lstStyle/>
          <a:p>
            <a:endParaRPr lang="en-US" dirty="0"/>
          </a:p>
        </p:txBody>
      </p:sp>
      <p:sp>
        <p:nvSpPr>
          <p:cNvPr id="7" name="Content Placeholder 2">
            <a:extLst>
              <a:ext uri="{FF2B5EF4-FFF2-40B4-BE49-F238E27FC236}">
                <a16:creationId xmlns:a16="http://schemas.microsoft.com/office/drawing/2014/main" id="{D4514FF7-56CD-9085-943B-EDA7DF011859}"/>
              </a:ext>
            </a:extLst>
          </p:cNvPr>
          <p:cNvSpPr>
            <a:spLocks noGrp="1"/>
          </p:cNvSpPr>
          <p:nvPr>
            <p:ph idx="1"/>
          </p:nvPr>
        </p:nvSpPr>
        <p:spPr>
          <a:xfrm>
            <a:off x="411858" y="2294020"/>
            <a:ext cx="14711979" cy="5404071"/>
          </a:xfrm>
        </p:spPr>
        <p:txBody>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1210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324809"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2319644" y="680297"/>
            <a:ext cx="3287693" cy="486833"/>
          </a:xfrm>
          <a:prstGeom prst="rect">
            <a:avLst/>
          </a:prstGeom>
        </p:spPr>
        <p:txBody>
          <a:bodyPr/>
          <a:lstStyle/>
          <a:p>
            <a:r>
              <a:rPr lang="en-US" dirty="0"/>
              <a:t>Sensors and signals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3" name="Content Placeholder 10">
            <a:extLst>
              <a:ext uri="{FF2B5EF4-FFF2-40B4-BE49-F238E27FC236}">
                <a16:creationId xmlns:a16="http://schemas.microsoft.com/office/drawing/2014/main" id="{E56CD7CF-701E-E387-7978-2C9C541CD501}"/>
              </a:ext>
            </a:extLst>
          </p:cNvPr>
          <p:cNvSpPr txBox="1">
            <a:spLocks/>
          </p:cNvSpPr>
          <p:nvPr userDrawn="1"/>
        </p:nvSpPr>
        <p:spPr>
          <a:xfrm>
            <a:off x="622475" y="4701581"/>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4" name="Content Placeholder 10">
            <a:extLst>
              <a:ext uri="{FF2B5EF4-FFF2-40B4-BE49-F238E27FC236}">
                <a16:creationId xmlns:a16="http://schemas.microsoft.com/office/drawing/2014/main" id="{40CA881F-2DE5-FA72-A1E3-268F729E06CC}"/>
              </a:ext>
            </a:extLst>
          </p:cNvPr>
          <p:cNvSpPr txBox="1">
            <a:spLocks/>
          </p:cNvSpPr>
          <p:nvPr userDrawn="1"/>
        </p:nvSpPr>
        <p:spPr>
          <a:xfrm>
            <a:off x="6777741" y="4701581"/>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6" name="Content Placeholder 10">
            <a:extLst>
              <a:ext uri="{FF2B5EF4-FFF2-40B4-BE49-F238E27FC236}">
                <a16:creationId xmlns:a16="http://schemas.microsoft.com/office/drawing/2014/main" id="{632D8BFB-FE51-589D-ED77-BBD7F1884284}"/>
              </a:ext>
            </a:extLst>
          </p:cNvPr>
          <p:cNvSpPr txBox="1">
            <a:spLocks/>
          </p:cNvSpPr>
          <p:nvPr userDrawn="1"/>
        </p:nvSpPr>
        <p:spPr>
          <a:xfrm>
            <a:off x="3678941" y="2508715"/>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7" name="Content Placeholder 10">
            <a:extLst>
              <a:ext uri="{FF2B5EF4-FFF2-40B4-BE49-F238E27FC236}">
                <a16:creationId xmlns:a16="http://schemas.microsoft.com/office/drawing/2014/main" id="{D8604540-87B6-08C4-ACDA-D354ECDEE774}"/>
              </a:ext>
            </a:extLst>
          </p:cNvPr>
          <p:cNvSpPr txBox="1">
            <a:spLocks/>
          </p:cNvSpPr>
          <p:nvPr userDrawn="1"/>
        </p:nvSpPr>
        <p:spPr>
          <a:xfrm>
            <a:off x="9326207" y="1865248"/>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8" name="Content Placeholder 10">
            <a:extLst>
              <a:ext uri="{FF2B5EF4-FFF2-40B4-BE49-F238E27FC236}">
                <a16:creationId xmlns:a16="http://schemas.microsoft.com/office/drawing/2014/main" id="{67D7B517-8812-1773-8BB7-13CD6803AEBE}"/>
              </a:ext>
            </a:extLst>
          </p:cNvPr>
          <p:cNvSpPr txBox="1">
            <a:spLocks/>
          </p:cNvSpPr>
          <p:nvPr userDrawn="1"/>
        </p:nvSpPr>
        <p:spPr>
          <a:xfrm>
            <a:off x="12272607" y="4320581"/>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25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solidFill>
                  <a:schemeClr val="bg1"/>
                </a:solidFill>
              </a:defRPr>
            </a:lvl1pPr>
          </a:lstStyle>
          <a:p>
            <a:fld id="{03DFB89B-1973-AD4A-A045-E94CB24D8D75}" type="slidenum">
              <a:rPr lang="en-US" smtClean="0"/>
              <a:pPr/>
              <a:t>‹#›</a:t>
            </a:fld>
            <a:endParaRPr lang="en-US" dirty="0"/>
          </a:p>
        </p:txBody>
      </p:sp>
      <p:pic>
        <p:nvPicPr>
          <p:cNvPr id="5" name="Google Shape;21;p19">
            <a:extLst>
              <a:ext uri="{FF2B5EF4-FFF2-40B4-BE49-F238E27FC236}">
                <a16:creationId xmlns:a16="http://schemas.microsoft.com/office/drawing/2014/main" id="{792D10F5-3739-E213-3AB3-E8ED0CDB4648}"/>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0" y="1"/>
            <a:ext cx="16257588" cy="9144000"/>
          </a:xfrm>
          <a:prstGeom prst="rect">
            <a:avLst/>
          </a:prstGeom>
          <a:noFill/>
          <a:ln>
            <a:noFill/>
          </a:ln>
        </p:spPr>
      </p:pic>
    </p:spTree>
    <p:extLst>
      <p:ext uri="{BB962C8B-B14F-4D97-AF65-F5344CB8AC3E}">
        <p14:creationId xmlns:p14="http://schemas.microsoft.com/office/powerpoint/2010/main" val="263877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AC899A04-8FD8-8B7E-2D2E-57F60340B4E3}"/>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375195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_5 box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1604516" y="2334288"/>
            <a:ext cx="1826024" cy="182602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5169757" y="2334288"/>
            <a:ext cx="1826024" cy="182602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8751165" y="2334288"/>
            <a:ext cx="1826024" cy="182602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12523529" y="2334288"/>
            <a:ext cx="1826024" cy="182602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1058354" y="4302455"/>
            <a:ext cx="2926106" cy="3453013"/>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Slide Number Placeholder 5">
            <a:extLst>
              <a:ext uri="{FF2B5EF4-FFF2-40B4-BE49-F238E27FC236}">
                <a16:creationId xmlns:a16="http://schemas.microsoft.com/office/drawing/2014/main" id="{A022CC44-5D5C-E576-0820-E097B464ADC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5FA91B10-B1A9-FA2A-4C5E-44D94D822674}"/>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
        <p:nvSpPr>
          <p:cNvPr id="4" name="Content Placeholder 11">
            <a:extLst>
              <a:ext uri="{FF2B5EF4-FFF2-40B4-BE49-F238E27FC236}">
                <a16:creationId xmlns:a16="http://schemas.microsoft.com/office/drawing/2014/main" id="{606DFFF0-02A7-244F-F9BD-25AE97206237}"/>
              </a:ext>
            </a:extLst>
          </p:cNvPr>
          <p:cNvSpPr txBox="1">
            <a:spLocks/>
          </p:cNvSpPr>
          <p:nvPr userDrawn="1"/>
        </p:nvSpPr>
        <p:spPr>
          <a:xfrm>
            <a:off x="830233" y="4051697"/>
            <a:ext cx="3374590" cy="4072396"/>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nSpc>
                <a:spcPct val="115000"/>
              </a:lnSpc>
              <a:spcBef>
                <a:spcPts val="0"/>
              </a:spcBef>
              <a:buClr>
                <a:schemeClr val="dk2"/>
              </a:buClr>
              <a:buSzPts val="1800"/>
            </a:pPr>
            <a:endParaRPr lang="en-GB" dirty="0"/>
          </a:p>
        </p:txBody>
      </p:sp>
      <p:sp>
        <p:nvSpPr>
          <p:cNvPr id="6" name="Content Placeholder 11">
            <a:extLst>
              <a:ext uri="{FF2B5EF4-FFF2-40B4-BE49-F238E27FC236}">
                <a16:creationId xmlns:a16="http://schemas.microsoft.com/office/drawing/2014/main" id="{427201DF-1F6F-DFDB-B1A5-A588C2C27EF6}"/>
              </a:ext>
            </a:extLst>
          </p:cNvPr>
          <p:cNvSpPr txBox="1">
            <a:spLocks/>
          </p:cNvSpPr>
          <p:nvPr userDrawn="1"/>
        </p:nvSpPr>
        <p:spPr>
          <a:xfrm>
            <a:off x="4487834" y="4051697"/>
            <a:ext cx="3374590" cy="4072396"/>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nSpc>
                <a:spcPct val="115000"/>
              </a:lnSpc>
              <a:spcBef>
                <a:spcPts val="0"/>
              </a:spcBef>
              <a:buClr>
                <a:schemeClr val="dk2"/>
              </a:buClr>
              <a:buSzPts val="1800"/>
            </a:pPr>
            <a:endParaRPr lang="en-GB" dirty="0"/>
          </a:p>
        </p:txBody>
      </p:sp>
      <p:sp>
        <p:nvSpPr>
          <p:cNvPr id="8" name="Content Placeholder 11">
            <a:extLst>
              <a:ext uri="{FF2B5EF4-FFF2-40B4-BE49-F238E27FC236}">
                <a16:creationId xmlns:a16="http://schemas.microsoft.com/office/drawing/2014/main" id="{12D4B80E-B18C-542B-4EE3-08A7DBAE0A8F}"/>
              </a:ext>
            </a:extLst>
          </p:cNvPr>
          <p:cNvSpPr txBox="1">
            <a:spLocks/>
          </p:cNvSpPr>
          <p:nvPr userDrawn="1"/>
        </p:nvSpPr>
        <p:spPr>
          <a:xfrm>
            <a:off x="8109576" y="4051697"/>
            <a:ext cx="3374590" cy="4072396"/>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nSpc>
                <a:spcPct val="115000"/>
              </a:lnSpc>
              <a:spcBef>
                <a:spcPts val="0"/>
              </a:spcBef>
              <a:buClr>
                <a:schemeClr val="dk2"/>
              </a:buClr>
              <a:buSzPts val="1800"/>
            </a:pPr>
            <a:endParaRPr lang="en-GB" dirty="0"/>
          </a:p>
        </p:txBody>
      </p:sp>
      <p:sp>
        <p:nvSpPr>
          <p:cNvPr id="9" name="Content Placeholder 11">
            <a:extLst>
              <a:ext uri="{FF2B5EF4-FFF2-40B4-BE49-F238E27FC236}">
                <a16:creationId xmlns:a16="http://schemas.microsoft.com/office/drawing/2014/main" id="{22CE4BA1-3F0A-2CA9-3D53-8109E71FC6FB}"/>
              </a:ext>
            </a:extLst>
          </p:cNvPr>
          <p:cNvSpPr txBox="1">
            <a:spLocks/>
          </p:cNvSpPr>
          <p:nvPr userDrawn="1"/>
        </p:nvSpPr>
        <p:spPr>
          <a:xfrm>
            <a:off x="11749246" y="4051697"/>
            <a:ext cx="3374590" cy="4072396"/>
          </a:xfrm>
          <a:prstGeom prst="rect">
            <a:avLst/>
          </a:prstGeom>
          <a:solidFill>
            <a:srgbClr val="ECECED"/>
          </a:solidFill>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nSpc>
                <a:spcPct val="115000"/>
              </a:lnSpc>
              <a:spcBef>
                <a:spcPts val="0"/>
              </a:spcBef>
              <a:buClr>
                <a:schemeClr val="dk2"/>
              </a:buClr>
              <a:buSzPts val="1800"/>
            </a:pPr>
            <a:endParaRPr lang="en-GB" dirty="0"/>
          </a:p>
        </p:txBody>
      </p:sp>
      <p:sp>
        <p:nvSpPr>
          <p:cNvPr id="10" name="Text Placeholder 29">
            <a:extLst>
              <a:ext uri="{FF2B5EF4-FFF2-40B4-BE49-F238E27FC236}">
                <a16:creationId xmlns:a16="http://schemas.microsoft.com/office/drawing/2014/main" id="{047E27D7-92F0-FCD5-ED50-F6CE08836AD4}"/>
              </a:ext>
            </a:extLst>
          </p:cNvPr>
          <p:cNvSpPr>
            <a:spLocks noGrp="1"/>
          </p:cNvSpPr>
          <p:nvPr>
            <p:ph type="body" sz="quarter" idx="20"/>
          </p:nvPr>
        </p:nvSpPr>
        <p:spPr>
          <a:xfrm>
            <a:off x="4732887" y="4302455"/>
            <a:ext cx="2926106" cy="3453013"/>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29">
            <a:extLst>
              <a:ext uri="{FF2B5EF4-FFF2-40B4-BE49-F238E27FC236}">
                <a16:creationId xmlns:a16="http://schemas.microsoft.com/office/drawing/2014/main" id="{02245FB0-EDD1-4E3B-8865-790D0447FE49}"/>
              </a:ext>
            </a:extLst>
          </p:cNvPr>
          <p:cNvSpPr>
            <a:spLocks noGrp="1"/>
          </p:cNvSpPr>
          <p:nvPr>
            <p:ph type="body" sz="quarter" idx="21"/>
          </p:nvPr>
        </p:nvSpPr>
        <p:spPr>
          <a:xfrm>
            <a:off x="8339687" y="4302455"/>
            <a:ext cx="2926106" cy="3453013"/>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9">
            <a:extLst>
              <a:ext uri="{FF2B5EF4-FFF2-40B4-BE49-F238E27FC236}">
                <a16:creationId xmlns:a16="http://schemas.microsoft.com/office/drawing/2014/main" id="{D33BD3F1-A688-FB98-953A-743196749ECE}"/>
              </a:ext>
            </a:extLst>
          </p:cNvPr>
          <p:cNvSpPr>
            <a:spLocks noGrp="1"/>
          </p:cNvSpPr>
          <p:nvPr>
            <p:ph type="body" sz="quarter" idx="22"/>
          </p:nvPr>
        </p:nvSpPr>
        <p:spPr>
          <a:xfrm>
            <a:off x="11980353" y="4302455"/>
            <a:ext cx="2926106" cy="3453013"/>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6836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B_Circle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90710AB7-0B89-6937-13D8-0F1F6F7EE0C2}"/>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229644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B_6R_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Content Placeholder 6">
            <a:extLst>
              <a:ext uri="{FF2B5EF4-FFF2-40B4-BE49-F238E27FC236}">
                <a16:creationId xmlns:a16="http://schemas.microsoft.com/office/drawing/2014/main" id="{359D5E6F-BC20-EFE3-17D8-F28F6D08EEA8}"/>
              </a:ext>
            </a:extLst>
          </p:cNvPr>
          <p:cNvSpPr>
            <a:spLocks noGrp="1" noChangeAspect="1"/>
          </p:cNvSpPr>
          <p:nvPr>
            <p:ph sz="quarter" idx="13"/>
          </p:nvPr>
        </p:nvSpPr>
        <p:spPr>
          <a:xfrm>
            <a:off x="5175414" y="2710112"/>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3748347"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6242409" y="2990197"/>
            <a:ext cx="4673241" cy="509373"/>
          </a:xfrm>
        </p:spPr>
        <p:txBody>
          <a:bodyPr>
            <a:normAutofit/>
          </a:bodyPr>
          <a:lstStyle>
            <a:lvl3pPr algn="l">
              <a:defRPr sz="16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noChangeAspect="1"/>
          </p:cNvSpPr>
          <p:nvPr>
            <p:ph sz="quarter" idx="25"/>
          </p:nvPr>
        </p:nvSpPr>
        <p:spPr>
          <a:xfrm>
            <a:off x="5175411" y="5653615"/>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noChangeAspect="1"/>
          </p:cNvSpPr>
          <p:nvPr>
            <p:ph sz="quarter" idx="26"/>
          </p:nvPr>
        </p:nvSpPr>
        <p:spPr>
          <a:xfrm>
            <a:off x="5175413" y="3673774"/>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noChangeAspect="1"/>
          </p:cNvSpPr>
          <p:nvPr>
            <p:ph sz="quarter" idx="27"/>
          </p:nvPr>
        </p:nvSpPr>
        <p:spPr>
          <a:xfrm>
            <a:off x="5175411" y="6662382"/>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noChangeAspect="1"/>
          </p:cNvSpPr>
          <p:nvPr>
            <p:ph sz="quarter" idx="28"/>
          </p:nvPr>
        </p:nvSpPr>
        <p:spPr>
          <a:xfrm>
            <a:off x="5175411" y="4647793"/>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noChangeAspect="1"/>
          </p:cNvSpPr>
          <p:nvPr>
            <p:ph sz="quarter" idx="29"/>
          </p:nvPr>
        </p:nvSpPr>
        <p:spPr>
          <a:xfrm>
            <a:off x="5175411" y="7701056"/>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6242409" y="3964385"/>
            <a:ext cx="4673240" cy="501389"/>
          </a:xfrm>
        </p:spPr>
        <p:txBody>
          <a:bodyPr>
            <a:normAutofit/>
          </a:bodyPr>
          <a:lstStyle>
            <a:lvl3pPr algn="l">
              <a:defRPr sz="16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6242407" y="4953991"/>
            <a:ext cx="4673240" cy="485802"/>
          </a:xfrm>
        </p:spPr>
        <p:txBody>
          <a:bodyPr>
            <a:normAutofit/>
          </a:bodyPr>
          <a:lstStyle>
            <a:lvl3pPr algn="l">
              <a:defRPr sz="16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6242408" y="5923655"/>
            <a:ext cx="4673240" cy="513542"/>
          </a:xfrm>
        </p:spPr>
        <p:txBody>
          <a:bodyPr>
            <a:normAutofit/>
          </a:bodyPr>
          <a:lstStyle>
            <a:lvl3pPr algn="l">
              <a:defRPr sz="16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6242407" y="6963112"/>
            <a:ext cx="4673240" cy="491270"/>
          </a:xfrm>
        </p:spPr>
        <p:txBody>
          <a:bodyPr>
            <a:normAutofit/>
          </a:bodyPr>
          <a:lstStyle>
            <a:lvl3pPr algn="l">
              <a:defRPr sz="16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6242407" y="7986691"/>
            <a:ext cx="4673239" cy="506365"/>
          </a:xfrm>
        </p:spPr>
        <p:txBody>
          <a:bodyPr>
            <a:normAutofit/>
          </a:bodyPr>
          <a:lstStyle>
            <a:lvl3pPr algn="l">
              <a:defRPr sz="1600"/>
            </a:lvl3pPr>
          </a:lstStyle>
          <a:p>
            <a:pPr lvl="2"/>
            <a:r>
              <a:rPr lang="en-GB" dirty="0"/>
              <a:t>Third level</a:t>
            </a:r>
          </a:p>
        </p:txBody>
      </p: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242408" y="2710112"/>
            <a:ext cx="4673242" cy="258498"/>
          </a:xfrm>
        </p:spPr>
        <p:txBody>
          <a:bodyPr>
            <a:noAutofit/>
          </a:bodyPr>
          <a:lstStyle>
            <a:lvl3pPr algn="l">
              <a:defRPr sz="1600" b="1"/>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242408" y="3673773"/>
            <a:ext cx="4673241" cy="258498"/>
          </a:xfrm>
        </p:spPr>
        <p:txBody>
          <a:bodyPr>
            <a:noAutofit/>
          </a:bodyPr>
          <a:lstStyle>
            <a:lvl3pPr algn="l">
              <a:defRPr sz="1600" b="1"/>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6242407" y="6662383"/>
            <a:ext cx="4673240" cy="286441"/>
          </a:xfrm>
        </p:spPr>
        <p:txBody>
          <a:bodyPr>
            <a:noAutofit/>
          </a:bodyPr>
          <a:lstStyle>
            <a:lvl3pPr algn="l">
              <a:defRPr sz="1600" b="1"/>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6242407" y="5653616"/>
            <a:ext cx="4673240" cy="274394"/>
          </a:xfrm>
        </p:spPr>
        <p:txBody>
          <a:bodyPr>
            <a:noAutofit/>
          </a:bodyPr>
          <a:lstStyle>
            <a:lvl3pPr algn="l">
              <a:defRPr sz="1600" b="1"/>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242408" y="4647793"/>
            <a:ext cx="4673240" cy="274455"/>
          </a:xfrm>
        </p:spPr>
        <p:txBody>
          <a:bodyPr>
            <a:noAutofit/>
          </a:bodyPr>
          <a:lstStyle>
            <a:lvl3pPr algn="l">
              <a:defRPr sz="1600" b="1"/>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6242407" y="7701056"/>
            <a:ext cx="4673239" cy="285635"/>
          </a:xfrm>
        </p:spPr>
        <p:txBody>
          <a:bodyPr>
            <a:noAutofit/>
          </a:bodyPr>
          <a:lstStyle>
            <a:lvl3pPr algn="l">
              <a:defRPr sz="1600" b="1"/>
            </a:lvl3pPr>
          </a:lstStyle>
          <a:p>
            <a:pPr lvl="2"/>
            <a:r>
              <a:rPr lang="en-GB" dirty="0"/>
              <a:t>Third level</a:t>
            </a:r>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cxnSp>
        <p:nvCxnSpPr>
          <p:cNvPr id="6" name="Straight Arrow Connector 5">
            <a:extLst>
              <a:ext uri="{FF2B5EF4-FFF2-40B4-BE49-F238E27FC236}">
                <a16:creationId xmlns:a16="http://schemas.microsoft.com/office/drawing/2014/main" id="{34D7B7E0-A152-BE87-1460-AF2275E0F8D3}"/>
              </a:ext>
            </a:extLst>
          </p:cNvPr>
          <p:cNvCxnSpPr>
            <a:cxnSpLocks/>
          </p:cNvCxnSpPr>
          <p:nvPr userDrawn="1"/>
        </p:nvCxnSpPr>
        <p:spPr>
          <a:xfrm>
            <a:off x="11837271"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3">
            <a:extLst>
              <a:ext uri="{FF2B5EF4-FFF2-40B4-BE49-F238E27FC236}">
                <a16:creationId xmlns:a16="http://schemas.microsoft.com/office/drawing/2014/main" id="{2159BBCB-D830-E3B0-694A-11F38778AD78}"/>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386732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7" y="1445908"/>
            <a:ext cx="14711979"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1413067" y="680297"/>
            <a:ext cx="419427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dirty="0"/>
              <a:t>Sensors and Signals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5" r:id="rId3"/>
    <p:sldLayoutId id="2147483690" r:id="rId4"/>
    <p:sldLayoutId id="2147483663" r:id="rId5"/>
    <p:sldLayoutId id="2147483684" r:id="rId6"/>
    <p:sldLayoutId id="2147483688" r:id="rId7"/>
    <p:sldLayoutId id="2147483692" r:id="rId8"/>
    <p:sldLayoutId id="2147483697" r:id="rId9"/>
    <p:sldLayoutId id="2147483693" r:id="rId10"/>
    <p:sldLayoutId id="2147483698" r:id="rId11"/>
    <p:sldLayoutId id="2147483700" r:id="rId12"/>
    <p:sldLayoutId id="2147483696" r:id="rId13"/>
    <p:sldLayoutId id="2147483687" r:id="rId14"/>
    <p:sldLayoutId id="2147483665" r:id="rId15"/>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9.png"/><Relationship Id="rId7"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23.emf"/><Relationship Id="rId4" Type="http://schemas.openxmlformats.org/officeDocument/2006/relationships/image" Target="../media/image24.png"/><Relationship Id="rId9"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raeng.org.uk/fe-microcontroll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633417"/>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spcBef>
                <a:spcPts val="0"/>
              </a:spcBef>
            </a:pPr>
            <a:r>
              <a:rPr lang="en" sz="5000" dirty="0"/>
              <a:t>Microcontroller systems</a:t>
            </a:r>
            <a:br>
              <a:rPr lang="en-NZ" dirty="0"/>
            </a:br>
            <a:r>
              <a:rPr lang="en-GB" sz="2500" b="0" dirty="0"/>
              <a:t>2. Sensors and signals</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5">
            <a:extLst>
              <a:ext uri="{FF2B5EF4-FFF2-40B4-BE49-F238E27FC236}">
                <a16:creationId xmlns:a16="http://schemas.microsoft.com/office/drawing/2014/main" id="{57566AF7-4861-32BC-F637-816E71483602}"/>
              </a:ext>
            </a:extLst>
          </p:cNvPr>
          <p:cNvSpPr>
            <a:spLocks noGrp="1"/>
          </p:cNvSpPr>
          <p:nvPr>
            <p:ph type="title"/>
          </p:nvPr>
        </p:nvSpPr>
        <p:spPr/>
        <p:txBody>
          <a:bodyPr/>
          <a:lstStyle/>
          <a:p>
            <a:r>
              <a:rPr lang="en-GB" dirty="0"/>
              <a:t>Sensors and output signals - answers</a:t>
            </a:r>
            <a:endParaRPr lang="en-US" dirty="0"/>
          </a:p>
        </p:txBody>
      </p:sp>
      <p:sp>
        <p:nvSpPr>
          <p:cNvPr id="19" name="Content Placeholder 10">
            <a:extLst>
              <a:ext uri="{FF2B5EF4-FFF2-40B4-BE49-F238E27FC236}">
                <a16:creationId xmlns:a16="http://schemas.microsoft.com/office/drawing/2014/main" id="{65974968-E928-86B2-2BF9-0C399C0A36EA}"/>
              </a:ext>
            </a:extLst>
          </p:cNvPr>
          <p:cNvSpPr txBox="1">
            <a:spLocks/>
          </p:cNvSpPr>
          <p:nvPr/>
        </p:nvSpPr>
        <p:spPr>
          <a:xfrm>
            <a:off x="8100856" y="2986060"/>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21" name="Content Placeholder 10">
            <a:extLst>
              <a:ext uri="{FF2B5EF4-FFF2-40B4-BE49-F238E27FC236}">
                <a16:creationId xmlns:a16="http://schemas.microsoft.com/office/drawing/2014/main" id="{42DFA79B-A814-3891-116F-ABA743460B1B}"/>
              </a:ext>
            </a:extLst>
          </p:cNvPr>
          <p:cNvSpPr txBox="1">
            <a:spLocks/>
          </p:cNvSpPr>
          <p:nvPr/>
        </p:nvSpPr>
        <p:spPr>
          <a:xfrm>
            <a:off x="4395129" y="2986060"/>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22" name="Content Placeholder 10">
            <a:extLst>
              <a:ext uri="{FF2B5EF4-FFF2-40B4-BE49-F238E27FC236}">
                <a16:creationId xmlns:a16="http://schemas.microsoft.com/office/drawing/2014/main" id="{DB24457F-6051-BE43-C995-3C1E09D51A71}"/>
              </a:ext>
            </a:extLst>
          </p:cNvPr>
          <p:cNvSpPr txBox="1">
            <a:spLocks/>
          </p:cNvSpPr>
          <p:nvPr/>
        </p:nvSpPr>
        <p:spPr>
          <a:xfrm>
            <a:off x="689402" y="2986060"/>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0ADF4A11-9D87-8521-10FF-F7FB87BB6000}"/>
              </a:ext>
            </a:extLst>
          </p:cNvPr>
          <p:cNvGrpSpPr/>
          <p:nvPr/>
        </p:nvGrpSpPr>
        <p:grpSpPr>
          <a:xfrm>
            <a:off x="1155723" y="3850960"/>
            <a:ext cx="2556483" cy="1733397"/>
            <a:chOff x="1155723" y="3850960"/>
            <a:chExt cx="2556483" cy="1733397"/>
          </a:xfrm>
        </p:grpSpPr>
        <p:cxnSp>
          <p:nvCxnSpPr>
            <p:cNvPr id="3" name="Google Shape;132;p21">
              <a:extLst>
                <a:ext uri="{FF2B5EF4-FFF2-40B4-BE49-F238E27FC236}">
                  <a16:creationId xmlns:a16="http://schemas.microsoft.com/office/drawing/2014/main" id="{5B5CE0C4-85A0-1CFC-71CB-3FD7EBA0F873}"/>
                </a:ext>
              </a:extLst>
            </p:cNvPr>
            <p:cNvCxnSpPr>
              <a:cxnSpLocks/>
            </p:cNvCxnSpPr>
            <p:nvPr/>
          </p:nvCxnSpPr>
          <p:spPr>
            <a:xfrm flipV="1">
              <a:off x="1658391" y="4171800"/>
              <a:ext cx="1468815" cy="1181739"/>
            </a:xfrm>
            <a:prstGeom prst="bentConnector3">
              <a:avLst>
                <a:gd name="adj1" fmla="val 50000"/>
              </a:avLst>
            </a:prstGeom>
            <a:noFill/>
            <a:ln w="28575" cap="flat" cmpd="sng">
              <a:solidFill>
                <a:schemeClr val="tx1">
                  <a:lumMod val="95000"/>
                  <a:lumOff val="5000"/>
                </a:schemeClr>
              </a:solidFill>
              <a:prstDash val="solid"/>
              <a:round/>
              <a:headEnd type="none" w="med" len="med"/>
              <a:tailEnd type="none" w="med" len="med"/>
            </a:ln>
          </p:spPr>
        </p:cxnSp>
        <p:sp>
          <p:nvSpPr>
            <p:cNvPr id="4" name="Google Shape;142;p21">
              <a:extLst>
                <a:ext uri="{FF2B5EF4-FFF2-40B4-BE49-F238E27FC236}">
                  <a16:creationId xmlns:a16="http://schemas.microsoft.com/office/drawing/2014/main" id="{4BFF920F-B4C6-4353-FC61-32E9773F54A8}"/>
                </a:ext>
              </a:extLst>
            </p:cNvPr>
            <p:cNvSpPr txBox="1"/>
            <p:nvPr/>
          </p:nvSpPr>
          <p:spPr>
            <a:xfrm>
              <a:off x="3127206" y="3850960"/>
              <a:ext cx="5850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On</a:t>
              </a:r>
              <a:endParaRPr dirty="0">
                <a:latin typeface="Arial" panose="020B0604020202020204" pitchFamily="34" charset="0"/>
                <a:cs typeface="Arial" panose="020B0604020202020204" pitchFamily="34" charset="0"/>
              </a:endParaRPr>
            </a:p>
          </p:txBody>
        </p:sp>
        <p:sp>
          <p:nvSpPr>
            <p:cNvPr id="6" name="Google Shape;143;p21">
              <a:extLst>
                <a:ext uri="{FF2B5EF4-FFF2-40B4-BE49-F238E27FC236}">
                  <a16:creationId xmlns:a16="http://schemas.microsoft.com/office/drawing/2014/main" id="{DFA7745A-4412-A498-3BE2-D0EE2851A7BA}"/>
                </a:ext>
              </a:extLst>
            </p:cNvPr>
            <p:cNvSpPr txBox="1"/>
            <p:nvPr/>
          </p:nvSpPr>
          <p:spPr>
            <a:xfrm>
              <a:off x="1155723" y="5122722"/>
              <a:ext cx="5850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Off</a:t>
              </a:r>
              <a:endParaRPr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FF36A9EF-EDB3-0E29-4F49-BA8F34612656}"/>
              </a:ext>
            </a:extLst>
          </p:cNvPr>
          <p:cNvGrpSpPr/>
          <p:nvPr/>
        </p:nvGrpSpPr>
        <p:grpSpPr>
          <a:xfrm>
            <a:off x="4765197" y="3850960"/>
            <a:ext cx="2664017" cy="1733397"/>
            <a:chOff x="4765197" y="3850960"/>
            <a:chExt cx="2664017" cy="1733397"/>
          </a:xfrm>
        </p:grpSpPr>
        <p:sp>
          <p:nvSpPr>
            <p:cNvPr id="7" name="Google Shape;142;p21">
              <a:extLst>
                <a:ext uri="{FF2B5EF4-FFF2-40B4-BE49-F238E27FC236}">
                  <a16:creationId xmlns:a16="http://schemas.microsoft.com/office/drawing/2014/main" id="{B12B4B2B-B774-7D3B-C263-AEAFBF2F65F6}"/>
                </a:ext>
              </a:extLst>
            </p:cNvPr>
            <p:cNvSpPr txBox="1"/>
            <p:nvPr/>
          </p:nvSpPr>
          <p:spPr>
            <a:xfrm>
              <a:off x="6736680" y="3850960"/>
              <a:ext cx="69253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Max</a:t>
              </a:r>
              <a:endParaRPr dirty="0">
                <a:latin typeface="Arial" panose="020B0604020202020204" pitchFamily="34" charset="0"/>
                <a:cs typeface="Arial" panose="020B0604020202020204" pitchFamily="34" charset="0"/>
              </a:endParaRPr>
            </a:p>
          </p:txBody>
        </p:sp>
        <p:sp>
          <p:nvSpPr>
            <p:cNvPr id="8" name="Google Shape;143;p21">
              <a:extLst>
                <a:ext uri="{FF2B5EF4-FFF2-40B4-BE49-F238E27FC236}">
                  <a16:creationId xmlns:a16="http://schemas.microsoft.com/office/drawing/2014/main" id="{69709957-AAD1-A0DD-7710-3E0DE99832F1}"/>
                </a:ext>
              </a:extLst>
            </p:cNvPr>
            <p:cNvSpPr txBox="1"/>
            <p:nvPr/>
          </p:nvSpPr>
          <p:spPr>
            <a:xfrm>
              <a:off x="4765197" y="5122722"/>
              <a:ext cx="5850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Min</a:t>
              </a:r>
              <a:endParaRPr dirty="0">
                <a:latin typeface="Arial" panose="020B0604020202020204" pitchFamily="34" charset="0"/>
                <a:cs typeface="Arial" panose="020B0604020202020204" pitchFamily="34" charset="0"/>
              </a:endParaRPr>
            </a:p>
          </p:txBody>
        </p:sp>
        <p:cxnSp>
          <p:nvCxnSpPr>
            <p:cNvPr id="9" name="Google Shape;133;p21">
              <a:extLst>
                <a:ext uri="{FF2B5EF4-FFF2-40B4-BE49-F238E27FC236}">
                  <a16:creationId xmlns:a16="http://schemas.microsoft.com/office/drawing/2014/main" id="{315B69FD-4082-4D3B-B9EC-76D2B3D6ECEC}"/>
                </a:ext>
              </a:extLst>
            </p:cNvPr>
            <p:cNvCxnSpPr>
              <a:cxnSpLocks/>
            </p:cNvCxnSpPr>
            <p:nvPr/>
          </p:nvCxnSpPr>
          <p:spPr>
            <a:xfrm flipV="1">
              <a:off x="5350197" y="4184596"/>
              <a:ext cx="1386483" cy="1168943"/>
            </a:xfrm>
            <a:prstGeom prst="straightConnector1">
              <a:avLst/>
            </a:prstGeom>
            <a:noFill/>
            <a:ln w="28575" cap="flat" cmpd="sng">
              <a:solidFill>
                <a:schemeClr val="tx1">
                  <a:lumMod val="95000"/>
                  <a:lumOff val="5000"/>
                </a:schemeClr>
              </a:solidFill>
              <a:prstDash val="solid"/>
              <a:round/>
              <a:headEnd type="none" w="med" len="med"/>
              <a:tailEnd type="none" w="med" len="med"/>
            </a:ln>
          </p:spPr>
        </p:cxnSp>
      </p:grpSp>
      <p:grpSp>
        <p:nvGrpSpPr>
          <p:cNvPr id="33" name="Group 32">
            <a:extLst>
              <a:ext uri="{FF2B5EF4-FFF2-40B4-BE49-F238E27FC236}">
                <a16:creationId xmlns:a16="http://schemas.microsoft.com/office/drawing/2014/main" id="{1C4CED0B-FF50-4ED8-AF70-9DF1D9367428}"/>
              </a:ext>
            </a:extLst>
          </p:cNvPr>
          <p:cNvGrpSpPr/>
          <p:nvPr/>
        </p:nvGrpSpPr>
        <p:grpSpPr>
          <a:xfrm>
            <a:off x="8421066" y="3901848"/>
            <a:ext cx="2725180" cy="1652940"/>
            <a:chOff x="8421066" y="3901848"/>
            <a:chExt cx="2725180" cy="1652940"/>
          </a:xfrm>
        </p:grpSpPr>
        <p:sp>
          <p:nvSpPr>
            <p:cNvPr id="17" name="Google Shape;142;p21">
              <a:extLst>
                <a:ext uri="{FF2B5EF4-FFF2-40B4-BE49-F238E27FC236}">
                  <a16:creationId xmlns:a16="http://schemas.microsoft.com/office/drawing/2014/main" id="{3B19E2DD-B9FF-F74E-59C4-1B6991359310}"/>
                </a:ext>
              </a:extLst>
            </p:cNvPr>
            <p:cNvSpPr txBox="1"/>
            <p:nvPr/>
          </p:nvSpPr>
          <p:spPr>
            <a:xfrm>
              <a:off x="10453712" y="3901848"/>
              <a:ext cx="69253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255</a:t>
              </a:r>
              <a:endParaRPr dirty="0">
                <a:latin typeface="Arial" panose="020B0604020202020204" pitchFamily="34" charset="0"/>
                <a:cs typeface="Arial" panose="020B0604020202020204" pitchFamily="34" charset="0"/>
              </a:endParaRPr>
            </a:p>
          </p:txBody>
        </p:sp>
        <p:sp>
          <p:nvSpPr>
            <p:cNvPr id="18" name="Google Shape;143;p21">
              <a:extLst>
                <a:ext uri="{FF2B5EF4-FFF2-40B4-BE49-F238E27FC236}">
                  <a16:creationId xmlns:a16="http://schemas.microsoft.com/office/drawing/2014/main" id="{6FBF57C3-2D80-0355-E220-279C2B485557}"/>
                </a:ext>
              </a:extLst>
            </p:cNvPr>
            <p:cNvSpPr txBox="1"/>
            <p:nvPr/>
          </p:nvSpPr>
          <p:spPr>
            <a:xfrm>
              <a:off x="8421066" y="5093153"/>
              <a:ext cx="5850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0</a:t>
              </a:r>
              <a:endParaRPr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2996FFF1-A397-CA68-D7E0-0B688CADA2E3}"/>
                </a:ext>
              </a:extLst>
            </p:cNvPr>
            <p:cNvPicPr>
              <a:picLocks noChangeAspect="1"/>
            </p:cNvPicPr>
            <p:nvPr/>
          </p:nvPicPr>
          <p:blipFill>
            <a:blip r:embed="rId3"/>
            <a:stretch>
              <a:fillRect/>
            </a:stretch>
          </p:blipFill>
          <p:spPr>
            <a:xfrm>
              <a:off x="8916283" y="4103097"/>
              <a:ext cx="1537429" cy="1250442"/>
            </a:xfrm>
            <a:prstGeom prst="rect">
              <a:avLst/>
            </a:prstGeom>
          </p:spPr>
        </p:pic>
      </p:grpSp>
      <p:sp>
        <p:nvSpPr>
          <p:cNvPr id="13" name="Footer Placeholder 3">
            <a:extLst>
              <a:ext uri="{FF2B5EF4-FFF2-40B4-BE49-F238E27FC236}">
                <a16:creationId xmlns:a16="http://schemas.microsoft.com/office/drawing/2014/main" id="{78939CAB-FC0D-5BC8-2FC5-F30151BB8630}"/>
              </a:ext>
            </a:extLst>
          </p:cNvPr>
          <p:cNvSpPr>
            <a:spLocks noGrp="1"/>
          </p:cNvSpPr>
          <p:nvPr>
            <p:ph type="ftr" sz="quarter" idx="11"/>
          </p:nvPr>
        </p:nvSpPr>
        <p:spPr>
          <a:xfrm>
            <a:off x="11466571" y="680297"/>
            <a:ext cx="4363604" cy="486833"/>
          </a:xfrm>
        </p:spPr>
        <p:txBody>
          <a:bodyPr/>
          <a:lstStyle/>
          <a:p>
            <a:r>
              <a:rPr lang="en-GB" dirty="0"/>
              <a:t>2. Sensors and signals</a:t>
            </a:r>
            <a:endParaRPr lang="en-US" dirty="0"/>
          </a:p>
        </p:txBody>
      </p:sp>
      <p:sp>
        <p:nvSpPr>
          <p:cNvPr id="14" name="Slide Number Placeholder 5">
            <a:extLst>
              <a:ext uri="{FF2B5EF4-FFF2-40B4-BE49-F238E27FC236}">
                <a16:creationId xmlns:a16="http://schemas.microsoft.com/office/drawing/2014/main" id="{802D2E96-61D0-BAE0-30EA-D303144E58A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10</a:t>
            </a:fld>
            <a:endParaRPr lang="en-US" b="0" dirty="0">
              <a:solidFill>
                <a:schemeClr val="tx1"/>
              </a:solidFill>
            </a:endParaRPr>
          </a:p>
        </p:txBody>
      </p:sp>
      <p:pic>
        <p:nvPicPr>
          <p:cNvPr id="15" name="Picture 14">
            <a:extLst>
              <a:ext uri="{FF2B5EF4-FFF2-40B4-BE49-F238E27FC236}">
                <a16:creationId xmlns:a16="http://schemas.microsoft.com/office/drawing/2014/main" id="{00520574-2362-E9E7-ACCB-D7E4340ABE55}"/>
              </a:ext>
            </a:extLst>
          </p:cNvPr>
          <p:cNvPicPr>
            <a:picLocks noChangeAspect="1"/>
          </p:cNvPicPr>
          <p:nvPr/>
        </p:nvPicPr>
        <p:blipFill>
          <a:blip r:embed="rId4"/>
          <a:stretch>
            <a:fillRect/>
          </a:stretch>
        </p:blipFill>
        <p:spPr>
          <a:xfrm>
            <a:off x="3353933" y="277022"/>
            <a:ext cx="885935" cy="863506"/>
          </a:xfrm>
          <a:prstGeom prst="rect">
            <a:avLst/>
          </a:prstGeom>
        </p:spPr>
      </p:pic>
      <p:sp>
        <p:nvSpPr>
          <p:cNvPr id="27" name="TextBox 26">
            <a:extLst>
              <a:ext uri="{FF2B5EF4-FFF2-40B4-BE49-F238E27FC236}">
                <a16:creationId xmlns:a16="http://schemas.microsoft.com/office/drawing/2014/main" id="{879B8147-19B5-CF81-2EC3-0D697EC6B955}"/>
              </a:ext>
            </a:extLst>
          </p:cNvPr>
          <p:cNvSpPr txBox="1"/>
          <p:nvPr/>
        </p:nvSpPr>
        <p:spPr>
          <a:xfrm>
            <a:off x="1448223" y="7254843"/>
            <a:ext cx="2121093" cy="1477328"/>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Microswitch</a:t>
            </a:r>
          </a:p>
          <a:p>
            <a:r>
              <a:rPr lang="en-US" dirty="0">
                <a:latin typeface="Arial" panose="020B0604020202020204" pitchFamily="34" charset="0"/>
                <a:cs typeface="Arial" panose="020B0604020202020204" pitchFamily="34" charset="0"/>
              </a:rPr>
              <a:t>Tilt switch</a:t>
            </a:r>
          </a:p>
          <a:p>
            <a:r>
              <a:rPr lang="en-US" dirty="0">
                <a:latin typeface="Arial" panose="020B0604020202020204" pitchFamily="34" charset="0"/>
                <a:cs typeface="Arial" panose="020B0604020202020204" pitchFamily="34" charset="0"/>
              </a:rPr>
              <a:t>Reed switch</a:t>
            </a:r>
          </a:p>
          <a:p>
            <a:r>
              <a:rPr lang="en-US" dirty="0">
                <a:latin typeface="Arial" panose="020B0604020202020204" pitchFamily="34" charset="0"/>
                <a:cs typeface="Arial" panose="020B0604020202020204" pitchFamily="34" charset="0"/>
              </a:rPr>
              <a:t>Magnetic switch</a:t>
            </a:r>
          </a:p>
          <a:p>
            <a:r>
              <a:rPr lang="en-US" dirty="0">
                <a:latin typeface="Arial" panose="020B0604020202020204" pitchFamily="34" charset="0"/>
                <a:cs typeface="Arial" panose="020B0604020202020204" pitchFamily="34" charset="0"/>
              </a:rPr>
              <a:t>Push button switch</a:t>
            </a:r>
          </a:p>
        </p:txBody>
      </p:sp>
      <p:sp>
        <p:nvSpPr>
          <p:cNvPr id="29" name="TextBox 28">
            <a:extLst>
              <a:ext uri="{FF2B5EF4-FFF2-40B4-BE49-F238E27FC236}">
                <a16:creationId xmlns:a16="http://schemas.microsoft.com/office/drawing/2014/main" id="{E3FD222B-F0F0-E69E-C5AB-E5D8F80AF804}"/>
              </a:ext>
            </a:extLst>
          </p:cNvPr>
          <p:cNvSpPr txBox="1"/>
          <p:nvPr/>
        </p:nvSpPr>
        <p:spPr>
          <a:xfrm>
            <a:off x="5123414" y="7245999"/>
            <a:ext cx="2672526" cy="1200329"/>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Thermistor</a:t>
            </a:r>
          </a:p>
          <a:p>
            <a:r>
              <a:rPr lang="en-US" dirty="0">
                <a:latin typeface="Arial" panose="020B0604020202020204" pitchFamily="34" charset="0"/>
                <a:cs typeface="Arial" panose="020B0604020202020204" pitchFamily="34" charset="0"/>
              </a:rPr>
              <a:t>Variable resistor</a:t>
            </a:r>
          </a:p>
          <a:p>
            <a:r>
              <a:rPr lang="en-US" dirty="0">
                <a:latin typeface="Arial" panose="020B0604020202020204" pitchFamily="34" charset="0"/>
                <a:cs typeface="Arial" panose="020B0604020202020204" pitchFamily="34" charset="0"/>
              </a:rPr>
              <a:t>Light-dependent resistor</a:t>
            </a:r>
          </a:p>
          <a:p>
            <a:r>
              <a:rPr lang="en-US" dirty="0">
                <a:latin typeface="Arial" panose="020B0604020202020204" pitchFamily="34" charset="0"/>
                <a:cs typeface="Arial" panose="020B0604020202020204" pitchFamily="34" charset="0"/>
              </a:rPr>
              <a:t>Flow meter</a:t>
            </a:r>
          </a:p>
        </p:txBody>
      </p:sp>
      <p:sp>
        <p:nvSpPr>
          <p:cNvPr id="30" name="TextBox 29">
            <a:extLst>
              <a:ext uri="{FF2B5EF4-FFF2-40B4-BE49-F238E27FC236}">
                <a16:creationId xmlns:a16="http://schemas.microsoft.com/office/drawing/2014/main" id="{B8875D90-79F6-8A24-A26D-881731D7CE77}"/>
              </a:ext>
            </a:extLst>
          </p:cNvPr>
          <p:cNvSpPr txBox="1"/>
          <p:nvPr/>
        </p:nvSpPr>
        <p:spPr>
          <a:xfrm>
            <a:off x="8916283" y="7254842"/>
            <a:ext cx="2133918" cy="1477328"/>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Rotary encoder</a:t>
            </a:r>
          </a:p>
          <a:p>
            <a:r>
              <a:rPr lang="en-US" dirty="0">
                <a:latin typeface="Arial" panose="020B0604020202020204" pitchFamily="34" charset="0"/>
                <a:cs typeface="Arial" panose="020B0604020202020204" pitchFamily="34" charset="0"/>
              </a:rPr>
              <a:t>Linear encoder</a:t>
            </a:r>
          </a:p>
          <a:p>
            <a:r>
              <a:rPr lang="en-US" dirty="0">
                <a:latin typeface="Arial" panose="020B0604020202020204" pitchFamily="34" charset="0"/>
                <a:cs typeface="Arial" panose="020B0604020202020204" pitchFamily="34" charset="0"/>
              </a:rPr>
              <a:t>Accelerometer</a:t>
            </a:r>
          </a:p>
          <a:p>
            <a:r>
              <a:rPr lang="en-US" dirty="0">
                <a:latin typeface="Arial" panose="020B0604020202020204" pitchFamily="34" charset="0"/>
                <a:cs typeface="Arial" panose="020B0604020202020204" pitchFamily="34" charset="0"/>
              </a:rPr>
              <a:t>Digital temperature</a:t>
            </a:r>
          </a:p>
          <a:p>
            <a:r>
              <a:rPr lang="en-US" dirty="0">
                <a:latin typeface="Arial" panose="020B0604020202020204" pitchFamily="34" charset="0"/>
                <a:cs typeface="Arial" panose="020B0604020202020204" pitchFamily="34" charset="0"/>
              </a:rPr>
              <a:t>sensor</a:t>
            </a:r>
          </a:p>
        </p:txBody>
      </p:sp>
      <p:sp>
        <p:nvSpPr>
          <p:cNvPr id="2" name="TextBox 1">
            <a:extLst>
              <a:ext uri="{FF2B5EF4-FFF2-40B4-BE49-F238E27FC236}">
                <a16:creationId xmlns:a16="http://schemas.microsoft.com/office/drawing/2014/main" id="{04C6B17C-D6AC-205A-4840-706C117A6DFE}"/>
              </a:ext>
            </a:extLst>
          </p:cNvPr>
          <p:cNvSpPr txBox="1"/>
          <p:nvPr/>
        </p:nvSpPr>
        <p:spPr>
          <a:xfrm>
            <a:off x="958137" y="6716284"/>
            <a:ext cx="2169069" cy="461665"/>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Sensors</a:t>
            </a:r>
          </a:p>
        </p:txBody>
      </p:sp>
      <p:sp>
        <p:nvSpPr>
          <p:cNvPr id="5" name="TextBox 4">
            <a:extLst>
              <a:ext uri="{FF2B5EF4-FFF2-40B4-BE49-F238E27FC236}">
                <a16:creationId xmlns:a16="http://schemas.microsoft.com/office/drawing/2014/main" id="{3CE8A8D8-D348-3E96-B1EB-E9F294329114}"/>
              </a:ext>
            </a:extLst>
          </p:cNvPr>
          <p:cNvSpPr txBox="1"/>
          <p:nvPr/>
        </p:nvSpPr>
        <p:spPr>
          <a:xfrm>
            <a:off x="4388808" y="6716284"/>
            <a:ext cx="2743148" cy="461665"/>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Sensors</a:t>
            </a:r>
          </a:p>
        </p:txBody>
      </p:sp>
      <p:sp>
        <p:nvSpPr>
          <p:cNvPr id="10" name="TextBox 9">
            <a:extLst>
              <a:ext uri="{FF2B5EF4-FFF2-40B4-BE49-F238E27FC236}">
                <a16:creationId xmlns:a16="http://schemas.microsoft.com/office/drawing/2014/main" id="{A6349345-9F10-A63C-33D1-B4707F256BE5}"/>
              </a:ext>
            </a:extLst>
          </p:cNvPr>
          <p:cNvSpPr txBox="1"/>
          <p:nvPr/>
        </p:nvSpPr>
        <p:spPr>
          <a:xfrm>
            <a:off x="8153197" y="6713584"/>
            <a:ext cx="2695022" cy="461665"/>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Sensors</a:t>
            </a:r>
          </a:p>
        </p:txBody>
      </p:sp>
      <p:sp>
        <p:nvSpPr>
          <p:cNvPr id="12" name="TextBox 11">
            <a:extLst>
              <a:ext uri="{FF2B5EF4-FFF2-40B4-BE49-F238E27FC236}">
                <a16:creationId xmlns:a16="http://schemas.microsoft.com/office/drawing/2014/main" id="{DB22E123-4995-ABF3-B2A0-86A524696434}"/>
              </a:ext>
            </a:extLst>
          </p:cNvPr>
          <p:cNvSpPr txBox="1"/>
          <p:nvPr/>
        </p:nvSpPr>
        <p:spPr>
          <a:xfrm>
            <a:off x="1276346" y="2419500"/>
            <a:ext cx="2169069" cy="461665"/>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Push switch</a:t>
            </a:r>
          </a:p>
        </p:txBody>
      </p:sp>
      <p:sp>
        <p:nvSpPr>
          <p:cNvPr id="16" name="TextBox 15">
            <a:extLst>
              <a:ext uri="{FF2B5EF4-FFF2-40B4-BE49-F238E27FC236}">
                <a16:creationId xmlns:a16="http://schemas.microsoft.com/office/drawing/2014/main" id="{F694F395-E5CA-4698-A8DD-1DFB39F32053}"/>
              </a:ext>
            </a:extLst>
          </p:cNvPr>
          <p:cNvSpPr txBox="1"/>
          <p:nvPr/>
        </p:nvSpPr>
        <p:spPr>
          <a:xfrm>
            <a:off x="4671864" y="2419499"/>
            <a:ext cx="2743148" cy="461665"/>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Variable resistor</a:t>
            </a:r>
          </a:p>
        </p:txBody>
      </p:sp>
      <p:sp>
        <p:nvSpPr>
          <p:cNvPr id="24" name="TextBox 23">
            <a:extLst>
              <a:ext uri="{FF2B5EF4-FFF2-40B4-BE49-F238E27FC236}">
                <a16:creationId xmlns:a16="http://schemas.microsoft.com/office/drawing/2014/main" id="{EDF00502-6066-5BA5-481E-A5DAC40E200F}"/>
              </a:ext>
            </a:extLst>
          </p:cNvPr>
          <p:cNvSpPr txBox="1"/>
          <p:nvPr/>
        </p:nvSpPr>
        <p:spPr>
          <a:xfrm>
            <a:off x="8424824" y="2349218"/>
            <a:ext cx="2695022" cy="461665"/>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Linear encoder</a:t>
            </a:r>
          </a:p>
        </p:txBody>
      </p:sp>
    </p:spTree>
    <p:extLst>
      <p:ext uri="{BB962C8B-B14F-4D97-AF65-F5344CB8AC3E}">
        <p14:creationId xmlns:p14="http://schemas.microsoft.com/office/powerpoint/2010/main" val="104686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D91D1C-F0B3-8D9D-2835-7339198D25F3}"/>
              </a:ext>
            </a:extLst>
          </p:cNvPr>
          <p:cNvPicPr>
            <a:picLocks noChangeAspect="1"/>
          </p:cNvPicPr>
          <p:nvPr/>
        </p:nvPicPr>
        <p:blipFill>
          <a:blip r:embed="rId3"/>
          <a:stretch>
            <a:fillRect/>
          </a:stretch>
        </p:blipFill>
        <p:spPr>
          <a:xfrm>
            <a:off x="614502" y="4014847"/>
            <a:ext cx="4432300" cy="3759200"/>
          </a:xfrm>
          <a:prstGeom prst="rect">
            <a:avLst/>
          </a:prstGeom>
        </p:spPr>
      </p:pic>
      <p:sp>
        <p:nvSpPr>
          <p:cNvPr id="7" name="Title 6">
            <a:extLst>
              <a:ext uri="{FF2B5EF4-FFF2-40B4-BE49-F238E27FC236}">
                <a16:creationId xmlns:a16="http://schemas.microsoft.com/office/drawing/2014/main" id="{AA18C970-2EA6-7558-57A6-03306AEE6EA1}"/>
              </a:ext>
            </a:extLst>
          </p:cNvPr>
          <p:cNvSpPr>
            <a:spLocks noGrp="1"/>
          </p:cNvSpPr>
          <p:nvPr>
            <p:ph type="title"/>
          </p:nvPr>
        </p:nvSpPr>
        <p:spPr/>
        <p:txBody>
          <a:bodyPr/>
          <a:lstStyle/>
          <a:p>
            <a:r>
              <a:rPr lang="en-GB" dirty="0"/>
              <a:t>Analogue signal conditioning</a:t>
            </a:r>
            <a:endParaRPr lang="en-US" dirty="0"/>
          </a:p>
        </p:txBody>
      </p:sp>
      <p:sp>
        <p:nvSpPr>
          <p:cNvPr id="9" name="Text Placeholder 18">
            <a:extLst>
              <a:ext uri="{FF2B5EF4-FFF2-40B4-BE49-F238E27FC236}">
                <a16:creationId xmlns:a16="http://schemas.microsoft.com/office/drawing/2014/main" id="{9241E3FD-2350-F3C1-7D0F-0545CC2C124F}"/>
              </a:ext>
            </a:extLst>
          </p:cNvPr>
          <p:cNvSpPr>
            <a:spLocks noGrp="1"/>
          </p:cNvSpPr>
          <p:nvPr>
            <p:ph idx="1"/>
          </p:nvPr>
        </p:nvSpPr>
        <p:spPr>
          <a:xfrm>
            <a:off x="411858" y="2294021"/>
            <a:ext cx="14711979" cy="1662838"/>
          </a:xfrm>
        </p:spPr>
        <p:txBody>
          <a:bodyPr/>
          <a:lstStyle/>
          <a:p>
            <a:pPr lvl="0">
              <a:lnSpc>
                <a:spcPct val="100000"/>
              </a:lnSpc>
              <a:spcBef>
                <a:spcPts val="0"/>
              </a:spcBef>
            </a:pPr>
            <a:r>
              <a:rPr lang="en-GB" sz="2000" dirty="0"/>
              <a:t>Signal conditioning converts analogue output signals to a common range.</a:t>
            </a:r>
          </a:p>
          <a:p>
            <a:pPr lvl="0">
              <a:lnSpc>
                <a:spcPct val="100000"/>
              </a:lnSpc>
              <a:spcBef>
                <a:spcPts val="0"/>
              </a:spcBef>
            </a:pPr>
            <a:r>
              <a:rPr lang="en-GB" sz="2000" dirty="0"/>
              <a:t>This allows microcontrollers and PLCs to use a standard input circuit.</a:t>
            </a:r>
          </a:p>
          <a:p>
            <a:pPr lvl="0">
              <a:lnSpc>
                <a:spcPct val="100000"/>
              </a:lnSpc>
              <a:spcBef>
                <a:spcPts val="0"/>
              </a:spcBef>
            </a:pPr>
            <a:r>
              <a:rPr lang="en-GB" sz="2000" dirty="0"/>
              <a:t>One common standard is for sensors to produce a current from 4 mA (min) to 20 mA (max).</a:t>
            </a:r>
          </a:p>
          <a:p>
            <a:pPr lvl="0">
              <a:lnSpc>
                <a:spcPct val="100000"/>
              </a:lnSpc>
              <a:spcBef>
                <a:spcPts val="0"/>
              </a:spcBef>
            </a:pPr>
            <a:r>
              <a:rPr lang="en-GB" sz="2000" dirty="0"/>
              <a:t>This can be converted into 1 - 5 V by passing the current through a 250 </a:t>
            </a:r>
            <a:r>
              <a:rPr lang="el-GR" sz="2000" dirty="0" err="1">
                <a:latin typeface="Arial" panose="020B0604020202020204" pitchFamily="34" charset="0"/>
                <a:cs typeface="Arial" panose="020B0604020202020204" pitchFamily="34" charset="0"/>
              </a:rPr>
              <a:t>Ω</a:t>
            </a:r>
            <a:r>
              <a:rPr lang="el-GR" sz="2000" dirty="0">
                <a:latin typeface="Arial" panose="020B0604020202020204" pitchFamily="34" charset="0"/>
                <a:cs typeface="Arial" panose="020B0604020202020204" pitchFamily="34" charset="0"/>
              </a:rPr>
              <a:t> </a:t>
            </a:r>
            <a:r>
              <a:rPr lang="en-GB" sz="2000" dirty="0"/>
              <a:t>resistor.</a:t>
            </a:r>
          </a:p>
          <a:p>
            <a:pPr lvl="0">
              <a:lnSpc>
                <a:spcPct val="100000"/>
              </a:lnSpc>
              <a:spcBef>
                <a:spcPts val="0"/>
              </a:spcBef>
            </a:pPr>
            <a:endParaRPr lang="en-GB" sz="2000" dirty="0"/>
          </a:p>
        </p:txBody>
      </p:sp>
      <p:sp>
        <p:nvSpPr>
          <p:cNvPr id="17" name="Content Placeholder 11">
            <a:extLst>
              <a:ext uri="{FF2B5EF4-FFF2-40B4-BE49-F238E27FC236}">
                <a16:creationId xmlns:a16="http://schemas.microsoft.com/office/drawing/2014/main" id="{257BC4E2-32C2-3D4E-E493-3343A5EFE9A7}"/>
              </a:ext>
            </a:extLst>
          </p:cNvPr>
          <p:cNvSpPr txBox="1">
            <a:spLocks/>
          </p:cNvSpPr>
          <p:nvPr/>
        </p:nvSpPr>
        <p:spPr>
          <a:xfrm>
            <a:off x="10750642" y="3652516"/>
            <a:ext cx="4363604" cy="4305622"/>
          </a:xfrm>
          <a:prstGeom prst="rect">
            <a:avLst/>
          </a:prstGeom>
          <a:ln w="28575">
            <a:gradFill flip="none" rotWithShape="1">
              <a:gsLst>
                <a:gs pos="100000">
                  <a:srgbClr val="24D6D1"/>
                </a:gs>
                <a:gs pos="18000">
                  <a:srgbClr val="22166B"/>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a:lnSpc>
                <a:spcPct val="100000"/>
              </a:lnSpc>
              <a:spcBef>
                <a:spcPts val="0"/>
              </a:spcBef>
              <a:buSzPct val="70000"/>
            </a:pPr>
            <a:r>
              <a:rPr lang="en-GB" sz="1800" dirty="0"/>
              <a:t>Complete the table on your activity sheet to show:</a:t>
            </a:r>
          </a:p>
          <a:p>
            <a:pPr marL="457200" indent="-317500">
              <a:lnSpc>
                <a:spcPct val="100000"/>
              </a:lnSpc>
              <a:spcBef>
                <a:spcPts val="0"/>
              </a:spcBef>
              <a:buSzPct val="70000"/>
              <a:buFont typeface="Arial" panose="020B0604020202020204" pitchFamily="34" charset="0"/>
              <a:buChar char="•"/>
            </a:pPr>
            <a:r>
              <a:rPr lang="en-GB" sz="1800" dirty="0"/>
              <a:t>What output these three sensors will produce across a 250 Ω resistor.</a:t>
            </a:r>
          </a:p>
          <a:p>
            <a:pPr marL="457200" indent="-317500">
              <a:lnSpc>
                <a:spcPct val="100000"/>
              </a:lnSpc>
              <a:spcBef>
                <a:spcPts val="0"/>
              </a:spcBef>
              <a:buSzPct val="70000"/>
              <a:buFont typeface="Arial" panose="020B0604020202020204" pitchFamily="34" charset="0"/>
              <a:buChar char="•"/>
            </a:pPr>
            <a:r>
              <a:rPr lang="en-GB" sz="1800" dirty="0"/>
              <a:t>What reading each output current represents.</a:t>
            </a:r>
          </a:p>
          <a:p>
            <a:pPr marL="457200" lvl="0" indent="-317500">
              <a:lnSpc>
                <a:spcPct val="100000"/>
              </a:lnSpc>
              <a:spcBef>
                <a:spcPts val="0"/>
              </a:spcBef>
              <a:buSzPct val="70000"/>
              <a:buFont typeface="Arial" panose="020B0604020202020204" pitchFamily="34" charset="0"/>
              <a:buChar char="•"/>
            </a:pPr>
            <a:r>
              <a:rPr lang="en-GB" sz="1800" dirty="0"/>
              <a:t>What digital resolution is possible with 256 steps.</a:t>
            </a:r>
          </a:p>
          <a:p>
            <a:pPr marL="457200" lvl="0" indent="-317500">
              <a:lnSpc>
                <a:spcPct val="100000"/>
              </a:lnSpc>
              <a:spcBef>
                <a:spcPts val="0"/>
              </a:spcBef>
              <a:buSzPct val="70000"/>
              <a:buFont typeface="Arial" panose="020B0604020202020204" pitchFamily="34" charset="0"/>
              <a:buChar char="•"/>
            </a:pPr>
            <a:r>
              <a:rPr lang="en-GB" sz="1800" dirty="0"/>
              <a:t>What digital output the ADC would give for each reading.</a:t>
            </a:r>
          </a:p>
          <a:p>
            <a:pPr marL="457200" lvl="0" indent="-317500">
              <a:lnSpc>
                <a:spcPct val="100000"/>
              </a:lnSpc>
              <a:spcBef>
                <a:spcPts val="0"/>
              </a:spcBef>
              <a:buSzPct val="70000"/>
              <a:buFont typeface="Arial" panose="020B0604020202020204" pitchFamily="34" charset="0"/>
              <a:buChar char="•"/>
            </a:pPr>
            <a:endParaRPr lang="en-GB" sz="1800" dirty="0"/>
          </a:p>
          <a:p>
            <a:pPr marL="457200" lvl="0" indent="-317500">
              <a:lnSpc>
                <a:spcPct val="100000"/>
              </a:lnSpc>
              <a:spcBef>
                <a:spcPts val="0"/>
              </a:spcBef>
              <a:buSzPct val="70000"/>
              <a:buFont typeface="Arial" panose="020B0604020202020204" pitchFamily="34" charset="0"/>
              <a:buChar char="•"/>
            </a:pPr>
            <a:r>
              <a:rPr lang="en-GB" sz="1800" dirty="0"/>
              <a:t>Identify why a minimum current of 4 mA may be helpful.</a:t>
            </a:r>
          </a:p>
        </p:txBody>
      </p:sp>
      <p:graphicFrame>
        <p:nvGraphicFramePr>
          <p:cNvPr id="2" name="Table 12">
            <a:extLst>
              <a:ext uri="{FF2B5EF4-FFF2-40B4-BE49-F238E27FC236}">
                <a16:creationId xmlns:a16="http://schemas.microsoft.com/office/drawing/2014/main" id="{7ADE570B-FC8E-D24D-7883-ECB3BF46DAE0}"/>
              </a:ext>
            </a:extLst>
          </p:cNvPr>
          <p:cNvGraphicFramePr>
            <a:graphicFrameLocks/>
          </p:cNvGraphicFramePr>
          <p:nvPr>
            <p:extLst>
              <p:ext uri="{D42A27DB-BD31-4B8C-83A1-F6EECF244321}">
                <p14:modId xmlns:p14="http://schemas.microsoft.com/office/powerpoint/2010/main" val="2849759326"/>
              </p:ext>
            </p:extLst>
          </p:nvPr>
        </p:nvGraphicFramePr>
        <p:xfrm>
          <a:off x="5950004" y="4572000"/>
          <a:ext cx="4101728" cy="2061558"/>
        </p:xfrm>
        <a:graphic>
          <a:graphicData uri="http://schemas.openxmlformats.org/drawingml/2006/table">
            <a:tbl>
              <a:tblPr firstRow="1" bandRow="1">
                <a:tableStyleId>{2D5ABB26-0587-4C30-8999-92F81FD0307C}</a:tableStyleId>
              </a:tblPr>
              <a:tblGrid>
                <a:gridCol w="1127203">
                  <a:extLst>
                    <a:ext uri="{9D8B030D-6E8A-4147-A177-3AD203B41FA5}">
                      <a16:colId xmlns:a16="http://schemas.microsoft.com/office/drawing/2014/main" val="2515935273"/>
                    </a:ext>
                  </a:extLst>
                </a:gridCol>
                <a:gridCol w="1939441">
                  <a:extLst>
                    <a:ext uri="{9D8B030D-6E8A-4147-A177-3AD203B41FA5}">
                      <a16:colId xmlns:a16="http://schemas.microsoft.com/office/drawing/2014/main" val="1523472692"/>
                    </a:ext>
                  </a:extLst>
                </a:gridCol>
                <a:gridCol w="1035084">
                  <a:extLst>
                    <a:ext uri="{9D8B030D-6E8A-4147-A177-3AD203B41FA5}">
                      <a16:colId xmlns:a16="http://schemas.microsoft.com/office/drawing/2014/main" val="3281694043"/>
                    </a:ext>
                  </a:extLst>
                </a:gridCol>
              </a:tblGrid>
              <a:tr h="480306">
                <a:tc>
                  <a:txBody>
                    <a:bodyPr/>
                    <a:lstStyle/>
                    <a:p>
                      <a:pPr marL="0" lvl="0" indent="0" algn="l" rtl="0">
                        <a:spcBef>
                          <a:spcPts val="0"/>
                        </a:spcBef>
                        <a:spcAft>
                          <a:spcPts val="0"/>
                        </a:spcAft>
                        <a:buNone/>
                      </a:pPr>
                      <a:r>
                        <a:rPr lang="en-GB" sz="1800" b="1" dirty="0">
                          <a:latin typeface="Arial" panose="020B0604020202020204" pitchFamily="34" charset="0"/>
                          <a:cs typeface="Arial" panose="020B0604020202020204" pitchFamily="34" charset="0"/>
                        </a:rPr>
                        <a:t>Unit</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latin typeface="Arial" panose="020B0604020202020204" pitchFamily="34" charset="0"/>
                          <a:cs typeface="Arial" panose="020B0604020202020204" pitchFamily="34" charset="0"/>
                        </a:rPr>
                        <a:t>Range</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latin typeface="Arial" panose="020B0604020202020204" pitchFamily="34" charset="0"/>
                          <a:cs typeface="Arial" panose="020B0604020202020204" pitchFamily="34" charset="0"/>
                        </a:rPr>
                        <a:t>Output current</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0339642"/>
                  </a:ext>
                </a:extLst>
              </a:tr>
              <a:tr h="480306">
                <a:tc>
                  <a:txBody>
                    <a:bodyPr/>
                    <a:lstStyle/>
                    <a:p>
                      <a:pPr marL="0" lvl="0" indent="0" algn="l" rtl="0">
                        <a:spcBef>
                          <a:spcPts val="0"/>
                        </a:spcBef>
                        <a:spcAft>
                          <a:spcPts val="0"/>
                        </a:spcAft>
                        <a:buNone/>
                      </a:pPr>
                      <a:r>
                        <a:rPr lang="en" sz="1800" baseline="30000" dirty="0" err="1">
                          <a:latin typeface="Arial" panose="020B0604020202020204" pitchFamily="34" charset="0"/>
                          <a:cs typeface="Arial" panose="020B0604020202020204" pitchFamily="34" charset="0"/>
                        </a:rPr>
                        <a:t>o</a:t>
                      </a:r>
                      <a:r>
                        <a:rPr lang="en" sz="1800" dirty="0" err="1">
                          <a:latin typeface="Arial" panose="020B0604020202020204" pitchFamily="34" charset="0"/>
                          <a:cs typeface="Arial" panose="020B0604020202020204" pitchFamily="34" charset="0"/>
                        </a:rPr>
                        <a:t>C</a:t>
                      </a:r>
                      <a:endParaRPr sz="1800" dirty="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0 to 100 </a:t>
                      </a:r>
                      <a:r>
                        <a:rPr lang="en" sz="1800" baseline="30000" dirty="0">
                          <a:solidFill>
                            <a:schemeClr val="dk1"/>
                          </a:solidFill>
                          <a:latin typeface="Arial" panose="020B0604020202020204" pitchFamily="34" charset="0"/>
                          <a:cs typeface="Arial" panose="020B0604020202020204" pitchFamily="34" charset="0"/>
                        </a:rPr>
                        <a:t>o</a:t>
                      </a:r>
                      <a:r>
                        <a:rPr lang="en" sz="1800" dirty="0">
                          <a:solidFill>
                            <a:schemeClr val="dk1"/>
                          </a:solidFill>
                          <a:latin typeface="Arial" panose="020B0604020202020204" pitchFamily="34" charset="0"/>
                          <a:cs typeface="Arial" panose="020B0604020202020204" pitchFamily="34" charset="0"/>
                        </a:rPr>
                        <a:t>C</a:t>
                      </a:r>
                      <a:endParaRPr sz="1800" dirty="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12 mA</a:t>
                      </a:r>
                      <a:endParaRPr sz="1800" dirty="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19434855"/>
                  </a:ext>
                </a:extLst>
              </a:tr>
              <a:tr h="480306">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mm</a:t>
                      </a:r>
                      <a:endParaRPr sz="1800" dirty="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0 to 200 mm</a:t>
                      </a:r>
                      <a:endParaRPr sz="1800" dirty="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16 mA</a:t>
                      </a:r>
                      <a:endParaRPr sz="1800" dirty="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4077242113"/>
                  </a:ext>
                </a:extLst>
              </a:tr>
              <a:tr h="480306">
                <a:tc>
                  <a:txBody>
                    <a:bodyPr/>
                    <a:lstStyle/>
                    <a:p>
                      <a:pPr marL="0" lvl="0" indent="0" algn="l" rtl="0">
                        <a:spcBef>
                          <a:spcPts val="0"/>
                        </a:spcBef>
                        <a:spcAft>
                          <a:spcPts val="0"/>
                        </a:spcAft>
                        <a:buNone/>
                      </a:pPr>
                      <a:r>
                        <a:rPr lang="en" sz="1800">
                          <a:latin typeface="Arial" panose="020B0604020202020204" pitchFamily="34" charset="0"/>
                          <a:cs typeface="Arial" panose="020B0604020202020204" pitchFamily="34" charset="0"/>
                        </a:rPr>
                        <a:t>Bar</a:t>
                      </a:r>
                      <a:endParaRPr sz="180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0 to 1 Bar</a:t>
                      </a:r>
                      <a:endParaRPr sz="1800" dirty="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6 mA</a:t>
                      </a:r>
                      <a:endParaRPr sz="1800" dirty="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8877415"/>
                  </a:ext>
                </a:extLst>
              </a:tr>
            </a:tbl>
          </a:graphicData>
        </a:graphic>
      </p:graphicFrame>
      <p:sp>
        <p:nvSpPr>
          <p:cNvPr id="13" name="TextBox 12">
            <a:extLst>
              <a:ext uri="{FF2B5EF4-FFF2-40B4-BE49-F238E27FC236}">
                <a16:creationId xmlns:a16="http://schemas.microsoft.com/office/drawing/2014/main" id="{12AD113E-5CAD-1224-E478-5E640AD8B4F2}"/>
              </a:ext>
            </a:extLst>
          </p:cNvPr>
          <p:cNvSpPr txBox="1"/>
          <p:nvPr/>
        </p:nvSpPr>
        <p:spPr>
          <a:xfrm>
            <a:off x="5745712" y="6786386"/>
            <a:ext cx="4306020" cy="584775"/>
          </a:xfrm>
          <a:prstGeom prst="rect">
            <a:avLst/>
          </a:prstGeom>
          <a:noFill/>
        </p:spPr>
        <p:txBody>
          <a:bodyPr wrap="square">
            <a:spAutoFit/>
          </a:bodyPr>
          <a:lstStyle/>
          <a:p>
            <a:pPr marL="139700" lvl="0">
              <a:lnSpc>
                <a:spcPct val="100000"/>
              </a:lnSpc>
              <a:spcBef>
                <a:spcPts val="0"/>
              </a:spcBef>
              <a:buSzPts val="1400"/>
            </a:pPr>
            <a:r>
              <a:rPr lang="en-GB" sz="1600" i="1" dirty="0">
                <a:latin typeface="Arial" panose="020B0604020202020204" pitchFamily="34" charset="0"/>
                <a:cs typeface="Arial" panose="020B0604020202020204" pitchFamily="34" charset="0"/>
              </a:rPr>
              <a:t>E.g. a sensor produces an 8 mA current. 0.008 x 250 = 2 V.</a:t>
            </a:r>
          </a:p>
        </p:txBody>
      </p:sp>
      <p:sp>
        <p:nvSpPr>
          <p:cNvPr id="8" name="Footer Placeholder 3">
            <a:extLst>
              <a:ext uri="{FF2B5EF4-FFF2-40B4-BE49-F238E27FC236}">
                <a16:creationId xmlns:a16="http://schemas.microsoft.com/office/drawing/2014/main" id="{B34D1B78-217E-166B-D185-7C64C6201852}"/>
              </a:ext>
            </a:extLst>
          </p:cNvPr>
          <p:cNvSpPr>
            <a:spLocks noGrp="1"/>
          </p:cNvSpPr>
          <p:nvPr>
            <p:ph type="ftr" sz="quarter" idx="11"/>
          </p:nvPr>
        </p:nvSpPr>
        <p:spPr>
          <a:xfrm>
            <a:off x="11466571" y="680297"/>
            <a:ext cx="4363604" cy="486833"/>
          </a:xfrm>
        </p:spPr>
        <p:txBody>
          <a:bodyPr/>
          <a:lstStyle/>
          <a:p>
            <a:r>
              <a:rPr lang="en-GB" dirty="0"/>
              <a:t>2. Sensors and signals</a:t>
            </a:r>
            <a:endParaRPr lang="en-US" dirty="0"/>
          </a:p>
        </p:txBody>
      </p:sp>
      <p:sp>
        <p:nvSpPr>
          <p:cNvPr id="11" name="Slide Number Placeholder 5">
            <a:extLst>
              <a:ext uri="{FF2B5EF4-FFF2-40B4-BE49-F238E27FC236}">
                <a16:creationId xmlns:a16="http://schemas.microsoft.com/office/drawing/2014/main" id="{84E6B67B-FE54-6EAF-5C22-88C1D3539FD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11</a:t>
            </a:fld>
            <a:endParaRPr lang="en-US" b="0" dirty="0">
              <a:solidFill>
                <a:schemeClr val="tx1"/>
              </a:solidFill>
            </a:endParaRPr>
          </a:p>
        </p:txBody>
      </p:sp>
      <p:pic>
        <p:nvPicPr>
          <p:cNvPr id="16" name="Picture 15">
            <a:extLst>
              <a:ext uri="{FF2B5EF4-FFF2-40B4-BE49-F238E27FC236}">
                <a16:creationId xmlns:a16="http://schemas.microsoft.com/office/drawing/2014/main" id="{108B2ABC-4F2B-D96A-164F-52FC35E973E8}"/>
              </a:ext>
            </a:extLst>
          </p:cNvPr>
          <p:cNvPicPr>
            <a:picLocks noChangeAspect="1"/>
          </p:cNvPicPr>
          <p:nvPr/>
        </p:nvPicPr>
        <p:blipFill>
          <a:blip r:embed="rId4"/>
          <a:stretch>
            <a:fillRect/>
          </a:stretch>
        </p:blipFill>
        <p:spPr>
          <a:xfrm>
            <a:off x="3352401" y="263402"/>
            <a:ext cx="905274" cy="882356"/>
          </a:xfrm>
          <a:prstGeom prst="rect">
            <a:avLst/>
          </a:prstGeom>
        </p:spPr>
      </p:pic>
      <p:pic>
        <p:nvPicPr>
          <p:cNvPr id="18" name="Content Placeholder 16">
            <a:extLst>
              <a:ext uri="{FF2B5EF4-FFF2-40B4-BE49-F238E27FC236}">
                <a16:creationId xmlns:a16="http://schemas.microsoft.com/office/drawing/2014/main" id="{9CFFEEF4-BBE0-A7F1-0BBF-CC1AF26484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704" t="-20632" r="-24704" b="-19577"/>
          <a:stretch/>
        </p:blipFill>
        <p:spPr>
          <a:xfrm>
            <a:off x="13698020" y="2932711"/>
            <a:ext cx="973859" cy="944346"/>
          </a:xfrm>
          <a:prstGeom prst="heptagon">
            <a:avLst/>
          </a:prstGeom>
          <a:solidFill>
            <a:srgbClr val="ECECED"/>
          </a:solidFill>
          <a:ln w="28575">
            <a:solidFill>
              <a:srgbClr val="24D6D1"/>
            </a:solidFill>
          </a:ln>
        </p:spPr>
      </p:pic>
    </p:spTree>
    <p:extLst>
      <p:ext uri="{BB962C8B-B14F-4D97-AF65-F5344CB8AC3E}">
        <p14:creationId xmlns:p14="http://schemas.microsoft.com/office/powerpoint/2010/main" val="271267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1921C0-83FA-CC6C-D615-33C3E47F3BF0}"/>
              </a:ext>
            </a:extLst>
          </p:cNvPr>
          <p:cNvPicPr>
            <a:picLocks noChangeAspect="1"/>
          </p:cNvPicPr>
          <p:nvPr/>
        </p:nvPicPr>
        <p:blipFill>
          <a:blip r:embed="rId3"/>
          <a:stretch>
            <a:fillRect/>
          </a:stretch>
        </p:blipFill>
        <p:spPr>
          <a:xfrm>
            <a:off x="505947" y="4518879"/>
            <a:ext cx="4546600" cy="3505200"/>
          </a:xfrm>
          <a:prstGeom prst="rect">
            <a:avLst/>
          </a:prstGeom>
        </p:spPr>
      </p:pic>
      <p:sp>
        <p:nvSpPr>
          <p:cNvPr id="9" name="Text Placeholder 18">
            <a:extLst>
              <a:ext uri="{FF2B5EF4-FFF2-40B4-BE49-F238E27FC236}">
                <a16:creationId xmlns:a16="http://schemas.microsoft.com/office/drawing/2014/main" id="{9241E3FD-2350-F3C1-7D0F-0545CC2C124F}"/>
              </a:ext>
            </a:extLst>
          </p:cNvPr>
          <p:cNvSpPr>
            <a:spLocks noGrp="1"/>
          </p:cNvSpPr>
          <p:nvPr>
            <p:ph idx="1"/>
          </p:nvPr>
        </p:nvSpPr>
        <p:spPr/>
        <p:txBody>
          <a:bodyPr/>
          <a:lstStyle/>
          <a:p>
            <a:pPr lvl="0">
              <a:lnSpc>
                <a:spcPct val="100000"/>
              </a:lnSpc>
              <a:spcBef>
                <a:spcPts val="0"/>
              </a:spcBef>
              <a:spcAft>
                <a:spcPts val="1200"/>
              </a:spcAft>
            </a:pPr>
            <a:r>
              <a:rPr lang="en-GB" sz="2000" dirty="0"/>
              <a:t>After signal conditioning, a sensor’s analogue output voltage may be </a:t>
            </a:r>
            <a:br>
              <a:rPr lang="en-GB" sz="2000" dirty="0"/>
            </a:br>
            <a:r>
              <a:rPr lang="en-GB" sz="2000" dirty="0"/>
              <a:t>converted into a digital signal.</a:t>
            </a:r>
          </a:p>
          <a:p>
            <a:pPr lvl="0">
              <a:lnSpc>
                <a:spcPct val="100000"/>
              </a:lnSpc>
              <a:spcBef>
                <a:spcPts val="0"/>
              </a:spcBef>
              <a:spcAft>
                <a:spcPts val="1200"/>
              </a:spcAft>
            </a:pPr>
            <a:r>
              <a:rPr lang="en-GB" sz="2000" dirty="0"/>
              <a:t>The resolution (number of possible digital values) depends on the number </a:t>
            </a:r>
            <a:br>
              <a:rPr lang="en-GB" sz="2000" dirty="0"/>
            </a:br>
            <a:r>
              <a:rPr lang="en-GB" sz="2000" dirty="0"/>
              <a:t>of ‘bits’ the ADC uses.</a:t>
            </a:r>
          </a:p>
        </p:txBody>
      </p:sp>
      <p:sp>
        <p:nvSpPr>
          <p:cNvPr id="4" name="Content Placeholder 11">
            <a:extLst>
              <a:ext uri="{FF2B5EF4-FFF2-40B4-BE49-F238E27FC236}">
                <a16:creationId xmlns:a16="http://schemas.microsoft.com/office/drawing/2014/main" id="{6147A77C-C618-771C-BC28-2B88DF6B5CB6}"/>
              </a:ext>
            </a:extLst>
          </p:cNvPr>
          <p:cNvSpPr txBox="1">
            <a:spLocks/>
          </p:cNvSpPr>
          <p:nvPr/>
        </p:nvSpPr>
        <p:spPr>
          <a:xfrm>
            <a:off x="9899548" y="3045877"/>
            <a:ext cx="4839983" cy="5025461"/>
          </a:xfrm>
          <a:prstGeom prst="rect">
            <a:avLst/>
          </a:prstGeom>
          <a:solidFill>
            <a:srgbClr val="ECECED"/>
          </a:solidFill>
          <a:ln w="28575">
            <a:gradFill flip="none" rotWithShape="1">
              <a:gsLst>
                <a:gs pos="100000">
                  <a:srgbClr val="24D6D1"/>
                </a:gs>
                <a:gs pos="18000">
                  <a:srgbClr val="22166B"/>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25450" indent="-285750">
              <a:lnSpc>
                <a:spcPct val="100000"/>
              </a:lnSpc>
              <a:spcBef>
                <a:spcPts val="0"/>
              </a:spcBef>
              <a:spcAft>
                <a:spcPts val="600"/>
              </a:spcAft>
              <a:buSzPts val="1400"/>
              <a:buFont typeface="Arial" panose="020B0604020202020204" pitchFamily="34" charset="0"/>
              <a:buChar char="•"/>
            </a:pPr>
            <a:r>
              <a:rPr lang="en-GB" sz="1800" dirty="0"/>
              <a:t>What resolution is possible </a:t>
            </a:r>
            <a:br>
              <a:rPr lang="en-GB" sz="1800" dirty="0"/>
            </a:br>
            <a:r>
              <a:rPr lang="en-GB" sz="1800" dirty="0"/>
              <a:t>for the sensors in the table below?</a:t>
            </a:r>
          </a:p>
          <a:p>
            <a:pPr marL="425450" indent="-285750">
              <a:lnSpc>
                <a:spcPct val="100000"/>
              </a:lnSpc>
              <a:spcBef>
                <a:spcPts val="0"/>
              </a:spcBef>
              <a:buSzPts val="140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What digital output would the ADC give for each reading?</a:t>
            </a: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457200" lvl="0" indent="-317500">
              <a:lnSpc>
                <a:spcPct val="100000"/>
              </a:lnSpc>
              <a:spcBef>
                <a:spcPts val="0"/>
              </a:spcBef>
              <a:buSzPts val="1400"/>
              <a:buChar char="●"/>
            </a:pPr>
            <a:endParaRPr lang="en-GB" sz="1800" dirty="0"/>
          </a:p>
          <a:p>
            <a:pPr marL="457200" lvl="0" indent="-317500">
              <a:lnSpc>
                <a:spcPct val="100000"/>
              </a:lnSpc>
              <a:spcBef>
                <a:spcPts val="0"/>
              </a:spcBef>
              <a:buSzPts val="1400"/>
              <a:buChar char="●"/>
            </a:pPr>
            <a:endParaRPr lang="en-GB" sz="1800" dirty="0"/>
          </a:p>
          <a:p>
            <a:pPr marL="457200" lvl="0" indent="-317500">
              <a:lnSpc>
                <a:spcPct val="100000"/>
              </a:lnSpc>
              <a:spcBef>
                <a:spcPts val="0"/>
              </a:spcBef>
              <a:buSzPts val="1400"/>
              <a:buChar char="●"/>
            </a:pPr>
            <a:endParaRPr lang="en-GB" sz="1800" dirty="0"/>
          </a:p>
          <a:p>
            <a:pPr marL="457200" lvl="0" indent="-317500">
              <a:lnSpc>
                <a:spcPct val="100000"/>
              </a:lnSpc>
              <a:spcBef>
                <a:spcPts val="0"/>
              </a:spcBef>
              <a:buSzPts val="1400"/>
              <a:buChar char="●"/>
            </a:pPr>
            <a:endParaRPr lang="en-GB" sz="1800" dirty="0"/>
          </a:p>
          <a:p>
            <a:pPr marL="457200" lvl="0" indent="-317500">
              <a:lnSpc>
                <a:spcPct val="100000"/>
              </a:lnSpc>
              <a:spcBef>
                <a:spcPts val="0"/>
              </a:spcBef>
              <a:buSzPts val="1400"/>
              <a:buChar char="●"/>
            </a:pPr>
            <a:endParaRPr lang="en-GB" sz="1800" dirty="0"/>
          </a:p>
          <a:p>
            <a:pPr marL="139700" lvl="0">
              <a:lnSpc>
                <a:spcPct val="100000"/>
              </a:lnSpc>
              <a:spcBef>
                <a:spcPts val="0"/>
              </a:spcBef>
              <a:buSzPts val="1400"/>
            </a:pPr>
            <a:endParaRPr lang="en-GB" sz="1800" dirty="0"/>
          </a:p>
          <a:p>
            <a:pPr marL="425450" lvl="0" indent="-285750">
              <a:lnSpc>
                <a:spcPct val="100000"/>
              </a:lnSpc>
              <a:spcBef>
                <a:spcPts val="0"/>
              </a:spcBef>
              <a:buSzPct val="70000"/>
              <a:buFont typeface="Arial" panose="020B0604020202020204" pitchFamily="34" charset="0"/>
              <a:buChar char="•"/>
            </a:pPr>
            <a:endParaRPr lang="en-GB" sz="1800" dirty="0"/>
          </a:p>
          <a:p>
            <a:pPr marL="425450" lvl="0" indent="-285750">
              <a:lnSpc>
                <a:spcPct val="100000"/>
              </a:lnSpc>
              <a:spcBef>
                <a:spcPts val="0"/>
              </a:spcBef>
              <a:buSzPct val="70000"/>
              <a:buFont typeface="Arial" panose="020B0604020202020204" pitchFamily="34" charset="0"/>
              <a:buChar char="•"/>
            </a:pPr>
            <a:r>
              <a:rPr lang="en-GB" sz="1800" dirty="0"/>
              <a:t>Discuss why the resolution may not be the same as the sensor’s sensitivity.</a:t>
            </a:r>
          </a:p>
        </p:txBody>
      </p:sp>
      <p:sp>
        <p:nvSpPr>
          <p:cNvPr id="7" name="Title 6">
            <a:extLst>
              <a:ext uri="{FF2B5EF4-FFF2-40B4-BE49-F238E27FC236}">
                <a16:creationId xmlns:a16="http://schemas.microsoft.com/office/drawing/2014/main" id="{AA18C970-2EA6-7558-57A6-03306AEE6EA1}"/>
              </a:ext>
            </a:extLst>
          </p:cNvPr>
          <p:cNvSpPr>
            <a:spLocks noGrp="1"/>
          </p:cNvSpPr>
          <p:nvPr>
            <p:ph type="title"/>
          </p:nvPr>
        </p:nvSpPr>
        <p:spPr/>
        <p:txBody>
          <a:bodyPr/>
          <a:lstStyle/>
          <a:p>
            <a:r>
              <a:rPr lang="en-GB" dirty="0"/>
              <a:t>Analogue to digital converters (ADCs)</a:t>
            </a:r>
            <a:endParaRPr lang="en-US" dirty="0"/>
          </a:p>
        </p:txBody>
      </p:sp>
      <p:graphicFrame>
        <p:nvGraphicFramePr>
          <p:cNvPr id="2" name="Table 12">
            <a:extLst>
              <a:ext uri="{FF2B5EF4-FFF2-40B4-BE49-F238E27FC236}">
                <a16:creationId xmlns:a16="http://schemas.microsoft.com/office/drawing/2014/main" id="{7ADE570B-FC8E-D24D-7883-ECB3BF46DAE0}"/>
              </a:ext>
            </a:extLst>
          </p:cNvPr>
          <p:cNvGraphicFramePr>
            <a:graphicFrameLocks/>
          </p:cNvGraphicFramePr>
          <p:nvPr>
            <p:extLst>
              <p:ext uri="{D42A27DB-BD31-4B8C-83A1-F6EECF244321}">
                <p14:modId xmlns:p14="http://schemas.microsoft.com/office/powerpoint/2010/main" val="1126576024"/>
              </p:ext>
            </p:extLst>
          </p:nvPr>
        </p:nvGraphicFramePr>
        <p:xfrm>
          <a:off x="10637132" y="4626010"/>
          <a:ext cx="3364816" cy="2230245"/>
        </p:xfrm>
        <a:graphic>
          <a:graphicData uri="http://schemas.openxmlformats.org/drawingml/2006/table">
            <a:tbl>
              <a:tblPr firstRow="1" bandRow="1">
                <a:tableStyleId>{2D5ABB26-0587-4C30-8999-92F81FD0307C}</a:tableStyleId>
              </a:tblPr>
              <a:tblGrid>
                <a:gridCol w="724000">
                  <a:extLst>
                    <a:ext uri="{9D8B030D-6E8A-4147-A177-3AD203B41FA5}">
                      <a16:colId xmlns:a16="http://schemas.microsoft.com/office/drawing/2014/main" val="2515935273"/>
                    </a:ext>
                  </a:extLst>
                </a:gridCol>
                <a:gridCol w="1535900">
                  <a:extLst>
                    <a:ext uri="{9D8B030D-6E8A-4147-A177-3AD203B41FA5}">
                      <a16:colId xmlns:a16="http://schemas.microsoft.com/office/drawing/2014/main" val="1523472692"/>
                    </a:ext>
                  </a:extLst>
                </a:gridCol>
                <a:gridCol w="1104916">
                  <a:extLst>
                    <a:ext uri="{9D8B030D-6E8A-4147-A177-3AD203B41FA5}">
                      <a16:colId xmlns:a16="http://schemas.microsoft.com/office/drawing/2014/main" val="3281694043"/>
                    </a:ext>
                  </a:extLst>
                </a:gridCol>
              </a:tblGrid>
              <a:tr h="480306">
                <a:tc>
                  <a:txBody>
                    <a:bodyPr/>
                    <a:lstStyle/>
                    <a:p>
                      <a:pPr marL="0" lvl="0" indent="0" algn="l" rtl="0">
                        <a:spcBef>
                          <a:spcPts val="0"/>
                        </a:spcBef>
                        <a:spcAft>
                          <a:spcPts val="0"/>
                        </a:spcAft>
                        <a:buNone/>
                      </a:pPr>
                      <a:r>
                        <a:rPr lang="en-GB" sz="1800" b="1" dirty="0">
                          <a:latin typeface="Arial" panose="020B0604020202020204" pitchFamily="34" charset="0"/>
                          <a:cs typeface="Arial" panose="020B0604020202020204" pitchFamily="34" charset="0"/>
                        </a:rPr>
                        <a:t>Unit</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latin typeface="Arial" panose="020B0604020202020204" pitchFamily="34" charset="0"/>
                          <a:cs typeface="Arial" panose="020B0604020202020204" pitchFamily="34" charset="0"/>
                        </a:rPr>
                        <a:t>Range</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latin typeface="Arial" panose="020B0604020202020204" pitchFamily="34" charset="0"/>
                          <a:cs typeface="Arial" panose="020B0604020202020204" pitchFamily="34" charset="0"/>
                        </a:rPr>
                        <a:t>Output voltage</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0339642"/>
                  </a:ext>
                </a:extLst>
              </a:tr>
              <a:tr h="672129">
                <a:tc>
                  <a:txBody>
                    <a:bodyPr/>
                    <a:lstStyle/>
                    <a:p>
                      <a:pPr marL="0" lvl="0" indent="0" algn="l" rtl="0">
                        <a:spcBef>
                          <a:spcPts val="0"/>
                        </a:spcBef>
                        <a:spcAft>
                          <a:spcPts val="0"/>
                        </a:spcAft>
                        <a:buNone/>
                      </a:pPr>
                      <a:r>
                        <a:rPr lang="en" sz="1800" baseline="30000" dirty="0" err="1">
                          <a:latin typeface="Arial" panose="020B0604020202020204" pitchFamily="34" charset="0"/>
                          <a:cs typeface="Arial" panose="020B0604020202020204" pitchFamily="34" charset="0"/>
                        </a:rPr>
                        <a:t>o</a:t>
                      </a:r>
                      <a:r>
                        <a:rPr lang="en" sz="1800" dirty="0" err="1">
                          <a:latin typeface="Arial" panose="020B0604020202020204" pitchFamily="34" charset="0"/>
                          <a:cs typeface="Arial" panose="020B0604020202020204" pitchFamily="34" charset="0"/>
                        </a:rPr>
                        <a:t>C</a:t>
                      </a:r>
                      <a:endParaRPr sz="1800" dirty="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0 to 100 </a:t>
                      </a:r>
                      <a:r>
                        <a:rPr lang="en" sz="1800" baseline="30000" dirty="0">
                          <a:solidFill>
                            <a:schemeClr val="dk1"/>
                          </a:solidFill>
                          <a:latin typeface="Arial" panose="020B0604020202020204" pitchFamily="34" charset="0"/>
                          <a:cs typeface="Arial" panose="020B0604020202020204" pitchFamily="34" charset="0"/>
                        </a:rPr>
                        <a:t>o</a:t>
                      </a:r>
                      <a:r>
                        <a:rPr lang="en" sz="1800" dirty="0">
                          <a:solidFill>
                            <a:schemeClr val="dk1"/>
                          </a:solidFill>
                          <a:latin typeface="Arial" panose="020B0604020202020204" pitchFamily="34" charset="0"/>
                          <a:cs typeface="Arial" panose="020B0604020202020204" pitchFamily="34" charset="0"/>
                        </a:rPr>
                        <a:t>C</a:t>
                      </a:r>
                      <a:endParaRPr sz="1800" dirty="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latin typeface="Arial" panose="020B0604020202020204" pitchFamily="34" charset="0"/>
                          <a:cs typeface="Arial" panose="020B0604020202020204" pitchFamily="34" charset="0"/>
                        </a:rPr>
                        <a:t>3 V</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19434855"/>
                  </a:ext>
                </a:extLst>
              </a:tr>
              <a:tr h="350068">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mm</a:t>
                      </a:r>
                      <a:endParaRPr sz="1800" dirty="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0 to 200 mm</a:t>
                      </a:r>
                      <a:endParaRPr sz="1800" dirty="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latin typeface="Arial" panose="020B0604020202020204" pitchFamily="34" charset="0"/>
                          <a:cs typeface="Arial" panose="020B0604020202020204" pitchFamily="34" charset="0"/>
                        </a:rPr>
                        <a:t>4 V</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4077242113"/>
                  </a:ext>
                </a:extLst>
              </a:tr>
              <a:tr h="480306">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Bar</a:t>
                      </a:r>
                      <a:endParaRPr sz="1800" dirty="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0 to 1 Bar</a:t>
                      </a:r>
                      <a:endParaRPr sz="1800" dirty="0">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GB" sz="1800" dirty="0">
                          <a:latin typeface="Arial" panose="020B0604020202020204" pitchFamily="34" charset="0"/>
                          <a:cs typeface="Arial" panose="020B0604020202020204" pitchFamily="34" charset="0"/>
                        </a:rPr>
                        <a:t>1.5 V</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8877415"/>
                  </a:ext>
                </a:extLst>
              </a:tr>
            </a:tbl>
          </a:graphicData>
        </a:graphic>
      </p:graphicFrame>
      <p:sp>
        <p:nvSpPr>
          <p:cNvPr id="3" name="Footer Placeholder 3">
            <a:extLst>
              <a:ext uri="{FF2B5EF4-FFF2-40B4-BE49-F238E27FC236}">
                <a16:creationId xmlns:a16="http://schemas.microsoft.com/office/drawing/2014/main" id="{84448F91-FB10-1967-DA32-1C4A6A665613}"/>
              </a:ext>
            </a:extLst>
          </p:cNvPr>
          <p:cNvSpPr>
            <a:spLocks noGrp="1"/>
          </p:cNvSpPr>
          <p:nvPr>
            <p:ph type="ftr" sz="quarter" idx="11"/>
          </p:nvPr>
        </p:nvSpPr>
        <p:spPr>
          <a:xfrm>
            <a:off x="11466571" y="680297"/>
            <a:ext cx="4363604" cy="486833"/>
          </a:xfrm>
        </p:spPr>
        <p:txBody>
          <a:bodyPr/>
          <a:lstStyle/>
          <a:p>
            <a:r>
              <a:rPr lang="en-GB" dirty="0"/>
              <a:t>2. Sensors and signals</a:t>
            </a:r>
            <a:endParaRPr lang="en-US" dirty="0"/>
          </a:p>
        </p:txBody>
      </p:sp>
      <p:sp>
        <p:nvSpPr>
          <p:cNvPr id="12" name="Slide Number Placeholder 5">
            <a:extLst>
              <a:ext uri="{FF2B5EF4-FFF2-40B4-BE49-F238E27FC236}">
                <a16:creationId xmlns:a16="http://schemas.microsoft.com/office/drawing/2014/main" id="{39BBC73B-B2E5-936D-188E-79CA6C03659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12</a:t>
            </a:fld>
            <a:endParaRPr lang="en-US" b="0" dirty="0">
              <a:solidFill>
                <a:schemeClr val="tx1"/>
              </a:solidFill>
            </a:endParaRPr>
          </a:p>
        </p:txBody>
      </p:sp>
      <p:pic>
        <p:nvPicPr>
          <p:cNvPr id="21" name="Picture 20">
            <a:extLst>
              <a:ext uri="{FF2B5EF4-FFF2-40B4-BE49-F238E27FC236}">
                <a16:creationId xmlns:a16="http://schemas.microsoft.com/office/drawing/2014/main" id="{9192E115-B33D-8575-E817-4BA5CF490B27}"/>
              </a:ext>
            </a:extLst>
          </p:cNvPr>
          <p:cNvPicPr>
            <a:picLocks noChangeAspect="1"/>
          </p:cNvPicPr>
          <p:nvPr/>
        </p:nvPicPr>
        <p:blipFill>
          <a:blip r:embed="rId4"/>
          <a:stretch>
            <a:fillRect/>
          </a:stretch>
        </p:blipFill>
        <p:spPr>
          <a:xfrm>
            <a:off x="3352401" y="263402"/>
            <a:ext cx="905274" cy="882356"/>
          </a:xfrm>
          <a:prstGeom prst="rect">
            <a:avLst/>
          </a:prstGeom>
        </p:spPr>
      </p:pic>
      <p:sp>
        <p:nvSpPr>
          <p:cNvPr id="6" name="TextBox 5">
            <a:extLst>
              <a:ext uri="{FF2B5EF4-FFF2-40B4-BE49-F238E27FC236}">
                <a16:creationId xmlns:a16="http://schemas.microsoft.com/office/drawing/2014/main" id="{46111F1C-DD6F-80F8-EBB1-0E02FA9E4954}"/>
              </a:ext>
            </a:extLst>
          </p:cNvPr>
          <p:cNvSpPr txBox="1"/>
          <p:nvPr/>
        </p:nvSpPr>
        <p:spPr>
          <a:xfrm>
            <a:off x="5591221" y="5161757"/>
            <a:ext cx="4839982" cy="2862322"/>
          </a:xfrm>
          <a:prstGeom prst="rect">
            <a:avLst/>
          </a:prstGeom>
          <a:noFill/>
        </p:spPr>
        <p:txBody>
          <a:bodyPr wrap="square">
            <a:spAutoFit/>
          </a:bodyPr>
          <a:lstStyle/>
          <a:p>
            <a:pPr marL="139700" lvl="0">
              <a:lnSpc>
                <a:spcPct val="100000"/>
              </a:lnSpc>
              <a:spcBef>
                <a:spcPts val="0"/>
              </a:spcBef>
              <a:buSzPts val="1400"/>
            </a:pPr>
            <a:r>
              <a:rPr lang="en-GB" sz="1800" dirty="0">
                <a:latin typeface="Arial" panose="020B0604020202020204" pitchFamily="34" charset="0"/>
                <a:cs typeface="Arial" panose="020B0604020202020204" pitchFamily="34" charset="0"/>
              </a:rPr>
              <a:t>An 8-bit ADC represents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4 to 20 mA or 1 to 5 V as digital values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from 0 </a:t>
            </a:r>
            <a:r>
              <a:rPr lang="en-GB" dirty="0">
                <a:latin typeface="Arial" panose="020B0604020202020204" pitchFamily="34" charset="0"/>
                <a:cs typeface="Arial" panose="020B0604020202020204" pitchFamily="34" charset="0"/>
              </a:rPr>
              <a:t>to </a:t>
            </a:r>
            <a:r>
              <a:rPr lang="en-GB" sz="1800" dirty="0">
                <a:latin typeface="Arial" panose="020B0604020202020204" pitchFamily="34" charset="0"/>
                <a:cs typeface="Arial" panose="020B0604020202020204" pitchFamily="34" charset="0"/>
              </a:rPr>
              <a:t>255.</a:t>
            </a:r>
          </a:p>
          <a:p>
            <a:pPr marL="139700" lvl="0">
              <a:lnSpc>
                <a:spcPct val="100000"/>
              </a:lnSpc>
              <a:spcBef>
                <a:spcPts val="0"/>
              </a:spcBef>
              <a:buSzPts val="1400"/>
            </a:pPr>
            <a:endParaRPr lang="en-GB" sz="1800" dirty="0">
              <a:latin typeface="Arial" panose="020B0604020202020204" pitchFamily="34" charset="0"/>
              <a:cs typeface="Arial" panose="020B0604020202020204" pitchFamily="34" charset="0"/>
            </a:endParaRPr>
          </a:p>
          <a:p>
            <a:pPr marL="139700" lvl="0">
              <a:lnSpc>
                <a:spcPct val="100000"/>
              </a:lnSpc>
              <a:spcBef>
                <a:spcPts val="0"/>
              </a:spcBef>
              <a:buSzPts val="1400"/>
            </a:pPr>
            <a:r>
              <a:rPr lang="en-GB" sz="1800" dirty="0">
                <a:latin typeface="Arial" panose="020B0604020202020204" pitchFamily="34" charset="0"/>
                <a:cs typeface="Arial" panose="020B0604020202020204" pitchFamily="34" charset="0"/>
              </a:rPr>
              <a:t>This ADCs digital output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for a sensor output </a:t>
            </a:r>
            <a:r>
              <a:rPr lang="en-GB" sz="1800" dirty="0" err="1">
                <a:latin typeface="Arial" panose="020B0604020202020204" pitchFamily="34" charset="0"/>
                <a:cs typeface="Arial" panose="020B0604020202020204" pitchFamily="34" charset="0"/>
              </a:rPr>
              <a:t>aV</a:t>
            </a:r>
            <a:r>
              <a:rPr lang="en-GB" sz="1800" dirty="0">
                <a:latin typeface="Arial" panose="020B0604020202020204" pitchFamily="34" charset="0"/>
                <a:cs typeface="Arial" panose="020B0604020202020204" pitchFamily="34" charset="0"/>
              </a:rPr>
              <a:t> is </a:t>
            </a:r>
          </a:p>
          <a:p>
            <a:pPr marL="139700" lvl="0">
              <a:lnSpc>
                <a:spcPct val="100000"/>
              </a:lnSpc>
              <a:spcBef>
                <a:spcPts val="0"/>
              </a:spcBef>
              <a:buSzPts val="1400"/>
            </a:pPr>
            <a:br>
              <a:rPr lang="en-GB" sz="1800" b="1" dirty="0">
                <a:latin typeface="Arial" panose="020B0604020202020204" pitchFamily="34" charset="0"/>
                <a:cs typeface="Arial" panose="020B0604020202020204" pitchFamily="34" charset="0"/>
              </a:rPr>
            </a:br>
            <a:r>
              <a:rPr lang="en-GB" sz="1800" b="1" u="sng" dirty="0">
                <a:latin typeface="Arial" panose="020B0604020202020204" pitchFamily="34" charset="0"/>
                <a:cs typeface="Arial" panose="020B0604020202020204" pitchFamily="34" charset="0"/>
              </a:rPr>
              <a:t>256 x (a-1)</a:t>
            </a: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       4</a:t>
            </a:r>
          </a:p>
          <a:p>
            <a:pPr marL="139700" lvl="0">
              <a:lnSpc>
                <a:spcPct val="100000"/>
              </a:lnSpc>
              <a:spcBef>
                <a:spcPts val="0"/>
              </a:spcBef>
              <a:buSzPts val="1400"/>
            </a:pPr>
            <a:endParaRPr lang="en-GB" sz="1800" dirty="0">
              <a:latin typeface="Arial" panose="020B0604020202020204" pitchFamily="34" charset="0"/>
              <a:cs typeface="Arial" panose="020B0604020202020204" pitchFamily="34" charset="0"/>
            </a:endParaRPr>
          </a:p>
        </p:txBody>
      </p:sp>
      <p:pic>
        <p:nvPicPr>
          <p:cNvPr id="14" name="Content Placeholder 16">
            <a:extLst>
              <a:ext uri="{FF2B5EF4-FFF2-40B4-BE49-F238E27FC236}">
                <a16:creationId xmlns:a16="http://schemas.microsoft.com/office/drawing/2014/main" id="{317EBBB5-67B3-430A-D864-0DA013E637E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704" t="-20632" r="-24704" b="-19577"/>
          <a:stretch/>
        </p:blipFill>
        <p:spPr>
          <a:xfrm>
            <a:off x="13350767" y="2414390"/>
            <a:ext cx="973859" cy="944346"/>
          </a:xfrm>
          <a:prstGeom prst="heptagon">
            <a:avLst/>
          </a:prstGeom>
          <a:solidFill>
            <a:srgbClr val="ECECED"/>
          </a:solidFill>
          <a:ln w="28575">
            <a:solidFill>
              <a:srgbClr val="24D6D1"/>
            </a:solidFill>
          </a:ln>
        </p:spPr>
      </p:pic>
    </p:spTree>
    <p:extLst>
      <p:ext uri="{BB962C8B-B14F-4D97-AF65-F5344CB8AC3E}">
        <p14:creationId xmlns:p14="http://schemas.microsoft.com/office/powerpoint/2010/main" val="248637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6147A77C-C618-771C-BC28-2B88DF6B5CB6}"/>
              </a:ext>
            </a:extLst>
          </p:cNvPr>
          <p:cNvSpPr txBox="1">
            <a:spLocks/>
          </p:cNvSpPr>
          <p:nvPr/>
        </p:nvSpPr>
        <p:spPr>
          <a:xfrm>
            <a:off x="287365" y="2515572"/>
            <a:ext cx="7584140" cy="4136240"/>
          </a:xfrm>
          <a:prstGeom prst="rect">
            <a:avLst/>
          </a:prstGeom>
          <a:ln w="28575">
            <a:gradFill flip="none" rotWithShape="1">
              <a:gsLst>
                <a:gs pos="100000">
                  <a:srgbClr val="24D6D1"/>
                </a:gs>
                <a:gs pos="18000">
                  <a:srgbClr val="22166B"/>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nSpc>
                <a:spcPct val="100000"/>
              </a:lnSpc>
              <a:spcBef>
                <a:spcPts val="0"/>
              </a:spcBef>
              <a:buSzPts val="1400"/>
            </a:pPr>
            <a:r>
              <a:rPr lang="en-GB" sz="2400" b="1" dirty="0"/>
              <a:t>Analogue signal conditioning</a:t>
            </a:r>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r>
              <a:rPr lang="en-GB" sz="1800" dirty="0"/>
              <a:t>4 mA helps to identify faults, which may produce zero current.</a:t>
            </a:r>
          </a:p>
          <a:p>
            <a:pPr marL="139700" lvl="0">
              <a:lnSpc>
                <a:spcPct val="100000"/>
              </a:lnSpc>
              <a:spcBef>
                <a:spcPts val="0"/>
              </a:spcBef>
              <a:buSzPts val="1400"/>
            </a:pPr>
            <a:r>
              <a:rPr lang="en-GB" sz="1800" dirty="0"/>
              <a:t>4 mA can also provide power for active sensors.</a:t>
            </a:r>
          </a:p>
        </p:txBody>
      </p:sp>
      <p:sp>
        <p:nvSpPr>
          <p:cNvPr id="7" name="Title 6">
            <a:extLst>
              <a:ext uri="{FF2B5EF4-FFF2-40B4-BE49-F238E27FC236}">
                <a16:creationId xmlns:a16="http://schemas.microsoft.com/office/drawing/2014/main" id="{AA18C970-2EA6-7558-57A6-03306AEE6EA1}"/>
              </a:ext>
            </a:extLst>
          </p:cNvPr>
          <p:cNvSpPr>
            <a:spLocks noGrp="1"/>
          </p:cNvSpPr>
          <p:nvPr>
            <p:ph type="title"/>
          </p:nvPr>
        </p:nvSpPr>
        <p:spPr/>
        <p:txBody>
          <a:bodyPr/>
          <a:lstStyle/>
          <a:p>
            <a:r>
              <a:rPr lang="en-GB" dirty="0"/>
              <a:t>Answers</a:t>
            </a:r>
            <a:endParaRPr lang="en-US" dirty="0"/>
          </a:p>
        </p:txBody>
      </p:sp>
      <mc:AlternateContent xmlns:mc="http://schemas.openxmlformats.org/markup-compatibility/2006" xmlns:a14="http://schemas.microsoft.com/office/drawing/2010/main">
        <mc:Choice Requires="a14">
          <p:graphicFrame>
            <p:nvGraphicFramePr>
              <p:cNvPr id="2" name="Table 12">
                <a:extLst>
                  <a:ext uri="{FF2B5EF4-FFF2-40B4-BE49-F238E27FC236}">
                    <a16:creationId xmlns:a16="http://schemas.microsoft.com/office/drawing/2014/main" id="{7ADE570B-FC8E-D24D-7883-ECB3BF46DAE0}"/>
                  </a:ext>
                </a:extLst>
              </p:cNvPr>
              <p:cNvGraphicFramePr>
                <a:graphicFrameLocks/>
              </p:cNvGraphicFramePr>
              <p:nvPr>
                <p:extLst>
                  <p:ext uri="{D42A27DB-BD31-4B8C-83A1-F6EECF244321}">
                    <p14:modId xmlns:p14="http://schemas.microsoft.com/office/powerpoint/2010/main" val="2004751723"/>
                  </p:ext>
                </p:extLst>
              </p:nvPr>
            </p:nvGraphicFramePr>
            <p:xfrm>
              <a:off x="681677" y="3370028"/>
              <a:ext cx="7086169" cy="2061558"/>
            </p:xfrm>
            <a:graphic>
              <a:graphicData uri="http://schemas.openxmlformats.org/drawingml/2006/table">
                <a:tbl>
                  <a:tblPr firstRow="1" bandRow="1">
                    <a:tableStyleId>{2D5ABB26-0587-4C30-8999-92F81FD0307C}</a:tableStyleId>
                  </a:tblPr>
                  <a:tblGrid>
                    <a:gridCol w="1211921">
                      <a:extLst>
                        <a:ext uri="{9D8B030D-6E8A-4147-A177-3AD203B41FA5}">
                          <a16:colId xmlns:a16="http://schemas.microsoft.com/office/drawing/2014/main" val="2515935273"/>
                        </a:ext>
                      </a:extLst>
                    </a:gridCol>
                    <a:gridCol w="1860011">
                      <a:extLst>
                        <a:ext uri="{9D8B030D-6E8A-4147-A177-3AD203B41FA5}">
                          <a16:colId xmlns:a16="http://schemas.microsoft.com/office/drawing/2014/main" val="1523472692"/>
                        </a:ext>
                      </a:extLst>
                    </a:gridCol>
                    <a:gridCol w="1338079">
                      <a:extLst>
                        <a:ext uri="{9D8B030D-6E8A-4147-A177-3AD203B41FA5}">
                          <a16:colId xmlns:a16="http://schemas.microsoft.com/office/drawing/2014/main" val="3281694043"/>
                        </a:ext>
                      </a:extLst>
                    </a:gridCol>
                    <a:gridCol w="1338079">
                      <a:extLst>
                        <a:ext uri="{9D8B030D-6E8A-4147-A177-3AD203B41FA5}">
                          <a16:colId xmlns:a16="http://schemas.microsoft.com/office/drawing/2014/main" val="106672211"/>
                        </a:ext>
                      </a:extLst>
                    </a:gridCol>
                    <a:gridCol w="1338079">
                      <a:extLst>
                        <a:ext uri="{9D8B030D-6E8A-4147-A177-3AD203B41FA5}">
                          <a16:colId xmlns:a16="http://schemas.microsoft.com/office/drawing/2014/main" val="1125884243"/>
                        </a:ext>
                      </a:extLst>
                    </a:gridCol>
                  </a:tblGrid>
                  <a:tr h="480306">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Unit</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Range</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Output current</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Output voltage</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Reading</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0339642"/>
                      </a:ext>
                    </a:extLst>
                  </a:tr>
                  <a:tr h="480306">
                    <a:tc>
                      <a:txBody>
                        <a:bodyPr/>
                        <a:lstStyle/>
                        <a:p>
                          <a:pPr marL="0" lvl="0" indent="0" algn="l" rtl="0">
                            <a:spcBef>
                              <a:spcPts val="0"/>
                            </a:spcBef>
                            <a:spcAft>
                              <a:spcPts val="0"/>
                            </a:spcAft>
                            <a:buNone/>
                          </a:pPr>
                          <a:r>
                            <a:rPr lang="en" sz="1800" baseline="30000" dirty="0" err="1">
                              <a:solidFill>
                                <a:schemeClr val="tx1"/>
                              </a:solidFill>
                              <a:latin typeface="Arial" panose="020B0604020202020204" pitchFamily="34" charset="0"/>
                              <a:cs typeface="Arial" panose="020B0604020202020204" pitchFamily="34" charset="0"/>
                            </a:rPr>
                            <a:t>o</a:t>
                          </a:r>
                          <a:r>
                            <a:rPr lang="en" sz="1800" dirty="0" err="1">
                              <a:solidFill>
                                <a:schemeClr val="tx1"/>
                              </a:solidFill>
                              <a:latin typeface="Arial" panose="020B0604020202020204" pitchFamily="34" charset="0"/>
                              <a:cs typeface="Arial" panose="020B0604020202020204" pitchFamily="34" charset="0"/>
                            </a:rPr>
                            <a:t>C</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solidFill>
                                <a:schemeClr val="tx1"/>
                              </a:solidFill>
                              <a:latin typeface="Arial" panose="020B0604020202020204" pitchFamily="34" charset="0"/>
                              <a:cs typeface="Arial" panose="020B0604020202020204" pitchFamily="34" charset="0"/>
                            </a:rPr>
                            <a:t>0 to 100 </a:t>
                          </a:r>
                          <a:r>
                            <a:rPr lang="en" sz="1800" baseline="30000" dirty="0">
                              <a:solidFill>
                                <a:schemeClr val="tx1"/>
                              </a:solidFill>
                              <a:latin typeface="Arial" panose="020B0604020202020204" pitchFamily="34" charset="0"/>
                              <a:cs typeface="Arial" panose="020B0604020202020204" pitchFamily="34" charset="0"/>
                            </a:rPr>
                            <a:t>o</a:t>
                          </a:r>
                          <a:r>
                            <a:rPr lang="en" sz="1800" dirty="0">
                              <a:solidFill>
                                <a:schemeClr val="tx1"/>
                              </a:solidFill>
                              <a:latin typeface="Arial" panose="020B0604020202020204" pitchFamily="34" charset="0"/>
                              <a:cs typeface="Arial" panose="020B0604020202020204" pitchFamily="34" charset="0"/>
                            </a:rPr>
                            <a:t>C</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12 mA</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3 V</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50</a:t>
                          </a:r>
                          <a14:m>
                            <m:oMath xmlns:m="http://schemas.openxmlformats.org/officeDocument/2006/math">
                              <m:r>
                                <a:rPr lang="en-GB" sz="1800" b="0" i="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a:rPr lang="en-GB" sz="1800"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GB" sz="1800" dirty="0">
                              <a:solidFill>
                                <a:schemeClr val="tx1"/>
                              </a:solidFill>
                              <a:latin typeface="Arial" panose="020B0604020202020204" pitchFamily="34" charset="0"/>
                              <a:cs typeface="Arial" panose="020B0604020202020204" pitchFamily="34" charset="0"/>
                            </a:rPr>
                            <a:t>C</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19434855"/>
                      </a:ext>
                    </a:extLst>
                  </a:tr>
                  <a:tr h="480306">
                    <a:tc>
                      <a:txBody>
                        <a:bodyPr/>
                        <a:lstStyle/>
                        <a:p>
                          <a:pPr marL="0" lvl="0" indent="0" algn="l" rtl="0">
                            <a:spcBef>
                              <a:spcPts val="0"/>
                            </a:spcBef>
                            <a:spcAft>
                              <a:spcPts val="0"/>
                            </a:spcAft>
                            <a:buNone/>
                          </a:pPr>
                          <a:r>
                            <a:rPr lang="en" sz="1800" dirty="0">
                              <a:solidFill>
                                <a:schemeClr val="tx1"/>
                              </a:solidFill>
                              <a:latin typeface="Arial" panose="020B0604020202020204" pitchFamily="34" charset="0"/>
                              <a:cs typeface="Arial" panose="020B0604020202020204" pitchFamily="34" charset="0"/>
                            </a:rPr>
                            <a:t>mm</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solidFill>
                                <a:schemeClr val="tx1"/>
                              </a:solidFill>
                              <a:latin typeface="Arial" panose="020B0604020202020204" pitchFamily="34" charset="0"/>
                              <a:cs typeface="Arial" panose="020B0604020202020204" pitchFamily="34" charset="0"/>
                            </a:rPr>
                            <a:t>0 to 200 mm</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16 mA</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4 V</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150 mm</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4077242113"/>
                      </a:ext>
                    </a:extLst>
                  </a:tr>
                  <a:tr h="480306">
                    <a:tc>
                      <a:txBody>
                        <a:bodyPr/>
                        <a:lstStyle/>
                        <a:p>
                          <a:pPr marL="0" lvl="0" indent="0" algn="l" rtl="0">
                            <a:spcBef>
                              <a:spcPts val="0"/>
                            </a:spcBef>
                            <a:spcAft>
                              <a:spcPts val="0"/>
                            </a:spcAft>
                            <a:buNone/>
                          </a:pPr>
                          <a:r>
                            <a:rPr lang="en" sz="1800">
                              <a:solidFill>
                                <a:schemeClr val="tx1"/>
                              </a:solidFill>
                              <a:latin typeface="Arial" panose="020B0604020202020204" pitchFamily="34" charset="0"/>
                              <a:cs typeface="Arial" panose="020B0604020202020204" pitchFamily="34" charset="0"/>
                            </a:rPr>
                            <a:t>Bar</a:t>
                          </a:r>
                          <a:endParaRPr sz="180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 sz="1800" dirty="0">
                              <a:solidFill>
                                <a:schemeClr val="tx1"/>
                              </a:solidFill>
                              <a:latin typeface="Arial" panose="020B0604020202020204" pitchFamily="34" charset="0"/>
                              <a:cs typeface="Arial" panose="020B0604020202020204" pitchFamily="34" charset="0"/>
                            </a:rPr>
                            <a:t>0 to 1 Bar</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6 mA</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1.5 V</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0.125 Bar</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8877415"/>
                      </a:ext>
                    </a:extLst>
                  </a:tr>
                </a:tbl>
              </a:graphicData>
            </a:graphic>
          </p:graphicFrame>
        </mc:Choice>
        <mc:Fallback xmlns="">
          <p:graphicFrame>
            <p:nvGraphicFramePr>
              <p:cNvPr id="2" name="Table 12">
                <a:extLst>
                  <a:ext uri="{FF2B5EF4-FFF2-40B4-BE49-F238E27FC236}">
                    <a16:creationId xmlns:a16="http://schemas.microsoft.com/office/drawing/2014/main" id="{7ADE570B-FC8E-D24D-7883-ECB3BF46DAE0}"/>
                  </a:ext>
                </a:extLst>
              </p:cNvPr>
              <p:cNvGraphicFramePr>
                <a:graphicFrameLocks/>
              </p:cNvGraphicFramePr>
              <p:nvPr>
                <p:extLst>
                  <p:ext uri="{D42A27DB-BD31-4B8C-83A1-F6EECF244321}">
                    <p14:modId xmlns:p14="http://schemas.microsoft.com/office/powerpoint/2010/main" val="2004751723"/>
                  </p:ext>
                </p:extLst>
              </p:nvPr>
            </p:nvGraphicFramePr>
            <p:xfrm>
              <a:off x="681677" y="3370028"/>
              <a:ext cx="7086169" cy="2061558"/>
            </p:xfrm>
            <a:graphic>
              <a:graphicData uri="http://schemas.openxmlformats.org/drawingml/2006/table">
                <a:tbl>
                  <a:tblPr firstRow="1" bandRow="1">
                    <a:tableStyleId>{2D5ABB26-0587-4C30-8999-92F81FD0307C}</a:tableStyleId>
                  </a:tblPr>
                  <a:tblGrid>
                    <a:gridCol w="1211921">
                      <a:extLst>
                        <a:ext uri="{9D8B030D-6E8A-4147-A177-3AD203B41FA5}">
                          <a16:colId xmlns:a16="http://schemas.microsoft.com/office/drawing/2014/main" val="2515935273"/>
                        </a:ext>
                      </a:extLst>
                    </a:gridCol>
                    <a:gridCol w="1860011">
                      <a:extLst>
                        <a:ext uri="{9D8B030D-6E8A-4147-A177-3AD203B41FA5}">
                          <a16:colId xmlns:a16="http://schemas.microsoft.com/office/drawing/2014/main" val="1523472692"/>
                        </a:ext>
                      </a:extLst>
                    </a:gridCol>
                    <a:gridCol w="1338079">
                      <a:extLst>
                        <a:ext uri="{9D8B030D-6E8A-4147-A177-3AD203B41FA5}">
                          <a16:colId xmlns:a16="http://schemas.microsoft.com/office/drawing/2014/main" val="3281694043"/>
                        </a:ext>
                      </a:extLst>
                    </a:gridCol>
                    <a:gridCol w="1338079">
                      <a:extLst>
                        <a:ext uri="{9D8B030D-6E8A-4147-A177-3AD203B41FA5}">
                          <a16:colId xmlns:a16="http://schemas.microsoft.com/office/drawing/2014/main" val="106672211"/>
                        </a:ext>
                      </a:extLst>
                    </a:gridCol>
                    <a:gridCol w="1338079">
                      <a:extLst>
                        <a:ext uri="{9D8B030D-6E8A-4147-A177-3AD203B41FA5}">
                          <a16:colId xmlns:a16="http://schemas.microsoft.com/office/drawing/2014/main" val="1125884243"/>
                        </a:ext>
                      </a:extLst>
                    </a:gridCol>
                  </a:tblGrid>
                  <a:tr h="620640">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Unit</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Range</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Output current</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Output voltage</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Reading</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0339642"/>
                      </a:ext>
                    </a:extLst>
                  </a:tr>
                  <a:tr h="480306">
                    <a:tc>
                      <a:txBody>
                        <a:bodyPr/>
                        <a:lstStyle/>
                        <a:p>
                          <a:pPr marL="0" lvl="0" indent="0" algn="l" rtl="0">
                            <a:spcBef>
                              <a:spcPts val="0"/>
                            </a:spcBef>
                            <a:spcAft>
                              <a:spcPts val="0"/>
                            </a:spcAft>
                            <a:buNone/>
                          </a:pPr>
                          <a:r>
                            <a:rPr lang="en" sz="1800" baseline="30000" dirty="0" err="1">
                              <a:solidFill>
                                <a:schemeClr val="tx1"/>
                              </a:solidFill>
                              <a:latin typeface="Arial" panose="020B0604020202020204" pitchFamily="34" charset="0"/>
                              <a:cs typeface="Arial" panose="020B0604020202020204" pitchFamily="34" charset="0"/>
                            </a:rPr>
                            <a:t>o</a:t>
                          </a:r>
                          <a:r>
                            <a:rPr lang="en" sz="1800" dirty="0" err="1">
                              <a:solidFill>
                                <a:schemeClr val="tx1"/>
                              </a:solidFill>
                              <a:latin typeface="Arial" panose="020B0604020202020204" pitchFamily="34" charset="0"/>
                              <a:cs typeface="Arial" panose="020B0604020202020204" pitchFamily="34" charset="0"/>
                            </a:rPr>
                            <a:t>C</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solidFill>
                                <a:schemeClr val="tx1"/>
                              </a:solidFill>
                              <a:latin typeface="Arial" panose="020B0604020202020204" pitchFamily="34" charset="0"/>
                              <a:cs typeface="Arial" panose="020B0604020202020204" pitchFamily="34" charset="0"/>
                            </a:rPr>
                            <a:t>0 to 100 </a:t>
                          </a:r>
                          <a:r>
                            <a:rPr lang="en" sz="1800" baseline="30000" dirty="0">
                              <a:solidFill>
                                <a:schemeClr val="tx1"/>
                              </a:solidFill>
                              <a:latin typeface="Arial" panose="020B0604020202020204" pitchFamily="34" charset="0"/>
                              <a:cs typeface="Arial" panose="020B0604020202020204" pitchFamily="34" charset="0"/>
                            </a:rPr>
                            <a:t>o</a:t>
                          </a:r>
                          <a:r>
                            <a:rPr lang="en" sz="1800" dirty="0">
                              <a:solidFill>
                                <a:schemeClr val="tx1"/>
                              </a:solidFill>
                              <a:latin typeface="Arial" panose="020B0604020202020204" pitchFamily="34" charset="0"/>
                              <a:cs typeface="Arial" panose="020B0604020202020204" pitchFamily="34" charset="0"/>
                            </a:rPr>
                            <a:t>C</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12 mA</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3 V</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blipFill>
                          <a:blip r:embed="rId3"/>
                          <a:stretch>
                            <a:fillRect l="-429091" t="-135000" r="-455" b="-202500"/>
                          </a:stretch>
                        </a:blipFill>
                      </a:tcPr>
                    </a:tc>
                    <a:extLst>
                      <a:ext uri="{0D108BD9-81ED-4DB2-BD59-A6C34878D82A}">
                        <a16:rowId xmlns:a16="http://schemas.microsoft.com/office/drawing/2014/main" val="219434855"/>
                      </a:ext>
                    </a:extLst>
                  </a:tr>
                  <a:tr h="480306">
                    <a:tc>
                      <a:txBody>
                        <a:bodyPr/>
                        <a:lstStyle/>
                        <a:p>
                          <a:pPr marL="0" lvl="0" indent="0" algn="l" rtl="0">
                            <a:spcBef>
                              <a:spcPts val="0"/>
                            </a:spcBef>
                            <a:spcAft>
                              <a:spcPts val="0"/>
                            </a:spcAft>
                            <a:buNone/>
                          </a:pPr>
                          <a:r>
                            <a:rPr lang="en" sz="1800" dirty="0">
                              <a:solidFill>
                                <a:schemeClr val="tx1"/>
                              </a:solidFill>
                              <a:latin typeface="Arial" panose="020B0604020202020204" pitchFamily="34" charset="0"/>
                              <a:cs typeface="Arial" panose="020B0604020202020204" pitchFamily="34" charset="0"/>
                            </a:rPr>
                            <a:t>mm</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solidFill>
                                <a:schemeClr val="tx1"/>
                              </a:solidFill>
                              <a:latin typeface="Arial" panose="020B0604020202020204" pitchFamily="34" charset="0"/>
                              <a:cs typeface="Arial" panose="020B0604020202020204" pitchFamily="34" charset="0"/>
                            </a:rPr>
                            <a:t>0 to 200 mm</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16 mA</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4 V</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150 mm</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4077242113"/>
                      </a:ext>
                    </a:extLst>
                  </a:tr>
                  <a:tr h="480306">
                    <a:tc>
                      <a:txBody>
                        <a:bodyPr/>
                        <a:lstStyle/>
                        <a:p>
                          <a:pPr marL="0" lvl="0" indent="0" algn="l" rtl="0">
                            <a:spcBef>
                              <a:spcPts val="0"/>
                            </a:spcBef>
                            <a:spcAft>
                              <a:spcPts val="0"/>
                            </a:spcAft>
                            <a:buNone/>
                          </a:pPr>
                          <a:r>
                            <a:rPr lang="en" sz="1800">
                              <a:solidFill>
                                <a:schemeClr val="tx1"/>
                              </a:solidFill>
                              <a:latin typeface="Arial" panose="020B0604020202020204" pitchFamily="34" charset="0"/>
                              <a:cs typeface="Arial" panose="020B0604020202020204" pitchFamily="34" charset="0"/>
                            </a:rPr>
                            <a:t>Bar</a:t>
                          </a:r>
                          <a:endParaRPr sz="180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 sz="1800" dirty="0">
                              <a:solidFill>
                                <a:schemeClr val="tx1"/>
                              </a:solidFill>
                              <a:latin typeface="Arial" panose="020B0604020202020204" pitchFamily="34" charset="0"/>
                              <a:cs typeface="Arial" panose="020B0604020202020204" pitchFamily="34" charset="0"/>
                            </a:rPr>
                            <a:t>0 to 1 Bar</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6 mA</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1.5 V</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0.125 Bar</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8877415"/>
                      </a:ext>
                    </a:extLst>
                  </a:tr>
                </a:tbl>
              </a:graphicData>
            </a:graphic>
          </p:graphicFrame>
        </mc:Fallback>
      </mc:AlternateContent>
      <mc:AlternateContent xmlns:mc="http://schemas.openxmlformats.org/markup-compatibility/2006" xmlns:a14="http://schemas.microsoft.com/office/drawing/2010/main">
        <mc:Choice Requires="a14">
          <p:sp>
            <p:nvSpPr>
              <p:cNvPr id="15" name="Content Placeholder 11">
                <a:extLst>
                  <a:ext uri="{FF2B5EF4-FFF2-40B4-BE49-F238E27FC236}">
                    <a16:creationId xmlns:a16="http://schemas.microsoft.com/office/drawing/2014/main" id="{A9C144D9-DE56-CA01-D5FD-6CE7118DFFB2}"/>
                  </a:ext>
                </a:extLst>
              </p:cNvPr>
              <p:cNvSpPr txBox="1">
                <a:spLocks/>
              </p:cNvSpPr>
              <p:nvPr/>
            </p:nvSpPr>
            <p:spPr>
              <a:xfrm>
                <a:off x="8039160" y="2515572"/>
                <a:ext cx="7783333" cy="4136240"/>
              </a:xfrm>
              <a:prstGeom prst="rect">
                <a:avLst/>
              </a:prstGeom>
              <a:ln w="28575">
                <a:gradFill flip="none" rotWithShape="1">
                  <a:gsLst>
                    <a:gs pos="100000">
                      <a:srgbClr val="24D6D1"/>
                    </a:gs>
                    <a:gs pos="18000">
                      <a:srgbClr val="22166B"/>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nSpc>
                    <a:spcPct val="100000"/>
                  </a:lnSpc>
                  <a:spcBef>
                    <a:spcPts val="0"/>
                  </a:spcBef>
                  <a:buSzPts val="1400"/>
                </a:pPr>
                <a:r>
                  <a:rPr lang="en-GB" sz="2400" b="1" dirty="0"/>
                  <a:t>Analogue to digital conversion</a:t>
                </a:r>
              </a:p>
              <a:p>
                <a:pPr marL="139700" lvl="0">
                  <a:lnSpc>
                    <a:spcPct val="100000"/>
                  </a:lnSpc>
                  <a:spcBef>
                    <a:spcPts val="0"/>
                  </a:spcBef>
                  <a:buSzPts val="1400"/>
                </a:pPr>
                <a:endParaRPr lang="en-GB" sz="2400" b="1"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endParaRPr lang="en-GB" sz="1800" dirty="0"/>
              </a:p>
              <a:p>
                <a:pPr marL="139700" lvl="0">
                  <a:lnSpc>
                    <a:spcPct val="100000"/>
                  </a:lnSpc>
                  <a:spcBef>
                    <a:spcPts val="0"/>
                  </a:spcBef>
                  <a:buSzPts val="1400"/>
                </a:pPr>
                <a:r>
                  <a:rPr lang="en-GB" sz="1800" dirty="0"/>
                  <a:t>The sensor may only be accurate to less than the ADCs resolution, for example, to the nearest 1</a:t>
                </a:r>
                <a14:m>
                  <m:oMath xmlns:m="http://schemas.openxmlformats.org/officeDocument/2006/math">
                    <m:r>
                      <a:rPr lang="en-GB" sz="1800" b="0" i="0" dirty="0" smtClean="0">
                        <a:latin typeface="Cambria Math" panose="02040503050406030204" pitchFamily="18" charset="0"/>
                        <a:ea typeface="Cambria Math" panose="02040503050406030204" pitchFamily="18" charset="0"/>
                      </a:rPr>
                      <m:t> </m:t>
                    </m:r>
                    <m:r>
                      <a:rPr lang="en-GB" sz="1800" i="1" dirty="0">
                        <a:latin typeface="Cambria Math" panose="02040503050406030204" pitchFamily="18" charset="0"/>
                        <a:ea typeface="Cambria Math" panose="02040503050406030204" pitchFamily="18" charset="0"/>
                      </a:rPr>
                      <m:t>°</m:t>
                    </m:r>
                  </m:oMath>
                </a14:m>
                <a:r>
                  <a:rPr lang="en-GB" sz="1800" dirty="0"/>
                  <a:t>C rather than 0.4 </a:t>
                </a:r>
                <a14:m>
                  <m:oMath xmlns:m="http://schemas.openxmlformats.org/officeDocument/2006/math">
                    <m:r>
                      <a:rPr lang="en-GB" sz="18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GB" sz="1800" dirty="0"/>
                  <a:t>C.</a:t>
                </a:r>
              </a:p>
            </p:txBody>
          </p:sp>
        </mc:Choice>
        <mc:Fallback xmlns="">
          <p:sp>
            <p:nvSpPr>
              <p:cNvPr id="15" name="Content Placeholder 11">
                <a:extLst>
                  <a:ext uri="{FF2B5EF4-FFF2-40B4-BE49-F238E27FC236}">
                    <a16:creationId xmlns:a16="http://schemas.microsoft.com/office/drawing/2014/main" id="{A9C144D9-DE56-CA01-D5FD-6CE7118DFFB2}"/>
                  </a:ext>
                </a:extLst>
              </p:cNvPr>
              <p:cNvSpPr txBox="1">
                <a:spLocks noRot="1" noChangeAspect="1" noMove="1" noResize="1" noEditPoints="1" noAdjustHandles="1" noChangeArrowheads="1" noChangeShapeType="1" noTextEdit="1"/>
              </p:cNvSpPr>
              <p:nvPr/>
            </p:nvSpPr>
            <p:spPr>
              <a:xfrm>
                <a:off x="8039160" y="2515572"/>
                <a:ext cx="7783333" cy="4136240"/>
              </a:xfrm>
              <a:prstGeom prst="rect">
                <a:avLst/>
              </a:prstGeom>
              <a:blipFill>
                <a:blip r:embed="rId4"/>
                <a:stretch>
                  <a:fillRect/>
                </a:stretch>
              </a:blipFill>
              <a:ln w="28575">
                <a:gradFill flip="none" rotWithShape="1">
                  <a:gsLst>
                    <a:gs pos="100000">
                      <a:srgbClr val="24D6D1"/>
                    </a:gs>
                    <a:gs pos="18000">
                      <a:srgbClr val="22166B"/>
                    </a:gs>
                  </a:gsLst>
                  <a:lin ang="18900000" scaled="1"/>
                  <a:tileRect/>
                </a:gradFill>
              </a:ln>
            </p:spPr>
            <p:txBody>
              <a:bodyPr/>
              <a:lstStyle/>
              <a:p>
                <a:r>
                  <a:rPr lang="en-GB">
                    <a:noFill/>
                  </a:rPr>
                  <a:t> </a:t>
                </a:r>
              </a:p>
            </p:txBody>
          </p:sp>
        </mc:Fallback>
      </mc:AlternateContent>
      <p:graphicFrame>
        <p:nvGraphicFramePr>
          <p:cNvPr id="16" name="Table 12">
            <a:extLst>
              <a:ext uri="{FF2B5EF4-FFF2-40B4-BE49-F238E27FC236}">
                <a16:creationId xmlns:a16="http://schemas.microsoft.com/office/drawing/2014/main" id="{0A56B575-AD9C-A430-7669-B14FF154AD62}"/>
              </a:ext>
            </a:extLst>
          </p:cNvPr>
          <p:cNvGraphicFramePr>
            <a:graphicFrameLocks/>
          </p:cNvGraphicFramePr>
          <p:nvPr>
            <p:extLst>
              <p:ext uri="{D42A27DB-BD31-4B8C-83A1-F6EECF244321}">
                <p14:modId xmlns:p14="http://schemas.microsoft.com/office/powerpoint/2010/main" val="2311634131"/>
              </p:ext>
            </p:extLst>
          </p:nvPr>
        </p:nvGraphicFramePr>
        <p:xfrm>
          <a:off x="8433304" y="3370028"/>
          <a:ext cx="6995043" cy="2312742"/>
        </p:xfrm>
        <a:graphic>
          <a:graphicData uri="http://schemas.openxmlformats.org/drawingml/2006/table">
            <a:tbl>
              <a:tblPr firstRow="1" bandRow="1">
                <a:tableStyleId>{2D5ABB26-0587-4C30-8999-92F81FD0307C}</a:tableStyleId>
              </a:tblPr>
              <a:tblGrid>
                <a:gridCol w="1196336">
                  <a:extLst>
                    <a:ext uri="{9D8B030D-6E8A-4147-A177-3AD203B41FA5}">
                      <a16:colId xmlns:a16="http://schemas.microsoft.com/office/drawing/2014/main" val="2515935273"/>
                    </a:ext>
                  </a:extLst>
                </a:gridCol>
                <a:gridCol w="1570178">
                  <a:extLst>
                    <a:ext uri="{9D8B030D-6E8A-4147-A177-3AD203B41FA5}">
                      <a16:colId xmlns:a16="http://schemas.microsoft.com/office/drawing/2014/main" val="1523472692"/>
                    </a:ext>
                  </a:extLst>
                </a:gridCol>
                <a:gridCol w="1270861">
                  <a:extLst>
                    <a:ext uri="{9D8B030D-6E8A-4147-A177-3AD203B41FA5}">
                      <a16:colId xmlns:a16="http://schemas.microsoft.com/office/drawing/2014/main" val="3281694043"/>
                    </a:ext>
                  </a:extLst>
                </a:gridCol>
                <a:gridCol w="1636796">
                  <a:extLst>
                    <a:ext uri="{9D8B030D-6E8A-4147-A177-3AD203B41FA5}">
                      <a16:colId xmlns:a16="http://schemas.microsoft.com/office/drawing/2014/main" val="106672211"/>
                    </a:ext>
                  </a:extLst>
                </a:gridCol>
                <a:gridCol w="1320872">
                  <a:extLst>
                    <a:ext uri="{9D8B030D-6E8A-4147-A177-3AD203B41FA5}">
                      <a16:colId xmlns:a16="http://schemas.microsoft.com/office/drawing/2014/main" val="1125884243"/>
                    </a:ext>
                  </a:extLst>
                </a:gridCol>
              </a:tblGrid>
              <a:tr h="480306">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Unit</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Range</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Output</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Resolution</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GB" sz="1800" b="1" dirty="0">
                          <a:solidFill>
                            <a:schemeClr val="tx1"/>
                          </a:solidFill>
                          <a:latin typeface="Arial" panose="020B0604020202020204" pitchFamily="34" charset="0"/>
                          <a:cs typeface="Arial" panose="020B0604020202020204" pitchFamily="34" charset="0"/>
                        </a:rPr>
                        <a:t>Digital output</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0339642"/>
                  </a:ext>
                </a:extLst>
              </a:tr>
              <a:tr h="480306">
                <a:tc>
                  <a:txBody>
                    <a:bodyPr/>
                    <a:lstStyle/>
                    <a:p>
                      <a:pPr marL="0" lvl="0" indent="0" algn="l" rtl="0">
                        <a:spcBef>
                          <a:spcPts val="0"/>
                        </a:spcBef>
                        <a:spcAft>
                          <a:spcPts val="0"/>
                        </a:spcAft>
                        <a:buNone/>
                      </a:pPr>
                      <a:r>
                        <a:rPr lang="en" sz="1800" baseline="30000" dirty="0" err="1">
                          <a:solidFill>
                            <a:schemeClr val="tx1"/>
                          </a:solidFill>
                          <a:latin typeface="Arial" panose="020B0604020202020204" pitchFamily="34" charset="0"/>
                          <a:cs typeface="Arial" panose="020B0604020202020204" pitchFamily="34" charset="0"/>
                        </a:rPr>
                        <a:t>o</a:t>
                      </a:r>
                      <a:r>
                        <a:rPr lang="en" sz="1800" dirty="0" err="1">
                          <a:solidFill>
                            <a:schemeClr val="tx1"/>
                          </a:solidFill>
                          <a:latin typeface="Arial" panose="020B0604020202020204" pitchFamily="34" charset="0"/>
                          <a:cs typeface="Arial" panose="020B0604020202020204" pitchFamily="34" charset="0"/>
                        </a:rPr>
                        <a:t>C</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solidFill>
                            <a:schemeClr val="tx1"/>
                          </a:solidFill>
                          <a:latin typeface="Arial" panose="020B0604020202020204" pitchFamily="34" charset="0"/>
                          <a:cs typeface="Arial" panose="020B0604020202020204" pitchFamily="34" charset="0"/>
                        </a:rPr>
                        <a:t>0 to 100 </a:t>
                      </a:r>
                      <a:r>
                        <a:rPr lang="en" sz="1800" baseline="30000" dirty="0">
                          <a:solidFill>
                            <a:schemeClr val="tx1"/>
                          </a:solidFill>
                          <a:latin typeface="Arial" panose="020B0604020202020204" pitchFamily="34" charset="0"/>
                          <a:cs typeface="Arial" panose="020B0604020202020204" pitchFamily="34" charset="0"/>
                        </a:rPr>
                        <a:t>o</a:t>
                      </a:r>
                      <a:r>
                        <a:rPr lang="en" sz="1800" dirty="0">
                          <a:solidFill>
                            <a:schemeClr val="tx1"/>
                          </a:solidFill>
                          <a:latin typeface="Arial" panose="020B0604020202020204" pitchFamily="34" charset="0"/>
                          <a:cs typeface="Arial" panose="020B0604020202020204" pitchFamily="34" charset="0"/>
                        </a:rPr>
                        <a:t>C</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3 V</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0.4 </a:t>
                      </a:r>
                      <a:r>
                        <a:rPr lang="en" sz="1800" baseline="30000" dirty="0">
                          <a:solidFill>
                            <a:schemeClr val="tx1"/>
                          </a:solidFill>
                          <a:latin typeface="Arial" panose="020B0604020202020204" pitchFamily="34" charset="0"/>
                          <a:cs typeface="Arial" panose="020B0604020202020204" pitchFamily="34" charset="0"/>
                        </a:rPr>
                        <a:t>o</a:t>
                      </a:r>
                      <a:r>
                        <a:rPr lang="en-GB" sz="1800" dirty="0">
                          <a:solidFill>
                            <a:schemeClr val="tx1"/>
                          </a:solidFill>
                          <a:latin typeface="Arial" panose="020B0604020202020204" pitchFamily="34" charset="0"/>
                          <a:cs typeface="Arial" panose="020B0604020202020204" pitchFamily="34" charset="0"/>
                        </a:rPr>
                        <a:t>C</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128</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19434855"/>
                  </a:ext>
                </a:extLst>
              </a:tr>
              <a:tr h="480306">
                <a:tc>
                  <a:txBody>
                    <a:bodyPr/>
                    <a:lstStyle/>
                    <a:p>
                      <a:pPr marL="0" lvl="0" indent="0" algn="l" rtl="0">
                        <a:spcBef>
                          <a:spcPts val="0"/>
                        </a:spcBef>
                        <a:spcAft>
                          <a:spcPts val="0"/>
                        </a:spcAft>
                        <a:buNone/>
                      </a:pPr>
                      <a:r>
                        <a:rPr lang="en" sz="1800" dirty="0">
                          <a:solidFill>
                            <a:schemeClr val="tx1"/>
                          </a:solidFill>
                          <a:latin typeface="Arial" panose="020B0604020202020204" pitchFamily="34" charset="0"/>
                          <a:cs typeface="Arial" panose="020B0604020202020204" pitchFamily="34" charset="0"/>
                        </a:rPr>
                        <a:t>mm</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solidFill>
                            <a:schemeClr val="tx1"/>
                          </a:solidFill>
                          <a:latin typeface="Arial" panose="020B0604020202020204" pitchFamily="34" charset="0"/>
                          <a:cs typeface="Arial" panose="020B0604020202020204" pitchFamily="34" charset="0"/>
                        </a:rPr>
                        <a:t>0 to 200 mm</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4 V</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0.8 mm</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192</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4077242113"/>
                  </a:ext>
                </a:extLst>
              </a:tr>
              <a:tr h="480306">
                <a:tc>
                  <a:txBody>
                    <a:bodyPr/>
                    <a:lstStyle/>
                    <a:p>
                      <a:pPr marL="0" lvl="0" indent="0" algn="l" rtl="0">
                        <a:spcBef>
                          <a:spcPts val="0"/>
                        </a:spcBef>
                        <a:spcAft>
                          <a:spcPts val="0"/>
                        </a:spcAft>
                        <a:buNone/>
                      </a:pPr>
                      <a:r>
                        <a:rPr lang="en" sz="1800" dirty="0">
                          <a:solidFill>
                            <a:schemeClr val="tx1"/>
                          </a:solidFill>
                          <a:latin typeface="Arial" panose="020B0604020202020204" pitchFamily="34" charset="0"/>
                          <a:cs typeface="Arial" panose="020B0604020202020204" pitchFamily="34" charset="0"/>
                        </a:rPr>
                        <a:t>Bar</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 sz="1800" dirty="0">
                          <a:solidFill>
                            <a:schemeClr val="tx1"/>
                          </a:solidFill>
                          <a:latin typeface="Arial" panose="020B0604020202020204" pitchFamily="34" charset="0"/>
                          <a:cs typeface="Arial" panose="020B0604020202020204" pitchFamily="34" charset="0"/>
                        </a:rPr>
                        <a:t>0 to 1 Bar</a:t>
                      </a:r>
                      <a:endParaRPr sz="1800" dirty="0">
                        <a:solidFill>
                          <a:schemeClr val="tx1"/>
                        </a:solidFill>
                        <a:latin typeface="Arial" panose="020B0604020202020204" pitchFamily="34" charset="0"/>
                        <a:cs typeface="Arial" panose="020B060402020202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1.5 V</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0.004</a:t>
                      </a:r>
                    </a:p>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Bar</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r>
                        <a:rPr lang="en-GB" sz="1800" dirty="0">
                          <a:solidFill>
                            <a:schemeClr val="tx1"/>
                          </a:solidFill>
                          <a:latin typeface="Arial" panose="020B0604020202020204" pitchFamily="34" charset="0"/>
                          <a:cs typeface="Arial" panose="020B0604020202020204" pitchFamily="34" charset="0"/>
                        </a:rPr>
                        <a:t>32</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8877415"/>
                  </a:ext>
                </a:extLst>
              </a:tr>
            </a:tbl>
          </a:graphicData>
        </a:graphic>
      </p:graphicFrame>
      <p:sp>
        <p:nvSpPr>
          <p:cNvPr id="6" name="Footer Placeholder 3">
            <a:extLst>
              <a:ext uri="{FF2B5EF4-FFF2-40B4-BE49-F238E27FC236}">
                <a16:creationId xmlns:a16="http://schemas.microsoft.com/office/drawing/2014/main" id="{C60A3EF0-C25F-5106-D341-2E8963B32B3D}"/>
              </a:ext>
            </a:extLst>
          </p:cNvPr>
          <p:cNvSpPr>
            <a:spLocks noGrp="1"/>
          </p:cNvSpPr>
          <p:nvPr>
            <p:ph type="ftr" sz="quarter" idx="11"/>
          </p:nvPr>
        </p:nvSpPr>
        <p:spPr>
          <a:xfrm>
            <a:off x="11466571" y="680297"/>
            <a:ext cx="4363604" cy="486833"/>
          </a:xfrm>
        </p:spPr>
        <p:txBody>
          <a:bodyPr/>
          <a:lstStyle/>
          <a:p>
            <a:r>
              <a:rPr lang="en-GB" dirty="0"/>
              <a:t>2. Sensors and signals</a:t>
            </a:r>
            <a:endParaRPr lang="en-US" dirty="0"/>
          </a:p>
        </p:txBody>
      </p:sp>
      <p:sp>
        <p:nvSpPr>
          <p:cNvPr id="8" name="Slide Number Placeholder 5">
            <a:extLst>
              <a:ext uri="{FF2B5EF4-FFF2-40B4-BE49-F238E27FC236}">
                <a16:creationId xmlns:a16="http://schemas.microsoft.com/office/drawing/2014/main" id="{248DDB76-ABD0-1EE5-2938-80A7E9F9370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13</a:t>
            </a:fld>
            <a:endParaRPr lang="en-US" b="0" dirty="0">
              <a:solidFill>
                <a:schemeClr val="tx1"/>
              </a:solidFill>
            </a:endParaRPr>
          </a:p>
        </p:txBody>
      </p:sp>
    </p:spTree>
    <p:extLst>
      <p:ext uri="{BB962C8B-B14F-4D97-AF65-F5344CB8AC3E}">
        <p14:creationId xmlns:p14="http://schemas.microsoft.com/office/powerpoint/2010/main" val="1287633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2">
            <a:extLst>
              <a:ext uri="{FF2B5EF4-FFF2-40B4-BE49-F238E27FC236}">
                <a16:creationId xmlns:a16="http://schemas.microsoft.com/office/drawing/2014/main" id="{0B7B6FAC-4860-D5F5-33CD-D85887E71837}"/>
              </a:ext>
            </a:extLst>
          </p:cNvPr>
          <p:cNvGraphicFramePr>
            <a:graphicFrameLocks noGrp="1"/>
          </p:cNvGraphicFramePr>
          <p:nvPr>
            <p:ph idx="1"/>
            <p:extLst>
              <p:ext uri="{D42A27DB-BD31-4B8C-83A1-F6EECF244321}">
                <p14:modId xmlns:p14="http://schemas.microsoft.com/office/powerpoint/2010/main" val="2131466860"/>
              </p:ext>
            </p:extLst>
          </p:nvPr>
        </p:nvGraphicFramePr>
        <p:xfrm>
          <a:off x="499185" y="2328517"/>
          <a:ext cx="13753528" cy="6243978"/>
        </p:xfrm>
        <a:graphic>
          <a:graphicData uri="http://schemas.openxmlformats.org/drawingml/2006/table">
            <a:tbl>
              <a:tblPr firstRow="1" bandRow="1">
                <a:tableStyleId>{2D5ABB26-0587-4C30-8999-92F81FD0307C}</a:tableStyleId>
              </a:tblPr>
              <a:tblGrid>
                <a:gridCol w="3292790">
                  <a:extLst>
                    <a:ext uri="{9D8B030D-6E8A-4147-A177-3AD203B41FA5}">
                      <a16:colId xmlns:a16="http://schemas.microsoft.com/office/drawing/2014/main" val="2515935273"/>
                    </a:ext>
                  </a:extLst>
                </a:gridCol>
                <a:gridCol w="6663990">
                  <a:extLst>
                    <a:ext uri="{9D8B030D-6E8A-4147-A177-3AD203B41FA5}">
                      <a16:colId xmlns:a16="http://schemas.microsoft.com/office/drawing/2014/main" val="1523472692"/>
                    </a:ext>
                  </a:extLst>
                </a:gridCol>
                <a:gridCol w="3796748">
                  <a:extLst>
                    <a:ext uri="{9D8B030D-6E8A-4147-A177-3AD203B41FA5}">
                      <a16:colId xmlns:a16="http://schemas.microsoft.com/office/drawing/2014/main" val="3281694043"/>
                    </a:ext>
                  </a:extLst>
                </a:gridCol>
              </a:tblGrid>
              <a:tr h="480306">
                <a:tc>
                  <a:txBody>
                    <a:bodyPr/>
                    <a:lstStyle/>
                    <a:p>
                      <a:pPr marL="0" lvl="0" indent="0" algn="l" rtl="0">
                        <a:spcBef>
                          <a:spcPts val="0"/>
                        </a:spcBef>
                        <a:spcAft>
                          <a:spcPts val="0"/>
                        </a:spcAft>
                        <a:buNone/>
                      </a:pPr>
                      <a:r>
                        <a:rPr lang="en" sz="1800" b="1" dirty="0">
                          <a:latin typeface="Arial" panose="020B0604020202020204" pitchFamily="34" charset="0"/>
                          <a:cs typeface="Arial" panose="020B0604020202020204" pitchFamily="34" charset="0"/>
                        </a:rPr>
                        <a:t>Component</a:t>
                      </a:r>
                      <a:endParaRPr sz="1800" b="1" dirty="0">
                        <a:latin typeface="Arial" panose="020B0604020202020204" pitchFamily="34" charset="0"/>
                        <a:cs typeface="Arial" panose="020B0604020202020204" pitchFamily="34" charset="0"/>
                      </a:endParaRPr>
                    </a:p>
                  </a:txBody>
                  <a:tcPr marL="108000" marR="108000" marT="36000" marB="36000" anchor="ctr">
                    <a:lnR w="12700" cap="flat" cmpd="sng" algn="ctr">
                      <a:solidFill>
                        <a:srgbClr val="22166B"/>
                      </a:solidFill>
                      <a:prstDash val="solid"/>
                      <a:round/>
                      <a:headEnd type="none" w="med" len="med"/>
                      <a:tailEnd type="none" w="med" len="med"/>
                    </a:lnR>
                    <a:lnB w="12700" cap="flat" cmpd="sng" algn="ctr">
                      <a:solidFill>
                        <a:srgbClr val="22166B"/>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 sz="1800" b="1">
                          <a:latin typeface="Arial" panose="020B0604020202020204" pitchFamily="34" charset="0"/>
                          <a:cs typeface="Arial" panose="020B0604020202020204" pitchFamily="34" charset="0"/>
                        </a:rPr>
                        <a:t>Specification</a:t>
                      </a:r>
                      <a:endParaRPr sz="1800" b="1">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R w="12700" cap="flat" cmpd="sng" algn="ctr">
                      <a:solidFill>
                        <a:srgbClr val="22166B"/>
                      </a:solidFill>
                      <a:prstDash val="solid"/>
                      <a:round/>
                      <a:headEnd type="none" w="med" len="med"/>
                      <a:tailEnd type="none" w="med" len="med"/>
                    </a:lnR>
                    <a:lnB w="12700" cap="flat" cmpd="sng" algn="ctr">
                      <a:solidFill>
                        <a:srgbClr val="22166B"/>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 sz="1800" b="1" dirty="0">
                          <a:latin typeface="Arial" panose="020B0604020202020204" pitchFamily="34" charset="0"/>
                          <a:cs typeface="Arial" panose="020B0604020202020204" pitchFamily="34" charset="0"/>
                        </a:rPr>
                        <a:t>Output signal</a:t>
                      </a:r>
                      <a:endParaRPr sz="1800" b="1"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B w="12700" cap="flat" cmpd="sng" algn="ctr">
                      <a:solidFill>
                        <a:srgbClr val="22166B"/>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0339642"/>
                  </a:ext>
                </a:extLst>
              </a:tr>
              <a:tr h="480306">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Rotary encoder 1</a:t>
                      </a:r>
                      <a:endParaRPr sz="1800" dirty="0">
                        <a:latin typeface="Arial" panose="020B0604020202020204" pitchFamily="34" charset="0"/>
                        <a:cs typeface="Arial" panose="020B0604020202020204" pitchFamily="34" charset="0"/>
                      </a:endParaRPr>
                    </a:p>
                  </a:txBody>
                  <a:tcPr marL="108000" marR="108000" marT="36000" marB="36000" anchor="ctr">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0 to 360</a:t>
                      </a:r>
                      <a:r>
                        <a:rPr lang="en" sz="1800" baseline="30000" dirty="0">
                          <a:latin typeface="Arial" panose="020B0604020202020204" pitchFamily="34" charset="0"/>
                          <a:cs typeface="Arial" panose="020B0604020202020204" pitchFamily="34" charset="0"/>
                        </a:rPr>
                        <a:t>o</a:t>
                      </a:r>
                      <a:r>
                        <a:rPr lang="en" sz="1800" dirty="0">
                          <a:latin typeface="Arial" panose="020B0604020202020204" pitchFamily="34" charset="0"/>
                          <a:cs typeface="Arial" panose="020B0604020202020204" pitchFamily="34" charset="0"/>
                        </a:rPr>
                        <a:t>, free rotation, 24 steps per revolution, absolute</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a:latin typeface="Arial" panose="020B0604020202020204" pitchFamily="34" charset="0"/>
                          <a:cs typeface="Arial" panose="020B0604020202020204" pitchFamily="34" charset="0"/>
                        </a:rPr>
                        <a:t>Digital, 8-bit</a:t>
                      </a:r>
                      <a:endParaRPr sz="180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extLst>
                  <a:ext uri="{0D108BD9-81ED-4DB2-BD59-A6C34878D82A}">
                    <a16:rowId xmlns:a16="http://schemas.microsoft.com/office/drawing/2014/main" val="219434855"/>
                  </a:ext>
                </a:extLst>
              </a:tr>
              <a:tr h="480306">
                <a:tc>
                  <a:txBody>
                    <a:bodyPr/>
                    <a:lstStyle/>
                    <a:p>
                      <a:pPr marL="0" lvl="0" indent="0" algn="l" rtl="0">
                        <a:spcBef>
                          <a:spcPts val="0"/>
                        </a:spcBef>
                        <a:spcAft>
                          <a:spcPts val="0"/>
                        </a:spcAft>
                        <a:buNone/>
                      </a:pPr>
                      <a:r>
                        <a:rPr lang="en" sz="1800" dirty="0" err="1">
                          <a:latin typeface="Arial" panose="020B0604020202020204" pitchFamily="34" charset="0"/>
                          <a:cs typeface="Arial" panose="020B0604020202020204" pitchFamily="34" charset="0"/>
                        </a:rPr>
                        <a:t>Tachogenerator</a:t>
                      </a:r>
                      <a:r>
                        <a:rPr lang="en" sz="1800" dirty="0">
                          <a:latin typeface="Arial" panose="020B0604020202020204" pitchFamily="34" charset="0"/>
                          <a:cs typeface="Arial" panose="020B0604020202020204" pitchFamily="34" charset="0"/>
                        </a:rPr>
                        <a:t> 1</a:t>
                      </a:r>
                      <a:endParaRPr sz="1800" dirty="0">
                        <a:latin typeface="Arial" panose="020B0604020202020204" pitchFamily="34" charset="0"/>
                        <a:cs typeface="Arial" panose="020B0604020202020204" pitchFamily="34" charset="0"/>
                      </a:endParaRPr>
                    </a:p>
                  </a:txBody>
                  <a:tcPr marL="108000" marR="108000" marT="36000" marB="36000" anchor="ctr">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9 mV/RPM, 10 mm shaft, +/-3%</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0 to 250 V, analogue</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extLst>
                  <a:ext uri="{0D108BD9-81ED-4DB2-BD59-A6C34878D82A}">
                    <a16:rowId xmlns:a16="http://schemas.microsoft.com/office/drawing/2014/main" val="4077242113"/>
                  </a:ext>
                </a:extLst>
              </a:tr>
              <a:tr h="480306">
                <a:tc>
                  <a:txBody>
                    <a:bodyPr/>
                    <a:lstStyle/>
                    <a:p>
                      <a:pPr marL="0" lvl="0" indent="0" algn="l" rtl="0">
                        <a:spcBef>
                          <a:spcPts val="0"/>
                        </a:spcBef>
                        <a:spcAft>
                          <a:spcPts val="0"/>
                        </a:spcAft>
                        <a:buNone/>
                      </a:pPr>
                      <a:r>
                        <a:rPr lang="en" sz="1800">
                          <a:latin typeface="Arial" panose="020B0604020202020204" pitchFamily="34" charset="0"/>
                          <a:cs typeface="Arial" panose="020B0604020202020204" pitchFamily="34" charset="0"/>
                        </a:rPr>
                        <a:t>Thermistor 1</a:t>
                      </a:r>
                      <a:endParaRPr sz="1800">
                        <a:latin typeface="Arial" panose="020B0604020202020204" pitchFamily="34" charset="0"/>
                        <a:cs typeface="Arial" panose="020B0604020202020204" pitchFamily="34" charset="0"/>
                      </a:endParaRPr>
                    </a:p>
                  </a:txBody>
                  <a:tcPr marL="108000" marR="108000" marT="36000" marB="36000" anchor="ctr">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0 to 100 </a:t>
                      </a:r>
                      <a:r>
                        <a:rPr lang="en" sz="1800" baseline="30000" dirty="0">
                          <a:latin typeface="Arial" panose="020B0604020202020204" pitchFamily="34" charset="0"/>
                          <a:cs typeface="Arial" panose="020B0604020202020204" pitchFamily="34" charset="0"/>
                        </a:rPr>
                        <a:t>o</a:t>
                      </a:r>
                      <a:r>
                        <a:rPr lang="en" sz="1800" dirty="0">
                          <a:solidFill>
                            <a:schemeClr val="dk1"/>
                          </a:solidFill>
                          <a:latin typeface="Arial" panose="020B0604020202020204" pitchFamily="34" charset="0"/>
                          <a:cs typeface="Arial" panose="020B0604020202020204" pitchFamily="34" charset="0"/>
                        </a:rPr>
                        <a:t>C</a:t>
                      </a:r>
                      <a:r>
                        <a:rPr lang="en" sz="1800" dirty="0">
                          <a:latin typeface="Arial" panose="020B0604020202020204" pitchFamily="34" charset="0"/>
                          <a:cs typeface="Arial" panose="020B0604020202020204" pitchFamily="34" charset="0"/>
                        </a:rPr>
                        <a:t>, 0.5</a:t>
                      </a:r>
                      <a:r>
                        <a:rPr lang="en" sz="1800" baseline="30000" dirty="0">
                          <a:latin typeface="Arial" panose="020B0604020202020204" pitchFamily="34" charset="0"/>
                          <a:cs typeface="Arial" panose="020B0604020202020204" pitchFamily="34" charset="0"/>
                        </a:rPr>
                        <a:t>o</a:t>
                      </a:r>
                      <a:r>
                        <a:rPr lang="en" sz="1800" dirty="0">
                          <a:latin typeface="Arial" panose="020B0604020202020204" pitchFamily="34" charset="0"/>
                          <a:cs typeface="Arial" panose="020B0604020202020204" pitchFamily="34" charset="0"/>
                        </a:rPr>
                        <a:t> resolution, steep slope</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1 to 5 V, analogue</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extLst>
                  <a:ext uri="{0D108BD9-81ED-4DB2-BD59-A6C34878D82A}">
                    <a16:rowId xmlns:a16="http://schemas.microsoft.com/office/drawing/2014/main" val="3838877415"/>
                  </a:ext>
                </a:extLst>
              </a:tr>
              <a:tr h="480306">
                <a:tc>
                  <a:txBody>
                    <a:bodyPr/>
                    <a:lstStyle/>
                    <a:p>
                      <a:pPr marL="0" lvl="0" indent="0" algn="l" rtl="0">
                        <a:spcBef>
                          <a:spcPts val="0"/>
                        </a:spcBef>
                        <a:spcAft>
                          <a:spcPts val="0"/>
                        </a:spcAft>
                        <a:buNone/>
                      </a:pPr>
                      <a:r>
                        <a:rPr lang="en" sz="1800">
                          <a:latin typeface="Arial" panose="020B0604020202020204" pitchFamily="34" charset="0"/>
                          <a:cs typeface="Arial" panose="020B0604020202020204" pitchFamily="34" charset="0"/>
                        </a:rPr>
                        <a:t>IR sensor 1</a:t>
                      </a:r>
                      <a:endParaRPr sz="1800">
                        <a:latin typeface="Arial" panose="020B0604020202020204" pitchFamily="34" charset="0"/>
                        <a:cs typeface="Arial" panose="020B0604020202020204" pitchFamily="34" charset="0"/>
                      </a:endParaRPr>
                    </a:p>
                  </a:txBody>
                  <a:tcPr marL="108000" marR="108000" marT="36000" marB="36000" anchor="ctr">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solidFill>
                            <a:schemeClr val="dk1"/>
                          </a:solidFill>
                          <a:latin typeface="Arial" panose="020B0604020202020204" pitchFamily="34" charset="0"/>
                          <a:cs typeface="Arial" panose="020B0604020202020204" pitchFamily="34" charset="0"/>
                        </a:rPr>
                        <a:t>2 uM, 0 to 1000 </a:t>
                      </a:r>
                      <a:r>
                        <a:rPr lang="en" sz="1800" baseline="30000" dirty="0">
                          <a:solidFill>
                            <a:schemeClr val="dk1"/>
                          </a:solidFill>
                          <a:latin typeface="Arial" panose="020B0604020202020204" pitchFamily="34" charset="0"/>
                          <a:cs typeface="Arial" panose="020B0604020202020204" pitchFamily="34" charset="0"/>
                        </a:rPr>
                        <a:t>o</a:t>
                      </a:r>
                      <a:r>
                        <a:rPr lang="en" sz="1800" dirty="0">
                          <a:solidFill>
                            <a:schemeClr val="dk1"/>
                          </a:solidFill>
                          <a:latin typeface="Arial" panose="020B0604020202020204" pitchFamily="34" charset="0"/>
                          <a:cs typeface="Arial" panose="020B0604020202020204" pitchFamily="34" charset="0"/>
                        </a:rPr>
                        <a:t>C, 1</a:t>
                      </a:r>
                      <a:r>
                        <a:rPr lang="en" sz="1800" baseline="30000" dirty="0">
                          <a:solidFill>
                            <a:schemeClr val="dk1"/>
                          </a:solidFill>
                          <a:latin typeface="Arial" panose="020B0604020202020204" pitchFamily="34" charset="0"/>
                          <a:cs typeface="Arial" panose="020B0604020202020204" pitchFamily="34" charset="0"/>
                        </a:rPr>
                        <a:t>o</a:t>
                      </a:r>
                      <a:r>
                        <a:rPr lang="en" sz="1800" dirty="0">
                          <a:solidFill>
                            <a:schemeClr val="dk1"/>
                          </a:solidFill>
                          <a:latin typeface="Arial" panose="020B0604020202020204" pitchFamily="34" charset="0"/>
                          <a:cs typeface="Arial" panose="020B0604020202020204" pitchFamily="34" charset="0"/>
                        </a:rPr>
                        <a:t> resolution</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4 to 20 mA via USB or analogue</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extLst>
                  <a:ext uri="{0D108BD9-81ED-4DB2-BD59-A6C34878D82A}">
                    <a16:rowId xmlns:a16="http://schemas.microsoft.com/office/drawing/2014/main" val="1049848802"/>
                  </a:ext>
                </a:extLst>
              </a:tr>
              <a:tr h="480306">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Rotary encoder 2</a:t>
                      </a:r>
                      <a:endParaRPr sz="1800" dirty="0">
                        <a:latin typeface="Arial" panose="020B0604020202020204" pitchFamily="34" charset="0"/>
                        <a:cs typeface="Arial" panose="020B0604020202020204" pitchFamily="34" charset="0"/>
                      </a:endParaRPr>
                    </a:p>
                  </a:txBody>
                  <a:tcPr marL="108000" marR="108000" marT="36000" marB="36000" anchor="ctr">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Clr>
                          <a:schemeClr val="dk1"/>
                        </a:buClr>
                        <a:buSzPts val="1100"/>
                        <a:buFont typeface="Arial"/>
                        <a:buNone/>
                      </a:pPr>
                      <a:r>
                        <a:rPr lang="en" sz="1800" dirty="0">
                          <a:solidFill>
                            <a:schemeClr val="dk1"/>
                          </a:solidFill>
                          <a:latin typeface="Arial" panose="020B0604020202020204" pitchFamily="34" charset="0"/>
                          <a:cs typeface="Arial" panose="020B0604020202020204" pitchFamily="34" charset="0"/>
                        </a:rPr>
                        <a:t>0 to 360</a:t>
                      </a:r>
                      <a:r>
                        <a:rPr lang="en" sz="1800" baseline="30000" dirty="0">
                          <a:solidFill>
                            <a:schemeClr val="dk1"/>
                          </a:solidFill>
                          <a:latin typeface="Arial" panose="020B0604020202020204" pitchFamily="34" charset="0"/>
                          <a:cs typeface="Arial" panose="020B0604020202020204" pitchFamily="34" charset="0"/>
                        </a:rPr>
                        <a:t>o</a:t>
                      </a:r>
                      <a:r>
                        <a:rPr lang="en" sz="1800" dirty="0">
                          <a:solidFill>
                            <a:schemeClr val="dk1"/>
                          </a:solidFill>
                          <a:latin typeface="Arial" panose="020B0604020202020204" pitchFamily="34" charset="0"/>
                          <a:cs typeface="Arial" panose="020B0604020202020204" pitchFamily="34" charset="0"/>
                        </a:rPr>
                        <a:t>, free rotation, 360 steps per revolution, incremental</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a:latin typeface="Arial" panose="020B0604020202020204" pitchFamily="34" charset="0"/>
                          <a:cs typeface="Arial" panose="020B0604020202020204" pitchFamily="34" charset="0"/>
                        </a:rPr>
                        <a:t>Digital, 12 bit</a:t>
                      </a:r>
                      <a:endParaRPr sz="180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extLst>
                  <a:ext uri="{0D108BD9-81ED-4DB2-BD59-A6C34878D82A}">
                    <a16:rowId xmlns:a16="http://schemas.microsoft.com/office/drawing/2014/main" val="2123365078"/>
                  </a:ext>
                </a:extLst>
              </a:tr>
              <a:tr h="480306">
                <a:tc>
                  <a:txBody>
                    <a:bodyPr/>
                    <a:lstStyle/>
                    <a:p>
                      <a:pPr marL="0" lvl="0" indent="0" algn="l" rtl="0">
                        <a:spcBef>
                          <a:spcPts val="0"/>
                        </a:spcBef>
                        <a:spcAft>
                          <a:spcPts val="0"/>
                        </a:spcAft>
                        <a:buNone/>
                      </a:pPr>
                      <a:r>
                        <a:rPr lang="en" sz="1800">
                          <a:latin typeface="Arial" panose="020B0604020202020204" pitchFamily="34" charset="0"/>
                          <a:cs typeface="Arial" panose="020B0604020202020204" pitchFamily="34" charset="0"/>
                        </a:rPr>
                        <a:t>Thermistor 2</a:t>
                      </a:r>
                      <a:endParaRPr sz="1800">
                        <a:latin typeface="Arial" panose="020B0604020202020204" pitchFamily="34" charset="0"/>
                        <a:cs typeface="Arial" panose="020B0604020202020204" pitchFamily="34" charset="0"/>
                      </a:endParaRPr>
                    </a:p>
                  </a:txBody>
                  <a:tcPr marL="108000" marR="108000" marT="36000" marB="36000" anchor="ctr">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0 to 250</a:t>
                      </a:r>
                      <a:r>
                        <a:rPr lang="en" sz="1800" baseline="30000" dirty="0">
                          <a:latin typeface="Arial" panose="020B0604020202020204" pitchFamily="34" charset="0"/>
                          <a:cs typeface="Arial" panose="020B0604020202020204" pitchFamily="34" charset="0"/>
                        </a:rPr>
                        <a:t> </a:t>
                      </a:r>
                      <a:r>
                        <a:rPr lang="en" sz="1800" baseline="30000" dirty="0">
                          <a:solidFill>
                            <a:schemeClr val="dk1"/>
                          </a:solidFill>
                          <a:latin typeface="Arial" panose="020B0604020202020204" pitchFamily="34" charset="0"/>
                          <a:cs typeface="Arial" panose="020B0604020202020204" pitchFamily="34" charset="0"/>
                        </a:rPr>
                        <a:t>o</a:t>
                      </a:r>
                      <a:r>
                        <a:rPr lang="en" sz="1800" dirty="0">
                          <a:solidFill>
                            <a:schemeClr val="dk1"/>
                          </a:solidFill>
                          <a:latin typeface="Arial" panose="020B0604020202020204" pitchFamily="34" charset="0"/>
                          <a:cs typeface="Arial" panose="020B0604020202020204" pitchFamily="34" charset="0"/>
                        </a:rPr>
                        <a:t>C</a:t>
                      </a:r>
                      <a:r>
                        <a:rPr lang="en" sz="1800" dirty="0">
                          <a:latin typeface="Arial" panose="020B0604020202020204" pitchFamily="34" charset="0"/>
                          <a:cs typeface="Arial" panose="020B0604020202020204" pitchFamily="34" charset="0"/>
                        </a:rPr>
                        <a:t>, 0.5</a:t>
                      </a:r>
                      <a:r>
                        <a:rPr lang="en" sz="1800" baseline="30000" dirty="0">
                          <a:latin typeface="Arial" panose="020B0604020202020204" pitchFamily="34" charset="0"/>
                          <a:cs typeface="Arial" panose="020B0604020202020204" pitchFamily="34" charset="0"/>
                        </a:rPr>
                        <a:t>o</a:t>
                      </a:r>
                      <a:r>
                        <a:rPr lang="en" sz="1800" dirty="0">
                          <a:latin typeface="Arial" panose="020B0604020202020204" pitchFamily="34" charset="0"/>
                          <a:cs typeface="Arial" panose="020B0604020202020204" pitchFamily="34" charset="0"/>
                        </a:rPr>
                        <a:t> resolution, weak slope</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1 to 5 V, analogue</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extLst>
                  <a:ext uri="{0D108BD9-81ED-4DB2-BD59-A6C34878D82A}">
                    <a16:rowId xmlns:a16="http://schemas.microsoft.com/office/drawing/2014/main" val="2205228443"/>
                  </a:ext>
                </a:extLst>
              </a:tr>
              <a:tr h="480306">
                <a:tc>
                  <a:txBody>
                    <a:bodyPr/>
                    <a:lstStyle/>
                    <a:p>
                      <a:pPr marL="0" lvl="0" indent="0" algn="l" rtl="0">
                        <a:spcBef>
                          <a:spcPts val="0"/>
                        </a:spcBef>
                        <a:spcAft>
                          <a:spcPts val="0"/>
                        </a:spcAft>
                        <a:buNone/>
                      </a:pPr>
                      <a:r>
                        <a:rPr lang="en" sz="1800">
                          <a:latin typeface="Arial" panose="020B0604020202020204" pitchFamily="34" charset="0"/>
                          <a:cs typeface="Arial" panose="020B0604020202020204" pitchFamily="34" charset="0"/>
                        </a:rPr>
                        <a:t>Tachogenerator 2</a:t>
                      </a:r>
                      <a:endParaRPr sz="1800">
                        <a:latin typeface="Arial" panose="020B0604020202020204" pitchFamily="34" charset="0"/>
                        <a:cs typeface="Arial" panose="020B0604020202020204" pitchFamily="34" charset="0"/>
                      </a:endParaRPr>
                    </a:p>
                  </a:txBody>
                  <a:tcPr marL="108000" marR="108000" marT="36000" marB="36000" anchor="ctr">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10 mV/RPM, 10 mm shaft, +/-5%</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0 to 250 V, analogue</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extLst>
                  <a:ext uri="{0D108BD9-81ED-4DB2-BD59-A6C34878D82A}">
                    <a16:rowId xmlns:a16="http://schemas.microsoft.com/office/drawing/2014/main" val="2982985922"/>
                  </a:ext>
                </a:extLst>
              </a:tr>
              <a:tr h="480306">
                <a:tc>
                  <a:txBody>
                    <a:bodyPr/>
                    <a:lstStyle/>
                    <a:p>
                      <a:pPr marL="0" lvl="0" indent="0" algn="l" rtl="0">
                        <a:spcBef>
                          <a:spcPts val="0"/>
                        </a:spcBef>
                        <a:spcAft>
                          <a:spcPts val="0"/>
                        </a:spcAft>
                        <a:buNone/>
                      </a:pPr>
                      <a:r>
                        <a:rPr lang="en" sz="1800">
                          <a:latin typeface="Arial" panose="020B0604020202020204" pitchFamily="34" charset="0"/>
                          <a:cs typeface="Arial" panose="020B0604020202020204" pitchFamily="34" charset="0"/>
                        </a:rPr>
                        <a:t>IR sensor 2</a:t>
                      </a:r>
                      <a:endParaRPr sz="1800">
                        <a:latin typeface="Arial" panose="020B0604020202020204" pitchFamily="34" charset="0"/>
                        <a:cs typeface="Arial" panose="020B0604020202020204" pitchFamily="34" charset="0"/>
                      </a:endParaRPr>
                    </a:p>
                  </a:txBody>
                  <a:tcPr marL="108000" marR="108000" marT="36000" marB="36000" anchor="ctr">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solidFill>
                            <a:schemeClr val="dk1"/>
                          </a:solidFill>
                          <a:latin typeface="Arial" panose="020B0604020202020204" pitchFamily="34" charset="0"/>
                          <a:cs typeface="Arial" panose="020B0604020202020204" pitchFamily="34" charset="0"/>
                        </a:rPr>
                        <a:t>5 uM, 0 to 500 </a:t>
                      </a:r>
                      <a:r>
                        <a:rPr lang="en" sz="1800" baseline="30000" dirty="0">
                          <a:solidFill>
                            <a:schemeClr val="dk1"/>
                          </a:solidFill>
                          <a:latin typeface="Arial" panose="020B0604020202020204" pitchFamily="34" charset="0"/>
                          <a:cs typeface="Arial" panose="020B0604020202020204" pitchFamily="34" charset="0"/>
                        </a:rPr>
                        <a:t>o</a:t>
                      </a:r>
                      <a:r>
                        <a:rPr lang="en" sz="1800" dirty="0">
                          <a:solidFill>
                            <a:schemeClr val="dk1"/>
                          </a:solidFill>
                          <a:latin typeface="Arial" panose="020B0604020202020204" pitchFamily="34" charset="0"/>
                          <a:cs typeface="Arial" panose="020B0604020202020204" pitchFamily="34" charset="0"/>
                        </a:rPr>
                        <a:t>C, 0.1</a:t>
                      </a:r>
                      <a:r>
                        <a:rPr lang="en" sz="1800" baseline="30000" dirty="0">
                          <a:solidFill>
                            <a:schemeClr val="dk1"/>
                          </a:solidFill>
                          <a:latin typeface="Arial" panose="020B0604020202020204" pitchFamily="34" charset="0"/>
                          <a:cs typeface="Arial" panose="020B0604020202020204" pitchFamily="34" charset="0"/>
                        </a:rPr>
                        <a:t>o</a:t>
                      </a:r>
                      <a:r>
                        <a:rPr lang="en" sz="1800" dirty="0">
                          <a:solidFill>
                            <a:schemeClr val="dk1"/>
                          </a:solidFill>
                          <a:latin typeface="Arial" panose="020B0604020202020204" pitchFamily="34" charset="0"/>
                          <a:cs typeface="Arial" panose="020B0604020202020204" pitchFamily="34" charset="0"/>
                        </a:rPr>
                        <a:t> resolution</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4 to 20 mA via USB</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extLst>
                  <a:ext uri="{0D108BD9-81ED-4DB2-BD59-A6C34878D82A}">
                    <a16:rowId xmlns:a16="http://schemas.microsoft.com/office/drawing/2014/main" val="1495191295"/>
                  </a:ext>
                </a:extLst>
              </a:tr>
              <a:tr h="480306">
                <a:tc>
                  <a:txBody>
                    <a:bodyPr/>
                    <a:lstStyle/>
                    <a:p>
                      <a:pPr marL="0" lvl="0" indent="0" algn="l" rtl="0">
                        <a:spcBef>
                          <a:spcPts val="0"/>
                        </a:spcBef>
                        <a:spcAft>
                          <a:spcPts val="0"/>
                        </a:spcAft>
                        <a:buNone/>
                      </a:pPr>
                      <a:r>
                        <a:rPr lang="en" sz="1800">
                          <a:latin typeface="Arial" panose="020B0604020202020204" pitchFamily="34" charset="0"/>
                          <a:cs typeface="Arial" panose="020B0604020202020204" pitchFamily="34" charset="0"/>
                        </a:rPr>
                        <a:t>Thermistor 3</a:t>
                      </a:r>
                      <a:endParaRPr sz="1800">
                        <a:latin typeface="Arial" panose="020B0604020202020204" pitchFamily="34" charset="0"/>
                        <a:cs typeface="Arial" panose="020B0604020202020204" pitchFamily="34" charset="0"/>
                      </a:endParaRPr>
                    </a:p>
                  </a:txBody>
                  <a:tcPr marL="108000" marR="108000" marT="36000" marB="36000" anchor="ctr">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0 to 100</a:t>
                      </a:r>
                      <a:r>
                        <a:rPr lang="en" sz="1800" baseline="30000" dirty="0">
                          <a:latin typeface="Arial" panose="020B0604020202020204" pitchFamily="34" charset="0"/>
                          <a:cs typeface="Arial" panose="020B0604020202020204" pitchFamily="34" charset="0"/>
                        </a:rPr>
                        <a:t> </a:t>
                      </a:r>
                      <a:r>
                        <a:rPr lang="en" sz="1800" baseline="30000" dirty="0">
                          <a:solidFill>
                            <a:schemeClr val="dk1"/>
                          </a:solidFill>
                          <a:latin typeface="Arial" panose="020B0604020202020204" pitchFamily="34" charset="0"/>
                          <a:cs typeface="Arial" panose="020B0604020202020204" pitchFamily="34" charset="0"/>
                        </a:rPr>
                        <a:t>o</a:t>
                      </a:r>
                      <a:r>
                        <a:rPr lang="en" sz="1800" dirty="0">
                          <a:solidFill>
                            <a:schemeClr val="dk1"/>
                          </a:solidFill>
                          <a:latin typeface="Arial" panose="020B0604020202020204" pitchFamily="34" charset="0"/>
                          <a:cs typeface="Arial" panose="020B0604020202020204" pitchFamily="34" charset="0"/>
                        </a:rPr>
                        <a:t>C</a:t>
                      </a:r>
                      <a:r>
                        <a:rPr lang="en" sz="1800" dirty="0">
                          <a:latin typeface="Arial" panose="020B0604020202020204" pitchFamily="34" charset="0"/>
                          <a:cs typeface="Arial" panose="020B0604020202020204" pitchFamily="34" charset="0"/>
                        </a:rPr>
                        <a:t>, 0.1</a:t>
                      </a:r>
                      <a:r>
                        <a:rPr lang="en" sz="1800" baseline="30000" dirty="0">
                          <a:latin typeface="Arial" panose="020B0604020202020204" pitchFamily="34" charset="0"/>
                          <a:cs typeface="Arial" panose="020B0604020202020204" pitchFamily="34" charset="0"/>
                        </a:rPr>
                        <a:t>o</a:t>
                      </a:r>
                      <a:r>
                        <a:rPr lang="en" sz="1800" dirty="0">
                          <a:latin typeface="Arial" panose="020B0604020202020204" pitchFamily="34" charset="0"/>
                          <a:cs typeface="Arial" panose="020B0604020202020204" pitchFamily="34" charset="0"/>
                        </a:rPr>
                        <a:t> resolution, steep slope</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1 to 5 V, analogue</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extLst>
                  <a:ext uri="{0D108BD9-81ED-4DB2-BD59-A6C34878D82A}">
                    <a16:rowId xmlns:a16="http://schemas.microsoft.com/office/drawing/2014/main" val="171504502"/>
                  </a:ext>
                </a:extLst>
              </a:tr>
              <a:tr h="480306">
                <a:tc>
                  <a:txBody>
                    <a:bodyPr/>
                    <a:lstStyle/>
                    <a:p>
                      <a:pPr marL="0" lvl="0" indent="0" algn="l" rtl="0">
                        <a:spcBef>
                          <a:spcPts val="0"/>
                        </a:spcBef>
                        <a:spcAft>
                          <a:spcPts val="0"/>
                        </a:spcAft>
                        <a:buNone/>
                      </a:pPr>
                      <a:r>
                        <a:rPr lang="en" sz="1800">
                          <a:latin typeface="Arial" panose="020B0604020202020204" pitchFamily="34" charset="0"/>
                          <a:cs typeface="Arial" panose="020B0604020202020204" pitchFamily="34" charset="0"/>
                        </a:rPr>
                        <a:t>IR sensor 3</a:t>
                      </a:r>
                      <a:endParaRPr sz="1800">
                        <a:latin typeface="Arial" panose="020B0604020202020204" pitchFamily="34" charset="0"/>
                        <a:cs typeface="Arial" panose="020B0604020202020204" pitchFamily="34" charset="0"/>
                      </a:endParaRPr>
                    </a:p>
                  </a:txBody>
                  <a:tcPr marL="108000" marR="108000" marT="36000" marB="36000" anchor="ctr">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5 uM, 0 to 1000 </a:t>
                      </a:r>
                      <a:r>
                        <a:rPr lang="en" sz="1800" baseline="30000" dirty="0">
                          <a:latin typeface="Arial" panose="020B0604020202020204" pitchFamily="34" charset="0"/>
                          <a:cs typeface="Arial" panose="020B0604020202020204" pitchFamily="34" charset="0"/>
                        </a:rPr>
                        <a:t>o</a:t>
                      </a:r>
                      <a:r>
                        <a:rPr lang="en" sz="1800" dirty="0">
                          <a:latin typeface="Arial" panose="020B0604020202020204" pitchFamily="34" charset="0"/>
                          <a:cs typeface="Arial" panose="020B0604020202020204" pitchFamily="34" charset="0"/>
                        </a:rPr>
                        <a:t>C, 0.5</a:t>
                      </a:r>
                      <a:r>
                        <a:rPr lang="en" sz="1800" baseline="30000" dirty="0">
                          <a:latin typeface="Arial" panose="020B0604020202020204" pitchFamily="34" charset="0"/>
                          <a:cs typeface="Arial" panose="020B0604020202020204" pitchFamily="34" charset="0"/>
                        </a:rPr>
                        <a:t>o</a:t>
                      </a:r>
                      <a:r>
                        <a:rPr lang="en" sz="1800" dirty="0">
                          <a:latin typeface="Arial" panose="020B0604020202020204" pitchFamily="34" charset="0"/>
                          <a:cs typeface="Arial" panose="020B0604020202020204" pitchFamily="34" charset="0"/>
                        </a:rPr>
                        <a:t> resolution</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4 to 20 mA, analogue</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extLst>
                  <a:ext uri="{0D108BD9-81ED-4DB2-BD59-A6C34878D82A}">
                    <a16:rowId xmlns:a16="http://schemas.microsoft.com/office/drawing/2014/main" val="1874554473"/>
                  </a:ext>
                </a:extLst>
              </a:tr>
              <a:tr h="480306">
                <a:tc>
                  <a:txBody>
                    <a:bodyPr/>
                    <a:lstStyle/>
                    <a:p>
                      <a:pPr marL="0" lvl="0" indent="0" algn="l" rtl="0">
                        <a:spcBef>
                          <a:spcPts val="0"/>
                        </a:spcBef>
                        <a:spcAft>
                          <a:spcPts val="0"/>
                        </a:spcAft>
                        <a:buNone/>
                      </a:pPr>
                      <a:r>
                        <a:rPr lang="en" sz="1800">
                          <a:latin typeface="Arial" panose="020B0604020202020204" pitchFamily="34" charset="0"/>
                          <a:cs typeface="Arial" panose="020B0604020202020204" pitchFamily="34" charset="0"/>
                        </a:rPr>
                        <a:t>Rotary encoder 3</a:t>
                      </a:r>
                      <a:endParaRPr sz="1800">
                        <a:latin typeface="Arial" panose="020B0604020202020204" pitchFamily="34" charset="0"/>
                        <a:cs typeface="Arial" panose="020B0604020202020204" pitchFamily="34" charset="0"/>
                      </a:endParaRPr>
                    </a:p>
                  </a:txBody>
                  <a:tcPr marL="108000" marR="108000" marT="36000" marB="36000" anchor="ctr">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Clr>
                          <a:schemeClr val="dk1"/>
                        </a:buClr>
                        <a:buSzPts val="1100"/>
                        <a:buFont typeface="Arial"/>
                        <a:buNone/>
                      </a:pPr>
                      <a:r>
                        <a:rPr lang="en" sz="1800" dirty="0">
                          <a:solidFill>
                            <a:schemeClr val="dk1"/>
                          </a:solidFill>
                          <a:latin typeface="Arial" panose="020B0604020202020204" pitchFamily="34" charset="0"/>
                          <a:cs typeface="Arial" panose="020B0604020202020204" pitchFamily="34" charset="0"/>
                        </a:rPr>
                        <a:t>0 to 360</a:t>
                      </a:r>
                      <a:r>
                        <a:rPr lang="en" sz="1800" baseline="30000" dirty="0">
                          <a:solidFill>
                            <a:schemeClr val="dk1"/>
                          </a:solidFill>
                          <a:latin typeface="Arial" panose="020B0604020202020204" pitchFamily="34" charset="0"/>
                          <a:cs typeface="Arial" panose="020B0604020202020204" pitchFamily="34" charset="0"/>
                        </a:rPr>
                        <a:t>o</a:t>
                      </a:r>
                      <a:r>
                        <a:rPr lang="en" sz="1800" dirty="0">
                          <a:solidFill>
                            <a:schemeClr val="dk1"/>
                          </a:solidFill>
                          <a:latin typeface="Arial" panose="020B0604020202020204" pitchFamily="34" charset="0"/>
                          <a:cs typeface="Arial" panose="020B0604020202020204" pitchFamily="34" charset="0"/>
                        </a:rPr>
                        <a:t>, free rotation, 360 steps per revolution, absolute</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Digital, 12 bit</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T w="12700" cap="flat" cmpd="sng" algn="ctr">
                      <a:solidFill>
                        <a:srgbClr val="22166B"/>
                      </a:solidFill>
                      <a:prstDash val="solid"/>
                      <a:round/>
                      <a:headEnd type="none" w="med" len="med"/>
                      <a:tailEnd type="none" w="med" len="med"/>
                    </a:lnT>
                    <a:lnB w="12700" cap="flat" cmpd="sng" algn="ctr">
                      <a:solidFill>
                        <a:srgbClr val="22166B"/>
                      </a:solidFill>
                      <a:prstDash val="solid"/>
                      <a:round/>
                      <a:headEnd type="none" w="med" len="med"/>
                      <a:tailEnd type="none" w="med" len="med"/>
                    </a:lnB>
                  </a:tcPr>
                </a:tc>
                <a:extLst>
                  <a:ext uri="{0D108BD9-81ED-4DB2-BD59-A6C34878D82A}">
                    <a16:rowId xmlns:a16="http://schemas.microsoft.com/office/drawing/2014/main" val="3628834563"/>
                  </a:ext>
                </a:extLst>
              </a:tr>
              <a:tr h="480306">
                <a:tc>
                  <a:txBody>
                    <a:bodyPr/>
                    <a:lstStyle/>
                    <a:p>
                      <a:pPr marL="0" lvl="0" indent="0" algn="l" rtl="0">
                        <a:spcBef>
                          <a:spcPts val="0"/>
                        </a:spcBef>
                        <a:spcAft>
                          <a:spcPts val="0"/>
                        </a:spcAft>
                        <a:buNone/>
                      </a:pPr>
                      <a:r>
                        <a:rPr lang="en" sz="1800">
                          <a:latin typeface="Arial" panose="020B0604020202020204" pitchFamily="34" charset="0"/>
                          <a:cs typeface="Arial" panose="020B0604020202020204" pitchFamily="34" charset="0"/>
                        </a:rPr>
                        <a:t>Tachogenerator 3</a:t>
                      </a:r>
                      <a:endParaRPr sz="1800">
                        <a:latin typeface="Arial" panose="020B0604020202020204" pitchFamily="34" charset="0"/>
                        <a:cs typeface="Arial" panose="020B0604020202020204" pitchFamily="34" charset="0"/>
                      </a:endParaRPr>
                    </a:p>
                  </a:txBody>
                  <a:tcPr marL="108000" marR="108000" marT="36000" marB="36000" anchor="ctr">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10 mV/RPM, 10 mm hollow shaft, +/-5%</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R w="12700" cap="flat" cmpd="sng" algn="ctr">
                      <a:solidFill>
                        <a:srgbClr val="22166B"/>
                      </a:solidFill>
                      <a:prstDash val="solid"/>
                      <a:round/>
                      <a:headEnd type="none" w="med" len="med"/>
                      <a:tailEnd type="none" w="med" len="med"/>
                    </a:lnR>
                    <a:lnT w="12700" cap="flat" cmpd="sng" algn="ctr">
                      <a:solidFill>
                        <a:srgbClr val="22166B"/>
                      </a:solidFill>
                      <a:prstDash val="solid"/>
                      <a:round/>
                      <a:headEnd type="none" w="med" len="med"/>
                      <a:tailEnd type="none" w="med" len="med"/>
                    </a:lnT>
                  </a:tcPr>
                </a:tc>
                <a:tc>
                  <a:txBody>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0 to 250 V, analogue</a:t>
                      </a:r>
                      <a:endParaRPr sz="1800" dirty="0">
                        <a:latin typeface="Arial" panose="020B0604020202020204" pitchFamily="34" charset="0"/>
                        <a:cs typeface="Arial" panose="020B0604020202020204" pitchFamily="34" charset="0"/>
                      </a:endParaRPr>
                    </a:p>
                  </a:txBody>
                  <a:tcPr marL="108000" marR="108000" marT="36000" marB="36000" anchor="ctr">
                    <a:lnL w="12700" cap="flat" cmpd="sng" algn="ctr">
                      <a:solidFill>
                        <a:srgbClr val="22166B"/>
                      </a:solidFill>
                      <a:prstDash val="solid"/>
                      <a:round/>
                      <a:headEnd type="none" w="med" len="med"/>
                      <a:tailEnd type="none" w="med" len="med"/>
                    </a:lnL>
                    <a:lnT w="12700" cap="flat" cmpd="sng" algn="ctr">
                      <a:solidFill>
                        <a:srgbClr val="22166B"/>
                      </a:solidFill>
                      <a:prstDash val="solid"/>
                      <a:round/>
                      <a:headEnd type="none" w="med" len="med"/>
                      <a:tailEnd type="none" w="med" len="med"/>
                    </a:lnT>
                  </a:tcPr>
                </a:tc>
                <a:extLst>
                  <a:ext uri="{0D108BD9-81ED-4DB2-BD59-A6C34878D82A}">
                    <a16:rowId xmlns:a16="http://schemas.microsoft.com/office/drawing/2014/main" val="2040549854"/>
                  </a:ext>
                </a:extLst>
              </a:tr>
            </a:tbl>
          </a:graphicData>
        </a:graphic>
      </p:graphicFrame>
      <p:sp>
        <p:nvSpPr>
          <p:cNvPr id="2" name="Title 1">
            <a:extLst>
              <a:ext uri="{FF2B5EF4-FFF2-40B4-BE49-F238E27FC236}">
                <a16:creationId xmlns:a16="http://schemas.microsoft.com/office/drawing/2014/main" id="{4128AFB8-3FC2-FFB6-0029-4DF9229293CC}"/>
              </a:ext>
            </a:extLst>
          </p:cNvPr>
          <p:cNvSpPr>
            <a:spLocks noGrp="1"/>
          </p:cNvSpPr>
          <p:nvPr>
            <p:ph type="title"/>
          </p:nvPr>
        </p:nvSpPr>
        <p:spPr/>
        <p:txBody>
          <a:bodyPr/>
          <a:lstStyle/>
          <a:p>
            <a:r>
              <a:rPr lang="en-US" dirty="0"/>
              <a:t>Sensor specifications table</a:t>
            </a:r>
          </a:p>
        </p:txBody>
      </p:sp>
      <p:sp>
        <p:nvSpPr>
          <p:cNvPr id="8" name="Content Placeholder 11">
            <a:extLst>
              <a:ext uri="{FF2B5EF4-FFF2-40B4-BE49-F238E27FC236}">
                <a16:creationId xmlns:a16="http://schemas.microsoft.com/office/drawing/2014/main" id="{0841AD6A-23DF-F4EA-A0D6-12B07656FA58}"/>
              </a:ext>
            </a:extLst>
          </p:cNvPr>
          <p:cNvSpPr txBox="1">
            <a:spLocks/>
          </p:cNvSpPr>
          <p:nvPr/>
        </p:nvSpPr>
        <p:spPr>
          <a:xfrm>
            <a:off x="499183" y="2328517"/>
            <a:ext cx="13393275" cy="6243981"/>
          </a:xfrm>
          <a:prstGeom prst="rect">
            <a:avLst/>
          </a:prstGeom>
          <a:ln w="28575">
            <a:gradFill flip="none" rotWithShape="1">
              <a:gsLst>
                <a:gs pos="100000">
                  <a:srgbClr val="24D6D1"/>
                </a:gs>
                <a:gs pos="18000">
                  <a:srgbClr val="22166B"/>
                </a:gs>
              </a:gsLst>
              <a:lin ang="18900000" scaled="1"/>
              <a:tileRect/>
            </a:gradFill>
          </a:ln>
        </p:spPr>
        <p:txBody>
          <a:bodyPr vert="horz" lIns="216000" tIns="216000" rIns="216000" bIns="216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3350" lvl="0">
              <a:lnSpc>
                <a:spcPct val="100000"/>
              </a:lnSpc>
              <a:spcBef>
                <a:spcPts val="0"/>
              </a:spcBef>
              <a:buSzPts val="1500"/>
            </a:pPr>
            <a:endParaRPr lang="en-GB" dirty="0"/>
          </a:p>
        </p:txBody>
      </p:sp>
      <p:sp>
        <p:nvSpPr>
          <p:cNvPr id="5" name="Footer Placeholder 3">
            <a:extLst>
              <a:ext uri="{FF2B5EF4-FFF2-40B4-BE49-F238E27FC236}">
                <a16:creationId xmlns:a16="http://schemas.microsoft.com/office/drawing/2014/main" id="{4B3EEB6C-E11B-61A6-F38F-BEE7029290CB}"/>
              </a:ext>
            </a:extLst>
          </p:cNvPr>
          <p:cNvSpPr>
            <a:spLocks noGrp="1"/>
          </p:cNvSpPr>
          <p:nvPr>
            <p:ph type="ftr" sz="quarter" idx="11"/>
          </p:nvPr>
        </p:nvSpPr>
        <p:spPr>
          <a:xfrm>
            <a:off x="11466571" y="680297"/>
            <a:ext cx="4363604" cy="486833"/>
          </a:xfrm>
        </p:spPr>
        <p:txBody>
          <a:bodyPr/>
          <a:lstStyle/>
          <a:p>
            <a:r>
              <a:rPr lang="en-GB" dirty="0"/>
              <a:t>2. Sensors and signals</a:t>
            </a:r>
            <a:endParaRPr lang="en-US" dirty="0"/>
          </a:p>
        </p:txBody>
      </p:sp>
      <p:sp>
        <p:nvSpPr>
          <p:cNvPr id="6" name="Slide Number Placeholder 5">
            <a:extLst>
              <a:ext uri="{FF2B5EF4-FFF2-40B4-BE49-F238E27FC236}">
                <a16:creationId xmlns:a16="http://schemas.microsoft.com/office/drawing/2014/main" id="{4308A277-3CC5-739B-7F33-65891952D7B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14</a:t>
            </a:fld>
            <a:endParaRPr lang="en-US" b="0" dirty="0">
              <a:solidFill>
                <a:schemeClr val="tx1"/>
              </a:solidFill>
            </a:endParaRPr>
          </a:p>
        </p:txBody>
      </p:sp>
    </p:spTree>
    <p:extLst>
      <p:ext uri="{BB962C8B-B14F-4D97-AF65-F5344CB8AC3E}">
        <p14:creationId xmlns:p14="http://schemas.microsoft.com/office/powerpoint/2010/main" val="2994686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7A0985-A16F-F1D4-C62D-943721293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6250444" cy="9148021"/>
          </a:xfrm>
          <a:prstGeom prst="rect">
            <a:avLst/>
          </a:prstGeom>
        </p:spPr>
      </p:pic>
      <mc:AlternateContent xmlns:mc="http://schemas.openxmlformats.org/markup-compatibility/2006" xmlns:a14="http://schemas.microsoft.com/office/drawing/2010/main">
        <mc:Choice Requires="a14">
          <p:sp>
            <p:nvSpPr>
              <p:cNvPr id="55" name="Text Placeholder 54">
                <a:extLst>
                  <a:ext uri="{FF2B5EF4-FFF2-40B4-BE49-F238E27FC236}">
                    <a16:creationId xmlns:a16="http://schemas.microsoft.com/office/drawing/2014/main" id="{7876D85F-CFD1-9762-CB8A-35305DCF8DFD}"/>
                  </a:ext>
                </a:extLst>
              </p:cNvPr>
              <p:cNvSpPr>
                <a:spLocks noGrp="1"/>
              </p:cNvSpPr>
              <p:nvPr>
                <p:ph type="body" sz="quarter" idx="20"/>
              </p:nvPr>
            </p:nvSpPr>
            <p:spPr>
              <a:xfrm>
                <a:off x="4699020" y="4322098"/>
                <a:ext cx="2926106" cy="3453013"/>
              </a:xfrm>
            </p:spPr>
            <p:txBody>
              <a:bodyPr>
                <a:normAutofit/>
              </a:bodyPr>
              <a:lstStyle/>
              <a:p>
                <a:pPr>
                  <a:spcBef>
                    <a:spcPts val="600"/>
                  </a:spcBef>
                </a:pPr>
                <a:r>
                  <a:rPr lang="en-GB" b="1" dirty="0">
                    <a:latin typeface="Arial" panose="020B0604020202020204" pitchFamily="34" charset="0"/>
                    <a:cs typeface="Arial" panose="020B0604020202020204" pitchFamily="34" charset="0"/>
                  </a:rPr>
                  <a:t>Role: </a:t>
                </a:r>
                <a:r>
                  <a:rPr lang="en-GB" dirty="0">
                    <a:latin typeface="Arial" panose="020B0604020202020204" pitchFamily="34" charset="0"/>
                    <a:cs typeface="Arial" panose="020B0604020202020204" pitchFamily="34" charset="0"/>
                  </a:rPr>
                  <a:t>Design engineer</a:t>
                </a:r>
              </a:p>
              <a:p>
                <a:pPr>
                  <a:spcBef>
                    <a:spcPts val="600"/>
                  </a:spcBef>
                </a:pPr>
                <a:r>
                  <a:rPr lang="en-GB" b="1" dirty="0">
                    <a:latin typeface="Arial" panose="020B0604020202020204" pitchFamily="34" charset="0"/>
                    <a:cs typeface="Arial" panose="020B0604020202020204" pitchFamily="34" charset="0"/>
                  </a:rPr>
                  <a:t>Sector: </a:t>
                </a:r>
                <a:r>
                  <a:rPr lang="en-GB" dirty="0">
                    <a:latin typeface="Arial" panose="020B0604020202020204" pitchFamily="34" charset="0"/>
                    <a:cs typeface="Arial" panose="020B0604020202020204" pitchFamily="34" charset="0"/>
                  </a:rPr>
                  <a:t>Renewable energy</a:t>
                </a:r>
              </a:p>
              <a:p>
                <a:pPr>
                  <a:spcBef>
                    <a:spcPts val="600"/>
                  </a:spcBef>
                </a:pPr>
                <a:r>
                  <a:rPr lang="en-GB" b="1" dirty="0">
                    <a:latin typeface="Arial" panose="020B0604020202020204" pitchFamily="34" charset="0"/>
                    <a:cs typeface="Arial" panose="020B0604020202020204" pitchFamily="34" charset="0"/>
                  </a:rPr>
                  <a:t>Application: </a:t>
                </a:r>
                <a:r>
                  <a:rPr lang="en-GB" dirty="0">
                    <a:latin typeface="Arial" panose="020B0604020202020204" pitchFamily="34" charset="0"/>
                    <a:cs typeface="Arial" panose="020B0604020202020204" pitchFamily="34" charset="0"/>
                  </a:rPr>
                  <a:t>Measuring the angular position of a wind vane on a turbine</a:t>
                </a:r>
              </a:p>
              <a:p>
                <a:pPr>
                  <a:spcBef>
                    <a:spcPts val="600"/>
                  </a:spcBef>
                </a:pPr>
                <a:r>
                  <a:rPr lang="en-GB" b="1" dirty="0">
                    <a:latin typeface="Arial" panose="020B0604020202020204" pitchFamily="34" charset="0"/>
                    <a:cs typeface="Arial" panose="020B0604020202020204" pitchFamily="34" charset="0"/>
                  </a:rPr>
                  <a:t>Specification: </a:t>
                </a:r>
                <a:r>
                  <a:rPr lang="en-GB" dirty="0">
                    <a:latin typeface="Arial" panose="020B0604020202020204" pitchFamily="34" charset="0"/>
                    <a:cs typeface="Arial" panose="020B0604020202020204" pitchFamily="34" charset="0"/>
                  </a:rPr>
                  <a:t>360</a:t>
                </a:r>
                <a14:m>
                  <m:oMath xmlns:m="http://schemas.openxmlformats.org/officeDocument/2006/math">
                    <m:r>
                      <a:rPr lang="en-GB" i="1" dirty="0">
                        <a:latin typeface="Cambria Math" panose="02040503050406030204" pitchFamily="18" charset="0"/>
                        <a:ea typeface="Cambria Math" panose="02040503050406030204" pitchFamily="18" charset="0"/>
                        <a:cs typeface="Arial" panose="020B0604020202020204" pitchFamily="34" charset="0"/>
                      </a:rPr>
                      <m:t>°</m:t>
                    </m:r>
                  </m:oMath>
                </a14:m>
                <a:r>
                  <a:rPr lang="en-GB" dirty="0">
                    <a:latin typeface="Arial" panose="020B0604020202020204" pitchFamily="34" charset="0"/>
                    <a:cs typeface="Arial" panose="020B0604020202020204" pitchFamily="34" charset="0"/>
                  </a:rPr>
                  <a:t> rotation, digital output, 1</a:t>
                </a:r>
                <a14:m>
                  <m:oMath xmlns:m="http://schemas.openxmlformats.org/officeDocument/2006/math">
                    <m:r>
                      <a:rPr lang="en-GB"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GB" dirty="0">
                    <a:latin typeface="Arial" panose="020B0604020202020204" pitchFamily="34" charset="0"/>
                    <a:cs typeface="Arial" panose="020B0604020202020204" pitchFamily="34" charset="0"/>
                  </a:rPr>
                  <a:t> resolution, absolute position</a:t>
                </a:r>
              </a:p>
            </p:txBody>
          </p:sp>
        </mc:Choice>
        <mc:Fallback xmlns="">
          <p:sp>
            <p:nvSpPr>
              <p:cNvPr id="55" name="Text Placeholder 54">
                <a:extLst>
                  <a:ext uri="{FF2B5EF4-FFF2-40B4-BE49-F238E27FC236}">
                    <a16:creationId xmlns:a16="http://schemas.microsoft.com/office/drawing/2014/main" id="{7876D85F-CFD1-9762-CB8A-35305DCF8DFD}"/>
                  </a:ext>
                </a:extLst>
              </p:cNvPr>
              <p:cNvSpPr>
                <a:spLocks noGrp="1" noRot="1" noChangeAspect="1" noMove="1" noResize="1" noEditPoints="1" noAdjustHandles="1" noChangeArrowheads="1" noChangeShapeType="1" noTextEdit="1"/>
              </p:cNvSpPr>
              <p:nvPr>
                <p:ph type="body" sz="quarter" idx="20"/>
              </p:nvPr>
            </p:nvSpPr>
            <p:spPr>
              <a:xfrm>
                <a:off x="4699020" y="4322098"/>
                <a:ext cx="2926106" cy="3453013"/>
              </a:xfrm>
              <a:blipFill>
                <a:blip r:embed="rId4"/>
                <a:stretch>
                  <a:fillRect l="-2597" t="-1838" r="-3896"/>
                </a:stretch>
              </a:blipFill>
            </p:spPr>
            <p:txBody>
              <a:bodyPr/>
              <a:lstStyle/>
              <a:p>
                <a:r>
                  <a:rPr lang="en-US">
                    <a:noFill/>
                  </a:rPr>
                  <a:t> </a:t>
                </a:r>
              </a:p>
            </p:txBody>
          </p:sp>
        </mc:Fallback>
      </mc:AlternateContent>
      <p:sp>
        <p:nvSpPr>
          <p:cNvPr id="37" name="Title 6">
            <a:extLst>
              <a:ext uri="{FF2B5EF4-FFF2-40B4-BE49-F238E27FC236}">
                <a16:creationId xmlns:a16="http://schemas.microsoft.com/office/drawing/2014/main" id="{3E1166DD-2D10-D3E6-A9F1-CAFBB2B81142}"/>
              </a:ext>
            </a:extLst>
          </p:cNvPr>
          <p:cNvSpPr>
            <a:spLocks noGrp="1"/>
          </p:cNvSpPr>
          <p:nvPr>
            <p:ph type="title"/>
          </p:nvPr>
        </p:nvSpPr>
        <p:spPr/>
        <p:txBody>
          <a:bodyPr/>
          <a:lstStyle/>
          <a:p>
            <a:r>
              <a:rPr lang="en-GB" dirty="0"/>
              <a:t>Select the right sensor</a:t>
            </a:r>
            <a:endParaRPr lang="en-US" dirty="0"/>
          </a:p>
        </p:txBody>
      </p:sp>
      <p:sp>
        <p:nvSpPr>
          <p:cNvPr id="56" name="Text Placeholder 55">
            <a:extLst>
              <a:ext uri="{FF2B5EF4-FFF2-40B4-BE49-F238E27FC236}">
                <a16:creationId xmlns:a16="http://schemas.microsoft.com/office/drawing/2014/main" id="{A5123500-BEE8-EF82-9396-7728856ACAD4}"/>
              </a:ext>
            </a:extLst>
          </p:cNvPr>
          <p:cNvSpPr>
            <a:spLocks noGrp="1"/>
          </p:cNvSpPr>
          <p:nvPr>
            <p:ph type="body" sz="quarter" idx="21"/>
          </p:nvPr>
        </p:nvSpPr>
        <p:spPr>
          <a:xfrm>
            <a:off x="8339686" y="4322099"/>
            <a:ext cx="2926106" cy="3453013"/>
          </a:xfrm>
        </p:spPr>
        <p:txBody>
          <a:bodyPr>
            <a:normAutofit/>
          </a:bodyPr>
          <a:lstStyle/>
          <a:p>
            <a:pPr>
              <a:spcBef>
                <a:spcPts val="600"/>
              </a:spcBef>
            </a:pPr>
            <a:r>
              <a:rPr lang="en-GB" sz="2000" b="1" dirty="0">
                <a:latin typeface="Arial" panose="020B0604020202020204" pitchFamily="34" charset="0"/>
                <a:cs typeface="Arial" panose="020B0604020202020204" pitchFamily="34" charset="0"/>
              </a:rPr>
              <a:t>Role: </a:t>
            </a:r>
            <a:r>
              <a:rPr lang="en-GB" sz="2000" dirty="0">
                <a:latin typeface="Arial" panose="020B0604020202020204" pitchFamily="34" charset="0"/>
                <a:cs typeface="Arial" panose="020B0604020202020204" pitchFamily="34" charset="0"/>
              </a:rPr>
              <a:t>CNC maintenance </a:t>
            </a:r>
            <a:r>
              <a:rPr lang="en-GB" dirty="0"/>
              <a:t>e</a:t>
            </a:r>
            <a:r>
              <a:rPr lang="en-GB" sz="2000" dirty="0">
                <a:latin typeface="Arial" panose="020B0604020202020204" pitchFamily="34" charset="0"/>
                <a:cs typeface="Arial" panose="020B0604020202020204" pitchFamily="34" charset="0"/>
              </a:rPr>
              <a:t>ngineer</a:t>
            </a:r>
          </a:p>
          <a:p>
            <a:pPr>
              <a:spcBef>
                <a:spcPts val="600"/>
              </a:spcBef>
            </a:pPr>
            <a:r>
              <a:rPr lang="en-GB" sz="2000" b="1" dirty="0">
                <a:latin typeface="Arial" panose="020B0604020202020204" pitchFamily="34" charset="0"/>
                <a:cs typeface="Arial" panose="020B0604020202020204" pitchFamily="34" charset="0"/>
              </a:rPr>
              <a:t>Sector: </a:t>
            </a:r>
            <a:r>
              <a:rPr lang="en-GB" sz="2000" dirty="0">
                <a:latin typeface="Arial" panose="020B0604020202020204" pitchFamily="34" charset="0"/>
                <a:cs typeface="Arial" panose="020B0604020202020204" pitchFamily="34" charset="0"/>
              </a:rPr>
              <a:t>Manufacturing</a:t>
            </a:r>
          </a:p>
          <a:p>
            <a:pPr>
              <a:spcBef>
                <a:spcPts val="600"/>
              </a:spcBef>
            </a:pPr>
            <a:r>
              <a:rPr lang="en-GB" sz="2000" b="1" dirty="0">
                <a:latin typeface="Arial" panose="020B0604020202020204" pitchFamily="34" charset="0"/>
                <a:cs typeface="Arial" panose="020B0604020202020204" pitchFamily="34" charset="0"/>
              </a:rPr>
              <a:t>Application: </a:t>
            </a:r>
            <a:r>
              <a:rPr lang="en-GB" sz="2000" dirty="0">
                <a:latin typeface="Arial" panose="020B0604020202020204" pitchFamily="34" charset="0"/>
                <a:cs typeface="Arial" panose="020B0604020202020204" pitchFamily="34" charset="0"/>
              </a:rPr>
              <a:t>Measuring rotational speed of CNC router spindle</a:t>
            </a:r>
          </a:p>
          <a:p>
            <a:pPr>
              <a:spcBef>
                <a:spcPts val="600"/>
              </a:spcBef>
            </a:pPr>
            <a:r>
              <a:rPr lang="en-GB" sz="2000" b="1" dirty="0">
                <a:latin typeface="Arial" panose="020B0604020202020204" pitchFamily="34" charset="0"/>
                <a:cs typeface="Arial" panose="020B0604020202020204" pitchFamily="34" charset="0"/>
              </a:rPr>
              <a:t>Specification:</a:t>
            </a:r>
          </a:p>
          <a:p>
            <a:pPr>
              <a:spcBef>
                <a:spcPts val="600"/>
              </a:spcBef>
            </a:pPr>
            <a:r>
              <a:rPr lang="en-GB" sz="2000" dirty="0">
                <a:latin typeface="Arial" panose="020B0604020202020204" pitchFamily="34" charset="0"/>
                <a:cs typeface="Arial" panose="020B0604020202020204" pitchFamily="34" charset="0"/>
              </a:rPr>
              <a:t>10 V/ 1000 RPM,</a:t>
            </a:r>
          </a:p>
          <a:p>
            <a:pPr>
              <a:spcBef>
                <a:spcPts val="600"/>
              </a:spcBef>
            </a:pPr>
            <a:r>
              <a:rPr lang="en-GB" sz="2000" dirty="0">
                <a:latin typeface="Arial" panose="020B0604020202020204" pitchFamily="34" charset="0"/>
                <a:cs typeface="Arial" panose="020B0604020202020204" pitchFamily="34" charset="0"/>
              </a:rPr>
              <a:t>10 mm hollow shaft, +/- 5% accuracy</a:t>
            </a:r>
          </a:p>
        </p:txBody>
      </p:sp>
      <mc:AlternateContent xmlns:mc="http://schemas.openxmlformats.org/markup-compatibility/2006" xmlns:a14="http://schemas.microsoft.com/office/drawing/2010/main">
        <mc:Choice Requires="a14">
          <p:sp>
            <p:nvSpPr>
              <p:cNvPr id="57" name="Text Placeholder 56">
                <a:extLst>
                  <a:ext uri="{FF2B5EF4-FFF2-40B4-BE49-F238E27FC236}">
                    <a16:creationId xmlns:a16="http://schemas.microsoft.com/office/drawing/2014/main" id="{E8E47DAE-A2FA-16A6-8710-624A4809DA49}"/>
                  </a:ext>
                </a:extLst>
              </p:cNvPr>
              <p:cNvSpPr>
                <a:spLocks noGrp="1"/>
              </p:cNvSpPr>
              <p:nvPr>
                <p:ph type="body" sz="quarter" idx="22"/>
              </p:nvPr>
            </p:nvSpPr>
            <p:spPr>
              <a:xfrm>
                <a:off x="11980352" y="4302455"/>
                <a:ext cx="3218882" cy="3453013"/>
              </a:xfrm>
            </p:spPr>
            <p:txBody>
              <a:bodyPr>
                <a:noAutofit/>
              </a:bodyPr>
              <a:lstStyle/>
              <a:p>
                <a:pPr>
                  <a:lnSpc>
                    <a:spcPct val="100000"/>
                  </a:lnSpc>
                  <a:spcBef>
                    <a:spcPts val="600"/>
                  </a:spcBef>
                </a:pPr>
                <a:r>
                  <a:rPr lang="en-GB" b="1" dirty="0">
                    <a:latin typeface="Arial" panose="020B0604020202020204" pitchFamily="34" charset="0"/>
                    <a:cs typeface="Arial" panose="020B0604020202020204" pitchFamily="34" charset="0"/>
                  </a:rPr>
                  <a:t>Role: </a:t>
                </a:r>
                <a:r>
                  <a:rPr lang="en-GB" dirty="0">
                    <a:latin typeface="Arial" panose="020B0604020202020204" pitchFamily="34" charset="0"/>
                    <a:cs typeface="Arial" panose="020B0604020202020204" pitchFamily="34" charset="0"/>
                  </a:rPr>
                  <a:t>HVAC engineer</a:t>
                </a:r>
              </a:p>
              <a:p>
                <a:pPr>
                  <a:lnSpc>
                    <a:spcPct val="100000"/>
                  </a:lnSpc>
                  <a:spcBef>
                    <a:spcPts val="600"/>
                  </a:spcBef>
                </a:pPr>
                <a:r>
                  <a:rPr lang="en-GB" b="1" dirty="0">
                    <a:latin typeface="Arial" panose="020B0604020202020204" pitchFamily="34" charset="0"/>
                    <a:cs typeface="Arial" panose="020B0604020202020204" pitchFamily="34" charset="0"/>
                  </a:rPr>
                  <a:t>Sector: </a:t>
                </a:r>
                <a:r>
                  <a:rPr lang="en-GB" dirty="0">
                    <a:latin typeface="Arial" panose="020B0604020202020204" pitchFamily="34" charset="0"/>
                    <a:cs typeface="Arial" panose="020B0604020202020204" pitchFamily="34" charset="0"/>
                  </a:rPr>
                  <a:t>Commercial greenhouses</a:t>
                </a:r>
              </a:p>
              <a:p>
                <a:pPr>
                  <a:lnSpc>
                    <a:spcPct val="100000"/>
                  </a:lnSpc>
                  <a:spcBef>
                    <a:spcPts val="600"/>
                  </a:spcBef>
                </a:pPr>
                <a:r>
                  <a:rPr lang="en-GB" b="1" dirty="0">
                    <a:latin typeface="Arial" panose="020B0604020202020204" pitchFamily="34" charset="0"/>
                    <a:cs typeface="Arial" panose="020B0604020202020204" pitchFamily="34" charset="0"/>
                  </a:rPr>
                  <a:t>Application:</a:t>
                </a:r>
                <a:r>
                  <a:rPr lang="en-GB" dirty="0">
                    <a:latin typeface="Arial" panose="020B0604020202020204" pitchFamily="34" charset="0"/>
                    <a:cs typeface="Arial" panose="020B0604020202020204" pitchFamily="34" charset="0"/>
                  </a:rPr>
                  <a:t> Measuring air temperature so tomatoes can be kept at 21 to 24</a:t>
                </a:r>
                <a14:m>
                  <m:oMath xmlns:m="http://schemas.openxmlformats.org/officeDocument/2006/math">
                    <m:r>
                      <a:rPr lang="en-GB" b="0" i="0" dirty="0" smtClean="0">
                        <a:latin typeface="Cambria Math" panose="02040503050406030204" pitchFamily="18" charset="0"/>
                        <a:ea typeface="Cambria Math" panose="02040503050406030204" pitchFamily="18" charset="0"/>
                        <a:cs typeface="Arial" panose="020B0604020202020204" pitchFamily="34" charset="0"/>
                      </a:rPr>
                      <m:t> </m:t>
                    </m:r>
                    <m:r>
                      <a:rPr lang="en-GB"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GB" dirty="0">
                    <a:latin typeface="Arial" panose="020B0604020202020204" pitchFamily="34" charset="0"/>
                    <a:cs typeface="Arial" panose="020B0604020202020204" pitchFamily="34" charset="0"/>
                  </a:rPr>
                  <a:t>C</a:t>
                </a:r>
              </a:p>
              <a:p>
                <a:pPr>
                  <a:lnSpc>
                    <a:spcPct val="100000"/>
                  </a:lnSpc>
                  <a:spcBef>
                    <a:spcPts val="600"/>
                  </a:spcBef>
                </a:pPr>
                <a:r>
                  <a:rPr lang="en-GB" b="1" dirty="0">
                    <a:latin typeface="Arial" panose="020B0604020202020204" pitchFamily="34" charset="0"/>
                    <a:cs typeface="Arial" panose="020B0604020202020204" pitchFamily="34" charset="0"/>
                  </a:rPr>
                  <a:t>Specification:</a:t>
                </a:r>
                <a:r>
                  <a:rPr lang="en-GB" dirty="0">
                    <a:latin typeface="Arial" panose="020B0604020202020204" pitchFamily="34" charset="0"/>
                    <a:cs typeface="Arial" panose="020B0604020202020204" pitchFamily="34" charset="0"/>
                  </a:rPr>
                  <a:t> 0 to 50 </a:t>
                </a:r>
                <a14:m>
                  <m:oMath xmlns:m="http://schemas.openxmlformats.org/officeDocument/2006/math">
                    <m:r>
                      <a:rPr lang="en-GB" i="1" dirty="0">
                        <a:latin typeface="Cambria Math" panose="02040503050406030204" pitchFamily="18" charset="0"/>
                        <a:ea typeface="Cambria Math" panose="02040503050406030204" pitchFamily="18" charset="0"/>
                        <a:cs typeface="Arial" panose="020B0604020202020204" pitchFamily="34" charset="0"/>
                      </a:rPr>
                      <m:t>°</m:t>
                    </m:r>
                  </m:oMath>
                </a14:m>
                <a:r>
                  <a:rPr lang="en-GB" dirty="0">
                    <a:latin typeface="Arial" panose="020B0604020202020204" pitchFamily="34" charset="0"/>
                    <a:cs typeface="Arial" panose="020B0604020202020204" pitchFamily="34" charset="0"/>
                  </a:rPr>
                  <a:t>C, 0.1 </a:t>
                </a:r>
                <a14:m>
                  <m:oMath xmlns:m="http://schemas.openxmlformats.org/officeDocument/2006/math">
                    <m:r>
                      <a:rPr lang="en-GB" i="1" dirty="0">
                        <a:latin typeface="Cambria Math" panose="02040503050406030204" pitchFamily="18" charset="0"/>
                        <a:ea typeface="Cambria Math" panose="02040503050406030204" pitchFamily="18" charset="0"/>
                        <a:cs typeface="Arial" panose="020B0604020202020204" pitchFamily="34" charset="0"/>
                      </a:rPr>
                      <m:t>°</m:t>
                    </m:r>
                  </m:oMath>
                </a14:m>
                <a:r>
                  <a:rPr lang="en-GB" dirty="0">
                    <a:latin typeface="Arial" panose="020B0604020202020204" pitchFamily="34" charset="0"/>
                    <a:cs typeface="Arial" panose="020B0604020202020204" pitchFamily="34" charset="0"/>
                  </a:rPr>
                  <a:t>C resolution, steep slope (fast resistance change with temperature)</a:t>
                </a:r>
              </a:p>
            </p:txBody>
          </p:sp>
        </mc:Choice>
        <mc:Fallback xmlns="">
          <p:sp>
            <p:nvSpPr>
              <p:cNvPr id="57" name="Text Placeholder 56">
                <a:extLst>
                  <a:ext uri="{FF2B5EF4-FFF2-40B4-BE49-F238E27FC236}">
                    <a16:creationId xmlns:a16="http://schemas.microsoft.com/office/drawing/2014/main" id="{E8E47DAE-A2FA-16A6-8710-624A4809DA49}"/>
                  </a:ext>
                </a:extLst>
              </p:cNvPr>
              <p:cNvSpPr>
                <a:spLocks noGrp="1" noRot="1" noChangeAspect="1" noMove="1" noResize="1" noEditPoints="1" noAdjustHandles="1" noChangeArrowheads="1" noChangeShapeType="1" noTextEdit="1"/>
              </p:cNvSpPr>
              <p:nvPr>
                <p:ph type="body" sz="quarter" idx="22"/>
              </p:nvPr>
            </p:nvSpPr>
            <p:spPr>
              <a:xfrm>
                <a:off x="11980352" y="4302455"/>
                <a:ext cx="3218882" cy="3453013"/>
              </a:xfrm>
              <a:blipFill>
                <a:blip r:embed="rId5"/>
                <a:stretch>
                  <a:fillRect l="-1894" t="-883" r="-947" b="-9717"/>
                </a:stretch>
              </a:blipFill>
            </p:spPr>
            <p:txBody>
              <a:bodyPr/>
              <a:lstStyle/>
              <a:p>
                <a:r>
                  <a:rPr lang="en-GB">
                    <a:noFill/>
                  </a:rPr>
                  <a:t> </a:t>
                </a:r>
              </a:p>
            </p:txBody>
          </p:sp>
        </mc:Fallback>
      </mc:AlternateContent>
      <p:sp>
        <p:nvSpPr>
          <p:cNvPr id="5" name="Footer Placeholder 3">
            <a:extLst>
              <a:ext uri="{FF2B5EF4-FFF2-40B4-BE49-F238E27FC236}">
                <a16:creationId xmlns:a16="http://schemas.microsoft.com/office/drawing/2014/main" id="{FF3AEFA0-25B1-B701-686F-F7576602B9EB}"/>
              </a:ext>
            </a:extLst>
          </p:cNvPr>
          <p:cNvSpPr>
            <a:spLocks noGrp="1"/>
          </p:cNvSpPr>
          <p:nvPr>
            <p:ph type="ftr" sz="quarter" idx="11"/>
          </p:nvPr>
        </p:nvSpPr>
        <p:spPr>
          <a:xfrm>
            <a:off x="11466571" y="680297"/>
            <a:ext cx="4363604" cy="486833"/>
          </a:xfrm>
        </p:spPr>
        <p:txBody>
          <a:bodyPr/>
          <a:lstStyle/>
          <a:p>
            <a:r>
              <a:rPr lang="en-GB" dirty="0"/>
              <a:t>2. Sensors and signals</a:t>
            </a:r>
            <a:endParaRPr lang="en-US" dirty="0"/>
          </a:p>
        </p:txBody>
      </p:sp>
      <mc:AlternateContent xmlns:mc="http://schemas.openxmlformats.org/markup-compatibility/2006" xmlns:a14="http://schemas.microsoft.com/office/drawing/2010/main">
        <mc:Choice Requires="a14">
          <p:sp>
            <p:nvSpPr>
              <p:cNvPr id="54" name="Text Placeholder 53">
                <a:extLst>
                  <a:ext uri="{FF2B5EF4-FFF2-40B4-BE49-F238E27FC236}">
                    <a16:creationId xmlns:a16="http://schemas.microsoft.com/office/drawing/2014/main" id="{1380F198-4692-9E2C-51E9-FBCC769FACD5}"/>
                  </a:ext>
                </a:extLst>
              </p:cNvPr>
              <p:cNvSpPr>
                <a:spLocks noGrp="1"/>
              </p:cNvSpPr>
              <p:nvPr>
                <p:ph type="body" sz="quarter" idx="19"/>
              </p:nvPr>
            </p:nvSpPr>
            <p:spPr>
              <a:xfrm>
                <a:off x="1058354" y="4302455"/>
                <a:ext cx="2926106" cy="4186300"/>
              </a:xfrm>
            </p:spPr>
            <p:txBody>
              <a:bodyPr>
                <a:noAutofit/>
              </a:bodyPr>
              <a:lstStyle/>
              <a:p>
                <a:pPr>
                  <a:lnSpc>
                    <a:spcPct val="100000"/>
                  </a:lnSpc>
                  <a:spcBef>
                    <a:spcPts val="600"/>
                  </a:spcBef>
                </a:pPr>
                <a:r>
                  <a:rPr lang="en-GB" b="1" dirty="0">
                    <a:latin typeface="Arial" panose="020B0604020202020204" pitchFamily="34" charset="0"/>
                    <a:cs typeface="Arial" panose="020B0604020202020204" pitchFamily="34" charset="0"/>
                  </a:rPr>
                  <a:t>Role: </a:t>
                </a:r>
                <a:r>
                  <a:rPr lang="en-GB" dirty="0">
                    <a:latin typeface="Arial" panose="020B0604020202020204" pitchFamily="34" charset="0"/>
                    <a:cs typeface="Arial" panose="020B0604020202020204" pitchFamily="34" charset="0"/>
                  </a:rPr>
                  <a:t>Process improvement </a:t>
                </a:r>
                <a:r>
                  <a:rPr lang="en-GB" dirty="0"/>
                  <a:t>e</a:t>
                </a:r>
                <a:r>
                  <a:rPr lang="en-GB" dirty="0">
                    <a:latin typeface="Arial" panose="020B0604020202020204" pitchFamily="34" charset="0"/>
                    <a:cs typeface="Arial" panose="020B0604020202020204" pitchFamily="34" charset="0"/>
                  </a:rPr>
                  <a:t>ngineer</a:t>
                </a:r>
              </a:p>
              <a:p>
                <a:pPr>
                  <a:lnSpc>
                    <a:spcPct val="100000"/>
                  </a:lnSpc>
                  <a:spcBef>
                    <a:spcPts val="600"/>
                  </a:spcBef>
                </a:pPr>
                <a:r>
                  <a:rPr lang="en-GB" b="1" dirty="0">
                    <a:latin typeface="Arial" panose="020B0604020202020204" pitchFamily="34" charset="0"/>
                    <a:cs typeface="Arial" panose="020B0604020202020204" pitchFamily="34" charset="0"/>
                  </a:rPr>
                  <a:t>Sector: </a:t>
                </a:r>
                <a:r>
                  <a:rPr lang="en-GB" dirty="0">
                    <a:latin typeface="Arial" panose="020B0604020202020204" pitchFamily="34" charset="0"/>
                    <a:cs typeface="Arial" panose="020B0604020202020204" pitchFamily="34" charset="0"/>
                  </a:rPr>
                  <a:t>Food production</a:t>
                </a:r>
              </a:p>
              <a:p>
                <a:pPr>
                  <a:lnSpc>
                    <a:spcPct val="100000"/>
                  </a:lnSpc>
                  <a:spcBef>
                    <a:spcPts val="600"/>
                  </a:spcBef>
                </a:pPr>
                <a:r>
                  <a:rPr lang="en-GB" b="1" dirty="0">
                    <a:latin typeface="Arial" panose="020B0604020202020204" pitchFamily="34" charset="0"/>
                    <a:cs typeface="Arial" panose="020B0604020202020204" pitchFamily="34" charset="0"/>
                  </a:rPr>
                  <a:t>Application: </a:t>
                </a:r>
                <a:r>
                  <a:rPr lang="en-GB" dirty="0">
                    <a:latin typeface="Arial" panose="020B0604020202020204" pitchFamily="34" charset="0"/>
                    <a:cs typeface="Arial" panose="020B0604020202020204" pitchFamily="34" charset="0"/>
                  </a:rPr>
                  <a:t>Detecting whether jars of baby food have reached sterilisation temperature</a:t>
                </a:r>
              </a:p>
              <a:p>
                <a:pPr>
                  <a:lnSpc>
                    <a:spcPct val="100000"/>
                  </a:lnSpc>
                  <a:spcBef>
                    <a:spcPts val="600"/>
                  </a:spcBef>
                </a:pPr>
                <a:r>
                  <a:rPr lang="en-GB" b="1" dirty="0">
                    <a:latin typeface="Arial" panose="020B0604020202020204" pitchFamily="34" charset="0"/>
                    <a:cs typeface="Arial" panose="020B0604020202020204" pitchFamily="34" charset="0"/>
                  </a:rPr>
                  <a:t>Specification: </a:t>
                </a:r>
                <a:r>
                  <a:rPr lang="en-GB" dirty="0"/>
                  <a:t>N</a:t>
                </a:r>
                <a:r>
                  <a:rPr lang="en-GB" dirty="0">
                    <a:latin typeface="Arial" panose="020B0604020202020204" pitchFamily="34" charset="0"/>
                    <a:cs typeface="Arial" panose="020B0604020202020204" pitchFamily="34" charset="0"/>
                  </a:rPr>
                  <a:t>on-contact, 5 µM wavelength,                 70 to 120 </a:t>
                </a:r>
                <a14:m>
                  <m:oMath xmlns:m="http://schemas.openxmlformats.org/officeDocument/2006/math">
                    <m:r>
                      <a:rPr lang="en-GB"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GB" dirty="0">
                    <a:latin typeface="Arial" panose="020B0604020202020204" pitchFamily="34" charset="0"/>
                    <a:cs typeface="Arial" panose="020B0604020202020204" pitchFamily="34" charset="0"/>
                  </a:rPr>
                  <a:t>C, 0.1 </a:t>
                </a:r>
                <a14:m>
                  <m:oMath xmlns:m="http://schemas.openxmlformats.org/officeDocument/2006/math">
                    <m:r>
                      <a:rPr lang="en-GB" i="1" dirty="0">
                        <a:latin typeface="Cambria Math" panose="02040503050406030204" pitchFamily="18" charset="0"/>
                        <a:ea typeface="Cambria Math" panose="02040503050406030204" pitchFamily="18" charset="0"/>
                        <a:cs typeface="Arial" panose="020B0604020202020204" pitchFamily="34" charset="0"/>
                      </a:rPr>
                      <m:t>°</m:t>
                    </m:r>
                  </m:oMath>
                </a14:m>
                <a:r>
                  <a:rPr lang="en-GB" dirty="0">
                    <a:latin typeface="Arial" panose="020B0604020202020204" pitchFamily="34" charset="0"/>
                    <a:cs typeface="Arial" panose="020B0604020202020204" pitchFamily="34" charset="0"/>
                  </a:rPr>
                  <a:t>C resolution</a:t>
                </a:r>
              </a:p>
            </p:txBody>
          </p:sp>
        </mc:Choice>
        <mc:Fallback xmlns="">
          <p:sp>
            <p:nvSpPr>
              <p:cNvPr id="54" name="Text Placeholder 53">
                <a:extLst>
                  <a:ext uri="{FF2B5EF4-FFF2-40B4-BE49-F238E27FC236}">
                    <a16:creationId xmlns:a16="http://schemas.microsoft.com/office/drawing/2014/main" id="{1380F198-4692-9E2C-51E9-FBCC769FACD5}"/>
                  </a:ext>
                </a:extLst>
              </p:cNvPr>
              <p:cNvSpPr>
                <a:spLocks noGrp="1" noRot="1" noChangeAspect="1" noMove="1" noResize="1" noEditPoints="1" noAdjustHandles="1" noChangeArrowheads="1" noChangeShapeType="1" noTextEdit="1"/>
              </p:cNvSpPr>
              <p:nvPr>
                <p:ph type="body" sz="quarter" idx="19"/>
              </p:nvPr>
            </p:nvSpPr>
            <p:spPr>
              <a:xfrm>
                <a:off x="1058354" y="4302455"/>
                <a:ext cx="2926106" cy="4186300"/>
              </a:xfrm>
              <a:blipFill>
                <a:blip r:embed="rId6"/>
                <a:stretch>
                  <a:fillRect l="-2292" t="-728" r="-1250" b="-4949"/>
                </a:stretch>
              </a:blipFill>
            </p:spPr>
            <p:txBody>
              <a:bodyPr/>
              <a:lstStyle/>
              <a:p>
                <a:r>
                  <a:rPr lang="en-GB">
                    <a:noFill/>
                  </a:rPr>
                  <a:t> </a:t>
                </a:r>
              </a:p>
            </p:txBody>
          </p:sp>
        </mc:Fallback>
      </mc:AlternateContent>
      <p:sp>
        <p:nvSpPr>
          <p:cNvPr id="6" name="Slide Number Placeholder 5">
            <a:extLst>
              <a:ext uri="{FF2B5EF4-FFF2-40B4-BE49-F238E27FC236}">
                <a16:creationId xmlns:a16="http://schemas.microsoft.com/office/drawing/2014/main" id="{43078E50-33E8-850A-44AE-D58742C8439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15</a:t>
            </a:fld>
            <a:endParaRPr lang="en-US" b="0" dirty="0">
              <a:solidFill>
                <a:schemeClr val="tx1"/>
              </a:solidFill>
            </a:endParaRPr>
          </a:p>
        </p:txBody>
      </p:sp>
      <p:pic>
        <p:nvPicPr>
          <p:cNvPr id="8" name="Picture 7">
            <a:extLst>
              <a:ext uri="{FF2B5EF4-FFF2-40B4-BE49-F238E27FC236}">
                <a16:creationId xmlns:a16="http://schemas.microsoft.com/office/drawing/2014/main" id="{93EBAE4B-3A70-FAE9-A7FC-1853D33CC2FB}"/>
              </a:ext>
            </a:extLst>
          </p:cNvPr>
          <p:cNvPicPr>
            <a:picLocks noChangeAspect="1"/>
          </p:cNvPicPr>
          <p:nvPr/>
        </p:nvPicPr>
        <p:blipFill>
          <a:blip r:embed="rId7"/>
          <a:stretch>
            <a:fillRect/>
          </a:stretch>
        </p:blipFill>
        <p:spPr>
          <a:xfrm>
            <a:off x="3372740" y="280942"/>
            <a:ext cx="893305" cy="870690"/>
          </a:xfrm>
          <a:prstGeom prst="rect">
            <a:avLst/>
          </a:prstGeom>
        </p:spPr>
      </p:pic>
      <p:pic>
        <p:nvPicPr>
          <p:cNvPr id="2" name="Picture 1">
            <a:extLst>
              <a:ext uri="{FF2B5EF4-FFF2-40B4-BE49-F238E27FC236}">
                <a16:creationId xmlns:a16="http://schemas.microsoft.com/office/drawing/2014/main" id="{D26277BC-678F-50EC-AE9F-152235A7B169}"/>
              </a:ext>
            </a:extLst>
          </p:cNvPr>
          <p:cNvPicPr>
            <a:picLocks noChangeAspect="1"/>
          </p:cNvPicPr>
          <p:nvPr/>
        </p:nvPicPr>
        <p:blipFill>
          <a:blip r:embed="rId8"/>
          <a:stretch>
            <a:fillRect/>
          </a:stretch>
        </p:blipFill>
        <p:spPr>
          <a:xfrm>
            <a:off x="1434076" y="2393035"/>
            <a:ext cx="1761632" cy="1707705"/>
          </a:xfrm>
          <a:prstGeom prst="rect">
            <a:avLst/>
          </a:prstGeom>
        </p:spPr>
      </p:pic>
      <p:pic>
        <p:nvPicPr>
          <p:cNvPr id="3" name="Picture 2">
            <a:extLst>
              <a:ext uri="{FF2B5EF4-FFF2-40B4-BE49-F238E27FC236}">
                <a16:creationId xmlns:a16="http://schemas.microsoft.com/office/drawing/2014/main" id="{2DC71679-C095-4331-5251-3D545EFE9BA2}"/>
              </a:ext>
            </a:extLst>
          </p:cNvPr>
          <p:cNvPicPr>
            <a:picLocks noChangeAspect="1"/>
          </p:cNvPicPr>
          <p:nvPr/>
        </p:nvPicPr>
        <p:blipFill>
          <a:blip r:embed="rId9"/>
          <a:stretch>
            <a:fillRect/>
          </a:stretch>
        </p:blipFill>
        <p:spPr>
          <a:xfrm>
            <a:off x="8751534" y="2423051"/>
            <a:ext cx="1761631" cy="1707703"/>
          </a:xfrm>
          <a:prstGeom prst="rect">
            <a:avLst/>
          </a:prstGeom>
        </p:spPr>
      </p:pic>
      <p:pic>
        <p:nvPicPr>
          <p:cNvPr id="4" name="Picture 3">
            <a:extLst>
              <a:ext uri="{FF2B5EF4-FFF2-40B4-BE49-F238E27FC236}">
                <a16:creationId xmlns:a16="http://schemas.microsoft.com/office/drawing/2014/main" id="{C6EC50C7-9FD0-A1A3-F6B7-D50B71A7E47B}"/>
              </a:ext>
            </a:extLst>
          </p:cNvPr>
          <p:cNvPicPr>
            <a:picLocks noChangeAspect="1"/>
          </p:cNvPicPr>
          <p:nvPr/>
        </p:nvPicPr>
        <p:blipFill>
          <a:blip r:embed="rId10"/>
          <a:stretch>
            <a:fillRect/>
          </a:stretch>
        </p:blipFill>
        <p:spPr>
          <a:xfrm>
            <a:off x="5092806" y="2411011"/>
            <a:ext cx="1761630" cy="1707703"/>
          </a:xfrm>
          <a:prstGeom prst="rect">
            <a:avLst/>
          </a:prstGeom>
        </p:spPr>
      </p:pic>
      <p:pic>
        <p:nvPicPr>
          <p:cNvPr id="9" name="Picture 8">
            <a:extLst>
              <a:ext uri="{FF2B5EF4-FFF2-40B4-BE49-F238E27FC236}">
                <a16:creationId xmlns:a16="http://schemas.microsoft.com/office/drawing/2014/main" id="{5330CA2A-F909-5C58-15CB-CDDDF03B90F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410263" y="2375061"/>
            <a:ext cx="1761630" cy="1725679"/>
          </a:xfrm>
          <a:prstGeom prst="rect">
            <a:avLst/>
          </a:prstGeom>
        </p:spPr>
      </p:pic>
    </p:spTree>
    <p:extLst>
      <p:ext uri="{BB962C8B-B14F-4D97-AF65-F5344CB8AC3E}">
        <p14:creationId xmlns:p14="http://schemas.microsoft.com/office/powerpoint/2010/main" val="229673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6">
            <a:extLst>
              <a:ext uri="{FF2B5EF4-FFF2-40B4-BE49-F238E27FC236}">
                <a16:creationId xmlns:a16="http://schemas.microsoft.com/office/drawing/2014/main" id="{3E1166DD-2D10-D3E6-A9F1-CAFBB2B81142}"/>
              </a:ext>
            </a:extLst>
          </p:cNvPr>
          <p:cNvSpPr>
            <a:spLocks noGrp="1"/>
          </p:cNvSpPr>
          <p:nvPr>
            <p:ph type="title"/>
          </p:nvPr>
        </p:nvSpPr>
        <p:spPr/>
        <p:txBody>
          <a:bodyPr/>
          <a:lstStyle/>
          <a:p>
            <a:r>
              <a:rPr lang="en-GB" dirty="0"/>
              <a:t>Select the right sensor</a:t>
            </a:r>
            <a:endParaRPr lang="en-US" dirty="0"/>
          </a:p>
        </p:txBody>
      </p:sp>
      <p:sp>
        <p:nvSpPr>
          <p:cNvPr id="2" name="Content Placeholder 1">
            <a:extLst>
              <a:ext uri="{FF2B5EF4-FFF2-40B4-BE49-F238E27FC236}">
                <a16:creationId xmlns:a16="http://schemas.microsoft.com/office/drawing/2014/main" id="{0B686EF5-8617-7844-9BA8-3681B269577B}"/>
              </a:ext>
            </a:extLst>
          </p:cNvPr>
          <p:cNvSpPr>
            <a:spLocks noGrp="1"/>
          </p:cNvSpPr>
          <p:nvPr>
            <p:ph sz="quarter" idx="13"/>
          </p:nvPr>
        </p:nvSpPr>
        <p:spPr>
          <a:xfrm>
            <a:off x="1570889" y="2355622"/>
            <a:ext cx="2034797" cy="2034798"/>
          </a:xfrm>
          <a:solidFill>
            <a:srgbClr val="ECECED"/>
          </a:solidFill>
        </p:spPr>
        <p:txBody>
          <a:bodyPr anchor="ctr" anchorCtr="0"/>
          <a:lstStyle/>
          <a:p>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Process improvement engineer</a:t>
            </a:r>
          </a:p>
        </p:txBody>
      </p:sp>
      <p:sp>
        <p:nvSpPr>
          <p:cNvPr id="3" name="Content Placeholder 2">
            <a:extLst>
              <a:ext uri="{FF2B5EF4-FFF2-40B4-BE49-F238E27FC236}">
                <a16:creationId xmlns:a16="http://schemas.microsoft.com/office/drawing/2014/main" id="{4506F800-2CE0-7D36-40D2-FE55DA3AEF05}"/>
              </a:ext>
            </a:extLst>
          </p:cNvPr>
          <p:cNvSpPr>
            <a:spLocks noGrp="1"/>
          </p:cNvSpPr>
          <p:nvPr>
            <p:ph sz="quarter" idx="14"/>
          </p:nvPr>
        </p:nvSpPr>
        <p:spPr>
          <a:xfrm>
            <a:off x="5136131" y="2355620"/>
            <a:ext cx="2034798" cy="2034799"/>
          </a:xfrm>
          <a:solidFill>
            <a:srgbClr val="ECECED"/>
          </a:solidFill>
        </p:spPr>
        <p:txBody>
          <a:bodyPr anchor="ctr" anchorCtr="0"/>
          <a:lstStyle/>
          <a:p>
            <a:r>
              <a:rPr lang="en-GB" sz="1800" b="1" dirty="0">
                <a:latin typeface="Arial" panose="020B0604020202020204" pitchFamily="34" charset="0"/>
                <a:cs typeface="Arial" panose="020B0604020202020204" pitchFamily="34" charset="0"/>
              </a:rPr>
              <a:t>Design engineer</a:t>
            </a:r>
          </a:p>
        </p:txBody>
      </p:sp>
      <p:sp>
        <p:nvSpPr>
          <p:cNvPr id="4" name="Content Placeholder 3">
            <a:extLst>
              <a:ext uri="{FF2B5EF4-FFF2-40B4-BE49-F238E27FC236}">
                <a16:creationId xmlns:a16="http://schemas.microsoft.com/office/drawing/2014/main" id="{4EC1006E-414D-1546-0E88-7EED6A474EE8}"/>
              </a:ext>
            </a:extLst>
          </p:cNvPr>
          <p:cNvSpPr>
            <a:spLocks noGrp="1"/>
          </p:cNvSpPr>
          <p:nvPr>
            <p:ph sz="quarter" idx="15"/>
          </p:nvPr>
        </p:nvSpPr>
        <p:spPr>
          <a:xfrm>
            <a:off x="8717538" y="2355620"/>
            <a:ext cx="2034799" cy="2034800"/>
          </a:xfrm>
          <a:solidFill>
            <a:srgbClr val="ECECED"/>
          </a:solidFill>
        </p:spPr>
        <p:txBody>
          <a:bodyPr/>
          <a:lstStyle/>
          <a:p>
            <a:br>
              <a:rPr lang="en-GB" sz="1800" b="1" dirty="0"/>
            </a:br>
            <a:r>
              <a:rPr lang="en-GB" sz="1800" b="1" dirty="0">
                <a:latin typeface="Arial" panose="020B0604020202020204" pitchFamily="34" charset="0"/>
                <a:cs typeface="Arial" panose="020B0604020202020204" pitchFamily="34" charset="0"/>
              </a:rPr>
              <a:t>CNC maintenance engineer</a:t>
            </a:r>
          </a:p>
        </p:txBody>
      </p:sp>
      <p:sp>
        <p:nvSpPr>
          <p:cNvPr id="10" name="Content Placeholder 9">
            <a:extLst>
              <a:ext uri="{FF2B5EF4-FFF2-40B4-BE49-F238E27FC236}">
                <a16:creationId xmlns:a16="http://schemas.microsoft.com/office/drawing/2014/main" id="{4720536A-5783-EAB6-C2A7-C59100DF5DFF}"/>
              </a:ext>
            </a:extLst>
          </p:cNvPr>
          <p:cNvSpPr>
            <a:spLocks noGrp="1"/>
          </p:cNvSpPr>
          <p:nvPr>
            <p:ph sz="quarter" idx="16"/>
          </p:nvPr>
        </p:nvSpPr>
        <p:spPr>
          <a:xfrm>
            <a:off x="12489902" y="2355620"/>
            <a:ext cx="2034799" cy="2034800"/>
          </a:xfrm>
          <a:solidFill>
            <a:srgbClr val="ECECED"/>
          </a:solidFill>
        </p:spPr>
        <p:txBody>
          <a:bodyPr anchor="ctr" anchorCtr="0"/>
          <a:lstStyle/>
          <a:p>
            <a:r>
              <a:rPr lang="en-GB" sz="1800" b="1" dirty="0">
                <a:latin typeface="Arial" panose="020B0604020202020204" pitchFamily="34" charset="0"/>
                <a:cs typeface="Arial" panose="020B0604020202020204" pitchFamily="34" charset="0"/>
              </a:rPr>
              <a:t>HVAC engineer</a:t>
            </a:r>
          </a:p>
        </p:txBody>
      </p:sp>
      <mc:AlternateContent xmlns:mc="http://schemas.openxmlformats.org/markup-compatibility/2006" xmlns:a14="http://schemas.microsoft.com/office/drawing/2010/main">
        <mc:Choice Requires="a14">
          <p:sp>
            <p:nvSpPr>
              <p:cNvPr id="11" name="Text Placeholder 10">
                <a:extLst>
                  <a:ext uri="{FF2B5EF4-FFF2-40B4-BE49-F238E27FC236}">
                    <a16:creationId xmlns:a16="http://schemas.microsoft.com/office/drawing/2014/main" id="{7B718DC6-AFD0-2C19-0CAE-43F9E0B97B7A}"/>
                  </a:ext>
                </a:extLst>
              </p:cNvPr>
              <p:cNvSpPr>
                <a:spLocks noGrp="1"/>
              </p:cNvSpPr>
              <p:nvPr>
                <p:ph type="body" sz="quarter" idx="19"/>
              </p:nvPr>
            </p:nvSpPr>
            <p:spPr>
              <a:xfrm>
                <a:off x="1058355" y="4484075"/>
                <a:ext cx="2926106" cy="3453013"/>
              </a:xfrm>
            </p:spPr>
            <p:txBody>
              <a:bodyPr>
                <a:noAutofit/>
              </a:bodyPr>
              <a:lstStyle/>
              <a:p>
                <a:pPr>
                  <a:spcBef>
                    <a:spcPts val="1200"/>
                  </a:spcBef>
                  <a:spcAft>
                    <a:spcPts val="400"/>
                  </a:spcAft>
                </a:pPr>
                <a:r>
                  <a:rPr lang="en-GB" sz="1800" b="1" dirty="0">
                    <a:latin typeface="Arial" panose="020B0604020202020204" pitchFamily="34" charset="0"/>
                    <a:cs typeface="Arial" panose="020B0604020202020204" pitchFamily="34" charset="0"/>
                  </a:rPr>
                  <a:t>Sensor:</a:t>
                </a:r>
                <a:br>
                  <a:rPr lang="en-GB" sz="1800" b="1"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IR sensor 2</a:t>
                </a:r>
              </a:p>
              <a:p>
                <a:pPr>
                  <a:spcBef>
                    <a:spcPts val="1200"/>
                  </a:spcBef>
                  <a:spcAft>
                    <a:spcPts val="400"/>
                  </a:spcAft>
                </a:pPr>
                <a:r>
                  <a:rPr lang="en-GB" sz="1800" b="1" dirty="0">
                    <a:latin typeface="Arial" panose="020B0604020202020204" pitchFamily="34" charset="0"/>
                    <a:cs typeface="Arial" panose="020B0604020202020204" pitchFamily="34" charset="0"/>
                  </a:rPr>
                  <a:t>Reason:</a:t>
                </a:r>
                <a:br>
                  <a:rPr lang="en-GB" sz="1800" b="1"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5 </a:t>
                </a:r>
                <a:r>
                  <a:rPr lang="en-GB" sz="1800" dirty="0" err="1">
                    <a:latin typeface="Arial" panose="020B0604020202020204" pitchFamily="34" charset="0"/>
                    <a:cs typeface="Arial" panose="020B0604020202020204" pitchFamily="34" charset="0"/>
                  </a:rPr>
                  <a:t>uM</a:t>
                </a:r>
                <a:r>
                  <a:rPr lang="en-GB" sz="1800" dirty="0">
                    <a:latin typeface="Arial" panose="020B0604020202020204" pitchFamily="34" charset="0"/>
                    <a:cs typeface="Arial" panose="020B0604020202020204" pitchFamily="34" charset="0"/>
                  </a:rPr>
                  <a:t>, 0 to 500</a:t>
                </a:r>
                <a14:m>
                  <m:oMath xmlns:m="http://schemas.openxmlformats.org/officeDocument/2006/math">
                    <m:r>
                      <a:rPr lang="en-GB" sz="1800" b="0" i="0" dirty="0" smtClean="0">
                        <a:latin typeface="Cambria Math" panose="02040503050406030204" pitchFamily="18" charset="0"/>
                        <a:ea typeface="Cambria Math" panose="02040503050406030204" pitchFamily="18" charset="0"/>
                        <a:cs typeface="Arial" panose="020B0604020202020204" pitchFamily="34" charset="0"/>
                      </a:rPr>
                      <m:t> </m:t>
                    </m:r>
                    <m:r>
                      <a:rPr lang="en-GB" sz="1800" i="1" dirty="0">
                        <a:latin typeface="Cambria Math" panose="02040503050406030204" pitchFamily="18" charset="0"/>
                        <a:ea typeface="Cambria Math" panose="02040503050406030204" pitchFamily="18" charset="0"/>
                        <a:cs typeface="Arial" panose="020B0604020202020204" pitchFamily="34" charset="0"/>
                      </a:rPr>
                      <m:t>°</m:t>
                    </m:r>
                  </m:oMath>
                </a14:m>
                <a:r>
                  <a:rPr lang="en-GB" sz="1800" dirty="0">
                    <a:latin typeface="Arial" panose="020B0604020202020204" pitchFamily="34" charset="0"/>
                    <a:cs typeface="Arial" panose="020B0604020202020204" pitchFamily="34" charset="0"/>
                  </a:rPr>
                  <a:t>C,          0.1</a:t>
                </a:r>
                <a14:m>
                  <m:oMath xmlns:m="http://schemas.openxmlformats.org/officeDocument/2006/math">
                    <m:r>
                      <a:rPr lang="en-GB" sz="18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GB" sz="1800" dirty="0">
                    <a:latin typeface="Arial" panose="020B0604020202020204" pitchFamily="34" charset="0"/>
                    <a:cs typeface="Arial" panose="020B0604020202020204" pitchFamily="34" charset="0"/>
                  </a:rPr>
                  <a:t> resolution</a:t>
                </a:r>
                <a:endParaRPr lang="en-GB" sz="1800" b="1" dirty="0">
                  <a:latin typeface="Arial" panose="020B0604020202020204" pitchFamily="34" charset="0"/>
                  <a:cs typeface="Arial" panose="020B0604020202020204" pitchFamily="34" charset="0"/>
                </a:endParaRPr>
              </a:p>
              <a:p>
                <a:pPr marL="285750" indent="-285750">
                  <a:spcBef>
                    <a:spcPts val="600"/>
                  </a:spcBef>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Needs an IR sensor</a:t>
                </a:r>
              </a:p>
              <a:p>
                <a:pPr marL="285750" indent="-285750">
                  <a:spcBef>
                    <a:spcPts val="600"/>
                  </a:spcBef>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Correct wavelength passes through glass</a:t>
                </a:r>
              </a:p>
              <a:p>
                <a:pPr marL="285750" indent="-285750">
                  <a:spcBef>
                    <a:spcPts val="600"/>
                  </a:spcBef>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Correct range</a:t>
                </a:r>
              </a:p>
              <a:p>
                <a:pPr marL="285750" indent="-285750">
                  <a:spcBef>
                    <a:spcPts val="600"/>
                  </a:spcBef>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Correct resolution</a:t>
                </a:r>
              </a:p>
              <a:p>
                <a:pPr>
                  <a:spcBef>
                    <a:spcPts val="1200"/>
                  </a:spcBef>
                </a:pPr>
                <a:endParaRPr lang="en-US" sz="1800" dirty="0"/>
              </a:p>
            </p:txBody>
          </p:sp>
        </mc:Choice>
        <mc:Fallback xmlns="">
          <p:sp>
            <p:nvSpPr>
              <p:cNvPr id="11" name="Text Placeholder 10">
                <a:extLst>
                  <a:ext uri="{FF2B5EF4-FFF2-40B4-BE49-F238E27FC236}">
                    <a16:creationId xmlns:a16="http://schemas.microsoft.com/office/drawing/2014/main" id="{7B718DC6-AFD0-2C19-0CAE-43F9E0B97B7A}"/>
                  </a:ext>
                </a:extLst>
              </p:cNvPr>
              <p:cNvSpPr>
                <a:spLocks noGrp="1" noRot="1" noChangeAspect="1" noMove="1" noResize="1" noEditPoints="1" noAdjustHandles="1" noChangeArrowheads="1" noChangeShapeType="1" noTextEdit="1"/>
              </p:cNvSpPr>
              <p:nvPr>
                <p:ph type="body" sz="quarter" idx="19"/>
              </p:nvPr>
            </p:nvSpPr>
            <p:spPr>
              <a:xfrm>
                <a:off x="1058355" y="4484075"/>
                <a:ext cx="2926106" cy="3453013"/>
              </a:xfrm>
              <a:blipFill>
                <a:blip r:embed="rId3"/>
                <a:stretch>
                  <a:fillRect l="-1875" t="-17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D86A6309-5085-27FC-9BF3-5A9614E9AE09}"/>
                  </a:ext>
                </a:extLst>
              </p:cNvPr>
              <p:cNvSpPr>
                <a:spLocks noGrp="1"/>
              </p:cNvSpPr>
              <p:nvPr>
                <p:ph type="body" sz="quarter" idx="20"/>
              </p:nvPr>
            </p:nvSpPr>
            <p:spPr>
              <a:xfrm>
                <a:off x="4732888" y="4484075"/>
                <a:ext cx="2926106" cy="3453013"/>
              </a:xfrm>
            </p:spPr>
            <p:txBody>
              <a:bodyPr>
                <a:noAutofit/>
              </a:bodyPr>
              <a:lstStyle/>
              <a:p>
                <a:pPr>
                  <a:lnSpc>
                    <a:spcPct val="80000"/>
                  </a:lnSpc>
                  <a:spcBef>
                    <a:spcPts val="600"/>
                  </a:spcBef>
                </a:pPr>
                <a:r>
                  <a:rPr lang="en-GB" sz="1800" b="1" dirty="0"/>
                  <a:t>Sensor:</a:t>
                </a:r>
                <a:br>
                  <a:rPr lang="en-GB" sz="1800" b="1" dirty="0"/>
                </a:br>
                <a:r>
                  <a:rPr lang="en-GB" sz="1800" dirty="0"/>
                  <a:t>Rotary encoder 3</a:t>
                </a:r>
                <a:endParaRPr lang="en-GB" sz="1800" b="1" dirty="0"/>
              </a:p>
              <a:p>
                <a:pPr>
                  <a:lnSpc>
                    <a:spcPct val="80000"/>
                  </a:lnSpc>
                  <a:spcBef>
                    <a:spcPts val="600"/>
                  </a:spcBef>
                </a:pPr>
                <a:endParaRPr lang="en-GB" sz="1800" b="1" dirty="0"/>
              </a:p>
              <a:p>
                <a:pPr>
                  <a:lnSpc>
                    <a:spcPct val="80000"/>
                  </a:lnSpc>
                  <a:spcBef>
                    <a:spcPts val="600"/>
                  </a:spcBef>
                </a:pPr>
                <a:r>
                  <a:rPr lang="en-GB" sz="1800" b="1" dirty="0"/>
                  <a:t>Reason:</a:t>
                </a:r>
              </a:p>
              <a:p>
                <a:pPr>
                  <a:lnSpc>
                    <a:spcPct val="80000"/>
                  </a:lnSpc>
                  <a:spcBef>
                    <a:spcPts val="600"/>
                  </a:spcBef>
                </a:pPr>
                <a:r>
                  <a:rPr lang="en-GB" sz="1800" dirty="0"/>
                  <a:t>0 to 360</a:t>
                </a:r>
                <a14:m>
                  <m:oMath xmlns:m="http://schemas.openxmlformats.org/officeDocument/2006/math">
                    <m:r>
                      <a:rPr lang="en-GB" sz="1800" i="1" dirty="0">
                        <a:latin typeface="Cambria Math" panose="02040503050406030204" pitchFamily="18" charset="0"/>
                        <a:ea typeface="Cambria Math" panose="02040503050406030204" pitchFamily="18" charset="0"/>
                      </a:rPr>
                      <m:t>°</m:t>
                    </m:r>
                  </m:oMath>
                </a14:m>
                <a:r>
                  <a:rPr lang="en-GB" sz="1800" dirty="0"/>
                  <a:t>, free rotation, 360 steps per revolution, absolute</a:t>
                </a:r>
                <a:endParaRPr lang="en-GB" sz="1800" b="1" dirty="0"/>
              </a:p>
              <a:p>
                <a:pPr marL="285750" indent="-285750">
                  <a:lnSpc>
                    <a:spcPct val="80000"/>
                  </a:lnSpc>
                  <a:spcBef>
                    <a:spcPts val="600"/>
                  </a:spcBef>
                  <a:buSzPct val="70000"/>
                  <a:buFont typeface="Arial" panose="020B0604020202020204" pitchFamily="34" charset="0"/>
                  <a:buChar char="•"/>
                </a:pPr>
                <a:r>
                  <a:rPr lang="en-GB" sz="1800" dirty="0"/>
                  <a:t>Free rotation</a:t>
                </a:r>
              </a:p>
              <a:p>
                <a:pPr marL="285750" indent="-285750">
                  <a:lnSpc>
                    <a:spcPct val="80000"/>
                  </a:lnSpc>
                  <a:spcBef>
                    <a:spcPts val="600"/>
                  </a:spcBef>
                  <a:buSzPct val="70000"/>
                  <a:buFont typeface="Arial" panose="020B0604020202020204" pitchFamily="34" charset="0"/>
                  <a:buChar char="•"/>
                </a:pPr>
                <a:r>
                  <a:rPr lang="en-GB" sz="1800" dirty="0"/>
                  <a:t>Absolute position</a:t>
                </a:r>
              </a:p>
              <a:p>
                <a:pPr marL="285750" indent="-285750">
                  <a:lnSpc>
                    <a:spcPct val="80000"/>
                  </a:lnSpc>
                  <a:spcBef>
                    <a:spcPts val="600"/>
                  </a:spcBef>
                  <a:buSzPct val="70000"/>
                  <a:buFont typeface="Arial" panose="020B0604020202020204" pitchFamily="34" charset="0"/>
                  <a:buChar char="•"/>
                </a:pPr>
                <a:r>
                  <a:rPr lang="en-GB" sz="1800" dirty="0"/>
                  <a:t>Sufficient resolution</a:t>
                </a:r>
              </a:p>
              <a:p>
                <a:pPr>
                  <a:lnSpc>
                    <a:spcPct val="80000"/>
                  </a:lnSpc>
                  <a:spcBef>
                    <a:spcPts val="600"/>
                  </a:spcBef>
                </a:pPr>
                <a:endParaRPr lang="en-US" sz="1800" dirty="0"/>
              </a:p>
            </p:txBody>
          </p:sp>
        </mc:Choice>
        <mc:Fallback xmlns="">
          <p:sp>
            <p:nvSpPr>
              <p:cNvPr id="12" name="Text Placeholder 11">
                <a:extLst>
                  <a:ext uri="{FF2B5EF4-FFF2-40B4-BE49-F238E27FC236}">
                    <a16:creationId xmlns:a16="http://schemas.microsoft.com/office/drawing/2014/main" id="{D86A6309-5085-27FC-9BF3-5A9614E9AE09}"/>
                  </a:ext>
                </a:extLst>
              </p:cNvPr>
              <p:cNvSpPr>
                <a:spLocks noGrp="1" noRot="1" noChangeAspect="1" noMove="1" noResize="1" noEditPoints="1" noAdjustHandles="1" noChangeArrowheads="1" noChangeShapeType="1" noTextEdit="1"/>
              </p:cNvSpPr>
              <p:nvPr>
                <p:ph type="body" sz="quarter" idx="20"/>
              </p:nvPr>
            </p:nvSpPr>
            <p:spPr>
              <a:xfrm>
                <a:off x="4732888" y="4484075"/>
                <a:ext cx="2926106" cy="3453013"/>
              </a:xfrm>
              <a:blipFill>
                <a:blip r:embed="rId4"/>
                <a:stretch>
                  <a:fillRect l="-1667" t="-2650"/>
                </a:stretch>
              </a:blipFill>
            </p:spPr>
            <p:txBody>
              <a:bodyPr/>
              <a:lstStyle/>
              <a:p>
                <a:r>
                  <a:rPr lang="en-GB">
                    <a:noFill/>
                  </a:rPr>
                  <a:t> </a:t>
                </a:r>
              </a:p>
            </p:txBody>
          </p:sp>
        </mc:Fallback>
      </mc:AlternateContent>
      <p:sp>
        <p:nvSpPr>
          <p:cNvPr id="14" name="Text Placeholder 13">
            <a:extLst>
              <a:ext uri="{FF2B5EF4-FFF2-40B4-BE49-F238E27FC236}">
                <a16:creationId xmlns:a16="http://schemas.microsoft.com/office/drawing/2014/main" id="{6E5FD1AA-7EA8-3840-36E4-1BC6E2F36F07}"/>
              </a:ext>
            </a:extLst>
          </p:cNvPr>
          <p:cNvSpPr>
            <a:spLocks noGrp="1"/>
          </p:cNvSpPr>
          <p:nvPr>
            <p:ph type="body" sz="quarter" idx="21"/>
          </p:nvPr>
        </p:nvSpPr>
        <p:spPr>
          <a:xfrm>
            <a:off x="8339688" y="4484075"/>
            <a:ext cx="2926106" cy="3453013"/>
          </a:xfrm>
        </p:spPr>
        <p:txBody>
          <a:bodyPr>
            <a:noAutofit/>
          </a:bodyPr>
          <a:lstStyle/>
          <a:p>
            <a:pPr>
              <a:spcBef>
                <a:spcPts val="600"/>
              </a:spcBef>
            </a:pPr>
            <a:r>
              <a:rPr lang="en-GB" sz="1800" b="1" dirty="0">
                <a:latin typeface="Arial" panose="020B0604020202020204" pitchFamily="34" charset="0"/>
                <a:cs typeface="Arial" panose="020B0604020202020204" pitchFamily="34" charset="0"/>
              </a:rPr>
              <a:t>Sensor:</a:t>
            </a:r>
            <a:br>
              <a:rPr lang="en-GB" sz="1800" b="1" dirty="0">
                <a:latin typeface="Arial" panose="020B0604020202020204" pitchFamily="34" charset="0"/>
                <a:cs typeface="Arial" panose="020B0604020202020204" pitchFamily="34" charset="0"/>
              </a:rPr>
            </a:br>
            <a:r>
              <a:rPr lang="en-GB" sz="1800" dirty="0" err="1">
                <a:latin typeface="Arial" panose="020B0604020202020204" pitchFamily="34" charset="0"/>
                <a:cs typeface="Arial" panose="020B0604020202020204" pitchFamily="34" charset="0"/>
              </a:rPr>
              <a:t>Tachogenerator</a:t>
            </a:r>
            <a:r>
              <a:rPr lang="en-GB" sz="1800" dirty="0">
                <a:latin typeface="Arial" panose="020B0604020202020204" pitchFamily="34" charset="0"/>
                <a:cs typeface="Arial" panose="020B0604020202020204" pitchFamily="34" charset="0"/>
              </a:rPr>
              <a:t> 2</a:t>
            </a:r>
          </a:p>
          <a:p>
            <a:pPr>
              <a:spcBef>
                <a:spcPts val="600"/>
              </a:spcBef>
            </a:pPr>
            <a:endParaRPr lang="en-GB" sz="1800" b="1" dirty="0">
              <a:latin typeface="Arial" panose="020B0604020202020204" pitchFamily="34" charset="0"/>
              <a:cs typeface="Arial" panose="020B0604020202020204" pitchFamily="34" charset="0"/>
            </a:endParaRPr>
          </a:p>
          <a:p>
            <a:pPr>
              <a:spcBef>
                <a:spcPts val="600"/>
              </a:spcBef>
            </a:pPr>
            <a:r>
              <a:rPr lang="en-GB" sz="1800" b="1" dirty="0">
                <a:latin typeface="Arial" panose="020B0604020202020204" pitchFamily="34" charset="0"/>
                <a:cs typeface="Arial" panose="020B0604020202020204" pitchFamily="34" charset="0"/>
              </a:rPr>
              <a:t>Reason:</a:t>
            </a:r>
            <a:br>
              <a:rPr lang="en-GB" sz="1800" b="1"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10 mV/RPM, 10 mm shaft, +/-5%	</a:t>
            </a:r>
          </a:p>
          <a:p>
            <a:pPr marL="285750" indent="-285750">
              <a:spcBef>
                <a:spcPts val="600"/>
              </a:spcBef>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Correct shaft diameter</a:t>
            </a:r>
          </a:p>
          <a:p>
            <a:pPr marL="285750" indent="-285750">
              <a:spcBef>
                <a:spcPts val="600"/>
              </a:spcBef>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Sufficient accuracy</a:t>
            </a:r>
          </a:p>
          <a:p>
            <a:pPr marL="285750" indent="-285750">
              <a:spcBef>
                <a:spcPts val="600"/>
              </a:spcBef>
              <a:buSzPct val="70000"/>
              <a:buFont typeface="Arial" panose="020B0604020202020204" pitchFamily="34" charset="0"/>
              <a:buChar char="•"/>
            </a:pPr>
            <a:r>
              <a:rPr lang="en-GB" sz="1800" dirty="0">
                <a:latin typeface="Arial" panose="020B0604020202020204" pitchFamily="34" charset="0"/>
                <a:cs typeface="Arial" panose="020B0604020202020204" pitchFamily="34" charset="0"/>
              </a:rPr>
              <a:t>Correct output</a:t>
            </a:r>
          </a:p>
          <a:p>
            <a:pPr>
              <a:spcBef>
                <a:spcPts val="600"/>
              </a:spcBef>
            </a:pPr>
            <a:endParaRPr lang="en-GB" sz="1800" dirty="0">
              <a:latin typeface="Arial" panose="020B0604020202020204" pitchFamily="34" charset="0"/>
              <a:cs typeface="Arial" panose="020B0604020202020204" pitchFamily="34" charset="0"/>
            </a:endParaRPr>
          </a:p>
          <a:p>
            <a:pPr>
              <a:spcBef>
                <a:spcPts val="600"/>
              </a:spcBef>
            </a:pPr>
            <a:endParaRPr lang="en-US" sz="1800" dirty="0"/>
          </a:p>
        </p:txBody>
      </p:sp>
      <mc:AlternateContent xmlns:mc="http://schemas.openxmlformats.org/markup-compatibility/2006" xmlns:a14="http://schemas.microsoft.com/office/drawing/2010/main">
        <mc:Choice Requires="a14">
          <p:sp>
            <p:nvSpPr>
              <p:cNvPr id="15" name="Text Placeholder 14">
                <a:extLst>
                  <a:ext uri="{FF2B5EF4-FFF2-40B4-BE49-F238E27FC236}">
                    <a16:creationId xmlns:a16="http://schemas.microsoft.com/office/drawing/2014/main" id="{043528BB-5CDF-EB0B-5955-73DDD272FD86}"/>
                  </a:ext>
                </a:extLst>
              </p:cNvPr>
              <p:cNvSpPr>
                <a:spLocks noGrp="1"/>
              </p:cNvSpPr>
              <p:nvPr>
                <p:ph type="body" sz="quarter" idx="22"/>
              </p:nvPr>
            </p:nvSpPr>
            <p:spPr>
              <a:xfrm>
                <a:off x="11980353" y="4484075"/>
                <a:ext cx="3143483" cy="3453013"/>
              </a:xfrm>
            </p:spPr>
            <p:txBody>
              <a:bodyPr>
                <a:noAutofit/>
              </a:bodyPr>
              <a:lstStyle/>
              <a:p>
                <a:pPr>
                  <a:lnSpc>
                    <a:spcPct val="80000"/>
                  </a:lnSpc>
                  <a:spcBef>
                    <a:spcPts val="600"/>
                  </a:spcBef>
                </a:pPr>
                <a:r>
                  <a:rPr lang="en-GB" sz="1800" b="1" dirty="0"/>
                  <a:t>Sensor:</a:t>
                </a:r>
              </a:p>
              <a:p>
                <a:pPr>
                  <a:lnSpc>
                    <a:spcPct val="80000"/>
                  </a:lnSpc>
                  <a:spcBef>
                    <a:spcPts val="600"/>
                  </a:spcBef>
                </a:pPr>
                <a:r>
                  <a:rPr lang="en-GB" sz="1800" dirty="0"/>
                  <a:t>Thermistor 3</a:t>
                </a:r>
              </a:p>
              <a:p>
                <a:pPr>
                  <a:lnSpc>
                    <a:spcPct val="80000"/>
                  </a:lnSpc>
                  <a:spcBef>
                    <a:spcPts val="600"/>
                  </a:spcBef>
                </a:pPr>
                <a:endParaRPr lang="en-GB" sz="1800" b="1" dirty="0"/>
              </a:p>
              <a:p>
                <a:pPr>
                  <a:lnSpc>
                    <a:spcPct val="80000"/>
                  </a:lnSpc>
                  <a:spcBef>
                    <a:spcPts val="600"/>
                  </a:spcBef>
                </a:pPr>
                <a:r>
                  <a:rPr lang="en-GB" sz="1800" b="1" dirty="0"/>
                  <a:t>Reason:</a:t>
                </a:r>
              </a:p>
              <a:p>
                <a:pPr>
                  <a:lnSpc>
                    <a:spcPct val="80000"/>
                  </a:lnSpc>
                  <a:spcBef>
                    <a:spcPts val="600"/>
                  </a:spcBef>
                </a:pPr>
                <a:r>
                  <a:rPr lang="en-GB" sz="1800" dirty="0"/>
                  <a:t>0 to 100</a:t>
                </a:r>
                <a14:m>
                  <m:oMath xmlns:m="http://schemas.openxmlformats.org/officeDocument/2006/math">
                    <m:r>
                      <a:rPr lang="en-GB" sz="1800" b="0" i="0" dirty="0" smtClean="0">
                        <a:latin typeface="Cambria Math" panose="02040503050406030204" pitchFamily="18" charset="0"/>
                        <a:ea typeface="Cambria Math" panose="02040503050406030204" pitchFamily="18" charset="0"/>
                      </a:rPr>
                      <m:t> </m:t>
                    </m:r>
                    <m:r>
                      <a:rPr lang="en-GB" sz="1800" i="1" dirty="0" smtClean="0">
                        <a:latin typeface="Cambria Math" panose="02040503050406030204" pitchFamily="18" charset="0"/>
                        <a:ea typeface="Cambria Math" panose="02040503050406030204" pitchFamily="18" charset="0"/>
                      </a:rPr>
                      <m:t>°</m:t>
                    </m:r>
                  </m:oMath>
                </a14:m>
                <a:r>
                  <a:rPr lang="en-GB" sz="1800" dirty="0"/>
                  <a:t>C, 0.1</a:t>
                </a:r>
                <a14:m>
                  <m:oMath xmlns:m="http://schemas.openxmlformats.org/officeDocument/2006/math">
                    <m:r>
                      <a:rPr lang="en-GB" sz="1800" i="1" dirty="0">
                        <a:latin typeface="Cambria Math" panose="02040503050406030204" pitchFamily="18" charset="0"/>
                        <a:ea typeface="Cambria Math" panose="02040503050406030204" pitchFamily="18" charset="0"/>
                      </a:rPr>
                      <m:t>°</m:t>
                    </m:r>
                  </m:oMath>
                </a14:m>
                <a:r>
                  <a:rPr lang="en-GB" sz="1800" dirty="0"/>
                  <a:t> resolution, </a:t>
                </a:r>
                <a:br>
                  <a:rPr lang="en-GB" sz="1800" dirty="0"/>
                </a:br>
                <a:r>
                  <a:rPr lang="en-GB" sz="1800" dirty="0"/>
                  <a:t>steep slope</a:t>
                </a:r>
              </a:p>
              <a:p>
                <a:pPr marL="285750" indent="-285750">
                  <a:lnSpc>
                    <a:spcPct val="80000"/>
                  </a:lnSpc>
                  <a:spcBef>
                    <a:spcPts val="600"/>
                  </a:spcBef>
                  <a:buSzPct val="70000"/>
                  <a:buFont typeface="Arial" panose="020B0604020202020204" pitchFamily="34" charset="0"/>
                  <a:buChar char="•"/>
                </a:pPr>
                <a:r>
                  <a:rPr lang="en-GB" sz="1800" dirty="0"/>
                  <a:t>Needs a thermistor</a:t>
                </a:r>
              </a:p>
              <a:p>
                <a:pPr marL="285750" indent="-285750">
                  <a:lnSpc>
                    <a:spcPct val="80000"/>
                  </a:lnSpc>
                  <a:spcBef>
                    <a:spcPts val="600"/>
                  </a:spcBef>
                  <a:buSzPct val="70000"/>
                  <a:buFont typeface="Arial" panose="020B0604020202020204" pitchFamily="34" charset="0"/>
                  <a:buChar char="•"/>
                </a:pPr>
                <a:r>
                  <a:rPr lang="en-GB" sz="1800" dirty="0"/>
                  <a:t>Correct range</a:t>
                </a:r>
              </a:p>
              <a:p>
                <a:pPr marL="285750" indent="-285750">
                  <a:lnSpc>
                    <a:spcPct val="80000"/>
                  </a:lnSpc>
                  <a:spcBef>
                    <a:spcPts val="600"/>
                  </a:spcBef>
                  <a:buSzPct val="70000"/>
                  <a:buFont typeface="Arial" panose="020B0604020202020204" pitchFamily="34" charset="0"/>
                  <a:buChar char="•"/>
                </a:pPr>
                <a:r>
                  <a:rPr lang="en-GB" sz="1800" dirty="0"/>
                  <a:t>Correct resolution</a:t>
                </a:r>
              </a:p>
              <a:p>
                <a:pPr marL="285750" indent="-285750">
                  <a:lnSpc>
                    <a:spcPct val="80000"/>
                  </a:lnSpc>
                  <a:spcBef>
                    <a:spcPts val="600"/>
                  </a:spcBef>
                  <a:buSzPct val="70000"/>
                  <a:buFont typeface="Arial" panose="020B0604020202020204" pitchFamily="34" charset="0"/>
                  <a:buChar char="•"/>
                </a:pPr>
                <a:r>
                  <a:rPr lang="en-GB" sz="1800" dirty="0"/>
                  <a:t>Correct slope (a steep slope provides a greater range of output values)</a:t>
                </a:r>
              </a:p>
              <a:p>
                <a:pPr>
                  <a:lnSpc>
                    <a:spcPct val="80000"/>
                  </a:lnSpc>
                  <a:spcBef>
                    <a:spcPts val="600"/>
                  </a:spcBef>
                </a:pPr>
                <a:endParaRPr lang="en-US" sz="1800" dirty="0"/>
              </a:p>
            </p:txBody>
          </p:sp>
        </mc:Choice>
        <mc:Fallback xmlns="">
          <p:sp>
            <p:nvSpPr>
              <p:cNvPr id="15" name="Text Placeholder 14">
                <a:extLst>
                  <a:ext uri="{FF2B5EF4-FFF2-40B4-BE49-F238E27FC236}">
                    <a16:creationId xmlns:a16="http://schemas.microsoft.com/office/drawing/2014/main" id="{043528BB-5CDF-EB0B-5955-73DDD272FD86}"/>
                  </a:ext>
                </a:extLst>
              </p:cNvPr>
              <p:cNvSpPr>
                <a:spLocks noGrp="1" noRot="1" noChangeAspect="1" noMove="1" noResize="1" noEditPoints="1" noAdjustHandles="1" noChangeArrowheads="1" noChangeShapeType="1" noTextEdit="1"/>
              </p:cNvSpPr>
              <p:nvPr>
                <p:ph type="body" sz="quarter" idx="22"/>
              </p:nvPr>
            </p:nvSpPr>
            <p:spPr>
              <a:xfrm>
                <a:off x="11980353" y="4484075"/>
                <a:ext cx="3143483" cy="3453013"/>
              </a:xfrm>
              <a:blipFill>
                <a:blip r:embed="rId5"/>
                <a:stretch>
                  <a:fillRect l="-1550" t="-2650"/>
                </a:stretch>
              </a:blipFill>
            </p:spPr>
            <p:txBody>
              <a:bodyPr/>
              <a:lstStyle/>
              <a:p>
                <a:r>
                  <a:rPr lang="en-GB">
                    <a:noFill/>
                  </a:rPr>
                  <a:t> </a:t>
                </a:r>
              </a:p>
            </p:txBody>
          </p:sp>
        </mc:Fallback>
      </mc:AlternateContent>
      <p:sp>
        <p:nvSpPr>
          <p:cNvPr id="5" name="Footer Placeholder 3">
            <a:extLst>
              <a:ext uri="{FF2B5EF4-FFF2-40B4-BE49-F238E27FC236}">
                <a16:creationId xmlns:a16="http://schemas.microsoft.com/office/drawing/2014/main" id="{EFB43C41-1B5A-04AF-9068-9808A20D63D3}"/>
              </a:ext>
            </a:extLst>
          </p:cNvPr>
          <p:cNvSpPr>
            <a:spLocks noGrp="1"/>
          </p:cNvSpPr>
          <p:nvPr>
            <p:ph type="ftr" sz="quarter" idx="11"/>
          </p:nvPr>
        </p:nvSpPr>
        <p:spPr>
          <a:xfrm>
            <a:off x="11466571" y="680297"/>
            <a:ext cx="4363604" cy="486833"/>
          </a:xfrm>
        </p:spPr>
        <p:txBody>
          <a:bodyPr/>
          <a:lstStyle/>
          <a:p>
            <a:r>
              <a:rPr lang="en-GB" dirty="0"/>
              <a:t>2. Sensors and signals</a:t>
            </a:r>
            <a:endParaRPr lang="en-US" dirty="0"/>
          </a:p>
        </p:txBody>
      </p:sp>
      <p:sp>
        <p:nvSpPr>
          <p:cNvPr id="6" name="Slide Number Placeholder 5">
            <a:extLst>
              <a:ext uri="{FF2B5EF4-FFF2-40B4-BE49-F238E27FC236}">
                <a16:creationId xmlns:a16="http://schemas.microsoft.com/office/drawing/2014/main" id="{27330C40-2E3F-36ED-FFC6-7028EDED615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16</a:t>
            </a:fld>
            <a:endParaRPr lang="en-US" b="0" dirty="0">
              <a:solidFill>
                <a:schemeClr val="tx1"/>
              </a:solidFill>
            </a:endParaRPr>
          </a:p>
        </p:txBody>
      </p:sp>
    </p:spTree>
    <p:extLst>
      <p:ext uri="{BB962C8B-B14F-4D97-AF65-F5344CB8AC3E}">
        <p14:creationId xmlns:p14="http://schemas.microsoft.com/office/powerpoint/2010/main" val="200362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5DA3800-0549-D96D-8079-D3475E3F94DD}"/>
              </a:ext>
            </a:extLst>
          </p:cNvPr>
          <p:cNvSpPr>
            <a:spLocks noGrp="1"/>
          </p:cNvSpPr>
          <p:nvPr>
            <p:ph type="title"/>
          </p:nvPr>
        </p:nvSpPr>
        <p:spPr/>
        <p:txBody>
          <a:bodyPr/>
          <a:lstStyle/>
          <a:p>
            <a:r>
              <a:rPr lang="en-US" dirty="0"/>
              <a:t>Classifying sensors</a:t>
            </a:r>
          </a:p>
        </p:txBody>
      </p:sp>
      <p:sp>
        <p:nvSpPr>
          <p:cNvPr id="9" name="Content Placeholder 11">
            <a:extLst>
              <a:ext uri="{FF2B5EF4-FFF2-40B4-BE49-F238E27FC236}">
                <a16:creationId xmlns:a16="http://schemas.microsoft.com/office/drawing/2014/main" id="{475563E7-DE69-F8D1-9C37-55A664CE7118}"/>
              </a:ext>
            </a:extLst>
          </p:cNvPr>
          <p:cNvSpPr txBox="1">
            <a:spLocks/>
          </p:cNvSpPr>
          <p:nvPr/>
        </p:nvSpPr>
        <p:spPr>
          <a:xfrm>
            <a:off x="1898154" y="2999667"/>
            <a:ext cx="2646846" cy="2814917"/>
          </a:xfrm>
          <a:prstGeom prst="rect">
            <a:avLst/>
          </a:prstGeom>
          <a:ln w="28575">
            <a:no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27000" lvl="0">
              <a:spcBef>
                <a:spcPts val="1200"/>
              </a:spcBef>
              <a:buSzPts val="1600"/>
            </a:pPr>
            <a:r>
              <a:rPr lang="en-GB" b="1" dirty="0"/>
              <a:t>Passive sensor</a:t>
            </a:r>
          </a:p>
          <a:p>
            <a:pPr marL="127000" lvl="0">
              <a:spcBef>
                <a:spcPts val="0"/>
              </a:spcBef>
              <a:buSzPts val="1600"/>
            </a:pPr>
            <a:r>
              <a:rPr lang="en-GB" dirty="0"/>
              <a:t>(responds</a:t>
            </a:r>
          </a:p>
          <a:p>
            <a:pPr marL="127000" lvl="0">
              <a:spcBef>
                <a:spcPts val="0"/>
              </a:spcBef>
              <a:buSzPts val="1600"/>
            </a:pPr>
            <a:r>
              <a:rPr lang="en-GB" dirty="0"/>
              <a:t>to its environment, so does not require a power source</a:t>
            </a:r>
            <a:r>
              <a:rPr lang="en-GB" sz="1600" dirty="0"/>
              <a:t>)</a:t>
            </a:r>
          </a:p>
        </p:txBody>
      </p:sp>
      <p:sp>
        <p:nvSpPr>
          <p:cNvPr id="12" name="Content Placeholder 11">
            <a:extLst>
              <a:ext uri="{FF2B5EF4-FFF2-40B4-BE49-F238E27FC236}">
                <a16:creationId xmlns:a16="http://schemas.microsoft.com/office/drawing/2014/main" id="{625E8C58-658A-67CA-CE92-BA3FBC9A4069}"/>
              </a:ext>
            </a:extLst>
          </p:cNvPr>
          <p:cNvSpPr txBox="1">
            <a:spLocks/>
          </p:cNvSpPr>
          <p:nvPr/>
        </p:nvSpPr>
        <p:spPr>
          <a:xfrm>
            <a:off x="1883664" y="5814584"/>
            <a:ext cx="2569991" cy="2814917"/>
          </a:xfrm>
          <a:prstGeom prst="rect">
            <a:avLst/>
          </a:prstGeom>
          <a:ln w="28575">
            <a:no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27000" lvl="0">
              <a:spcBef>
                <a:spcPts val="1200"/>
              </a:spcBef>
              <a:buSzPts val="1600"/>
            </a:pPr>
            <a:r>
              <a:rPr lang="en-GB" b="1" dirty="0"/>
              <a:t>Active sensor </a:t>
            </a:r>
            <a:r>
              <a:rPr lang="en-GB" dirty="0"/>
              <a:t>(requires a power source to emit a signal that is scattered back to the sensor)</a:t>
            </a:r>
          </a:p>
          <a:p>
            <a:pPr marL="127000" lvl="0">
              <a:spcBef>
                <a:spcPts val="1200"/>
              </a:spcBef>
              <a:buSzPts val="1600"/>
            </a:pPr>
            <a:endParaRPr lang="en-GB" b="1" dirty="0"/>
          </a:p>
        </p:txBody>
      </p:sp>
      <p:sp>
        <p:nvSpPr>
          <p:cNvPr id="15" name="Text Placeholder 18">
            <a:extLst>
              <a:ext uri="{FF2B5EF4-FFF2-40B4-BE49-F238E27FC236}">
                <a16:creationId xmlns:a16="http://schemas.microsoft.com/office/drawing/2014/main" id="{A4BAFB29-FDCA-FD75-20C4-8AE935E48BDB}"/>
              </a:ext>
            </a:extLst>
          </p:cNvPr>
          <p:cNvSpPr txBox="1">
            <a:spLocks/>
          </p:cNvSpPr>
          <p:nvPr/>
        </p:nvSpPr>
        <p:spPr>
          <a:xfrm>
            <a:off x="9287962" y="3288356"/>
            <a:ext cx="3587035" cy="467108"/>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000" dirty="0"/>
              <a:t>Reed switch</a:t>
            </a:r>
          </a:p>
        </p:txBody>
      </p:sp>
      <p:sp>
        <p:nvSpPr>
          <p:cNvPr id="16" name="Text Placeholder 18">
            <a:extLst>
              <a:ext uri="{FF2B5EF4-FFF2-40B4-BE49-F238E27FC236}">
                <a16:creationId xmlns:a16="http://schemas.microsoft.com/office/drawing/2014/main" id="{FADB6A4B-4FB7-13B3-ED0F-61A5ABD2FBE2}"/>
              </a:ext>
            </a:extLst>
          </p:cNvPr>
          <p:cNvSpPr txBox="1">
            <a:spLocks/>
          </p:cNvSpPr>
          <p:nvPr/>
        </p:nvSpPr>
        <p:spPr>
          <a:xfrm>
            <a:off x="4712065" y="6103274"/>
            <a:ext cx="3825921" cy="467108"/>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000" dirty="0"/>
              <a:t>3-axis accelerometer chip</a:t>
            </a:r>
          </a:p>
        </p:txBody>
      </p:sp>
      <p:sp>
        <p:nvSpPr>
          <p:cNvPr id="17" name="Text Placeholder 18">
            <a:extLst>
              <a:ext uri="{FF2B5EF4-FFF2-40B4-BE49-F238E27FC236}">
                <a16:creationId xmlns:a16="http://schemas.microsoft.com/office/drawing/2014/main" id="{8B272ED1-A6E2-6BB5-5F4F-97A70B4A3491}"/>
              </a:ext>
            </a:extLst>
          </p:cNvPr>
          <p:cNvSpPr txBox="1">
            <a:spLocks/>
          </p:cNvSpPr>
          <p:nvPr/>
        </p:nvSpPr>
        <p:spPr>
          <a:xfrm>
            <a:off x="9287962" y="6103274"/>
            <a:ext cx="3587035" cy="467108"/>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000" dirty="0"/>
              <a:t>Laser distance </a:t>
            </a:r>
          </a:p>
        </p:txBody>
      </p:sp>
      <p:sp>
        <p:nvSpPr>
          <p:cNvPr id="18" name="Content Placeholder 11">
            <a:extLst>
              <a:ext uri="{FF2B5EF4-FFF2-40B4-BE49-F238E27FC236}">
                <a16:creationId xmlns:a16="http://schemas.microsoft.com/office/drawing/2014/main" id="{6B365D4A-DDAD-1B59-24DC-8EE2EF8FC064}"/>
              </a:ext>
            </a:extLst>
          </p:cNvPr>
          <p:cNvSpPr txBox="1">
            <a:spLocks/>
          </p:cNvSpPr>
          <p:nvPr/>
        </p:nvSpPr>
        <p:spPr>
          <a:xfrm>
            <a:off x="4347643" y="2448284"/>
            <a:ext cx="4518731" cy="699247"/>
          </a:xfrm>
          <a:prstGeom prst="rect">
            <a:avLst/>
          </a:prstGeom>
          <a:ln w="28575">
            <a:noFill/>
          </a:ln>
        </p:spPr>
        <p:txBody>
          <a:bodyPr vert="horz" lIns="360000" tIns="360000" rIns="360000" bIns="360000" rtlCol="0" anchor="ctr" anchorCtr="0">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27000" lvl="0">
              <a:spcBef>
                <a:spcPts val="1200"/>
              </a:spcBef>
              <a:buSzPts val="1600"/>
            </a:pPr>
            <a:r>
              <a:rPr lang="en-GB" b="1" dirty="0"/>
              <a:t>Analogue output</a:t>
            </a:r>
          </a:p>
        </p:txBody>
      </p:sp>
      <p:sp>
        <p:nvSpPr>
          <p:cNvPr id="19" name="Content Placeholder 11">
            <a:extLst>
              <a:ext uri="{FF2B5EF4-FFF2-40B4-BE49-F238E27FC236}">
                <a16:creationId xmlns:a16="http://schemas.microsoft.com/office/drawing/2014/main" id="{9FDC9830-1987-7091-5346-25B6192CD02B}"/>
              </a:ext>
            </a:extLst>
          </p:cNvPr>
          <p:cNvSpPr txBox="1">
            <a:spLocks/>
          </p:cNvSpPr>
          <p:nvPr/>
        </p:nvSpPr>
        <p:spPr>
          <a:xfrm>
            <a:off x="8865854" y="2448284"/>
            <a:ext cx="4518731" cy="699247"/>
          </a:xfrm>
          <a:prstGeom prst="rect">
            <a:avLst/>
          </a:prstGeom>
          <a:ln w="28575">
            <a:noFill/>
          </a:ln>
        </p:spPr>
        <p:txBody>
          <a:bodyPr vert="horz" lIns="360000" tIns="360000" rIns="360000" bIns="360000" rtlCol="0" anchor="ctr" anchorCtr="0">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27000" lvl="0">
              <a:spcBef>
                <a:spcPts val="1200"/>
              </a:spcBef>
              <a:buSzPts val="1600"/>
            </a:pPr>
            <a:r>
              <a:rPr lang="en-GB" b="1" dirty="0"/>
              <a:t>Digital output</a:t>
            </a:r>
          </a:p>
        </p:txBody>
      </p:sp>
      <p:sp>
        <p:nvSpPr>
          <p:cNvPr id="25" name="Text Placeholder 18">
            <a:extLst>
              <a:ext uri="{FF2B5EF4-FFF2-40B4-BE49-F238E27FC236}">
                <a16:creationId xmlns:a16="http://schemas.microsoft.com/office/drawing/2014/main" id="{97309111-5652-E305-FC67-577F8CA41F3F}"/>
              </a:ext>
            </a:extLst>
          </p:cNvPr>
          <p:cNvSpPr txBox="1">
            <a:spLocks/>
          </p:cNvSpPr>
          <p:nvPr/>
        </p:nvSpPr>
        <p:spPr>
          <a:xfrm>
            <a:off x="4756416" y="3288356"/>
            <a:ext cx="3825921" cy="467108"/>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000" dirty="0"/>
              <a:t>Light-dependent resistor (LDR)</a:t>
            </a:r>
          </a:p>
        </p:txBody>
      </p:sp>
      <p:sp>
        <p:nvSpPr>
          <p:cNvPr id="8" name="Footer Placeholder 3">
            <a:extLst>
              <a:ext uri="{FF2B5EF4-FFF2-40B4-BE49-F238E27FC236}">
                <a16:creationId xmlns:a16="http://schemas.microsoft.com/office/drawing/2014/main" id="{901916FE-CCE9-B0C0-1AD8-6B0EA461646B}"/>
              </a:ext>
            </a:extLst>
          </p:cNvPr>
          <p:cNvSpPr>
            <a:spLocks noGrp="1"/>
          </p:cNvSpPr>
          <p:nvPr>
            <p:ph type="ftr" sz="quarter" idx="11"/>
          </p:nvPr>
        </p:nvSpPr>
        <p:spPr>
          <a:xfrm>
            <a:off x="11466571" y="680297"/>
            <a:ext cx="4363604" cy="486833"/>
          </a:xfrm>
        </p:spPr>
        <p:txBody>
          <a:bodyPr/>
          <a:lstStyle/>
          <a:p>
            <a:r>
              <a:rPr lang="en-GB" dirty="0"/>
              <a:t>2. Sensors and signals</a:t>
            </a:r>
            <a:endParaRPr lang="en-US" dirty="0"/>
          </a:p>
        </p:txBody>
      </p:sp>
      <p:sp>
        <p:nvSpPr>
          <p:cNvPr id="26" name="Slide Number Placeholder 5">
            <a:extLst>
              <a:ext uri="{FF2B5EF4-FFF2-40B4-BE49-F238E27FC236}">
                <a16:creationId xmlns:a16="http://schemas.microsoft.com/office/drawing/2014/main" id="{AC17A73B-93B6-8BD7-FE4F-29A8262C415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17</a:t>
            </a:fld>
            <a:endParaRPr lang="en-US" b="0" dirty="0">
              <a:solidFill>
                <a:schemeClr val="tx1"/>
              </a:solidFill>
            </a:endParaRPr>
          </a:p>
        </p:txBody>
      </p:sp>
      <p:sp>
        <p:nvSpPr>
          <p:cNvPr id="2" name="Content Placeholder 11">
            <a:extLst>
              <a:ext uri="{FF2B5EF4-FFF2-40B4-BE49-F238E27FC236}">
                <a16:creationId xmlns:a16="http://schemas.microsoft.com/office/drawing/2014/main" id="{2046C9B2-FBBA-336D-3B86-56F95AEEABA7}"/>
              </a:ext>
            </a:extLst>
          </p:cNvPr>
          <p:cNvSpPr txBox="1">
            <a:spLocks/>
          </p:cNvSpPr>
          <p:nvPr/>
        </p:nvSpPr>
        <p:spPr>
          <a:xfrm>
            <a:off x="1883664" y="2452819"/>
            <a:ext cx="11891870" cy="6276708"/>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ctr" anchorCtr="0">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27000" lvl="0">
              <a:spcBef>
                <a:spcPts val="1200"/>
              </a:spcBef>
              <a:buSzPts val="1600"/>
            </a:pPr>
            <a:endParaRPr lang="en-GB" b="1" dirty="0"/>
          </a:p>
        </p:txBody>
      </p:sp>
      <p:cxnSp>
        <p:nvCxnSpPr>
          <p:cNvPr id="27" name="Straight Connector 26">
            <a:extLst>
              <a:ext uri="{FF2B5EF4-FFF2-40B4-BE49-F238E27FC236}">
                <a16:creationId xmlns:a16="http://schemas.microsoft.com/office/drawing/2014/main" id="{830357AF-AC22-2ABB-5270-2B604C2379A2}"/>
              </a:ext>
            </a:extLst>
          </p:cNvPr>
          <p:cNvCxnSpPr>
            <a:cxnSpLocks/>
          </p:cNvCxnSpPr>
          <p:nvPr/>
        </p:nvCxnSpPr>
        <p:spPr>
          <a:xfrm>
            <a:off x="1898154" y="3067462"/>
            <a:ext cx="11877379" cy="0"/>
          </a:xfrm>
          <a:prstGeom prst="line">
            <a:avLst/>
          </a:prstGeom>
          <a:ln w="2794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221F10D-E167-08E8-628A-82D63C274E69}"/>
              </a:ext>
            </a:extLst>
          </p:cNvPr>
          <p:cNvCxnSpPr>
            <a:cxnSpLocks/>
          </p:cNvCxnSpPr>
          <p:nvPr/>
        </p:nvCxnSpPr>
        <p:spPr>
          <a:xfrm>
            <a:off x="1898154" y="5814584"/>
            <a:ext cx="11877379" cy="0"/>
          </a:xfrm>
          <a:prstGeom prst="line">
            <a:avLst/>
          </a:prstGeom>
          <a:ln w="2794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5537AD-D537-737E-058C-CF9DCFC952E5}"/>
              </a:ext>
            </a:extLst>
          </p:cNvPr>
          <p:cNvCxnSpPr>
            <a:cxnSpLocks/>
          </p:cNvCxnSpPr>
          <p:nvPr/>
        </p:nvCxnSpPr>
        <p:spPr>
          <a:xfrm flipV="1">
            <a:off x="4322335" y="2471738"/>
            <a:ext cx="0" cy="6257789"/>
          </a:xfrm>
          <a:prstGeom prst="line">
            <a:avLst/>
          </a:prstGeom>
          <a:ln w="2794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D89F2E8-3350-C80B-557A-2379A7F532AD}"/>
              </a:ext>
            </a:extLst>
          </p:cNvPr>
          <p:cNvCxnSpPr>
            <a:cxnSpLocks/>
          </p:cNvCxnSpPr>
          <p:nvPr/>
        </p:nvCxnSpPr>
        <p:spPr>
          <a:xfrm flipV="1">
            <a:off x="8849364" y="2471738"/>
            <a:ext cx="7245" cy="6257789"/>
          </a:xfrm>
          <a:prstGeom prst="line">
            <a:avLst/>
          </a:prstGeom>
          <a:ln w="2794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F1D39D7B-65C7-3D27-E528-8BFDCB1270B4}"/>
              </a:ext>
            </a:extLst>
          </p:cNvPr>
          <p:cNvPicPr>
            <a:picLocks noChangeAspect="1"/>
          </p:cNvPicPr>
          <p:nvPr/>
        </p:nvPicPr>
        <p:blipFill>
          <a:blip r:embed="rId3"/>
          <a:stretch>
            <a:fillRect/>
          </a:stretch>
        </p:blipFill>
        <p:spPr>
          <a:xfrm>
            <a:off x="5361437" y="6765914"/>
            <a:ext cx="2171974" cy="1473165"/>
          </a:xfrm>
          <a:prstGeom prst="rect">
            <a:avLst/>
          </a:prstGeom>
        </p:spPr>
      </p:pic>
      <p:pic>
        <p:nvPicPr>
          <p:cNvPr id="43" name="Picture 42">
            <a:extLst>
              <a:ext uri="{FF2B5EF4-FFF2-40B4-BE49-F238E27FC236}">
                <a16:creationId xmlns:a16="http://schemas.microsoft.com/office/drawing/2014/main" id="{63D872E6-28B4-E41E-F9A6-3C9B3B3B43F2}"/>
              </a:ext>
            </a:extLst>
          </p:cNvPr>
          <p:cNvPicPr>
            <a:picLocks noChangeAspect="1"/>
          </p:cNvPicPr>
          <p:nvPr/>
        </p:nvPicPr>
        <p:blipFill>
          <a:blip r:embed="rId4"/>
          <a:stretch>
            <a:fillRect/>
          </a:stretch>
        </p:blipFill>
        <p:spPr>
          <a:xfrm>
            <a:off x="10172562" y="3699307"/>
            <a:ext cx="2388369" cy="1709108"/>
          </a:xfrm>
          <a:prstGeom prst="rect">
            <a:avLst/>
          </a:prstGeom>
        </p:spPr>
      </p:pic>
      <p:pic>
        <p:nvPicPr>
          <p:cNvPr id="5" name="Picture 4">
            <a:extLst>
              <a:ext uri="{FF2B5EF4-FFF2-40B4-BE49-F238E27FC236}">
                <a16:creationId xmlns:a16="http://schemas.microsoft.com/office/drawing/2014/main" id="{56F957F0-505B-542E-84C7-BD5E617B84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7774" y="6570382"/>
            <a:ext cx="1850782" cy="1850782"/>
          </a:xfrm>
          <a:prstGeom prst="rect">
            <a:avLst/>
          </a:prstGeom>
        </p:spPr>
      </p:pic>
      <p:pic>
        <p:nvPicPr>
          <p:cNvPr id="10" name="Picture 9">
            <a:extLst>
              <a:ext uri="{FF2B5EF4-FFF2-40B4-BE49-F238E27FC236}">
                <a16:creationId xmlns:a16="http://schemas.microsoft.com/office/drawing/2014/main" id="{25E96286-BFC6-6221-6136-9D975B6DC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1728" y="3867697"/>
            <a:ext cx="643771" cy="1658198"/>
          </a:xfrm>
          <a:prstGeom prst="rect">
            <a:avLst/>
          </a:prstGeom>
        </p:spPr>
      </p:pic>
    </p:spTree>
    <p:extLst>
      <p:ext uri="{BB962C8B-B14F-4D97-AF65-F5344CB8AC3E}">
        <p14:creationId xmlns:p14="http://schemas.microsoft.com/office/powerpoint/2010/main" val="969531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167130"/>
            <a:ext cx="6380130" cy="6910070"/>
          </a:xfrm>
        </p:spPr>
        <p:txBody>
          <a:bodyPr/>
          <a:lstStyle/>
          <a:p>
            <a:pPr>
              <a:lnSpc>
                <a:spcPts val="5500"/>
              </a:lnSpc>
            </a:pPr>
            <a:r>
              <a:rPr lang="en-US" dirty="0"/>
              <a:t>Practitioner</a:t>
            </a:r>
            <a:br>
              <a:rPr lang="en-US" dirty="0"/>
            </a:br>
            <a:r>
              <a:rPr lang="en-US" dirty="0"/>
              <a:t>guide</a:t>
            </a:r>
            <a:br>
              <a:rPr lang="en-US" dirty="0"/>
            </a:br>
            <a:r>
              <a:rPr lang="en-GB" sz="2500" b="0" dirty="0"/>
              <a:t>2. Sensors and signals</a:t>
            </a:r>
            <a:endParaRPr lang="en-US" sz="2500" dirty="0"/>
          </a:p>
        </p:txBody>
      </p:sp>
      <p:sp>
        <p:nvSpPr>
          <p:cNvPr id="3" name="Slide Number Placeholder 5">
            <a:extLst>
              <a:ext uri="{FF2B5EF4-FFF2-40B4-BE49-F238E27FC236}">
                <a16:creationId xmlns:a16="http://schemas.microsoft.com/office/drawing/2014/main" id="{3D170707-8E2D-D8A2-5290-200034D7020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2</a:t>
            </a:fld>
            <a:endParaRPr lang="en-US" b="0" dirty="0">
              <a:solidFill>
                <a:schemeClr val="tx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9">
            <a:extLst>
              <a:ext uri="{FF2B5EF4-FFF2-40B4-BE49-F238E27FC236}">
                <a16:creationId xmlns:a16="http://schemas.microsoft.com/office/drawing/2014/main" id="{46CBE246-69F1-8961-DE09-0CA4317A9998}"/>
              </a:ext>
            </a:extLst>
          </p:cNvPr>
          <p:cNvGraphicFramePr>
            <a:graphicFrameLocks noGrp="1"/>
          </p:cNvGraphicFramePr>
          <p:nvPr>
            <p:extLst>
              <p:ext uri="{D42A27DB-BD31-4B8C-83A1-F6EECF244321}">
                <p14:modId xmlns:p14="http://schemas.microsoft.com/office/powerpoint/2010/main" val="3181950305"/>
              </p:ext>
            </p:extLst>
          </p:nvPr>
        </p:nvGraphicFramePr>
        <p:xfrm>
          <a:off x="498400" y="3897040"/>
          <a:ext cx="15331775" cy="741680"/>
        </p:xfrm>
        <a:graphic>
          <a:graphicData uri="http://schemas.openxmlformats.org/drawingml/2006/table">
            <a:tbl>
              <a:tblPr firstRow="1" bandRow="1">
                <a:tableStyleId>{F2DE63D5-997A-4646-A377-4702673A728D}</a:tableStyleId>
              </a:tblPr>
              <a:tblGrid>
                <a:gridCol w="3223367">
                  <a:extLst>
                    <a:ext uri="{9D8B030D-6E8A-4147-A177-3AD203B41FA5}">
                      <a16:colId xmlns:a16="http://schemas.microsoft.com/office/drawing/2014/main" val="1341920397"/>
                    </a:ext>
                  </a:extLst>
                </a:gridCol>
                <a:gridCol w="1283369">
                  <a:extLst>
                    <a:ext uri="{9D8B030D-6E8A-4147-A177-3AD203B41FA5}">
                      <a16:colId xmlns:a16="http://schemas.microsoft.com/office/drawing/2014/main" val="1625234520"/>
                    </a:ext>
                  </a:extLst>
                </a:gridCol>
                <a:gridCol w="4090737">
                  <a:extLst>
                    <a:ext uri="{9D8B030D-6E8A-4147-A177-3AD203B41FA5}">
                      <a16:colId xmlns:a16="http://schemas.microsoft.com/office/drawing/2014/main" val="2584098693"/>
                    </a:ext>
                  </a:extLst>
                </a:gridCol>
                <a:gridCol w="2351783">
                  <a:extLst>
                    <a:ext uri="{9D8B030D-6E8A-4147-A177-3AD203B41FA5}">
                      <a16:colId xmlns:a16="http://schemas.microsoft.com/office/drawing/2014/main" val="4119896531"/>
                    </a:ext>
                  </a:extLst>
                </a:gridCol>
                <a:gridCol w="1669660">
                  <a:extLst>
                    <a:ext uri="{9D8B030D-6E8A-4147-A177-3AD203B41FA5}">
                      <a16:colId xmlns:a16="http://schemas.microsoft.com/office/drawing/2014/main" val="946961469"/>
                    </a:ext>
                  </a:extLst>
                </a:gridCol>
                <a:gridCol w="1313630">
                  <a:extLst>
                    <a:ext uri="{9D8B030D-6E8A-4147-A177-3AD203B41FA5}">
                      <a16:colId xmlns:a16="http://schemas.microsoft.com/office/drawing/2014/main" val="2540207167"/>
                    </a:ext>
                  </a:extLst>
                </a:gridCol>
                <a:gridCol w="1399229">
                  <a:extLst>
                    <a:ext uri="{9D8B030D-6E8A-4147-A177-3AD203B41FA5}">
                      <a16:colId xmlns:a16="http://schemas.microsoft.com/office/drawing/2014/main" val="185756884"/>
                    </a:ext>
                  </a:extLst>
                </a:gridCol>
              </a:tblGrid>
              <a:tr h="370840">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370840">
                <a:tc>
                  <a:txBody>
                    <a:bodyPr/>
                    <a:lstStyle/>
                    <a:p>
                      <a:r>
                        <a:rPr lang="en-US" sz="1400" dirty="0">
                          <a:latin typeface="Arial" panose="020B0604020202020204" pitchFamily="34" charset="0"/>
                          <a:cs typeface="Arial" panose="020B0604020202020204" pitchFamily="34" charset="0"/>
                        </a:rPr>
                        <a:t>2. Sensors and signals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p:txBody>
          <a:bodyPr>
            <a:normAutofit/>
          </a:bodyPr>
          <a:lstStyle/>
          <a:p>
            <a:r>
              <a:rPr lang="en-NZ" dirty="0"/>
              <a:t>Introduction and overview</a:t>
            </a:r>
            <a:endParaRPr lang="en-US" dirty="0"/>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234325"/>
            <a:ext cx="14893925" cy="1006475"/>
          </a:xfrm>
        </p:spPr>
        <p:txBody>
          <a:bodyPr>
            <a:noAutofit/>
          </a:bodyPr>
          <a:lstStyle/>
          <a:p>
            <a:pPr lvl="0">
              <a:spcBef>
                <a:spcPts val="0"/>
              </a:spcBef>
            </a:pPr>
            <a:r>
              <a:rPr lang="en-GB" sz="1800" dirty="0"/>
              <a:t>These resources help practitioners to deliver the microcontroller systems components of </a:t>
            </a:r>
            <a:r>
              <a:rPr lang="en-GB" sz="1800" dirty="0">
                <a:solidFill>
                  <a:schemeClr val="dk1"/>
                </a:solidFill>
              </a:rPr>
              <a:t>engineering and manufacturing-related qualifications </a:t>
            </a:r>
            <a:br>
              <a:rPr lang="en-GB" sz="1800" dirty="0">
                <a:solidFill>
                  <a:schemeClr val="dk1"/>
                </a:solidFill>
              </a:rPr>
            </a:br>
            <a:r>
              <a:rPr lang="en-GB" sz="1800" dirty="0">
                <a:solidFill>
                  <a:schemeClr val="dk1"/>
                </a:solidFill>
              </a:rPr>
              <a:t>at levels 2 and 3.</a:t>
            </a:r>
            <a:r>
              <a:rPr lang="en-GB" sz="1800" dirty="0"/>
              <a:t> They introduce the topic and stimulate learners to explore and reflect on key concepts and are designed to complement and enhance practitioners’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7" y="3180603"/>
            <a:ext cx="14895414" cy="871388"/>
          </a:xfrm>
        </p:spPr>
        <p:txBody>
          <a:bodyPr>
            <a:noAutofit/>
          </a:bodyPr>
          <a:lstStyle/>
          <a:p>
            <a:pPr>
              <a:spcBef>
                <a:spcPts val="0"/>
              </a:spcBef>
            </a:pPr>
            <a:r>
              <a:rPr lang="en-NZ" sz="2000" b="1" dirty="0"/>
              <a:t>Resources summary</a:t>
            </a:r>
          </a:p>
          <a:p>
            <a:pPr>
              <a:spcBef>
                <a:spcPts val="0"/>
              </a:spcBef>
            </a:pPr>
            <a:r>
              <a:rPr lang="en-NZ" sz="1400" b="1" dirty="0"/>
              <a:t>Prerequisites</a:t>
            </a:r>
            <a:r>
              <a:rPr lang="en-NZ" sz="1400" dirty="0"/>
              <a:t> – it is recommended that learners complete </a:t>
            </a:r>
            <a:r>
              <a:rPr lang="en-NZ" sz="1400" b="1" dirty="0"/>
              <a:t>1. Mechatronic systems and control </a:t>
            </a:r>
            <a:r>
              <a:rPr lang="en-NZ" sz="1400" dirty="0"/>
              <a:t>before starting this resource.</a:t>
            </a:r>
            <a:endParaRPr lang="en-NZ" sz="1400" b="1" dirty="0"/>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9167814" y="5280025"/>
            <a:ext cx="6804690" cy="4078288"/>
          </a:xfrm>
        </p:spPr>
        <p:txBody>
          <a:bodyPr>
            <a:normAutofit/>
          </a:bodyPr>
          <a:lstStyle/>
          <a:p>
            <a:pPr lvl="0">
              <a:spcBef>
                <a:spcPts val="0"/>
              </a:spcBef>
            </a:pPr>
            <a:r>
              <a:rPr lang="en-GB" sz="1400" dirty="0">
                <a:solidFill>
                  <a:schemeClr val="dk1"/>
                </a:solidFill>
              </a:rPr>
              <a:t>The Level 3 resources develop learners’ understanding of sensors and actuators before using a series of realistic but simple scenarios to provide an introduction to PLCs and PLC programming. We suggest that practitioners adapt the activities to suit the range of sensors, actuators and PLCs available in their place of learning </a:t>
            </a:r>
            <a:br>
              <a:rPr lang="en-GB" sz="1400" dirty="0">
                <a:solidFill>
                  <a:schemeClr val="dk1"/>
                </a:solidFill>
              </a:rPr>
            </a:br>
            <a:r>
              <a:rPr lang="en-GB" sz="1400" dirty="0">
                <a:solidFill>
                  <a:schemeClr val="dk1"/>
                </a:solidFill>
              </a:rPr>
              <a:t>or which relate to learners’ industrial placements. Practical extension suggestions enable learners to practise PLC programming using your preferred tool, software </a:t>
            </a:r>
            <a:br>
              <a:rPr lang="en-GB" sz="1400" dirty="0">
                <a:solidFill>
                  <a:schemeClr val="dk1"/>
                </a:solidFill>
              </a:rPr>
            </a:br>
            <a:r>
              <a:rPr lang="en-GB" sz="1400" dirty="0">
                <a:solidFill>
                  <a:schemeClr val="dk1"/>
                </a:solidFill>
              </a:rPr>
              <a:t>or simulator and to build a complete demonstration system.</a:t>
            </a:r>
          </a:p>
        </p:txBody>
      </p:sp>
      <p:sp>
        <p:nvSpPr>
          <p:cNvPr id="10" name="Rectangle 9">
            <a:extLst>
              <a:ext uri="{FF2B5EF4-FFF2-40B4-BE49-F238E27FC236}">
                <a16:creationId xmlns:a16="http://schemas.microsoft.com/office/drawing/2014/main" id="{B29B837E-AECA-25E9-AD7B-E6D21CE8C578}"/>
              </a:ext>
            </a:extLst>
          </p:cNvPr>
          <p:cNvSpPr/>
          <p:nvPr/>
        </p:nvSpPr>
        <p:spPr>
          <a:xfrm>
            <a:off x="411858" y="4881897"/>
            <a:ext cx="7367576" cy="4062651"/>
          </a:xfrm>
          <a:prstGeom prst="rect">
            <a:avLst/>
          </a:prstGeom>
        </p:spPr>
        <p:txBody>
          <a:bodyPr wrap="square">
            <a:spAutoFit/>
          </a:bodyPr>
          <a:lstStyle/>
          <a:p>
            <a:pPr>
              <a:spcAft>
                <a:spcPts val="600"/>
              </a:spcAft>
            </a:pPr>
            <a:r>
              <a:rPr lang="en-NZ" sz="2000" b="1" dirty="0">
                <a:latin typeface="Arial" panose="020B0604020202020204" pitchFamily="34" charset="0"/>
                <a:cs typeface="Arial" panose="020B0604020202020204" pitchFamily="34" charset="0"/>
              </a:rPr>
              <a:t>Delivery</a:t>
            </a:r>
          </a:p>
          <a:p>
            <a:pPr lvl="0">
              <a:buClr>
                <a:schemeClr val="dk1"/>
              </a:buClr>
              <a:buSzPts val="1100"/>
            </a:pPr>
            <a:r>
              <a:rPr lang="en-GB" sz="1400" dirty="0">
                <a:solidFill>
                  <a:schemeClr val="dk1"/>
                </a:solidFill>
                <a:latin typeface="Arial" panose="020B0604020202020204" pitchFamily="34" charset="0"/>
                <a:cs typeface="Arial" panose="020B0604020202020204" pitchFamily="34" charset="0"/>
              </a:rPr>
              <a:t>Delivery suggestions for practitioners and suggested answers where appropriate, are in the presenter’s notes for each slide. The core activities in each resource provide around 60 mins learning time, though additional suggestions, including independent learning, can extend this time significantly. </a:t>
            </a:r>
          </a:p>
          <a:p>
            <a:pPr>
              <a:spcBef>
                <a:spcPts val="1200"/>
              </a:spcBef>
              <a:spcAft>
                <a:spcPts val="600"/>
              </a:spcAft>
            </a:pPr>
            <a:r>
              <a:rPr lang="en-NZ" sz="2000" b="1" dirty="0">
                <a:latin typeface="Arial" panose="020B0604020202020204" pitchFamily="34" charset="0"/>
                <a:cs typeface="Arial" panose="020B0604020202020204" pitchFamily="34" charset="0"/>
              </a:rPr>
              <a:t>Overarching theme/big questions</a:t>
            </a:r>
          </a:p>
          <a:p>
            <a:pPr lvl="0"/>
            <a:r>
              <a:rPr lang="en-GB" sz="1400" dirty="0">
                <a:latin typeface="Arial" panose="020B0604020202020204" pitchFamily="34" charset="0"/>
                <a:cs typeface="Arial" panose="020B0604020202020204" pitchFamily="34" charset="0"/>
              </a:rPr>
              <a:t>What is a mechatronics/automated system?</a:t>
            </a:r>
          </a:p>
          <a:p>
            <a:pPr lvl="0"/>
            <a:r>
              <a:rPr lang="en-GB" sz="1400" dirty="0">
                <a:latin typeface="Arial" panose="020B0604020202020204" pitchFamily="34" charset="0"/>
                <a:cs typeface="Arial" panose="020B0604020202020204" pitchFamily="34" charset="0"/>
              </a:rPr>
              <a:t>What is the role of programmable logic controllers (PLCs) in mechatronics?</a:t>
            </a:r>
          </a:p>
          <a:p>
            <a:pPr lvl="0">
              <a:spcBef>
                <a:spcPts val="1200"/>
              </a:spcBef>
              <a:buClr>
                <a:srgbClr val="000000"/>
              </a:buClr>
              <a:buSzPts val="1000"/>
            </a:pPr>
            <a:r>
              <a:rPr lang="en-NZ" sz="2000" b="1" dirty="0"/>
              <a:t>Overview</a:t>
            </a:r>
          </a:p>
          <a:p>
            <a:pPr lvl="0"/>
            <a:r>
              <a:rPr lang="en-GB" sz="1400" dirty="0">
                <a:solidFill>
                  <a:schemeClr val="dk1"/>
                </a:solidFill>
                <a:latin typeface="Arial" panose="020B0604020202020204" pitchFamily="34" charset="0"/>
                <a:cs typeface="Arial" panose="020B0604020202020204" pitchFamily="34" charset="0"/>
              </a:rPr>
              <a:t>The Level 2 resource provides a bridge between Level 2 and Level 3. It helps learners to understand the purpose and features of a mechatronic system, identify examples of mechatronic systems in a range of settings, describe in simple terms how the different components in a mechatronic system work together to control a process, and identify some differences between a microcontroller, PLC and microcomputer, suggesting suitable applications for each.</a:t>
            </a: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41072" y="4280423"/>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15855" y="4277883"/>
            <a:ext cx="329406" cy="329406"/>
          </a:xfrm>
          <a:prstGeom prst="rect">
            <a:avLst/>
          </a:prstGeom>
        </p:spPr>
      </p:pic>
      <p:pic>
        <p:nvPicPr>
          <p:cNvPr id="20" name="Graphic 19" descr="Tick with solid fill">
            <a:extLst>
              <a:ext uri="{FF2B5EF4-FFF2-40B4-BE49-F238E27FC236}">
                <a16:creationId xmlns:a16="http://schemas.microsoft.com/office/drawing/2014/main" id="{5F429B78-E19A-21E6-8B9E-50A8381F6B2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695892" y="4242794"/>
            <a:ext cx="329406" cy="329406"/>
          </a:xfrm>
          <a:prstGeom prst="rect">
            <a:avLst/>
          </a:prstGeom>
        </p:spPr>
      </p:pic>
      <p:pic>
        <p:nvPicPr>
          <p:cNvPr id="22" name="Graphic 21" descr="Tick with solid fill">
            <a:extLst>
              <a:ext uri="{FF2B5EF4-FFF2-40B4-BE49-F238E27FC236}">
                <a16:creationId xmlns:a16="http://schemas.microsoft.com/office/drawing/2014/main" id="{88A0A75D-F9DD-330D-75C7-AE9F73F6A5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959133" y="4262919"/>
            <a:ext cx="329406" cy="329406"/>
          </a:xfrm>
          <a:prstGeom prst="rect">
            <a:avLst/>
          </a:prstGeom>
        </p:spPr>
      </p:pic>
      <p:sp>
        <p:nvSpPr>
          <p:cNvPr id="11" name="Google Shape;539;p3">
            <a:extLst>
              <a:ext uri="{FF2B5EF4-FFF2-40B4-BE49-F238E27FC236}">
                <a16:creationId xmlns:a16="http://schemas.microsoft.com/office/drawing/2014/main" id="{3F6BF11E-D198-FFE5-27CC-D86069283070}"/>
              </a:ext>
            </a:extLst>
          </p:cNvPr>
          <p:cNvSpPr txBox="1"/>
          <p:nvPr/>
        </p:nvSpPr>
        <p:spPr>
          <a:xfrm>
            <a:off x="8627220"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dirty="0">
                <a:solidFill>
                  <a:schemeClr val="dk1"/>
                </a:solidFill>
                <a:latin typeface="Arial"/>
                <a:ea typeface="Arial"/>
                <a:cs typeface="Arial"/>
                <a:sym typeface="Arial"/>
              </a:rPr>
              <a:t>2</a:t>
            </a:r>
            <a:r>
              <a:rPr lang="en-GB" sz="1600" b="0" i="0" u="none" strike="noStrike" cap="none" dirty="0">
                <a:solidFill>
                  <a:schemeClr val="dk1"/>
                </a:solidFill>
                <a:latin typeface="Arial"/>
                <a:ea typeface="Arial"/>
                <a:cs typeface="Arial"/>
                <a:sym typeface="Arial"/>
              </a:rPr>
              <a:t>. Sensors and signals | Practitioner guide</a:t>
            </a:r>
            <a:endParaRPr sz="1600" b="0" i="0" u="none" strike="noStrike" cap="none" dirty="0">
              <a:solidFill>
                <a:schemeClr val="dk1"/>
              </a:solidFill>
              <a:latin typeface="Arial"/>
              <a:ea typeface="Arial"/>
              <a:cs typeface="Arial"/>
              <a:sym typeface="Arial"/>
            </a:endParaRPr>
          </a:p>
        </p:txBody>
      </p:sp>
      <p:sp>
        <p:nvSpPr>
          <p:cNvPr id="15" name="Slide Number Placeholder 5">
            <a:extLst>
              <a:ext uri="{FF2B5EF4-FFF2-40B4-BE49-F238E27FC236}">
                <a16:creationId xmlns:a16="http://schemas.microsoft.com/office/drawing/2014/main" id="{D5F21E4C-511B-5A25-6B08-57C5748420B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3</a:t>
            </a:fld>
            <a:endParaRPr lang="en-US" b="0" dirty="0">
              <a:solidFill>
                <a:schemeClr val="tx1"/>
              </a:solidFill>
            </a:endParaRPr>
          </a:p>
        </p:txBody>
      </p:sp>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idx="1"/>
          </p:nvPr>
        </p:nvSpPr>
        <p:spPr>
          <a:xfrm>
            <a:off x="411859" y="2294020"/>
            <a:ext cx="7258942" cy="5404071"/>
          </a:xfrm>
        </p:spPr>
        <p:txBody>
          <a:bodyPr/>
          <a:lstStyle/>
          <a:p>
            <a:pPr lvl="0">
              <a:spcBef>
                <a:spcPts val="0"/>
              </a:spcBef>
            </a:pPr>
            <a:r>
              <a:rPr lang="en-GB" sz="2000" b="1" dirty="0">
                <a:solidFill>
                  <a:schemeClr val="dk1"/>
                </a:solidFill>
              </a:rPr>
              <a:t>Level 3 resource 1</a:t>
            </a:r>
          </a:p>
          <a:p>
            <a:pPr lvl="0">
              <a:spcBef>
                <a:spcPts val="0"/>
              </a:spcBef>
            </a:pPr>
            <a:endParaRPr lang="en-GB" sz="2000" b="1" dirty="0">
              <a:solidFill>
                <a:schemeClr val="dk1"/>
              </a:solidFill>
            </a:endParaRPr>
          </a:p>
          <a:p>
            <a:pPr lvl="0">
              <a:spcBef>
                <a:spcPts val="0"/>
              </a:spcBef>
            </a:pPr>
            <a:r>
              <a:rPr lang="en-GB" sz="2000" b="1" dirty="0">
                <a:solidFill>
                  <a:schemeClr val="dk1"/>
                </a:solidFill>
              </a:rPr>
              <a:t>Sensors and signals</a:t>
            </a:r>
          </a:p>
          <a:p>
            <a:pPr lvl="0">
              <a:spcBef>
                <a:spcPts val="0"/>
              </a:spcBef>
            </a:pPr>
            <a:endParaRPr lang="en-GB" sz="2000" b="1" dirty="0">
              <a:solidFill>
                <a:schemeClr val="dk1"/>
              </a:solidFill>
            </a:endParaRPr>
          </a:p>
          <a:p>
            <a:pPr marL="457200" lvl="0" indent="-317500">
              <a:spcBef>
                <a:spcPts val="0"/>
              </a:spcBef>
              <a:buClr>
                <a:schemeClr val="dk1"/>
              </a:buClr>
              <a:buSzPct val="70000"/>
              <a:buFont typeface="Arial" panose="020B0604020202020204" pitchFamily="34" charset="0"/>
              <a:buChar char="•"/>
            </a:pPr>
            <a:r>
              <a:rPr lang="en-GB" sz="1800" dirty="0">
                <a:solidFill>
                  <a:schemeClr val="dk1"/>
                </a:solidFill>
              </a:rPr>
              <a:t>Understand the role of signal conditioning and analogue to digital conversion.</a:t>
            </a:r>
          </a:p>
          <a:p>
            <a:pPr marL="457200" lvl="0" indent="-317500">
              <a:spcBef>
                <a:spcPts val="0"/>
              </a:spcBef>
              <a:buClr>
                <a:schemeClr val="dk1"/>
              </a:buClr>
              <a:buSzPct val="70000"/>
              <a:buFont typeface="Arial" panose="020B0604020202020204" pitchFamily="34" charset="0"/>
              <a:buChar char="•"/>
            </a:pPr>
            <a:endParaRPr lang="en-GB" sz="1800" dirty="0">
              <a:solidFill>
                <a:schemeClr val="dk1"/>
              </a:solidFill>
            </a:endParaRPr>
          </a:p>
          <a:p>
            <a:pPr marL="457200" lvl="0" indent="-317500">
              <a:spcBef>
                <a:spcPts val="0"/>
              </a:spcBef>
              <a:buClr>
                <a:schemeClr val="dk1"/>
              </a:buClr>
              <a:buSzPct val="70000"/>
              <a:buFont typeface="Arial" panose="020B0604020202020204" pitchFamily="34" charset="0"/>
              <a:buChar char="•"/>
            </a:pPr>
            <a:r>
              <a:rPr lang="en-GB" sz="1800" dirty="0">
                <a:solidFill>
                  <a:schemeClr val="dk1"/>
                </a:solidFill>
              </a:rPr>
              <a:t>Perform calculations to find output voltage and digital outputs.</a:t>
            </a:r>
          </a:p>
          <a:p>
            <a:pPr marL="457200" lvl="0" indent="-317500">
              <a:spcBef>
                <a:spcPts val="0"/>
              </a:spcBef>
              <a:buClr>
                <a:schemeClr val="dk1"/>
              </a:buClr>
              <a:buSzPct val="70000"/>
              <a:buFont typeface="Arial" panose="020B0604020202020204" pitchFamily="34" charset="0"/>
              <a:buChar char="•"/>
            </a:pPr>
            <a:endParaRPr lang="en-GB" sz="1800" dirty="0">
              <a:solidFill>
                <a:schemeClr val="dk1"/>
              </a:solidFill>
            </a:endParaRPr>
          </a:p>
          <a:p>
            <a:pPr marL="457200" lvl="0" indent="-317500">
              <a:spcBef>
                <a:spcPts val="0"/>
              </a:spcBef>
              <a:buClr>
                <a:schemeClr val="dk1"/>
              </a:buClr>
              <a:buSzPct val="70000"/>
              <a:buFont typeface="Arial" panose="020B0604020202020204" pitchFamily="34" charset="0"/>
              <a:buChar char="•"/>
            </a:pPr>
            <a:r>
              <a:rPr lang="en-GB" sz="1800" dirty="0">
                <a:solidFill>
                  <a:schemeClr val="dk1"/>
                </a:solidFill>
              </a:rPr>
              <a:t>Select a sensor component to match a functional specification.</a:t>
            </a:r>
          </a:p>
          <a:p>
            <a:pPr lvl="0">
              <a:spcBef>
                <a:spcPts val="1200"/>
              </a:spcBef>
              <a:buSzPct val="100000"/>
            </a:pPr>
            <a:endParaRPr lang="en-GB" sz="1600" dirty="0">
              <a:solidFill>
                <a:schemeClr val="dk1"/>
              </a:solidFill>
            </a:endParaRPr>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128892" y="2294020"/>
            <a:ext cx="7716838" cy="5578475"/>
          </a:xfrm>
        </p:spPr>
        <p:txBody>
          <a:bodyPr/>
          <a:lstStyle/>
          <a:p>
            <a:pPr>
              <a:spcBef>
                <a:spcPts val="0"/>
              </a:spcBef>
              <a:buClr>
                <a:srgbClr val="000000"/>
              </a:buClr>
              <a:buSzPts val="1500"/>
            </a:pPr>
            <a:r>
              <a:rPr lang="en-GB" sz="2000" b="1" dirty="0">
                <a:solidFill>
                  <a:schemeClr val="dk1"/>
                </a:solidFill>
              </a:rPr>
              <a:t>Full resource list available for the topic of Microcontroller systems:</a:t>
            </a:r>
          </a:p>
          <a:p>
            <a:pPr>
              <a:spcBef>
                <a:spcPts val="0"/>
              </a:spcBef>
              <a:buClr>
                <a:srgbClr val="000000"/>
              </a:buClr>
              <a:buSzPts val="1500"/>
            </a:pPr>
            <a:endParaRPr lang="en-GB" sz="2000" b="1" dirty="0">
              <a:solidFill>
                <a:schemeClr val="dk1"/>
              </a:solidFill>
            </a:endParaRPr>
          </a:p>
          <a:p>
            <a:pPr>
              <a:spcBef>
                <a:spcPts val="0"/>
              </a:spcBef>
              <a:buClr>
                <a:srgbClr val="000000"/>
              </a:buClr>
              <a:buSzPts val="1500"/>
            </a:pPr>
            <a:r>
              <a:rPr lang="en-GB" sz="1800" dirty="0">
                <a:solidFill>
                  <a:schemeClr val="dk1"/>
                </a:solidFill>
              </a:rPr>
              <a:t>1. </a:t>
            </a:r>
            <a:r>
              <a:rPr lang="en" sz="1800" dirty="0"/>
              <a:t>Mechatronic systems and control (Level 2)</a:t>
            </a:r>
          </a:p>
          <a:p>
            <a:pPr marL="0" lvl="0" indent="0" algn="l" rtl="0">
              <a:spcBef>
                <a:spcPts val="0"/>
              </a:spcBef>
              <a:spcAft>
                <a:spcPts val="0"/>
              </a:spcAft>
              <a:buClr>
                <a:srgbClr val="000000"/>
              </a:buClr>
              <a:buSzPts val="1100"/>
              <a:buFont typeface="Arial"/>
              <a:buNone/>
            </a:pPr>
            <a:r>
              <a:rPr lang="en-GB" sz="1800" b="1" dirty="0"/>
              <a:t>2. Sensors and signals (Level 3)</a:t>
            </a:r>
          </a:p>
          <a:p>
            <a:pPr lvl="0">
              <a:spcBef>
                <a:spcPts val="0"/>
              </a:spcBef>
              <a:buClr>
                <a:srgbClr val="000000"/>
              </a:buClr>
              <a:buSzPts val="1100"/>
            </a:pPr>
            <a:r>
              <a:rPr lang="en-GB" sz="1800" dirty="0"/>
              <a:t>3. Understanding control processes (Level 3)</a:t>
            </a:r>
          </a:p>
          <a:p>
            <a:pPr lvl="0">
              <a:spcBef>
                <a:spcPts val="0"/>
              </a:spcBef>
              <a:buClr>
                <a:srgbClr val="000000"/>
              </a:buClr>
              <a:buSzPts val="1100"/>
            </a:pPr>
            <a:r>
              <a:rPr lang="en-GB" sz="1800" dirty="0"/>
              <a:t>4. Pulse width modulation (Level 3)</a:t>
            </a:r>
          </a:p>
          <a:p>
            <a:pPr lvl="0">
              <a:spcBef>
                <a:spcPts val="0"/>
              </a:spcBef>
              <a:buClr>
                <a:srgbClr val="000000"/>
              </a:buClr>
              <a:buSzPts val="1100"/>
            </a:pPr>
            <a:endParaRPr lang="en-GB" sz="1800" b="1" dirty="0">
              <a:solidFill>
                <a:schemeClr val="dk1"/>
              </a:solidFill>
            </a:endParaRPr>
          </a:p>
          <a:p>
            <a:pPr lvl="0">
              <a:spcBef>
                <a:spcPts val="0"/>
              </a:spcBef>
              <a:buClr>
                <a:srgbClr val="000000"/>
              </a:buClr>
              <a:buSzPts val="1100"/>
            </a:pPr>
            <a:r>
              <a:rPr lang="en-GB" sz="2000" b="1" dirty="0">
                <a:solidFill>
                  <a:schemeClr val="dk1"/>
                </a:solidFill>
              </a:rPr>
              <a:t>Links to other supported topics</a:t>
            </a:r>
          </a:p>
          <a:p>
            <a:pPr lvl="0">
              <a:spcBef>
                <a:spcPts val="0"/>
              </a:spcBef>
              <a:buClr>
                <a:srgbClr val="000000"/>
              </a:buClr>
              <a:buSzPts val="1100"/>
            </a:pPr>
            <a:endParaRPr lang="en-GB" sz="2000" b="1" dirty="0">
              <a:solidFill>
                <a:schemeClr val="dk1"/>
              </a:solidFill>
            </a:endParaRPr>
          </a:p>
          <a:p>
            <a:pPr lvl="0">
              <a:spcBef>
                <a:spcPts val="0"/>
              </a:spcBef>
              <a:buClr>
                <a:srgbClr val="000000"/>
              </a:buClr>
              <a:buSzPts val="1100"/>
            </a:pPr>
            <a:r>
              <a:rPr lang="en-GB" sz="1800" dirty="0">
                <a:solidFill>
                  <a:srgbClr val="000000"/>
                </a:solidFill>
              </a:rPr>
              <a:t>Sustainability, Robotics, CNC machinery, Renewable energy, Electric machines.</a:t>
            </a:r>
            <a:endParaRPr lang="en-GB" sz="1800" b="1" dirty="0">
              <a:solidFill>
                <a:srgbClr val="000000"/>
              </a:solidFill>
            </a:endParaRPr>
          </a:p>
        </p:txBody>
      </p:sp>
      <p:sp>
        <p:nvSpPr>
          <p:cNvPr id="5" name="Slide Number Placeholder 5">
            <a:extLst>
              <a:ext uri="{FF2B5EF4-FFF2-40B4-BE49-F238E27FC236}">
                <a16:creationId xmlns:a16="http://schemas.microsoft.com/office/drawing/2014/main" id="{7FF59994-80D1-95D1-4238-D8F9F410BD6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4</a:t>
            </a:fld>
            <a:endParaRPr lang="en-US" b="0" dirty="0">
              <a:solidFill>
                <a:schemeClr val="tx1"/>
              </a:solidFill>
            </a:endParaRPr>
          </a:p>
        </p:txBody>
      </p:sp>
      <p:sp>
        <p:nvSpPr>
          <p:cNvPr id="2" name="Google Shape;539;p3">
            <a:extLst>
              <a:ext uri="{FF2B5EF4-FFF2-40B4-BE49-F238E27FC236}">
                <a16:creationId xmlns:a16="http://schemas.microsoft.com/office/drawing/2014/main" id="{AF851A90-3426-2A3F-B63B-AF207D961C30}"/>
              </a:ext>
            </a:extLst>
          </p:cNvPr>
          <p:cNvSpPr txBox="1"/>
          <p:nvPr/>
        </p:nvSpPr>
        <p:spPr>
          <a:xfrm>
            <a:off x="8627220"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dirty="0">
                <a:solidFill>
                  <a:schemeClr val="dk1"/>
                </a:solidFill>
                <a:latin typeface="Arial"/>
                <a:ea typeface="Arial"/>
                <a:cs typeface="Arial"/>
                <a:sym typeface="Arial"/>
              </a:rPr>
              <a:t>2</a:t>
            </a:r>
            <a:r>
              <a:rPr lang="en-GB" sz="1600" b="0" i="0" u="none" strike="noStrike" cap="none" dirty="0">
                <a:solidFill>
                  <a:schemeClr val="dk1"/>
                </a:solidFill>
                <a:latin typeface="Arial"/>
                <a:ea typeface="Arial"/>
                <a:cs typeface="Arial"/>
                <a:sym typeface="Arial"/>
              </a:rPr>
              <a:t>. Sensors and signals | Practitioner guide</a:t>
            </a: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dirty="0"/>
              <a:t>Subject coverage</a:t>
            </a:r>
            <a:endParaRPr lang="en-US" dirty="0"/>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dirty="0">
              <a:solidFill>
                <a:schemeClr val="dk1"/>
              </a:solidFill>
            </a:endParaRPr>
          </a:p>
        </p:txBody>
      </p:sp>
      <p:sp>
        <p:nvSpPr>
          <p:cNvPr id="7" name="Text Placeholder 4">
            <a:extLst>
              <a:ext uri="{FF2B5EF4-FFF2-40B4-BE49-F238E27FC236}">
                <a16:creationId xmlns:a16="http://schemas.microsoft.com/office/drawing/2014/main" id="{90EBA26F-4BCB-055F-6C9A-3551CC63EF04}"/>
              </a:ext>
            </a:extLst>
          </p:cNvPr>
          <p:cNvSpPr>
            <a:spLocks noGrp="1"/>
          </p:cNvSpPr>
          <p:nvPr>
            <p:ph type="body" sz="quarter" idx="4294967295"/>
          </p:nvPr>
        </p:nvSpPr>
        <p:spPr>
          <a:xfrm>
            <a:off x="411857" y="2658795"/>
            <a:ext cx="4871343" cy="2609892"/>
          </a:xfrm>
        </p:spPr>
        <p:txBody>
          <a:bodyPr>
            <a:noAutofit/>
          </a:bodyPr>
          <a:lstStyle/>
          <a:p>
            <a:pPr lvl="0">
              <a:spcBef>
                <a:spcPts val="0"/>
              </a:spcBef>
            </a:pPr>
            <a:r>
              <a:rPr lang="en-GB" sz="2000" b="1" dirty="0"/>
              <a:t>Microcontrollers and PLCs</a:t>
            </a:r>
            <a:endParaRPr lang="en-GB" sz="2000" b="1" dirty="0">
              <a:solidFill>
                <a:srgbClr val="000000"/>
              </a:solidFill>
            </a:endParaRPr>
          </a:p>
          <a:p>
            <a:pPr marL="0" lvl="0" indent="0" algn="l" rtl="0">
              <a:spcBef>
                <a:spcPts val="0"/>
              </a:spcBef>
              <a:spcAft>
                <a:spcPts val="0"/>
              </a:spcAft>
              <a:buNone/>
            </a:pPr>
            <a:endParaRPr lang="en-GB" sz="1600" dirty="0">
              <a:solidFill>
                <a:srgbClr val="000000"/>
              </a:solidFill>
            </a:endParaRP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Mechatronics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Sensors and actuators in automation </a:t>
            </a:r>
            <a:br>
              <a:rPr lang="en-GB" sz="1800" dirty="0">
                <a:solidFill>
                  <a:schemeClr val="dk1"/>
                </a:solidFill>
              </a:rPr>
            </a:br>
            <a:r>
              <a:rPr lang="en-GB" sz="1800" dirty="0">
                <a:solidFill>
                  <a:schemeClr val="dk1"/>
                </a:solidFill>
              </a:rPr>
              <a:t>and control</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Programmable Logic Controllers (PLCs)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PLC programming</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Applications of PLCs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Control system theory</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Process control diagrams</a:t>
            </a: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600" b="1" dirty="0">
              <a:solidFill>
                <a:schemeClr val="dk1"/>
              </a:solidFill>
            </a:endParaRPr>
          </a:p>
        </p:txBody>
      </p:sp>
      <p:sp>
        <p:nvSpPr>
          <p:cNvPr id="6" name="Text Placeholder 4">
            <a:extLst>
              <a:ext uri="{FF2B5EF4-FFF2-40B4-BE49-F238E27FC236}">
                <a16:creationId xmlns:a16="http://schemas.microsoft.com/office/drawing/2014/main" id="{03587FF5-9A4C-4CD7-B946-F28DA249B976}"/>
              </a:ext>
            </a:extLst>
          </p:cNvPr>
          <p:cNvSpPr txBox="1">
            <a:spLocks/>
          </p:cNvSpPr>
          <p:nvPr/>
        </p:nvSpPr>
        <p:spPr>
          <a:xfrm>
            <a:off x="9894274" y="2614859"/>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buClr>
                <a:srgbClr val="000000"/>
              </a:buClr>
              <a:buSzPts val="1100"/>
            </a:pPr>
            <a:r>
              <a:rPr lang="en-GB" sz="2000" b="1" dirty="0">
                <a:solidFill>
                  <a:schemeClr val="dk1"/>
                </a:solidFill>
              </a:rPr>
              <a:t>Including careers</a:t>
            </a:r>
          </a:p>
          <a:p>
            <a:pPr marL="457200" indent="-298450">
              <a:spcBef>
                <a:spcPts val="0"/>
              </a:spcBef>
              <a:buClr>
                <a:schemeClr val="dk1"/>
              </a:buClr>
              <a:buSzPts val="1100"/>
              <a:buFont typeface="Arial"/>
              <a:buChar char="●"/>
            </a:pPr>
            <a:endParaRPr lang="en-GB" sz="1600" dirty="0">
              <a:solidFill>
                <a:schemeClr val="dk1"/>
              </a:solidFill>
            </a:endParaRPr>
          </a:p>
          <a:p>
            <a:pPr marL="457200" lvl="0" indent="-298450">
              <a:spcBef>
                <a:spcPts val="0"/>
              </a:spcBef>
              <a:buClr>
                <a:srgbClr val="000000"/>
              </a:buClr>
              <a:buSzPct val="70000"/>
              <a:buFont typeface="Arial" panose="020B0604020202020204" pitchFamily="34" charset="0"/>
              <a:buChar char="•"/>
            </a:pPr>
            <a:r>
              <a:rPr lang="en-GB" sz="1800" dirty="0">
                <a:solidFill>
                  <a:srgbClr val="000000"/>
                </a:solidFill>
              </a:rPr>
              <a:t>How different engineering </a:t>
            </a:r>
            <a:r>
              <a:rPr lang="en-GB" sz="1800" dirty="0"/>
              <a:t>sectors</a:t>
            </a:r>
            <a:r>
              <a:rPr lang="en-GB" sz="1800" dirty="0">
                <a:solidFill>
                  <a:srgbClr val="000000"/>
                </a:solidFill>
              </a:rPr>
              <a:t> </a:t>
            </a:r>
            <a:r>
              <a:rPr lang="en-GB" sz="1800" dirty="0"/>
              <a:t>use control and automation.</a:t>
            </a:r>
          </a:p>
        </p:txBody>
      </p:sp>
      <p:sp>
        <p:nvSpPr>
          <p:cNvPr id="14" name="Text Placeholder 4">
            <a:extLst>
              <a:ext uri="{FF2B5EF4-FFF2-40B4-BE49-F238E27FC236}">
                <a16:creationId xmlns:a16="http://schemas.microsoft.com/office/drawing/2014/main" id="{0BC0847E-E88A-68D2-9036-F5C762F96EE4}"/>
              </a:ext>
            </a:extLst>
          </p:cNvPr>
          <p:cNvSpPr txBox="1">
            <a:spLocks/>
          </p:cNvSpPr>
          <p:nvPr/>
        </p:nvSpPr>
        <p:spPr>
          <a:xfrm>
            <a:off x="10564465" y="5772891"/>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buClr>
                <a:schemeClr val="dk1"/>
              </a:buClr>
              <a:buSzPts val="1100"/>
            </a:pPr>
            <a:endParaRPr lang="en-GB" sz="1600" dirty="0">
              <a:solidFill>
                <a:schemeClr val="dk1"/>
              </a:solidFill>
            </a:endParaRPr>
          </a:p>
        </p:txBody>
      </p:sp>
      <p:sp>
        <p:nvSpPr>
          <p:cNvPr id="3" name="Text Placeholder 4">
            <a:extLst>
              <a:ext uri="{FF2B5EF4-FFF2-40B4-BE49-F238E27FC236}">
                <a16:creationId xmlns:a16="http://schemas.microsoft.com/office/drawing/2014/main" id="{1719AF8D-D870-9837-4D30-CC40978C59C9}"/>
              </a:ext>
            </a:extLst>
          </p:cNvPr>
          <p:cNvSpPr txBox="1">
            <a:spLocks/>
          </p:cNvSpPr>
          <p:nvPr/>
        </p:nvSpPr>
        <p:spPr>
          <a:xfrm>
            <a:off x="6114274" y="2614859"/>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buClr>
                <a:srgbClr val="000000"/>
              </a:buClr>
              <a:buSzPts val="1100"/>
            </a:pPr>
            <a:r>
              <a:rPr lang="en-GB" sz="2000" b="1" dirty="0">
                <a:solidFill>
                  <a:schemeClr val="dk1"/>
                </a:solidFill>
              </a:rPr>
              <a:t>Maths</a:t>
            </a:r>
          </a:p>
          <a:p>
            <a:pPr marL="457200" indent="-298450">
              <a:spcBef>
                <a:spcPts val="0"/>
              </a:spcBef>
              <a:buClr>
                <a:schemeClr val="dk1"/>
              </a:buClr>
              <a:buSzPts val="1100"/>
              <a:buFont typeface="Arial"/>
              <a:buChar char="●"/>
            </a:pPr>
            <a:endParaRPr lang="en-GB" sz="1600" dirty="0">
              <a:solidFill>
                <a:schemeClr val="dk1"/>
              </a:solidFill>
            </a:endParaRP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Using formulas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Communicating</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Mathematical diagrams</a:t>
            </a:r>
            <a:endParaRPr lang="en-GB" sz="1800" dirty="0"/>
          </a:p>
        </p:txBody>
      </p:sp>
      <p:sp>
        <p:nvSpPr>
          <p:cNvPr id="8" name="Slide Number Placeholder 5">
            <a:extLst>
              <a:ext uri="{FF2B5EF4-FFF2-40B4-BE49-F238E27FC236}">
                <a16:creationId xmlns:a16="http://schemas.microsoft.com/office/drawing/2014/main" id="{1A320F57-C894-7C06-CB00-B06BC92B791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5</a:t>
            </a:fld>
            <a:endParaRPr lang="en-US" b="0" dirty="0">
              <a:solidFill>
                <a:schemeClr val="tx1"/>
              </a:solidFill>
            </a:endParaRPr>
          </a:p>
        </p:txBody>
      </p:sp>
      <p:sp>
        <p:nvSpPr>
          <p:cNvPr id="4" name="Google Shape;539;p3">
            <a:extLst>
              <a:ext uri="{FF2B5EF4-FFF2-40B4-BE49-F238E27FC236}">
                <a16:creationId xmlns:a16="http://schemas.microsoft.com/office/drawing/2014/main" id="{9F029FDA-9E66-5281-075B-B0BB787DA9CA}"/>
              </a:ext>
            </a:extLst>
          </p:cNvPr>
          <p:cNvSpPr txBox="1"/>
          <p:nvPr/>
        </p:nvSpPr>
        <p:spPr>
          <a:xfrm>
            <a:off x="8627220"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dirty="0">
                <a:solidFill>
                  <a:schemeClr val="dk1"/>
                </a:solidFill>
                <a:latin typeface="Arial"/>
                <a:ea typeface="Arial"/>
                <a:cs typeface="Arial"/>
                <a:sym typeface="Arial"/>
              </a:rPr>
              <a:t>2</a:t>
            </a:r>
            <a:r>
              <a:rPr lang="en-GB" sz="1600" b="0" i="0" u="none" strike="noStrike" cap="none" dirty="0">
                <a:solidFill>
                  <a:schemeClr val="dk1"/>
                </a:solidFill>
                <a:latin typeface="Arial"/>
                <a:ea typeface="Arial"/>
                <a:cs typeface="Arial"/>
                <a:sym typeface="Arial"/>
              </a:rPr>
              <a:t>. Sensors and signals | Practitioner guide</a:t>
            </a: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p:txBody>
          <a:bodyPr/>
          <a:lstStyle/>
          <a:p>
            <a:r>
              <a:rPr lang="en-GB" dirty="0"/>
              <a:t>2. Sensors </a:t>
            </a:r>
            <a:br>
              <a:rPr lang="en-GB" dirty="0"/>
            </a:br>
            <a:r>
              <a:rPr lang="en-GB" dirty="0"/>
              <a:t>and signals</a:t>
            </a:r>
            <a:endParaRPr lang="en-US" dirty="0"/>
          </a:p>
        </p:txBody>
      </p:sp>
      <p:sp>
        <p:nvSpPr>
          <p:cNvPr id="2" name="Slide Number Placeholder 5">
            <a:extLst>
              <a:ext uri="{FF2B5EF4-FFF2-40B4-BE49-F238E27FC236}">
                <a16:creationId xmlns:a16="http://schemas.microsoft.com/office/drawing/2014/main" id="{5486FCB7-4EC5-165A-0319-40442814561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6</a:t>
            </a:fld>
            <a:endParaRPr lang="en-US" b="0" dirty="0">
              <a:solidFill>
                <a:schemeClr val="tx1"/>
              </a:solidFill>
            </a:endParaRPr>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B007B64-0CE5-58A9-DAB6-38D26509E7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56"/>
            <a:ext cx="16258064" cy="9152311"/>
          </a:xfrm>
          <a:prstGeom prst="rect">
            <a:avLst/>
          </a:prstGeom>
        </p:spPr>
      </p:pic>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1" name="Content Placeholder 10">
            <a:extLst>
              <a:ext uri="{FF2B5EF4-FFF2-40B4-BE49-F238E27FC236}">
                <a16:creationId xmlns:a16="http://schemas.microsoft.com/office/drawing/2014/main" id="{C6F8730F-4E34-9E85-3A3A-879A19610C0C}"/>
              </a:ext>
            </a:extLst>
          </p:cNvPr>
          <p:cNvSpPr>
            <a:spLocks noGrp="1"/>
          </p:cNvSpPr>
          <p:nvPr>
            <p:ph sz="quarter" idx="17"/>
          </p:nvPr>
        </p:nvSpPr>
        <p:spPr/>
        <p:txBody>
          <a:bodyPr tIns="90000" bIns="90000" anchor="ctr" anchorCtr="0"/>
          <a:lstStyle/>
          <a:p>
            <a:r>
              <a:rPr lang="en-GB" sz="2400" dirty="0">
                <a:solidFill>
                  <a:schemeClr val="dk1"/>
                </a:solidFill>
                <a:latin typeface="Arial" panose="020B0604020202020204" pitchFamily="34" charset="0"/>
                <a:cs typeface="Arial" panose="020B0604020202020204" pitchFamily="34" charset="0"/>
              </a:rPr>
              <a:t>Perform calculations to find output voltage and digital outputs.</a:t>
            </a:r>
          </a:p>
        </p:txBody>
      </p:sp>
      <p:sp>
        <p:nvSpPr>
          <p:cNvPr id="12" name="Content Placeholder 11">
            <a:extLst>
              <a:ext uri="{FF2B5EF4-FFF2-40B4-BE49-F238E27FC236}">
                <a16:creationId xmlns:a16="http://schemas.microsoft.com/office/drawing/2014/main" id="{6B6CB49D-1270-99F1-9689-FE95FA995F4B}"/>
              </a:ext>
            </a:extLst>
          </p:cNvPr>
          <p:cNvSpPr>
            <a:spLocks noGrp="1"/>
          </p:cNvSpPr>
          <p:nvPr>
            <p:ph sz="quarter" idx="18"/>
          </p:nvPr>
        </p:nvSpPr>
        <p:spPr/>
        <p:txBody>
          <a:bodyPr tIns="90000" bIns="90000" anchor="ctr" anchorCtr="0"/>
          <a:lstStyle/>
          <a:p>
            <a:pPr>
              <a:spcBef>
                <a:spcPts val="0"/>
              </a:spcBef>
            </a:pPr>
            <a:r>
              <a:rPr lang="en-GB" sz="2400" dirty="0">
                <a:solidFill>
                  <a:schemeClr val="dk1"/>
                </a:solidFill>
              </a:rPr>
              <a:t>Understand </a:t>
            </a:r>
            <a:r>
              <a:rPr lang="en-GB" sz="2400" dirty="0">
                <a:solidFill>
                  <a:schemeClr val="dk1"/>
                </a:solidFill>
                <a:latin typeface="Arial" panose="020B0604020202020204" pitchFamily="34" charset="0"/>
                <a:cs typeface="Arial" panose="020B0604020202020204" pitchFamily="34" charset="0"/>
              </a:rPr>
              <a:t>the role of signal conditioning and analogue to digital conversion.</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14" name="Content Placeholder 10">
            <a:extLst>
              <a:ext uri="{FF2B5EF4-FFF2-40B4-BE49-F238E27FC236}">
                <a16:creationId xmlns:a16="http://schemas.microsoft.com/office/drawing/2014/main" id="{69C893D8-0486-AFF4-B0DE-6A6EADF5A932}"/>
              </a:ext>
            </a:extLst>
          </p:cNvPr>
          <p:cNvSpPr txBox="1">
            <a:spLocks/>
          </p:cNvSpPr>
          <p:nvPr/>
        </p:nvSpPr>
        <p:spPr>
          <a:xfrm>
            <a:off x="8100856" y="3658004"/>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r>
              <a:rPr lang="en-GB" sz="2400" dirty="0">
                <a:solidFill>
                  <a:schemeClr val="dk1"/>
                </a:solidFill>
                <a:latin typeface="Arial" panose="020B0604020202020204" pitchFamily="34" charset="0"/>
                <a:cs typeface="Arial" panose="020B0604020202020204" pitchFamily="34" charset="0"/>
              </a:rPr>
              <a:t>Select a sensor component to match a functional specification.</a:t>
            </a:r>
          </a:p>
        </p:txBody>
      </p:sp>
      <p:sp>
        <p:nvSpPr>
          <p:cNvPr id="10" name="Footer Placeholder 3">
            <a:extLst>
              <a:ext uri="{FF2B5EF4-FFF2-40B4-BE49-F238E27FC236}">
                <a16:creationId xmlns:a16="http://schemas.microsoft.com/office/drawing/2014/main" id="{18CD0E08-FA22-E590-11F5-B2A8A2449F64}"/>
              </a:ext>
            </a:extLst>
          </p:cNvPr>
          <p:cNvSpPr>
            <a:spLocks noGrp="1"/>
          </p:cNvSpPr>
          <p:nvPr>
            <p:ph type="ftr" sz="quarter" idx="11"/>
          </p:nvPr>
        </p:nvSpPr>
        <p:spPr>
          <a:xfrm>
            <a:off x="11466571" y="680297"/>
            <a:ext cx="4363604" cy="486833"/>
          </a:xfrm>
        </p:spPr>
        <p:txBody>
          <a:bodyPr/>
          <a:lstStyle/>
          <a:p>
            <a:r>
              <a:rPr lang="en-GB" dirty="0">
                <a:solidFill>
                  <a:schemeClr val="bg1"/>
                </a:solidFill>
              </a:rPr>
              <a:t>2. Sensors and signals</a:t>
            </a:r>
            <a:endParaRPr lang="en-US" dirty="0">
              <a:solidFill>
                <a:schemeClr val="bg1"/>
              </a:solidFill>
            </a:endParaRPr>
          </a:p>
        </p:txBody>
      </p:sp>
      <p:sp>
        <p:nvSpPr>
          <p:cNvPr id="6" name="Slide Number Placeholder 5">
            <a:extLst>
              <a:ext uri="{FF2B5EF4-FFF2-40B4-BE49-F238E27FC236}">
                <a16:creationId xmlns:a16="http://schemas.microsoft.com/office/drawing/2014/main" id="{5362E92F-A422-EEEF-7462-DDF2B60E592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
        <p:nvSpPr>
          <p:cNvPr id="2" name="Google Shape;539;p3">
            <a:extLst>
              <a:ext uri="{FF2B5EF4-FFF2-40B4-BE49-F238E27FC236}">
                <a16:creationId xmlns:a16="http://schemas.microsoft.com/office/drawing/2014/main" id="{1D273425-2684-1E31-DF4F-8AEF1841A197}"/>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Ocado Technology</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1F3E2-C74B-E42F-BC62-8476F0B9A6C0}"/>
              </a:ext>
            </a:extLst>
          </p:cNvPr>
          <p:cNvSpPr>
            <a:spLocks noGrp="1"/>
          </p:cNvSpPr>
          <p:nvPr>
            <p:ph type="title"/>
          </p:nvPr>
        </p:nvSpPr>
        <p:spPr/>
        <p:txBody>
          <a:bodyPr/>
          <a:lstStyle/>
          <a:p>
            <a:r>
              <a:rPr lang="en" dirty="0"/>
              <a:t>Control systems recap</a:t>
            </a:r>
            <a:endParaRPr lang="en-US" dirty="0"/>
          </a:p>
        </p:txBody>
      </p:sp>
      <p:sp>
        <p:nvSpPr>
          <p:cNvPr id="29" name="Content Placeholder 11">
            <a:extLst>
              <a:ext uri="{FF2B5EF4-FFF2-40B4-BE49-F238E27FC236}">
                <a16:creationId xmlns:a16="http://schemas.microsoft.com/office/drawing/2014/main" id="{57649384-CC0A-F152-18FD-C3445528B3CD}"/>
              </a:ext>
            </a:extLst>
          </p:cNvPr>
          <p:cNvSpPr txBox="1">
            <a:spLocks/>
          </p:cNvSpPr>
          <p:nvPr/>
        </p:nvSpPr>
        <p:spPr>
          <a:xfrm>
            <a:off x="12206725" y="2005535"/>
            <a:ext cx="3344073" cy="5300461"/>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76250" lvl="0" indent="-342900" algn="l" rtl="0">
              <a:spcBef>
                <a:spcPts val="0"/>
              </a:spcBef>
              <a:spcAft>
                <a:spcPts val="0"/>
              </a:spcAft>
              <a:buSzPts val="1500"/>
              <a:buFont typeface="Arial" panose="020B0604020202020204" pitchFamily="34" charset="0"/>
              <a:buChar char="•"/>
            </a:pPr>
            <a:r>
              <a:rPr lang="en-GB" dirty="0"/>
              <a:t>What is the </a:t>
            </a:r>
            <a:br>
              <a:rPr lang="en-GB" dirty="0"/>
            </a:br>
            <a:r>
              <a:rPr lang="en-GB" dirty="0"/>
              <a:t>role of each part of this control system?</a:t>
            </a:r>
          </a:p>
          <a:p>
            <a:pPr marL="476250" lvl="0" indent="-342900" algn="l" rtl="0">
              <a:spcBef>
                <a:spcPts val="0"/>
              </a:spcBef>
              <a:spcAft>
                <a:spcPts val="0"/>
              </a:spcAft>
              <a:buSzPts val="1500"/>
              <a:buFont typeface="Arial" panose="020B0604020202020204" pitchFamily="34" charset="0"/>
              <a:buChar char="•"/>
            </a:pPr>
            <a:endParaRPr lang="en-GB" dirty="0"/>
          </a:p>
          <a:p>
            <a:pPr marL="476250" lvl="0" indent="-342900" algn="l" rtl="0">
              <a:spcBef>
                <a:spcPts val="0"/>
              </a:spcBef>
              <a:spcAft>
                <a:spcPts val="0"/>
              </a:spcAft>
              <a:buSzPts val="1500"/>
              <a:buFont typeface="Arial" panose="020B0604020202020204" pitchFamily="34" charset="0"/>
              <a:buChar char="•"/>
            </a:pPr>
            <a:r>
              <a:rPr lang="en-GB" dirty="0"/>
              <a:t>What do the arrows represent?</a:t>
            </a:r>
          </a:p>
          <a:p>
            <a:pPr marL="476250" lvl="0" indent="-342900" algn="l" rtl="0">
              <a:spcBef>
                <a:spcPts val="0"/>
              </a:spcBef>
              <a:spcAft>
                <a:spcPts val="0"/>
              </a:spcAft>
              <a:buSzPts val="1500"/>
              <a:buFont typeface="Arial" panose="020B0604020202020204" pitchFamily="34" charset="0"/>
              <a:buChar char="•"/>
            </a:pPr>
            <a:endParaRPr lang="en-GB" dirty="0"/>
          </a:p>
          <a:p>
            <a:pPr marL="476250" lvl="0" indent="-342900" algn="l" rtl="0">
              <a:spcBef>
                <a:spcPts val="0"/>
              </a:spcBef>
              <a:spcAft>
                <a:spcPts val="0"/>
              </a:spcAft>
              <a:buSzPts val="1500"/>
              <a:buFont typeface="Arial" panose="020B0604020202020204" pitchFamily="34" charset="0"/>
              <a:buChar char="•"/>
            </a:pPr>
            <a:r>
              <a:rPr lang="en-GB" dirty="0"/>
              <a:t>What is the importance of feedback in a control system?</a:t>
            </a:r>
          </a:p>
          <a:p>
            <a:pPr marL="476250" lvl="0" indent="-342900" algn="l" rtl="0">
              <a:spcBef>
                <a:spcPts val="0"/>
              </a:spcBef>
              <a:spcAft>
                <a:spcPts val="0"/>
              </a:spcAft>
              <a:buSzPts val="1500"/>
              <a:buFont typeface="Arial" panose="020B0604020202020204" pitchFamily="34" charset="0"/>
              <a:buChar char="•"/>
            </a:pPr>
            <a:endParaRPr lang="en-GB" dirty="0"/>
          </a:p>
          <a:p>
            <a:pPr marL="476250" lvl="0" indent="-342900" algn="l" rtl="0">
              <a:spcBef>
                <a:spcPts val="0"/>
              </a:spcBef>
              <a:spcAft>
                <a:spcPts val="0"/>
              </a:spcAft>
              <a:buSzPts val="1500"/>
              <a:buFont typeface="Arial" panose="020B0604020202020204" pitchFamily="34" charset="0"/>
              <a:buChar char="•"/>
            </a:pPr>
            <a:r>
              <a:rPr lang="en-GB" dirty="0"/>
              <a:t>How many examples of input devices or sensors can you name?</a:t>
            </a:r>
          </a:p>
        </p:txBody>
      </p:sp>
      <p:pic>
        <p:nvPicPr>
          <p:cNvPr id="30" name="Content Placeholder 16">
            <a:extLst>
              <a:ext uri="{FF2B5EF4-FFF2-40B4-BE49-F238E27FC236}">
                <a16:creationId xmlns:a16="http://schemas.microsoft.com/office/drawing/2014/main" id="{253BB975-16AD-D3F9-2257-35BC95EDD4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704" t="-20632" r="-24704" b="-19577"/>
          <a:stretch/>
        </p:blipFill>
        <p:spPr>
          <a:xfrm>
            <a:off x="14342267" y="1429579"/>
            <a:ext cx="973859" cy="944346"/>
          </a:xfrm>
          <a:prstGeom prst="heptagon">
            <a:avLst/>
          </a:prstGeom>
          <a:solidFill>
            <a:srgbClr val="ECECED"/>
          </a:solidFill>
          <a:ln w="28575">
            <a:solidFill>
              <a:srgbClr val="24D6D1"/>
            </a:solidFill>
          </a:ln>
        </p:spPr>
      </p:pic>
      <p:pic>
        <p:nvPicPr>
          <p:cNvPr id="35" name="Picture 34">
            <a:hlinkClick r:id="rId4"/>
            <a:extLst>
              <a:ext uri="{FF2B5EF4-FFF2-40B4-BE49-F238E27FC236}">
                <a16:creationId xmlns:a16="http://schemas.microsoft.com/office/drawing/2014/main" id="{0051FFAF-28A2-7945-183A-FA35ED68E5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0035" y="248054"/>
            <a:ext cx="955527" cy="931638"/>
          </a:xfrm>
          <a:prstGeom prst="rect">
            <a:avLst/>
          </a:prstGeom>
        </p:spPr>
      </p:pic>
      <p:grpSp>
        <p:nvGrpSpPr>
          <p:cNvPr id="5" name="Group 4">
            <a:extLst>
              <a:ext uri="{FF2B5EF4-FFF2-40B4-BE49-F238E27FC236}">
                <a16:creationId xmlns:a16="http://schemas.microsoft.com/office/drawing/2014/main" id="{AFA0E64F-5A0C-68F1-1337-9478FA4A65B6}"/>
              </a:ext>
            </a:extLst>
          </p:cNvPr>
          <p:cNvGrpSpPr/>
          <p:nvPr/>
        </p:nvGrpSpPr>
        <p:grpSpPr>
          <a:xfrm>
            <a:off x="287006" y="3203691"/>
            <a:ext cx="11673586" cy="4945420"/>
            <a:chOff x="287006" y="3203691"/>
            <a:chExt cx="11673586" cy="4945420"/>
          </a:xfrm>
        </p:grpSpPr>
        <p:cxnSp>
          <p:nvCxnSpPr>
            <p:cNvPr id="11" name="Straight Arrow Connector 10">
              <a:extLst>
                <a:ext uri="{FF2B5EF4-FFF2-40B4-BE49-F238E27FC236}">
                  <a16:creationId xmlns:a16="http://schemas.microsoft.com/office/drawing/2014/main" id="{9AC8D60A-C8DE-528A-B41B-F5D21AC4FD58}"/>
                </a:ext>
              </a:extLst>
            </p:cNvPr>
            <p:cNvCxnSpPr>
              <a:cxnSpLocks/>
            </p:cNvCxnSpPr>
            <p:nvPr/>
          </p:nvCxnSpPr>
          <p:spPr>
            <a:xfrm>
              <a:off x="9956944" y="4188030"/>
              <a:ext cx="2003648"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2A99FE1-0326-D8E2-1C10-454CB6DE196E}"/>
                </a:ext>
              </a:extLst>
            </p:cNvPr>
            <p:cNvCxnSpPr>
              <a:cxnSpLocks/>
            </p:cNvCxnSpPr>
            <p:nvPr/>
          </p:nvCxnSpPr>
          <p:spPr>
            <a:xfrm>
              <a:off x="6076922" y="4218609"/>
              <a:ext cx="2159564"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4A099C2-50B9-054A-0D1C-BA88E4D4A2E8}"/>
                </a:ext>
              </a:extLst>
            </p:cNvPr>
            <p:cNvCxnSpPr>
              <a:cxnSpLocks/>
            </p:cNvCxnSpPr>
            <p:nvPr/>
          </p:nvCxnSpPr>
          <p:spPr>
            <a:xfrm>
              <a:off x="3236207" y="7362173"/>
              <a:ext cx="304724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16E4F0D0-3F8F-EF0F-3698-6ABFF3385A92}"/>
                </a:ext>
              </a:extLst>
            </p:cNvPr>
            <p:cNvGrpSpPr/>
            <p:nvPr/>
          </p:nvGrpSpPr>
          <p:grpSpPr>
            <a:xfrm>
              <a:off x="4157987" y="3203691"/>
              <a:ext cx="2125460" cy="1772325"/>
              <a:chOff x="468958" y="5013185"/>
              <a:chExt cx="2713770" cy="2262892"/>
            </a:xfrm>
          </p:grpSpPr>
          <p:pic>
            <p:nvPicPr>
              <p:cNvPr id="34" name="Picture 33">
                <a:extLst>
                  <a:ext uri="{FF2B5EF4-FFF2-40B4-BE49-F238E27FC236}">
                    <a16:creationId xmlns:a16="http://schemas.microsoft.com/office/drawing/2014/main" id="{5B568525-BF09-7C76-CB86-742D534518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3914" y="5013185"/>
                <a:ext cx="2323641" cy="2262892"/>
              </a:xfrm>
              <a:prstGeom prst="rect">
                <a:avLst/>
              </a:prstGeom>
            </p:spPr>
          </p:pic>
          <p:sp>
            <p:nvSpPr>
              <p:cNvPr id="38" name="TextBox 37">
                <a:extLst>
                  <a:ext uri="{FF2B5EF4-FFF2-40B4-BE49-F238E27FC236}">
                    <a16:creationId xmlns:a16="http://schemas.microsoft.com/office/drawing/2014/main" id="{10246A72-AEC5-32E0-89FD-D85F3391ADA2}"/>
                  </a:ext>
                </a:extLst>
              </p:cNvPr>
              <p:cNvSpPr txBox="1"/>
              <p:nvPr/>
            </p:nvSpPr>
            <p:spPr>
              <a:xfrm>
                <a:off x="468958" y="5730229"/>
                <a:ext cx="2713770" cy="903824"/>
              </a:xfrm>
              <a:prstGeom prst="rect">
                <a:avLst/>
              </a:prstGeom>
              <a:noFill/>
            </p:spPr>
            <p:txBody>
              <a:bodyPr wrap="square" rtlCol="0">
                <a:spAutoFit/>
              </a:bodyPr>
              <a:lstStyle/>
              <a:p>
                <a:pPr marL="139700" lvl="0" algn="ctr">
                  <a:spcBef>
                    <a:spcPts val="1200"/>
                  </a:spcBef>
                  <a:buClr>
                    <a:schemeClr val="dk1"/>
                  </a:buClr>
                  <a:buSzPts val="1400"/>
                </a:pPr>
                <a:r>
                  <a:rPr lang="en-GB" sz="2000" b="1" dirty="0">
                    <a:solidFill>
                      <a:schemeClr val="dk1"/>
                    </a:solidFill>
                    <a:latin typeface="Arial" panose="020B0604020202020204" pitchFamily="34" charset="0"/>
                    <a:cs typeface="Arial" panose="020B0604020202020204" pitchFamily="34" charset="0"/>
                  </a:rPr>
                  <a:t>Electronic controller</a:t>
                </a:r>
              </a:p>
            </p:txBody>
          </p:sp>
        </p:grpSp>
        <p:grpSp>
          <p:nvGrpSpPr>
            <p:cNvPr id="40" name="Group 39">
              <a:extLst>
                <a:ext uri="{FF2B5EF4-FFF2-40B4-BE49-F238E27FC236}">
                  <a16:creationId xmlns:a16="http://schemas.microsoft.com/office/drawing/2014/main" id="{FA2908C6-BA3C-319D-03A3-A7C60A6EAACC}"/>
                </a:ext>
              </a:extLst>
            </p:cNvPr>
            <p:cNvGrpSpPr/>
            <p:nvPr/>
          </p:nvGrpSpPr>
          <p:grpSpPr>
            <a:xfrm>
              <a:off x="8028969" y="3233069"/>
              <a:ext cx="2125460" cy="1772325"/>
              <a:chOff x="468958" y="5013185"/>
              <a:chExt cx="2713770" cy="2262892"/>
            </a:xfrm>
          </p:grpSpPr>
          <p:pic>
            <p:nvPicPr>
              <p:cNvPr id="41" name="Picture 40">
                <a:extLst>
                  <a:ext uri="{FF2B5EF4-FFF2-40B4-BE49-F238E27FC236}">
                    <a16:creationId xmlns:a16="http://schemas.microsoft.com/office/drawing/2014/main" id="{3BCE74BC-ACFD-1965-4CEA-CC62FC901AD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3914" y="5013185"/>
                <a:ext cx="2323641" cy="2262892"/>
              </a:xfrm>
              <a:prstGeom prst="rect">
                <a:avLst/>
              </a:prstGeom>
            </p:spPr>
          </p:pic>
          <p:sp>
            <p:nvSpPr>
              <p:cNvPr id="42" name="TextBox 41">
                <a:extLst>
                  <a:ext uri="{FF2B5EF4-FFF2-40B4-BE49-F238E27FC236}">
                    <a16:creationId xmlns:a16="http://schemas.microsoft.com/office/drawing/2014/main" id="{99FBCBF9-658C-2C34-3B26-5D657B793DB3}"/>
                  </a:ext>
                </a:extLst>
              </p:cNvPr>
              <p:cNvSpPr txBox="1"/>
              <p:nvPr/>
            </p:nvSpPr>
            <p:spPr>
              <a:xfrm>
                <a:off x="468958" y="5730229"/>
                <a:ext cx="2713770" cy="903824"/>
              </a:xfrm>
              <a:prstGeom prst="rect">
                <a:avLst/>
              </a:prstGeom>
              <a:noFill/>
            </p:spPr>
            <p:txBody>
              <a:bodyPr wrap="square" rtlCol="0">
                <a:spAutoFit/>
              </a:bodyPr>
              <a:lstStyle/>
              <a:p>
                <a:pPr marL="139700" lvl="0" algn="ctr">
                  <a:spcBef>
                    <a:spcPts val="1200"/>
                  </a:spcBef>
                  <a:buClr>
                    <a:schemeClr val="dk1"/>
                  </a:buClr>
                  <a:buSzPts val="1400"/>
                </a:pPr>
                <a:r>
                  <a:rPr lang="en-GB" sz="2000" b="1" dirty="0">
                    <a:solidFill>
                      <a:schemeClr val="dk1"/>
                    </a:solidFill>
                    <a:latin typeface="Arial" panose="020B0604020202020204" pitchFamily="34" charset="0"/>
                    <a:cs typeface="Arial" panose="020B0604020202020204" pitchFamily="34" charset="0"/>
                  </a:rPr>
                  <a:t>Output </a:t>
                </a:r>
                <a:br>
                  <a:rPr lang="en-GB" sz="2000" b="1" dirty="0">
                    <a:solidFill>
                      <a:schemeClr val="dk1"/>
                    </a:solidFill>
                    <a:latin typeface="Arial" panose="020B0604020202020204" pitchFamily="34" charset="0"/>
                    <a:cs typeface="Arial" panose="020B0604020202020204" pitchFamily="34" charset="0"/>
                  </a:rPr>
                </a:br>
                <a:r>
                  <a:rPr lang="en-GB" sz="2000" b="1" dirty="0">
                    <a:solidFill>
                      <a:schemeClr val="dk1"/>
                    </a:solidFill>
                    <a:latin typeface="Arial" panose="020B0604020202020204" pitchFamily="34" charset="0"/>
                    <a:cs typeface="Arial" panose="020B0604020202020204" pitchFamily="34" charset="0"/>
                  </a:rPr>
                  <a:t>device</a:t>
                </a:r>
              </a:p>
            </p:txBody>
          </p:sp>
        </p:grpSp>
        <p:grpSp>
          <p:nvGrpSpPr>
            <p:cNvPr id="43" name="Group 42">
              <a:extLst>
                <a:ext uri="{FF2B5EF4-FFF2-40B4-BE49-F238E27FC236}">
                  <a16:creationId xmlns:a16="http://schemas.microsoft.com/office/drawing/2014/main" id="{DB9EF528-B0A9-1539-9993-7DDA056DD597}"/>
                </a:ext>
              </a:extLst>
            </p:cNvPr>
            <p:cNvGrpSpPr/>
            <p:nvPr/>
          </p:nvGrpSpPr>
          <p:grpSpPr>
            <a:xfrm>
              <a:off x="6071328" y="6376786"/>
              <a:ext cx="2125460" cy="1772325"/>
              <a:chOff x="2808416" y="5013184"/>
              <a:chExt cx="2713770" cy="2262892"/>
            </a:xfrm>
          </p:grpSpPr>
          <p:pic>
            <p:nvPicPr>
              <p:cNvPr id="44" name="Picture 43">
                <a:extLst>
                  <a:ext uri="{FF2B5EF4-FFF2-40B4-BE49-F238E27FC236}">
                    <a16:creationId xmlns:a16="http://schemas.microsoft.com/office/drawing/2014/main" id="{6288C64A-74D2-6246-7B7D-06A8EFD9AD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89149" y="5013184"/>
                <a:ext cx="2323641" cy="2262892"/>
              </a:xfrm>
              <a:prstGeom prst="rect">
                <a:avLst/>
              </a:prstGeom>
            </p:spPr>
          </p:pic>
          <p:sp>
            <p:nvSpPr>
              <p:cNvPr id="45" name="TextBox 44">
                <a:extLst>
                  <a:ext uri="{FF2B5EF4-FFF2-40B4-BE49-F238E27FC236}">
                    <a16:creationId xmlns:a16="http://schemas.microsoft.com/office/drawing/2014/main" id="{40C87BB4-C2A3-E771-9935-DB4EA8C94F9D}"/>
                  </a:ext>
                </a:extLst>
              </p:cNvPr>
              <p:cNvSpPr txBox="1"/>
              <p:nvPr/>
            </p:nvSpPr>
            <p:spPr>
              <a:xfrm>
                <a:off x="2808416" y="5931034"/>
                <a:ext cx="2713770" cy="510858"/>
              </a:xfrm>
              <a:prstGeom prst="rect">
                <a:avLst/>
              </a:prstGeom>
              <a:noFill/>
            </p:spPr>
            <p:txBody>
              <a:bodyPr wrap="square" rtlCol="0">
                <a:spAutoFit/>
              </a:bodyPr>
              <a:lstStyle/>
              <a:p>
                <a:pPr marL="139700" lvl="0" algn="ctr">
                  <a:spcBef>
                    <a:spcPts val="1200"/>
                  </a:spcBef>
                  <a:buClr>
                    <a:schemeClr val="dk1"/>
                  </a:buClr>
                  <a:buSzPts val="1400"/>
                </a:pPr>
                <a:r>
                  <a:rPr lang="en-GB" sz="2000" b="1" dirty="0">
                    <a:solidFill>
                      <a:schemeClr val="dk1"/>
                    </a:solidFill>
                    <a:latin typeface="Arial" panose="020B0604020202020204" pitchFamily="34" charset="0"/>
                    <a:cs typeface="Arial" panose="020B0604020202020204" pitchFamily="34" charset="0"/>
                  </a:rPr>
                  <a:t>Sensor</a:t>
                </a:r>
              </a:p>
            </p:txBody>
          </p:sp>
        </p:grpSp>
        <p:cxnSp>
          <p:nvCxnSpPr>
            <p:cNvPr id="46" name="Straight Arrow Connector 45">
              <a:extLst>
                <a:ext uri="{FF2B5EF4-FFF2-40B4-BE49-F238E27FC236}">
                  <a16:creationId xmlns:a16="http://schemas.microsoft.com/office/drawing/2014/main" id="{96F8BA09-D207-44B1-6F05-21CF4B43182A}"/>
                </a:ext>
              </a:extLst>
            </p:cNvPr>
            <p:cNvCxnSpPr>
              <a:cxnSpLocks/>
            </p:cNvCxnSpPr>
            <p:nvPr/>
          </p:nvCxnSpPr>
          <p:spPr>
            <a:xfrm>
              <a:off x="2233971" y="4218609"/>
              <a:ext cx="2131533"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CD0DAC9-5AE4-0D6C-F42E-18EB97518B5D}"/>
                </a:ext>
              </a:extLst>
            </p:cNvPr>
            <p:cNvSpPr txBox="1"/>
            <p:nvPr/>
          </p:nvSpPr>
          <p:spPr>
            <a:xfrm>
              <a:off x="2530012" y="3779278"/>
              <a:ext cx="1216317" cy="369332"/>
            </a:xfrm>
            <a:prstGeom prst="rect">
              <a:avLst/>
            </a:prstGeom>
            <a:noFill/>
          </p:spPr>
          <p:txBody>
            <a:bodyPr wrap="square">
              <a:spAutoFit/>
            </a:bodyPr>
            <a:lstStyle/>
            <a:p>
              <a:pPr marL="139700" lvl="0" algn="ctr">
                <a:spcBef>
                  <a:spcPts val="1200"/>
                </a:spcBef>
                <a:buClr>
                  <a:schemeClr val="dk1"/>
                </a:buClr>
                <a:buSzPts val="1400"/>
              </a:pPr>
              <a:r>
                <a:rPr lang="en-GB" sz="1800" dirty="0">
                  <a:solidFill>
                    <a:schemeClr val="dk1"/>
                  </a:solidFill>
                  <a:latin typeface="Arial" panose="020B0604020202020204" pitchFamily="34" charset="0"/>
                  <a:cs typeface="Arial" panose="020B0604020202020204" pitchFamily="34" charset="0"/>
                </a:rPr>
                <a:t>Input</a:t>
              </a:r>
            </a:p>
          </p:txBody>
        </p:sp>
        <p:sp>
          <p:nvSpPr>
            <p:cNvPr id="48" name="TextBox 47">
              <a:extLst>
                <a:ext uri="{FF2B5EF4-FFF2-40B4-BE49-F238E27FC236}">
                  <a16:creationId xmlns:a16="http://schemas.microsoft.com/office/drawing/2014/main" id="{8C35CABF-F757-58AD-2EDF-E5B53F3ACF01}"/>
                </a:ext>
              </a:extLst>
            </p:cNvPr>
            <p:cNvSpPr txBox="1"/>
            <p:nvPr/>
          </p:nvSpPr>
          <p:spPr>
            <a:xfrm>
              <a:off x="6452246" y="3794667"/>
              <a:ext cx="1216317" cy="369332"/>
            </a:xfrm>
            <a:prstGeom prst="rect">
              <a:avLst/>
            </a:prstGeom>
            <a:noFill/>
          </p:spPr>
          <p:txBody>
            <a:bodyPr wrap="square">
              <a:spAutoFit/>
            </a:bodyPr>
            <a:lstStyle/>
            <a:p>
              <a:pPr marL="139700" lvl="0" algn="ctr">
                <a:spcBef>
                  <a:spcPts val="1200"/>
                </a:spcBef>
                <a:buClr>
                  <a:schemeClr val="dk1"/>
                </a:buClr>
                <a:buSzPts val="1400"/>
              </a:pPr>
              <a:r>
                <a:rPr lang="en-GB" sz="1800" dirty="0">
                  <a:solidFill>
                    <a:schemeClr val="dk1"/>
                  </a:solidFill>
                  <a:latin typeface="Arial" panose="020B0604020202020204" pitchFamily="34" charset="0"/>
                  <a:cs typeface="Arial" panose="020B0604020202020204" pitchFamily="34" charset="0"/>
                </a:rPr>
                <a:t>Output</a:t>
              </a:r>
            </a:p>
          </p:txBody>
        </p:sp>
        <p:cxnSp>
          <p:nvCxnSpPr>
            <p:cNvPr id="49" name="Straight Connector 48">
              <a:extLst>
                <a:ext uri="{FF2B5EF4-FFF2-40B4-BE49-F238E27FC236}">
                  <a16:creationId xmlns:a16="http://schemas.microsoft.com/office/drawing/2014/main" id="{75EEF79D-D9AD-226B-2A3C-576C7854CCDC}"/>
                </a:ext>
              </a:extLst>
            </p:cNvPr>
            <p:cNvCxnSpPr>
              <a:cxnSpLocks/>
            </p:cNvCxnSpPr>
            <p:nvPr/>
          </p:nvCxnSpPr>
          <p:spPr>
            <a:xfrm flipV="1">
              <a:off x="10958768" y="4188030"/>
              <a:ext cx="0" cy="3102081"/>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7F86F4E-934E-2C6E-51B7-F3C7BCA52DB3}"/>
                </a:ext>
              </a:extLst>
            </p:cNvPr>
            <p:cNvCxnSpPr>
              <a:cxnSpLocks/>
            </p:cNvCxnSpPr>
            <p:nvPr/>
          </p:nvCxnSpPr>
          <p:spPr>
            <a:xfrm flipH="1">
              <a:off x="8111108" y="7290111"/>
              <a:ext cx="2847660" cy="15885"/>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86FBAB2-99F4-5DC4-2AC4-E2B43138864E}"/>
                </a:ext>
              </a:extLst>
            </p:cNvPr>
            <p:cNvSpPr txBox="1"/>
            <p:nvPr/>
          </p:nvSpPr>
          <p:spPr>
            <a:xfrm>
              <a:off x="4008165" y="6920779"/>
              <a:ext cx="1393325" cy="369332"/>
            </a:xfrm>
            <a:prstGeom prst="rect">
              <a:avLst/>
            </a:prstGeom>
            <a:noFill/>
          </p:spPr>
          <p:txBody>
            <a:bodyPr wrap="square">
              <a:spAutoFit/>
            </a:bodyPr>
            <a:lstStyle/>
            <a:p>
              <a:pPr marL="139700" lvl="0" algn="ctr">
                <a:spcBef>
                  <a:spcPts val="1200"/>
                </a:spcBef>
                <a:buClr>
                  <a:schemeClr val="dk1"/>
                </a:buClr>
                <a:buSzPts val="1400"/>
              </a:pPr>
              <a:r>
                <a:rPr lang="en-GB" sz="1800" dirty="0">
                  <a:solidFill>
                    <a:schemeClr val="dk1"/>
                  </a:solidFill>
                  <a:latin typeface="Arial" panose="020B0604020202020204" pitchFamily="34" charset="0"/>
                  <a:cs typeface="Arial" panose="020B0604020202020204" pitchFamily="34" charset="0"/>
                </a:rPr>
                <a:t>Feedback</a:t>
              </a:r>
            </a:p>
          </p:txBody>
        </p:sp>
        <p:cxnSp>
          <p:nvCxnSpPr>
            <p:cNvPr id="52" name="Straight Connector 51">
              <a:extLst>
                <a:ext uri="{FF2B5EF4-FFF2-40B4-BE49-F238E27FC236}">
                  <a16:creationId xmlns:a16="http://schemas.microsoft.com/office/drawing/2014/main" id="{4000228B-6D51-E2CB-BD65-499B6DF69FD2}"/>
                </a:ext>
              </a:extLst>
            </p:cNvPr>
            <p:cNvCxnSpPr>
              <a:cxnSpLocks/>
            </p:cNvCxnSpPr>
            <p:nvPr/>
          </p:nvCxnSpPr>
          <p:spPr>
            <a:xfrm flipV="1">
              <a:off x="3236207" y="4218609"/>
              <a:ext cx="0" cy="3143564"/>
            </a:xfrm>
            <a:prstGeom prst="line">
              <a:avLst/>
            </a:prstGeom>
            <a:ln w="15875">
              <a:solidFill>
                <a:schemeClr val="tx1"/>
              </a:solidFill>
              <a:prstDash val="solid"/>
              <a:headEnd w="lg" len="sm"/>
              <a:tailEnd type="arrow"/>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C2F30453-A182-B06B-3479-8D5C6D09424D}"/>
                </a:ext>
              </a:extLst>
            </p:cNvPr>
            <p:cNvGrpSpPr/>
            <p:nvPr/>
          </p:nvGrpSpPr>
          <p:grpSpPr>
            <a:xfrm>
              <a:off x="287006" y="3203691"/>
              <a:ext cx="2125460" cy="1772325"/>
              <a:chOff x="453181" y="5013185"/>
              <a:chExt cx="2713770" cy="2262892"/>
            </a:xfrm>
          </p:grpSpPr>
          <p:pic>
            <p:nvPicPr>
              <p:cNvPr id="54" name="Picture 53">
                <a:extLst>
                  <a:ext uri="{FF2B5EF4-FFF2-40B4-BE49-F238E27FC236}">
                    <a16:creationId xmlns:a16="http://schemas.microsoft.com/office/drawing/2014/main" id="{E6552037-E38A-756D-594D-3AA3BB903E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3914" y="5013185"/>
                <a:ext cx="2323641" cy="2262892"/>
              </a:xfrm>
              <a:prstGeom prst="rect">
                <a:avLst/>
              </a:prstGeom>
            </p:spPr>
          </p:pic>
          <p:sp>
            <p:nvSpPr>
              <p:cNvPr id="55" name="TextBox 54">
                <a:extLst>
                  <a:ext uri="{FF2B5EF4-FFF2-40B4-BE49-F238E27FC236}">
                    <a16:creationId xmlns:a16="http://schemas.microsoft.com/office/drawing/2014/main" id="{3EB11F01-23E9-B719-BD51-DBDC8AFE7C2E}"/>
                  </a:ext>
                </a:extLst>
              </p:cNvPr>
              <p:cNvSpPr txBox="1"/>
              <p:nvPr/>
            </p:nvSpPr>
            <p:spPr>
              <a:xfrm>
                <a:off x="453181" y="5730229"/>
                <a:ext cx="2713770" cy="903824"/>
              </a:xfrm>
              <a:prstGeom prst="rect">
                <a:avLst/>
              </a:prstGeom>
              <a:noFill/>
            </p:spPr>
            <p:txBody>
              <a:bodyPr wrap="square" rtlCol="0">
                <a:spAutoFit/>
              </a:bodyPr>
              <a:lstStyle/>
              <a:p>
                <a:pPr marL="139700" lvl="0" algn="ctr">
                  <a:spcBef>
                    <a:spcPts val="1200"/>
                  </a:spcBef>
                  <a:buClr>
                    <a:schemeClr val="dk1"/>
                  </a:buClr>
                  <a:buSzPts val="1400"/>
                </a:pPr>
                <a:r>
                  <a:rPr lang="en-GB" sz="2000" b="1" dirty="0">
                    <a:solidFill>
                      <a:schemeClr val="dk1"/>
                    </a:solidFill>
                    <a:latin typeface="Arial" panose="020B0604020202020204" pitchFamily="34" charset="0"/>
                    <a:cs typeface="Arial" panose="020B0604020202020204" pitchFamily="34" charset="0"/>
                  </a:rPr>
                  <a:t>Input </a:t>
                </a:r>
                <a:br>
                  <a:rPr lang="en-GB" sz="2000" b="1" dirty="0">
                    <a:solidFill>
                      <a:schemeClr val="dk1"/>
                    </a:solidFill>
                    <a:latin typeface="Arial" panose="020B0604020202020204" pitchFamily="34" charset="0"/>
                    <a:cs typeface="Arial" panose="020B0604020202020204" pitchFamily="34" charset="0"/>
                  </a:rPr>
                </a:br>
                <a:r>
                  <a:rPr lang="en-GB" sz="2000" b="1" dirty="0">
                    <a:solidFill>
                      <a:schemeClr val="dk1"/>
                    </a:solidFill>
                    <a:latin typeface="Arial" panose="020B0604020202020204" pitchFamily="34" charset="0"/>
                    <a:cs typeface="Arial" panose="020B0604020202020204" pitchFamily="34" charset="0"/>
                  </a:rPr>
                  <a:t>device</a:t>
                </a:r>
              </a:p>
            </p:txBody>
          </p:sp>
        </p:grpSp>
      </p:grpSp>
      <p:sp>
        <p:nvSpPr>
          <p:cNvPr id="6" name="Footer Placeholder 3">
            <a:extLst>
              <a:ext uri="{FF2B5EF4-FFF2-40B4-BE49-F238E27FC236}">
                <a16:creationId xmlns:a16="http://schemas.microsoft.com/office/drawing/2014/main" id="{2AB7114E-A2D2-88B0-571D-DC42F504C2AC}"/>
              </a:ext>
            </a:extLst>
          </p:cNvPr>
          <p:cNvSpPr>
            <a:spLocks noGrp="1"/>
          </p:cNvSpPr>
          <p:nvPr>
            <p:ph type="ftr" sz="quarter" idx="11"/>
          </p:nvPr>
        </p:nvSpPr>
        <p:spPr>
          <a:xfrm>
            <a:off x="11466571" y="680297"/>
            <a:ext cx="4363604" cy="486833"/>
          </a:xfrm>
        </p:spPr>
        <p:txBody>
          <a:bodyPr/>
          <a:lstStyle/>
          <a:p>
            <a:r>
              <a:rPr lang="en-GB" dirty="0"/>
              <a:t>2. Sensors and signals</a:t>
            </a:r>
            <a:endParaRPr lang="en-US" dirty="0"/>
          </a:p>
        </p:txBody>
      </p:sp>
      <p:sp>
        <p:nvSpPr>
          <p:cNvPr id="7" name="Slide Number Placeholder 5">
            <a:extLst>
              <a:ext uri="{FF2B5EF4-FFF2-40B4-BE49-F238E27FC236}">
                <a16:creationId xmlns:a16="http://schemas.microsoft.com/office/drawing/2014/main" id="{3B761FB6-6C24-C445-8317-C30D9506B6F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8</a:t>
            </a:fld>
            <a:endParaRPr lang="en-US" b="0" dirty="0">
              <a:solidFill>
                <a:schemeClr val="tx1"/>
              </a:solidFill>
            </a:endParaRPr>
          </a:p>
        </p:txBody>
      </p:sp>
    </p:spTree>
    <p:extLst>
      <p:ext uri="{BB962C8B-B14F-4D97-AF65-F5344CB8AC3E}">
        <p14:creationId xmlns:p14="http://schemas.microsoft.com/office/powerpoint/2010/main" val="290252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5">
            <a:extLst>
              <a:ext uri="{FF2B5EF4-FFF2-40B4-BE49-F238E27FC236}">
                <a16:creationId xmlns:a16="http://schemas.microsoft.com/office/drawing/2014/main" id="{57566AF7-4861-32BC-F637-816E71483602}"/>
              </a:ext>
            </a:extLst>
          </p:cNvPr>
          <p:cNvSpPr>
            <a:spLocks noGrp="1"/>
          </p:cNvSpPr>
          <p:nvPr>
            <p:ph type="title"/>
          </p:nvPr>
        </p:nvSpPr>
        <p:spPr/>
        <p:txBody>
          <a:bodyPr/>
          <a:lstStyle/>
          <a:p>
            <a:r>
              <a:rPr lang="en-GB" dirty="0"/>
              <a:t>Sensors and output signals</a:t>
            </a:r>
            <a:endParaRPr lang="en-US" dirty="0"/>
          </a:p>
        </p:txBody>
      </p:sp>
      <p:sp>
        <p:nvSpPr>
          <p:cNvPr id="2" name="Content Placeholder 11">
            <a:extLst>
              <a:ext uri="{FF2B5EF4-FFF2-40B4-BE49-F238E27FC236}">
                <a16:creationId xmlns:a16="http://schemas.microsoft.com/office/drawing/2014/main" id="{A051BB45-59A1-5AFC-026C-42BBE9D18BC0}"/>
              </a:ext>
            </a:extLst>
          </p:cNvPr>
          <p:cNvSpPr txBox="1">
            <a:spLocks/>
          </p:cNvSpPr>
          <p:nvPr/>
        </p:nvSpPr>
        <p:spPr>
          <a:xfrm>
            <a:off x="12206725" y="2986060"/>
            <a:ext cx="3509525" cy="4322286"/>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lvl="0" indent="-342900" algn="l" rtl="0">
              <a:spcBef>
                <a:spcPts val="0"/>
              </a:spcBef>
              <a:spcAft>
                <a:spcPts val="0"/>
              </a:spcAft>
              <a:buSzPct val="70000"/>
              <a:buFont typeface="Arial" panose="020B0604020202020204" pitchFamily="34" charset="0"/>
              <a:buChar char="•"/>
            </a:pPr>
            <a:endParaRPr lang="en-GB" sz="2000" dirty="0"/>
          </a:p>
          <a:p>
            <a:pPr marL="463550" indent="-342900">
              <a:spcBef>
                <a:spcPts val="0"/>
              </a:spcBef>
              <a:buSzPct val="70000"/>
              <a:buFont typeface="Arial" panose="020B0604020202020204" pitchFamily="34" charset="0"/>
              <a:buChar char="•"/>
            </a:pPr>
            <a:r>
              <a:rPr lang="en-GB" sz="2000" dirty="0"/>
              <a:t>On the activity sheet, list some sensors that produce each type of output.</a:t>
            </a:r>
            <a:endParaRPr lang="en-GB" dirty="0"/>
          </a:p>
          <a:p>
            <a:pPr marL="476250" lvl="0" indent="-342900" algn="l" rtl="0">
              <a:spcBef>
                <a:spcPts val="0"/>
              </a:spcBef>
              <a:spcAft>
                <a:spcPts val="0"/>
              </a:spcAft>
              <a:buSzPts val="1500"/>
              <a:buFont typeface="Arial" panose="020B0604020202020204" pitchFamily="34" charset="0"/>
              <a:buChar char="•"/>
            </a:pPr>
            <a:endParaRPr lang="en-GB" dirty="0"/>
          </a:p>
          <a:p>
            <a:pPr marL="476250" lvl="0" indent="-342900" algn="l" rtl="0">
              <a:spcBef>
                <a:spcPts val="0"/>
              </a:spcBef>
              <a:spcAft>
                <a:spcPts val="0"/>
              </a:spcAft>
              <a:buSzPts val="1500"/>
              <a:buFont typeface="Arial" panose="020B0604020202020204" pitchFamily="34" charset="0"/>
              <a:buChar char="•"/>
            </a:pPr>
            <a:r>
              <a:rPr lang="en-GB" dirty="0"/>
              <a:t>Discuss h</a:t>
            </a:r>
            <a:r>
              <a:rPr lang="en-GB" sz="2000" dirty="0"/>
              <a:t>ow you would describe how each output signal changes and what values the signal can have.</a:t>
            </a:r>
          </a:p>
        </p:txBody>
      </p:sp>
      <p:pic>
        <p:nvPicPr>
          <p:cNvPr id="12" name="Content Placeholder 16">
            <a:extLst>
              <a:ext uri="{FF2B5EF4-FFF2-40B4-BE49-F238E27FC236}">
                <a16:creationId xmlns:a16="http://schemas.microsoft.com/office/drawing/2014/main" id="{E17E62D4-B566-6CA8-F1E4-EFA721A811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704" t="-20632" r="-24704" b="-19577"/>
          <a:stretch/>
        </p:blipFill>
        <p:spPr>
          <a:xfrm>
            <a:off x="14342267" y="2410104"/>
            <a:ext cx="973859" cy="944346"/>
          </a:xfrm>
          <a:prstGeom prst="heptagon">
            <a:avLst/>
          </a:prstGeom>
          <a:solidFill>
            <a:srgbClr val="ECECED"/>
          </a:solidFill>
          <a:ln w="28575">
            <a:solidFill>
              <a:srgbClr val="24D6D1"/>
            </a:solidFill>
          </a:ln>
        </p:spPr>
      </p:pic>
      <p:sp>
        <p:nvSpPr>
          <p:cNvPr id="19" name="Content Placeholder 10">
            <a:extLst>
              <a:ext uri="{FF2B5EF4-FFF2-40B4-BE49-F238E27FC236}">
                <a16:creationId xmlns:a16="http://schemas.microsoft.com/office/drawing/2014/main" id="{65974968-E928-86B2-2BF9-0C399C0A36EA}"/>
              </a:ext>
            </a:extLst>
          </p:cNvPr>
          <p:cNvSpPr txBox="1">
            <a:spLocks/>
          </p:cNvSpPr>
          <p:nvPr/>
        </p:nvSpPr>
        <p:spPr>
          <a:xfrm>
            <a:off x="8100856" y="2986060"/>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21" name="Content Placeholder 10">
            <a:extLst>
              <a:ext uri="{FF2B5EF4-FFF2-40B4-BE49-F238E27FC236}">
                <a16:creationId xmlns:a16="http://schemas.microsoft.com/office/drawing/2014/main" id="{42DFA79B-A814-3891-116F-ABA743460B1B}"/>
              </a:ext>
            </a:extLst>
          </p:cNvPr>
          <p:cNvSpPr txBox="1">
            <a:spLocks/>
          </p:cNvSpPr>
          <p:nvPr/>
        </p:nvSpPr>
        <p:spPr>
          <a:xfrm>
            <a:off x="4395129" y="2986060"/>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22" name="Content Placeholder 10">
            <a:extLst>
              <a:ext uri="{FF2B5EF4-FFF2-40B4-BE49-F238E27FC236}">
                <a16:creationId xmlns:a16="http://schemas.microsoft.com/office/drawing/2014/main" id="{DB24457F-6051-BE43-C995-3C1E09D51A71}"/>
              </a:ext>
            </a:extLst>
          </p:cNvPr>
          <p:cNvSpPr txBox="1">
            <a:spLocks/>
          </p:cNvSpPr>
          <p:nvPr/>
        </p:nvSpPr>
        <p:spPr>
          <a:xfrm>
            <a:off x="689402" y="2986060"/>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0ADF4A11-9D87-8521-10FF-F7FB87BB6000}"/>
              </a:ext>
            </a:extLst>
          </p:cNvPr>
          <p:cNvGrpSpPr/>
          <p:nvPr/>
        </p:nvGrpSpPr>
        <p:grpSpPr>
          <a:xfrm>
            <a:off x="1155723" y="3850960"/>
            <a:ext cx="2556483" cy="1733397"/>
            <a:chOff x="1155723" y="3850960"/>
            <a:chExt cx="2556483" cy="1733397"/>
          </a:xfrm>
        </p:grpSpPr>
        <p:cxnSp>
          <p:nvCxnSpPr>
            <p:cNvPr id="3" name="Google Shape;132;p21">
              <a:extLst>
                <a:ext uri="{FF2B5EF4-FFF2-40B4-BE49-F238E27FC236}">
                  <a16:creationId xmlns:a16="http://schemas.microsoft.com/office/drawing/2014/main" id="{5B5CE0C4-85A0-1CFC-71CB-3FD7EBA0F873}"/>
                </a:ext>
              </a:extLst>
            </p:cNvPr>
            <p:cNvCxnSpPr>
              <a:cxnSpLocks/>
            </p:cNvCxnSpPr>
            <p:nvPr/>
          </p:nvCxnSpPr>
          <p:spPr>
            <a:xfrm flipV="1">
              <a:off x="1658391" y="4171800"/>
              <a:ext cx="1468815" cy="1181739"/>
            </a:xfrm>
            <a:prstGeom prst="bentConnector3">
              <a:avLst>
                <a:gd name="adj1" fmla="val 50000"/>
              </a:avLst>
            </a:prstGeom>
            <a:noFill/>
            <a:ln w="28575" cap="flat" cmpd="sng">
              <a:solidFill>
                <a:schemeClr val="tx1">
                  <a:lumMod val="95000"/>
                  <a:lumOff val="5000"/>
                </a:schemeClr>
              </a:solidFill>
              <a:prstDash val="solid"/>
              <a:round/>
              <a:headEnd type="none" w="med" len="med"/>
              <a:tailEnd type="none" w="med" len="med"/>
            </a:ln>
          </p:spPr>
        </p:cxnSp>
        <p:sp>
          <p:nvSpPr>
            <p:cNvPr id="4" name="Google Shape;142;p21">
              <a:extLst>
                <a:ext uri="{FF2B5EF4-FFF2-40B4-BE49-F238E27FC236}">
                  <a16:creationId xmlns:a16="http://schemas.microsoft.com/office/drawing/2014/main" id="{4BFF920F-B4C6-4353-FC61-32E9773F54A8}"/>
                </a:ext>
              </a:extLst>
            </p:cNvPr>
            <p:cNvSpPr txBox="1"/>
            <p:nvPr/>
          </p:nvSpPr>
          <p:spPr>
            <a:xfrm>
              <a:off x="3127206" y="3850960"/>
              <a:ext cx="5850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On</a:t>
              </a:r>
              <a:endParaRPr dirty="0">
                <a:latin typeface="Arial" panose="020B0604020202020204" pitchFamily="34" charset="0"/>
                <a:cs typeface="Arial" panose="020B0604020202020204" pitchFamily="34" charset="0"/>
              </a:endParaRPr>
            </a:p>
          </p:txBody>
        </p:sp>
        <p:sp>
          <p:nvSpPr>
            <p:cNvPr id="6" name="Google Shape;143;p21">
              <a:extLst>
                <a:ext uri="{FF2B5EF4-FFF2-40B4-BE49-F238E27FC236}">
                  <a16:creationId xmlns:a16="http://schemas.microsoft.com/office/drawing/2014/main" id="{DFA7745A-4412-A498-3BE2-D0EE2851A7BA}"/>
                </a:ext>
              </a:extLst>
            </p:cNvPr>
            <p:cNvSpPr txBox="1"/>
            <p:nvPr/>
          </p:nvSpPr>
          <p:spPr>
            <a:xfrm>
              <a:off x="1155723" y="5122722"/>
              <a:ext cx="5850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Off</a:t>
              </a:r>
              <a:endParaRPr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FF36A9EF-EDB3-0E29-4F49-BA8F34612656}"/>
              </a:ext>
            </a:extLst>
          </p:cNvPr>
          <p:cNvGrpSpPr/>
          <p:nvPr/>
        </p:nvGrpSpPr>
        <p:grpSpPr>
          <a:xfrm>
            <a:off x="4765197" y="3850960"/>
            <a:ext cx="2664017" cy="1733397"/>
            <a:chOff x="4765197" y="3850960"/>
            <a:chExt cx="2664017" cy="1733397"/>
          </a:xfrm>
        </p:grpSpPr>
        <p:sp>
          <p:nvSpPr>
            <p:cNvPr id="7" name="Google Shape;142;p21">
              <a:extLst>
                <a:ext uri="{FF2B5EF4-FFF2-40B4-BE49-F238E27FC236}">
                  <a16:creationId xmlns:a16="http://schemas.microsoft.com/office/drawing/2014/main" id="{B12B4B2B-B774-7D3B-C263-AEAFBF2F65F6}"/>
                </a:ext>
              </a:extLst>
            </p:cNvPr>
            <p:cNvSpPr txBox="1"/>
            <p:nvPr/>
          </p:nvSpPr>
          <p:spPr>
            <a:xfrm>
              <a:off x="6736680" y="3850960"/>
              <a:ext cx="69253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Max</a:t>
              </a:r>
              <a:endParaRPr dirty="0">
                <a:latin typeface="Arial" panose="020B0604020202020204" pitchFamily="34" charset="0"/>
                <a:cs typeface="Arial" panose="020B0604020202020204" pitchFamily="34" charset="0"/>
              </a:endParaRPr>
            </a:p>
          </p:txBody>
        </p:sp>
        <p:sp>
          <p:nvSpPr>
            <p:cNvPr id="8" name="Google Shape;143;p21">
              <a:extLst>
                <a:ext uri="{FF2B5EF4-FFF2-40B4-BE49-F238E27FC236}">
                  <a16:creationId xmlns:a16="http://schemas.microsoft.com/office/drawing/2014/main" id="{69709957-AAD1-A0DD-7710-3E0DE99832F1}"/>
                </a:ext>
              </a:extLst>
            </p:cNvPr>
            <p:cNvSpPr txBox="1"/>
            <p:nvPr/>
          </p:nvSpPr>
          <p:spPr>
            <a:xfrm>
              <a:off x="4765197" y="5122722"/>
              <a:ext cx="5850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Min</a:t>
              </a:r>
              <a:endParaRPr dirty="0">
                <a:latin typeface="Arial" panose="020B0604020202020204" pitchFamily="34" charset="0"/>
                <a:cs typeface="Arial" panose="020B0604020202020204" pitchFamily="34" charset="0"/>
              </a:endParaRPr>
            </a:p>
          </p:txBody>
        </p:sp>
        <p:cxnSp>
          <p:nvCxnSpPr>
            <p:cNvPr id="9" name="Google Shape;133;p21">
              <a:extLst>
                <a:ext uri="{FF2B5EF4-FFF2-40B4-BE49-F238E27FC236}">
                  <a16:creationId xmlns:a16="http://schemas.microsoft.com/office/drawing/2014/main" id="{315B69FD-4082-4D3B-B9EC-76D2B3D6ECEC}"/>
                </a:ext>
              </a:extLst>
            </p:cNvPr>
            <p:cNvCxnSpPr>
              <a:cxnSpLocks/>
            </p:cNvCxnSpPr>
            <p:nvPr/>
          </p:nvCxnSpPr>
          <p:spPr>
            <a:xfrm flipV="1">
              <a:off x="5350197" y="4184596"/>
              <a:ext cx="1386483" cy="1168943"/>
            </a:xfrm>
            <a:prstGeom prst="straightConnector1">
              <a:avLst/>
            </a:prstGeom>
            <a:noFill/>
            <a:ln w="28575" cap="flat" cmpd="sng">
              <a:solidFill>
                <a:schemeClr val="tx1">
                  <a:lumMod val="95000"/>
                  <a:lumOff val="5000"/>
                </a:schemeClr>
              </a:solidFill>
              <a:prstDash val="solid"/>
              <a:round/>
              <a:headEnd type="none" w="med" len="med"/>
              <a:tailEnd type="none" w="med" len="med"/>
            </a:ln>
          </p:spPr>
        </p:cxnSp>
      </p:grpSp>
      <p:grpSp>
        <p:nvGrpSpPr>
          <p:cNvPr id="33" name="Group 32">
            <a:extLst>
              <a:ext uri="{FF2B5EF4-FFF2-40B4-BE49-F238E27FC236}">
                <a16:creationId xmlns:a16="http://schemas.microsoft.com/office/drawing/2014/main" id="{1C4CED0B-FF50-4ED8-AF70-9DF1D9367428}"/>
              </a:ext>
            </a:extLst>
          </p:cNvPr>
          <p:cNvGrpSpPr/>
          <p:nvPr/>
        </p:nvGrpSpPr>
        <p:grpSpPr>
          <a:xfrm>
            <a:off x="8421066" y="3901848"/>
            <a:ext cx="2725180" cy="1652940"/>
            <a:chOff x="8421066" y="3901848"/>
            <a:chExt cx="2725180" cy="1652940"/>
          </a:xfrm>
        </p:grpSpPr>
        <p:sp>
          <p:nvSpPr>
            <p:cNvPr id="17" name="Google Shape;142;p21">
              <a:extLst>
                <a:ext uri="{FF2B5EF4-FFF2-40B4-BE49-F238E27FC236}">
                  <a16:creationId xmlns:a16="http://schemas.microsoft.com/office/drawing/2014/main" id="{3B19E2DD-B9FF-F74E-59C4-1B6991359310}"/>
                </a:ext>
              </a:extLst>
            </p:cNvPr>
            <p:cNvSpPr txBox="1"/>
            <p:nvPr/>
          </p:nvSpPr>
          <p:spPr>
            <a:xfrm>
              <a:off x="10453712" y="3901848"/>
              <a:ext cx="69253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255</a:t>
              </a:r>
              <a:endParaRPr dirty="0">
                <a:latin typeface="Arial" panose="020B0604020202020204" pitchFamily="34" charset="0"/>
                <a:cs typeface="Arial" panose="020B0604020202020204" pitchFamily="34" charset="0"/>
              </a:endParaRPr>
            </a:p>
          </p:txBody>
        </p:sp>
        <p:sp>
          <p:nvSpPr>
            <p:cNvPr id="18" name="Google Shape;143;p21">
              <a:extLst>
                <a:ext uri="{FF2B5EF4-FFF2-40B4-BE49-F238E27FC236}">
                  <a16:creationId xmlns:a16="http://schemas.microsoft.com/office/drawing/2014/main" id="{6FBF57C3-2D80-0355-E220-279C2B485557}"/>
                </a:ext>
              </a:extLst>
            </p:cNvPr>
            <p:cNvSpPr txBox="1"/>
            <p:nvPr/>
          </p:nvSpPr>
          <p:spPr>
            <a:xfrm>
              <a:off x="8421066" y="5093153"/>
              <a:ext cx="5850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0</a:t>
              </a:r>
              <a:endParaRPr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2996FFF1-A397-CA68-D7E0-0B688CADA2E3}"/>
                </a:ext>
              </a:extLst>
            </p:cNvPr>
            <p:cNvPicPr>
              <a:picLocks noChangeAspect="1"/>
            </p:cNvPicPr>
            <p:nvPr/>
          </p:nvPicPr>
          <p:blipFill>
            <a:blip r:embed="rId4"/>
            <a:stretch>
              <a:fillRect/>
            </a:stretch>
          </p:blipFill>
          <p:spPr>
            <a:xfrm>
              <a:off x="8916283" y="4103097"/>
              <a:ext cx="1537429" cy="1250442"/>
            </a:xfrm>
            <a:prstGeom prst="rect">
              <a:avLst/>
            </a:prstGeom>
          </p:spPr>
        </p:pic>
      </p:grpSp>
      <p:sp>
        <p:nvSpPr>
          <p:cNvPr id="13" name="Footer Placeholder 3">
            <a:extLst>
              <a:ext uri="{FF2B5EF4-FFF2-40B4-BE49-F238E27FC236}">
                <a16:creationId xmlns:a16="http://schemas.microsoft.com/office/drawing/2014/main" id="{78939CAB-FC0D-5BC8-2FC5-F30151BB8630}"/>
              </a:ext>
            </a:extLst>
          </p:cNvPr>
          <p:cNvSpPr>
            <a:spLocks noGrp="1"/>
          </p:cNvSpPr>
          <p:nvPr>
            <p:ph type="ftr" sz="quarter" idx="11"/>
          </p:nvPr>
        </p:nvSpPr>
        <p:spPr>
          <a:xfrm>
            <a:off x="11466571" y="680297"/>
            <a:ext cx="4363604" cy="486833"/>
          </a:xfrm>
        </p:spPr>
        <p:txBody>
          <a:bodyPr/>
          <a:lstStyle/>
          <a:p>
            <a:r>
              <a:rPr lang="en-GB" dirty="0"/>
              <a:t>2. Sensors and signals</a:t>
            </a:r>
            <a:endParaRPr lang="en-US" dirty="0"/>
          </a:p>
        </p:txBody>
      </p:sp>
      <p:sp>
        <p:nvSpPr>
          <p:cNvPr id="14" name="Slide Number Placeholder 5">
            <a:extLst>
              <a:ext uri="{FF2B5EF4-FFF2-40B4-BE49-F238E27FC236}">
                <a16:creationId xmlns:a16="http://schemas.microsoft.com/office/drawing/2014/main" id="{802D2E96-61D0-BAE0-30EA-D303144E58A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9</a:t>
            </a:fld>
            <a:endParaRPr lang="en-US" b="0" dirty="0">
              <a:solidFill>
                <a:schemeClr val="tx1"/>
              </a:solidFill>
            </a:endParaRPr>
          </a:p>
        </p:txBody>
      </p:sp>
      <p:pic>
        <p:nvPicPr>
          <p:cNvPr id="15" name="Picture 14">
            <a:extLst>
              <a:ext uri="{FF2B5EF4-FFF2-40B4-BE49-F238E27FC236}">
                <a16:creationId xmlns:a16="http://schemas.microsoft.com/office/drawing/2014/main" id="{00520574-2362-E9E7-ACCB-D7E4340ABE55}"/>
              </a:ext>
            </a:extLst>
          </p:cNvPr>
          <p:cNvPicPr>
            <a:picLocks noChangeAspect="1"/>
          </p:cNvPicPr>
          <p:nvPr/>
        </p:nvPicPr>
        <p:blipFill>
          <a:blip r:embed="rId5"/>
          <a:stretch>
            <a:fillRect/>
          </a:stretch>
        </p:blipFill>
        <p:spPr>
          <a:xfrm>
            <a:off x="3353933" y="277022"/>
            <a:ext cx="885935" cy="863506"/>
          </a:xfrm>
          <a:prstGeom prst="rect">
            <a:avLst/>
          </a:prstGeom>
        </p:spPr>
      </p:pic>
      <p:sp>
        <p:nvSpPr>
          <p:cNvPr id="20" name="TextBox 19">
            <a:extLst>
              <a:ext uri="{FF2B5EF4-FFF2-40B4-BE49-F238E27FC236}">
                <a16:creationId xmlns:a16="http://schemas.microsoft.com/office/drawing/2014/main" id="{9EDD5B9E-320F-3A5F-0B45-88F49EF12B5B}"/>
              </a:ext>
            </a:extLst>
          </p:cNvPr>
          <p:cNvSpPr txBox="1"/>
          <p:nvPr/>
        </p:nvSpPr>
        <p:spPr>
          <a:xfrm>
            <a:off x="411857" y="2299226"/>
            <a:ext cx="8129586" cy="400110"/>
          </a:xfrm>
          <a:prstGeom prst="rect">
            <a:avLst/>
          </a:prstGeom>
          <a:noFill/>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Input devices and sensors can create a variety of output signals.</a:t>
            </a:r>
          </a:p>
        </p:txBody>
      </p:sp>
      <p:sp>
        <p:nvSpPr>
          <p:cNvPr id="11" name="TextBox 10">
            <a:extLst>
              <a:ext uri="{FF2B5EF4-FFF2-40B4-BE49-F238E27FC236}">
                <a16:creationId xmlns:a16="http://schemas.microsoft.com/office/drawing/2014/main" id="{B5D8097A-DAF6-A903-C465-18108537103F}"/>
              </a:ext>
            </a:extLst>
          </p:cNvPr>
          <p:cNvSpPr txBox="1"/>
          <p:nvPr/>
        </p:nvSpPr>
        <p:spPr>
          <a:xfrm>
            <a:off x="8415856" y="6713584"/>
            <a:ext cx="2695022" cy="461665"/>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Linear encoder</a:t>
            </a:r>
          </a:p>
        </p:txBody>
      </p:sp>
      <p:sp>
        <p:nvSpPr>
          <p:cNvPr id="25" name="TextBox 24">
            <a:extLst>
              <a:ext uri="{FF2B5EF4-FFF2-40B4-BE49-F238E27FC236}">
                <a16:creationId xmlns:a16="http://schemas.microsoft.com/office/drawing/2014/main" id="{F9AB24AF-8281-13A1-8FAD-869AFB7F818A}"/>
              </a:ext>
            </a:extLst>
          </p:cNvPr>
          <p:cNvSpPr txBox="1"/>
          <p:nvPr/>
        </p:nvSpPr>
        <p:spPr>
          <a:xfrm>
            <a:off x="4686066" y="6713584"/>
            <a:ext cx="2743148" cy="461665"/>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Variable resistor</a:t>
            </a:r>
          </a:p>
        </p:txBody>
      </p:sp>
      <p:sp>
        <p:nvSpPr>
          <p:cNvPr id="26" name="TextBox 25">
            <a:extLst>
              <a:ext uri="{FF2B5EF4-FFF2-40B4-BE49-F238E27FC236}">
                <a16:creationId xmlns:a16="http://schemas.microsoft.com/office/drawing/2014/main" id="{C2A2647B-3576-64FA-56E8-3312FB0CDFAE}"/>
              </a:ext>
            </a:extLst>
          </p:cNvPr>
          <p:cNvSpPr txBox="1"/>
          <p:nvPr/>
        </p:nvSpPr>
        <p:spPr>
          <a:xfrm>
            <a:off x="1267378" y="6713584"/>
            <a:ext cx="2169069" cy="461665"/>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Push switch</a:t>
            </a:r>
          </a:p>
        </p:txBody>
      </p:sp>
    </p:spTree>
    <p:extLst>
      <p:ext uri="{BB962C8B-B14F-4D97-AF65-F5344CB8AC3E}">
        <p14:creationId xmlns:p14="http://schemas.microsoft.com/office/powerpoint/2010/main" val="39094177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15308</TotalTime>
  <Words>3911</Words>
  <Application>Microsoft Office PowerPoint</Application>
  <PresentationFormat>Custom</PresentationFormat>
  <Paragraphs>528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Cambria Math</vt:lpstr>
      <vt:lpstr>Office Theme</vt:lpstr>
      <vt:lpstr>PowerPoint Presentation</vt:lpstr>
      <vt:lpstr>Practitioner guide 2. Sensors and signals</vt:lpstr>
      <vt:lpstr>Introduction and overview</vt:lpstr>
      <vt:lpstr>Learning outcomes and resource links </vt:lpstr>
      <vt:lpstr>Subject coverage</vt:lpstr>
      <vt:lpstr>2. Sensors  and signals</vt:lpstr>
      <vt:lpstr>Learning outcomes</vt:lpstr>
      <vt:lpstr>Control systems recap</vt:lpstr>
      <vt:lpstr>Sensors and output signals</vt:lpstr>
      <vt:lpstr>Sensors and output signals - answers</vt:lpstr>
      <vt:lpstr>Analogue signal conditioning</vt:lpstr>
      <vt:lpstr>Analogue to digital converters (ADCs)</vt:lpstr>
      <vt:lpstr>Answers</vt:lpstr>
      <vt:lpstr>Sensor specifications table</vt:lpstr>
      <vt:lpstr>Select the right sensor</vt:lpstr>
      <vt:lpstr>Select the right sensor</vt:lpstr>
      <vt:lpstr>Classifying sensors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Rabia Chhaya</cp:lastModifiedBy>
  <cp:revision>336</cp:revision>
  <dcterms:created xsi:type="dcterms:W3CDTF">2022-05-23T15:11:33Z</dcterms:created>
  <dcterms:modified xsi:type="dcterms:W3CDTF">2023-01-24T12:59:52Z</dcterms:modified>
</cp:coreProperties>
</file>