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7588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7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wpaWrH3nx9BFRaQnuqdyg9OQ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10" y="58"/>
      </p:cViewPr>
      <p:guideLst>
        <p:guide orient="horz" pos="1927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B_diagram_wayfinding">
  <p:cSld name="3B_diagram_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1" name="Google Shape;141;p23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5" name="Google Shape;155;p23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56" name="Google Shape;156;p23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57" name="Google Shape;157;p23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58" name="Google Shape;158;p23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59" name="Google Shape;159;p23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60" name="Google Shape;160;p23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7" name="Google Shape;167;p23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8" name="Google Shape;168;p23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69" name="Google Shape;169;p23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0" name="Google Shape;170;p23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</p:cxnSp>
      <p:sp>
        <p:nvSpPr>
          <p:cNvPr id="171" name="Google Shape;171;p23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>
            <a:spLocks noGrp="1"/>
          </p:cNvSpPr>
          <p:nvPr>
            <p:ph type="body" idx="1"/>
          </p:nvPr>
        </p:nvSpPr>
        <p:spPr>
          <a:xfrm>
            <a:off x="501754" y="743538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2"/>
          </p:nvPr>
        </p:nvSpPr>
        <p:spPr>
          <a:xfrm>
            <a:off x="1980162" y="7799678"/>
            <a:ext cx="5483893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3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4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5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>
            <a:spLocks noGrp="1"/>
          </p:cNvSpPr>
          <p:nvPr>
            <p:ph type="body" idx="6"/>
          </p:nvPr>
        </p:nvSpPr>
        <p:spPr>
          <a:xfrm>
            <a:off x="3606461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>
            <a:spLocks noGrp="1"/>
          </p:cNvSpPr>
          <p:nvPr>
            <p:ph type="body" idx="7"/>
          </p:nvPr>
        </p:nvSpPr>
        <p:spPr>
          <a:xfrm>
            <a:off x="8816415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>
            <a:spLocks noGrp="1"/>
          </p:cNvSpPr>
          <p:nvPr>
            <p:ph type="body" idx="8"/>
          </p:nvPr>
        </p:nvSpPr>
        <p:spPr>
          <a:xfrm>
            <a:off x="14047634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ayfinding">
  <p:cSld name="Title and Content 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6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6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6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7" name="Google Shape;207;p26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8" name="Google Shape;208;p26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9" name="Google Shape;209;p26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0" name="Google Shape;210;p26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1" name="Google Shape;211;p26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2" name="Google Shape;212;p26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6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_5 boxes">
  <p:cSld name="5_Title and Content_5 box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7"/>
          <p:cNvSpPr>
            <a:spLocks noGrp="1"/>
          </p:cNvSpPr>
          <p:nvPr>
            <p:ph type="body" idx="1"/>
          </p:nvPr>
        </p:nvSpPr>
        <p:spPr>
          <a:xfrm>
            <a:off x="201080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>
            <a:spLocks noGrp="1"/>
          </p:cNvSpPr>
          <p:nvPr>
            <p:ph type="body" idx="2"/>
          </p:nvPr>
        </p:nvSpPr>
        <p:spPr>
          <a:xfrm>
            <a:off x="4654614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7"/>
          <p:cNvSpPr>
            <a:spLocks noGrp="1"/>
          </p:cNvSpPr>
          <p:nvPr>
            <p:ph type="body" idx="3"/>
          </p:nvPr>
        </p:nvSpPr>
        <p:spPr>
          <a:xfrm>
            <a:off x="7258666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7"/>
          <p:cNvSpPr>
            <a:spLocks noGrp="1"/>
          </p:cNvSpPr>
          <p:nvPr>
            <p:ph type="body" idx="4"/>
          </p:nvPr>
        </p:nvSpPr>
        <p:spPr>
          <a:xfrm>
            <a:off x="990247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>
            <a:spLocks noGrp="1"/>
          </p:cNvSpPr>
          <p:nvPr>
            <p:ph type="body" idx="5"/>
          </p:nvPr>
        </p:nvSpPr>
        <p:spPr>
          <a:xfrm>
            <a:off x="12427013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7" name="Google Shape;227;p27"/>
          <p:cNvCxnSpPr/>
          <p:nvPr/>
        </p:nvCxnSpPr>
        <p:spPr>
          <a:xfrm>
            <a:off x="401850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8" name="Google Shape;228;p27"/>
          <p:cNvCxnSpPr/>
          <p:nvPr/>
        </p:nvCxnSpPr>
        <p:spPr>
          <a:xfrm>
            <a:off x="664244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9" name="Google Shape;229;p27"/>
          <p:cNvCxnSpPr/>
          <p:nvPr/>
        </p:nvCxnSpPr>
        <p:spPr>
          <a:xfrm>
            <a:off x="9226613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27"/>
          <p:cNvCxnSpPr/>
          <p:nvPr/>
        </p:nvCxnSpPr>
        <p:spPr>
          <a:xfrm>
            <a:off x="11850544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1" name="Google Shape;231;p27"/>
          <p:cNvSpPr txBox="1">
            <a:spLocks noGrp="1"/>
          </p:cNvSpPr>
          <p:nvPr>
            <p:ph type="body" idx="6"/>
          </p:nvPr>
        </p:nvSpPr>
        <p:spPr>
          <a:xfrm>
            <a:off x="2010805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body" idx="7"/>
          </p:nvPr>
        </p:nvSpPr>
        <p:spPr>
          <a:xfrm>
            <a:off x="4654613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8"/>
          </p:nvPr>
        </p:nvSpPr>
        <p:spPr>
          <a:xfrm>
            <a:off x="723878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9"/>
          </p:nvPr>
        </p:nvSpPr>
        <p:spPr>
          <a:xfrm>
            <a:off x="9882596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body" idx="13"/>
          </p:nvPr>
        </p:nvSpPr>
        <p:spPr>
          <a:xfrm>
            <a:off x="1242701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7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0" name="Google Shape;240;p28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28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8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4" name="Google Shape;254;p28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55" name="Google Shape;255;p28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56" name="Google Shape;256;p28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57" name="Google Shape;257;p28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58" name="Google Shape;258;p28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9" name="Google Shape;259;p28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28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6" name="Google Shape;266;p28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7" name="Google Shape;267;p28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8" name="Google Shape;268;p28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9" name="Google Shape;269;p28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0" name="Google Shape;270;p28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28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28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28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_simple">
  <p:cSld name="6_Title and Content_sim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9"/>
          <p:cNvSpPr>
            <a:spLocks noGrp="1"/>
          </p:cNvSpPr>
          <p:nvPr>
            <p:ph type="body" idx="1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29"/>
          <p:cNvSpPr>
            <a:spLocks noGrp="1"/>
          </p:cNvSpPr>
          <p:nvPr>
            <p:ph type="body" idx="2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body" idx="3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body" idx="4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5" name="Google Shape;285;p29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6" name="Google Shape;286;p29"/>
          <p:cNvSpPr txBox="1">
            <a:spLocks noGrp="1"/>
          </p:cNvSpPr>
          <p:nvPr>
            <p:ph type="body" idx="5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29"/>
          <p:cNvSpPr>
            <a:spLocks noGrp="1"/>
          </p:cNvSpPr>
          <p:nvPr>
            <p:ph type="body" idx="6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body" idx="7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29"/>
          <p:cNvSpPr>
            <a:spLocks noGrp="1"/>
          </p:cNvSpPr>
          <p:nvPr>
            <p:ph type="body" idx="8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body" idx="9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29"/>
          <p:cNvSpPr>
            <a:spLocks noGrp="1"/>
          </p:cNvSpPr>
          <p:nvPr>
            <p:ph type="body" idx="13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4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3" name="Google Shape;293;p29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4" name="Google Shape;294;p29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5" name="Google Shape;295;p29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6" name="Google Shape;296;p29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7" name="Google Shape;297;p29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9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_3boxes_wayfinging">
  <p:cSld name="4B_3boxes_wayfing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0"/>
          <p:cNvSpPr>
            <a:spLocks noGrp="1"/>
          </p:cNvSpPr>
          <p:nvPr>
            <p:ph type="body" idx="1"/>
          </p:nvPr>
        </p:nvSpPr>
        <p:spPr>
          <a:xfrm>
            <a:off x="501754" y="743538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0"/>
          <p:cNvSpPr txBox="1">
            <a:spLocks noGrp="1"/>
          </p:cNvSpPr>
          <p:nvPr>
            <p:ph type="body" idx="2"/>
          </p:nvPr>
        </p:nvSpPr>
        <p:spPr>
          <a:xfrm>
            <a:off x="1980162" y="7799678"/>
            <a:ext cx="5483893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0"/>
          <p:cNvSpPr txBox="1">
            <a:spLocks noGrp="1"/>
          </p:cNvSpPr>
          <p:nvPr>
            <p:ph type="body" idx="3"/>
          </p:nvPr>
        </p:nvSpPr>
        <p:spPr>
          <a:xfrm>
            <a:off x="10922864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body" idx="4"/>
          </p:nvPr>
        </p:nvSpPr>
        <p:spPr>
          <a:xfrm>
            <a:off x="5691645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body" idx="5"/>
          </p:nvPr>
        </p:nvSpPr>
        <p:spPr>
          <a:xfrm>
            <a:off x="481691" y="2924926"/>
            <a:ext cx="4922866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>
            <a:spLocks noGrp="1"/>
          </p:cNvSpPr>
          <p:nvPr>
            <p:ph type="body" idx="6"/>
          </p:nvPr>
        </p:nvSpPr>
        <p:spPr>
          <a:xfrm>
            <a:off x="3606461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>
            <a:spLocks noGrp="1"/>
          </p:cNvSpPr>
          <p:nvPr>
            <p:ph type="body" idx="7"/>
          </p:nvPr>
        </p:nvSpPr>
        <p:spPr>
          <a:xfrm>
            <a:off x="8816415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0"/>
          <p:cNvSpPr>
            <a:spLocks noGrp="1"/>
          </p:cNvSpPr>
          <p:nvPr>
            <p:ph type="body" idx="8"/>
          </p:nvPr>
        </p:nvSpPr>
        <p:spPr>
          <a:xfrm>
            <a:off x="14047634" y="2246691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0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0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>
            <a:spLocks noGrp="1"/>
          </p:cNvSpPr>
          <p:nvPr>
            <p:ph type="body" idx="1"/>
          </p:nvPr>
        </p:nvSpPr>
        <p:spPr>
          <a:xfrm>
            <a:off x="387350" y="1461613"/>
            <a:ext cx="867159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body" idx="2"/>
          </p:nvPr>
        </p:nvSpPr>
        <p:spPr>
          <a:xfrm>
            <a:off x="514940" y="2849526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body" idx="3"/>
          </p:nvPr>
        </p:nvSpPr>
        <p:spPr>
          <a:xfrm>
            <a:off x="514940" y="4848447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4"/>
          </p:nvPr>
        </p:nvSpPr>
        <p:spPr>
          <a:xfrm>
            <a:off x="514940" y="6845055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5"/>
          </p:nvPr>
        </p:nvSpPr>
        <p:spPr>
          <a:xfrm>
            <a:off x="11423945" y="1382233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6"/>
          </p:nvPr>
        </p:nvSpPr>
        <p:spPr>
          <a:xfrm>
            <a:off x="11423945" y="3381154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31"/>
          <p:cNvSpPr txBox="1">
            <a:spLocks noGrp="1"/>
          </p:cNvSpPr>
          <p:nvPr>
            <p:ph type="body" idx="7"/>
          </p:nvPr>
        </p:nvSpPr>
        <p:spPr>
          <a:xfrm>
            <a:off x="11423945" y="5377762"/>
            <a:ext cx="4333507" cy="1892595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31"/>
          <p:cNvSpPr txBox="1">
            <a:spLocks noGrp="1"/>
          </p:cNvSpPr>
          <p:nvPr>
            <p:ph type="body" idx="8"/>
          </p:nvPr>
        </p:nvSpPr>
        <p:spPr>
          <a:xfrm>
            <a:off x="7001235" y="4717816"/>
            <a:ext cx="2270791" cy="1841718"/>
          </a:xfrm>
          <a:prstGeom prst="rect">
            <a:avLst/>
          </a:prstGeom>
          <a:noFill/>
          <a:ln w="28575" cap="flat" cmpd="sng">
            <a:solidFill>
              <a:srgbClr val="FFD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800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31"/>
          <p:cNvSpPr>
            <a:spLocks noGrp="1"/>
          </p:cNvSpPr>
          <p:nvPr>
            <p:ph type="body" idx="9"/>
          </p:nvPr>
        </p:nvSpPr>
        <p:spPr>
          <a:xfrm>
            <a:off x="6189235" y="6875099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31"/>
          <p:cNvSpPr>
            <a:spLocks noGrp="1"/>
          </p:cNvSpPr>
          <p:nvPr>
            <p:ph type="body" idx="13"/>
          </p:nvPr>
        </p:nvSpPr>
        <p:spPr>
          <a:xfrm>
            <a:off x="8766622" y="683538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31"/>
          <p:cNvSpPr txBox="1">
            <a:spLocks noGrp="1"/>
          </p:cNvSpPr>
          <p:nvPr>
            <p:ph type="body" idx="14"/>
          </p:nvPr>
        </p:nvSpPr>
        <p:spPr>
          <a:xfrm>
            <a:off x="6232660" y="8182447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1"/>
          <p:cNvSpPr txBox="1">
            <a:spLocks noGrp="1"/>
          </p:cNvSpPr>
          <p:nvPr>
            <p:ph type="body" idx="15"/>
          </p:nvPr>
        </p:nvSpPr>
        <p:spPr>
          <a:xfrm>
            <a:off x="8862227" y="8088068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4" name="Google Shape;324;p31"/>
          <p:cNvCxnSpPr/>
          <p:nvPr/>
        </p:nvCxnSpPr>
        <p:spPr>
          <a:xfrm>
            <a:off x="7626534" y="7463156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5" name="Google Shape;325;p31"/>
          <p:cNvSpPr>
            <a:spLocks noGrp="1"/>
          </p:cNvSpPr>
          <p:nvPr>
            <p:ph type="body" idx="16"/>
          </p:nvPr>
        </p:nvSpPr>
        <p:spPr>
          <a:xfrm>
            <a:off x="5431997" y="440336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17"/>
          </p:nvPr>
        </p:nvSpPr>
        <p:spPr>
          <a:xfrm>
            <a:off x="5475422" y="571071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31"/>
          <p:cNvSpPr>
            <a:spLocks noGrp="1"/>
          </p:cNvSpPr>
          <p:nvPr>
            <p:ph type="body" idx="18"/>
          </p:nvPr>
        </p:nvSpPr>
        <p:spPr>
          <a:xfrm>
            <a:off x="9589663" y="440336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body" idx="19"/>
          </p:nvPr>
        </p:nvSpPr>
        <p:spPr>
          <a:xfrm>
            <a:off x="9633088" y="571071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31"/>
          <p:cNvSpPr>
            <a:spLocks noGrp="1"/>
          </p:cNvSpPr>
          <p:nvPr>
            <p:ph type="body" idx="20"/>
          </p:nvPr>
        </p:nvSpPr>
        <p:spPr>
          <a:xfrm>
            <a:off x="7503688" y="2874600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31"/>
          <p:cNvSpPr txBox="1">
            <a:spLocks noGrp="1"/>
          </p:cNvSpPr>
          <p:nvPr>
            <p:ph type="body" idx="21"/>
          </p:nvPr>
        </p:nvSpPr>
        <p:spPr>
          <a:xfrm>
            <a:off x="7547113" y="4181948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1" name="Google Shape;331;p31"/>
          <p:cNvCxnSpPr/>
          <p:nvPr/>
        </p:nvCxnSpPr>
        <p:spPr>
          <a:xfrm rot="10800000" flipH="1">
            <a:off x="9669647" y="60322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2" name="Google Shape;332;p31"/>
          <p:cNvCxnSpPr/>
          <p:nvPr/>
        </p:nvCxnSpPr>
        <p:spPr>
          <a:xfrm>
            <a:off x="6382333" y="605925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3" name="Google Shape;333;p31"/>
          <p:cNvCxnSpPr/>
          <p:nvPr/>
        </p:nvCxnSpPr>
        <p:spPr>
          <a:xfrm flipH="1">
            <a:off x="6680958" y="3932745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4" name="Google Shape;334;p31"/>
          <p:cNvCxnSpPr/>
          <p:nvPr/>
        </p:nvCxnSpPr>
        <p:spPr>
          <a:xfrm>
            <a:off x="8786205" y="3932745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5" name="Google Shape;335;p31"/>
          <p:cNvCxnSpPr/>
          <p:nvPr/>
        </p:nvCxnSpPr>
        <p:spPr>
          <a:xfrm>
            <a:off x="5010925" y="5357909"/>
            <a:ext cx="42107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336" name="Google Shape;336;p31"/>
          <p:cNvCxnSpPr/>
          <p:nvPr/>
        </p:nvCxnSpPr>
        <p:spPr>
          <a:xfrm rot="10800000">
            <a:off x="8862227" y="3210132"/>
            <a:ext cx="234448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337" name="Google Shape;337;p31"/>
          <p:cNvCxnSpPr/>
          <p:nvPr/>
        </p:nvCxnSpPr>
        <p:spPr>
          <a:xfrm rot="10800000">
            <a:off x="10943892" y="4996402"/>
            <a:ext cx="32930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338" name="Google Shape;338;p31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1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>
            <a:spLocks noGrp="1"/>
          </p:cNvSpPr>
          <p:nvPr>
            <p:ph type="pic" idx="2"/>
          </p:nvPr>
        </p:nvSpPr>
        <p:spPr>
          <a:xfrm>
            <a:off x="8935605" y="-8682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>
            <a:spLocks noGrp="1"/>
          </p:cNvSpPr>
          <p:nvPr>
            <p:ph type="pic" idx="2"/>
          </p:nvPr>
        </p:nvSpPr>
        <p:spPr>
          <a:xfrm>
            <a:off x="8935605" y="-8682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">
  <p:cSld name="5_imag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>
            <a:spLocks noGrp="1"/>
          </p:cNvSpPr>
          <p:nvPr>
            <p:ph type="pic" idx="2"/>
          </p:nvPr>
        </p:nvSpPr>
        <p:spPr>
          <a:xfrm>
            <a:off x="688476" y="477926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" name="Google Shape;36;p18"/>
          <p:cNvSpPr>
            <a:spLocks noGrp="1"/>
          </p:cNvSpPr>
          <p:nvPr>
            <p:ph type="pic" idx="3"/>
          </p:nvPr>
        </p:nvSpPr>
        <p:spPr>
          <a:xfrm>
            <a:off x="3736476" y="258470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" name="Google Shape;37;p18"/>
          <p:cNvSpPr>
            <a:spLocks noGrp="1"/>
          </p:cNvSpPr>
          <p:nvPr>
            <p:ph type="pic" idx="4"/>
          </p:nvPr>
        </p:nvSpPr>
        <p:spPr>
          <a:xfrm>
            <a:off x="6833244" y="4791456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" name="Google Shape;38;p18"/>
          <p:cNvSpPr>
            <a:spLocks noGrp="1"/>
          </p:cNvSpPr>
          <p:nvPr>
            <p:ph type="pic" idx="5"/>
          </p:nvPr>
        </p:nvSpPr>
        <p:spPr>
          <a:xfrm>
            <a:off x="9381372" y="1938528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" name="Google Shape;39;p18"/>
          <p:cNvSpPr>
            <a:spLocks noGrp="1"/>
          </p:cNvSpPr>
          <p:nvPr>
            <p:ph type="pic" idx="6"/>
          </p:nvPr>
        </p:nvSpPr>
        <p:spPr>
          <a:xfrm>
            <a:off x="12319644" y="4389120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_Title and Content_wayfinding">
  <p:cSld name="5B_Title and Content_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20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" name="Google Shape;57;p20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" name="Google Shape;58;p20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9" name="Google Shape;59;p20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" name="Google Shape;60;p20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1" name="Google Shape;61;p20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B_Circle_wayfinding">
  <p:cSld name="2B_Circle_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2" name="Google Shape;72;p21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73" name="Google Shape;73;p21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4" name="Google Shape;74;p21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86" name="Google Shape;86;p21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87" name="Google Shape;87;p21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88" name="Google Shape;88;p21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89" name="Google Shape;89;p21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90" name="Google Shape;90;p21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1" name="Google Shape;91;p21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2" name="Google Shape;92;p21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" name="Google Shape;93;p21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4" name="Google Shape;94;p21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5" name="Google Shape;95;p21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22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08" name="Google Shape;108;p22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0" name="Google Shape;120;p22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1" name="Google Shape;121;p22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2" name="Google Shape;122;p22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3" name="Google Shape;123;p22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4" name="Google Shape;124;p22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5" name="Google Shape;125;p22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6" name="Google Shape;126;p22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7" name="Google Shape;127;p22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8" name="Google Shape;128;p22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29" name="Google Shape;129;p22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0" name="Google Shape;130;p22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9241972" y="680297"/>
            <a:ext cx="671558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  <p15:guide id="3" pos="244">
          <p15:clr>
            <a:srgbClr val="F26B43"/>
          </p15:clr>
        </p15:guide>
        <p15:guide id="4" orient="horz" pos="907">
          <p15:clr>
            <a:srgbClr val="F26B43"/>
          </p15:clr>
        </p15:guide>
        <p15:guide id="5" orient="horz" pos="14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1.png"/><Relationship Id="rId3" Type="http://schemas.openxmlformats.org/officeDocument/2006/relationships/hyperlink" Target="https://raeng.org.uk/sustainability-interactive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35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32.pn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eng.org.uk/fe-sustainability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hyperlink" Target="https://raeng.org.uk/sustainability-interactiv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hyperlink" Target="https://raeng.org.uk/sustainability-interactiv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"/>
          <p:cNvSpPr txBox="1"/>
          <p:nvPr/>
        </p:nvSpPr>
        <p:spPr>
          <a:xfrm>
            <a:off x="5042231" y="1761647"/>
            <a:ext cx="6208295" cy="62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</a:t>
            </a:r>
            <a:b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sustainability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10" descr="A picture containing text, sign, pointing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5812" y="270398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4313" y="274487"/>
            <a:ext cx="900000" cy="87692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0"/>
          <p:cNvSpPr txBox="1"/>
          <p:nvPr/>
        </p:nvSpPr>
        <p:spPr>
          <a:xfrm>
            <a:off x="11670077" y="1352794"/>
            <a:ext cx="4255065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3Rs change how we THINK</a:t>
            </a: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The circular lifecycle</a:t>
            </a:r>
            <a:endParaRPr/>
          </a:p>
        </p:txBody>
      </p:sp>
      <p:sp>
        <p:nvSpPr>
          <p:cNvPr id="495" name="Google Shape;495;p10"/>
          <p:cNvSpPr txBox="1">
            <a:spLocks noGrp="1"/>
          </p:cNvSpPr>
          <p:nvPr>
            <p:ph type="body" idx="1"/>
          </p:nvPr>
        </p:nvSpPr>
        <p:spPr>
          <a:xfrm>
            <a:off x="411857" y="4165865"/>
            <a:ext cx="4680793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3Rs change how we ACT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496" name="Google Shape;496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06425" y="6318330"/>
            <a:ext cx="1247775" cy="1214277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7" name="Google Shape;497;p10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3182938" y="6277870"/>
            <a:ext cx="1249362" cy="121582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8" name="Google Shape;498;p10"/>
          <p:cNvSpPr txBox="1">
            <a:spLocks noGrp="1"/>
          </p:cNvSpPr>
          <p:nvPr>
            <p:ph type="body" idx="4"/>
          </p:nvPr>
        </p:nvSpPr>
        <p:spPr>
          <a:xfrm>
            <a:off x="67135" y="7626207"/>
            <a:ext cx="2326353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Raw materials</a:t>
            </a:r>
            <a:endParaRPr/>
          </a:p>
        </p:txBody>
      </p:sp>
      <p:sp>
        <p:nvSpPr>
          <p:cNvPr id="499" name="Google Shape;499;p10"/>
          <p:cNvSpPr txBox="1">
            <a:spLocks noGrp="1"/>
          </p:cNvSpPr>
          <p:nvPr>
            <p:ph type="body" idx="5"/>
          </p:nvPr>
        </p:nvSpPr>
        <p:spPr>
          <a:xfrm>
            <a:off x="2536414" y="7626207"/>
            <a:ext cx="2556236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Extraction</a:t>
            </a:r>
            <a:endParaRPr/>
          </a:p>
        </p:txBody>
      </p:sp>
      <p:pic>
        <p:nvPicPr>
          <p:cNvPr id="500" name="Google Shape;500;p10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5807075" y="6318330"/>
            <a:ext cx="1247775" cy="1214277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1" name="Google Shape;501;p10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8383588" y="6277870"/>
            <a:ext cx="1249362" cy="121582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2" name="Google Shape;502;p10"/>
          <p:cNvSpPr txBox="1">
            <a:spLocks noGrp="1"/>
          </p:cNvSpPr>
          <p:nvPr>
            <p:ph type="body" idx="8"/>
          </p:nvPr>
        </p:nvSpPr>
        <p:spPr>
          <a:xfrm>
            <a:off x="5466822" y="7626207"/>
            <a:ext cx="1928244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Production</a:t>
            </a:r>
            <a:endParaRPr/>
          </a:p>
        </p:txBody>
      </p:sp>
      <p:sp>
        <p:nvSpPr>
          <p:cNvPr id="503" name="Google Shape;503;p10"/>
          <p:cNvSpPr txBox="1">
            <a:spLocks noGrp="1"/>
          </p:cNvSpPr>
          <p:nvPr>
            <p:ph type="body" idx="9"/>
          </p:nvPr>
        </p:nvSpPr>
        <p:spPr>
          <a:xfrm>
            <a:off x="8023294" y="7626207"/>
            <a:ext cx="197639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Consumption</a:t>
            </a:r>
            <a:endParaRPr/>
          </a:p>
        </p:txBody>
      </p:sp>
      <p:pic>
        <p:nvPicPr>
          <p:cNvPr id="504" name="Google Shape;504;p10"/>
          <p:cNvPicPr preferRelativeResize="0">
            <a:picLocks noGrp="1"/>
          </p:cNvPicPr>
          <p:nvPr>
            <p:ph type="body" idx="13"/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11036300" y="6318330"/>
            <a:ext cx="1247775" cy="1214277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5" name="Google Shape;505;p10"/>
          <p:cNvPicPr preferRelativeResize="0">
            <a:picLocks noGrp="1"/>
          </p:cNvPicPr>
          <p:nvPr>
            <p:ph type="body" idx="14"/>
          </p:nvPr>
        </p:nvPicPr>
        <p:blipFill rotWithShape="1">
          <a:blip r:embed="rId11">
            <a:alphaModFix/>
          </a:blip>
          <a:srcRect/>
          <a:stretch/>
        </p:blipFill>
        <p:spPr>
          <a:xfrm>
            <a:off x="13612813" y="6277870"/>
            <a:ext cx="1249362" cy="121582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6" name="Google Shape;506;p10"/>
          <p:cNvSpPr txBox="1">
            <a:spLocks noGrp="1"/>
          </p:cNvSpPr>
          <p:nvPr>
            <p:ph type="body" idx="15"/>
          </p:nvPr>
        </p:nvSpPr>
        <p:spPr>
          <a:xfrm>
            <a:off x="10661855" y="7626207"/>
            <a:ext cx="1976397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Disposal</a:t>
            </a:r>
            <a:endParaRPr/>
          </a:p>
        </p:txBody>
      </p:sp>
      <p:sp>
        <p:nvSpPr>
          <p:cNvPr id="507" name="Google Shape;507;p10"/>
          <p:cNvSpPr txBox="1">
            <a:spLocks noGrp="1"/>
          </p:cNvSpPr>
          <p:nvPr>
            <p:ph type="body" idx="16"/>
          </p:nvPr>
        </p:nvSpPr>
        <p:spPr>
          <a:xfrm>
            <a:off x="13708684" y="7626207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Waste</a:t>
            </a:r>
            <a:endParaRPr/>
          </a:p>
        </p:txBody>
      </p:sp>
      <p:sp>
        <p:nvSpPr>
          <p:cNvPr id="508" name="Google Shape;508;p10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Materials flow </a:t>
            </a:r>
            <a:br>
              <a:rPr lang="en-US" sz="2000"/>
            </a:br>
            <a:r>
              <a:rPr lang="en-US" sz="2000"/>
              <a:t>in a cycle </a:t>
            </a:r>
            <a:br>
              <a:rPr lang="en-US" sz="2000"/>
            </a:br>
            <a:r>
              <a:rPr lang="en-US" sz="2000"/>
              <a:t>that maximises </a:t>
            </a:r>
            <a:br>
              <a:rPr lang="en-US" sz="2000"/>
            </a:br>
            <a:r>
              <a:rPr lang="en-US" sz="2000"/>
              <a:t>their value</a:t>
            </a:r>
            <a:endParaRPr/>
          </a:p>
        </p:txBody>
      </p:sp>
      <p:pic>
        <p:nvPicPr>
          <p:cNvPr id="509" name="Google Shape;509;p10"/>
          <p:cNvPicPr preferRelativeResize="0">
            <a:picLocks noGrp="1"/>
          </p:cNvPicPr>
          <p:nvPr>
            <p:ph type="body" idx="18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5049838" y="3842448"/>
            <a:ext cx="1247775" cy="1222567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0" name="Google Shape;510;p10"/>
          <p:cNvSpPr txBox="1">
            <a:spLocks noGrp="1"/>
          </p:cNvSpPr>
          <p:nvPr>
            <p:ph type="body" idx="19"/>
          </p:nvPr>
        </p:nvSpPr>
        <p:spPr>
          <a:xfrm>
            <a:off x="5049838" y="5136555"/>
            <a:ext cx="127239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Recycle</a:t>
            </a:r>
            <a:endParaRPr/>
          </a:p>
        </p:txBody>
      </p:sp>
      <p:pic>
        <p:nvPicPr>
          <p:cNvPr id="511" name="Google Shape;511;p10"/>
          <p:cNvPicPr preferRelativeResize="0">
            <a:picLocks noGrp="1"/>
          </p:cNvPicPr>
          <p:nvPr>
            <p:ph type="body" idx="20"/>
          </p:nvPr>
        </p:nvPicPr>
        <p:blipFill rotWithShape="1">
          <a:blip r:embed="rId13">
            <a:alphaModFix/>
          </a:blip>
          <a:srcRect/>
          <a:stretch/>
        </p:blipFill>
        <p:spPr>
          <a:xfrm>
            <a:off x="9207500" y="3848750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2" name="Google Shape;512;p10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Reuse</a:t>
            </a:r>
            <a:endParaRPr/>
          </a:p>
        </p:txBody>
      </p:sp>
      <p:pic>
        <p:nvPicPr>
          <p:cNvPr id="513" name="Google Shape;513;p10"/>
          <p:cNvPicPr preferRelativeResize="0">
            <a:picLocks noGrp="1"/>
          </p:cNvPicPr>
          <p:nvPr>
            <p:ph type="body" idx="22"/>
          </p:nvPr>
        </p:nvPicPr>
        <p:blipFill rotWithShape="1">
          <a:blip r:embed="rId14">
            <a:alphaModFix/>
          </a:blip>
          <a:srcRect/>
          <a:stretch/>
        </p:blipFill>
        <p:spPr>
          <a:xfrm>
            <a:off x="7121525" y="2319987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4" name="Google Shape;514;p10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Repair</a:t>
            </a:r>
            <a:endParaRPr/>
          </a:p>
        </p:txBody>
      </p:sp>
      <p:pic>
        <p:nvPicPr>
          <p:cNvPr id="515" name="Google Shape;515;p10"/>
          <p:cNvPicPr preferRelativeResize="0">
            <a:picLocks noGrp="1"/>
          </p:cNvPicPr>
          <p:nvPr>
            <p:ph type="body" idx="24"/>
          </p:nvPr>
        </p:nvPicPr>
        <p:blipFill rotWithShape="1">
          <a:blip r:embed="rId15">
            <a:alphaModFix/>
          </a:blip>
          <a:srcRect/>
          <a:stretch/>
        </p:blipFill>
        <p:spPr>
          <a:xfrm>
            <a:off x="12014350" y="2319987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6" name="Google Shape;516;p10"/>
          <p:cNvSpPr txBox="1">
            <a:spLocks noGrp="1"/>
          </p:cNvSpPr>
          <p:nvPr>
            <p:ph type="body" idx="25"/>
          </p:nvPr>
        </p:nvSpPr>
        <p:spPr>
          <a:xfrm>
            <a:off x="12057166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Refuse</a:t>
            </a:r>
            <a:endParaRPr/>
          </a:p>
        </p:txBody>
      </p:sp>
      <p:pic>
        <p:nvPicPr>
          <p:cNvPr id="517" name="Google Shape;517;p10"/>
          <p:cNvPicPr preferRelativeResize="0">
            <a:picLocks noGrp="1"/>
          </p:cNvPicPr>
          <p:nvPr>
            <p:ph type="body" idx="26"/>
          </p:nvPr>
        </p:nvPicPr>
        <p:blipFill rotWithShape="1">
          <a:blip r:embed="rId16">
            <a:alphaModFix/>
          </a:blip>
          <a:srcRect/>
          <a:stretch/>
        </p:blipFill>
        <p:spPr>
          <a:xfrm>
            <a:off x="14412129" y="2319987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8" name="Google Shape;518;p10"/>
          <p:cNvSpPr txBox="1">
            <a:spLocks noGrp="1"/>
          </p:cNvSpPr>
          <p:nvPr>
            <p:ph type="body" idx="27"/>
          </p:nvPr>
        </p:nvSpPr>
        <p:spPr>
          <a:xfrm>
            <a:off x="14454946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/>
              <a:t>Rethink</a:t>
            </a:r>
            <a:endParaRPr/>
          </a:p>
        </p:txBody>
      </p:sp>
      <p:pic>
        <p:nvPicPr>
          <p:cNvPr id="519" name="Google Shape;519;p10"/>
          <p:cNvPicPr preferRelativeResize="0">
            <a:picLocks noGrp="1"/>
          </p:cNvPicPr>
          <p:nvPr>
            <p:ph type="body" idx="28"/>
          </p:nvPr>
        </p:nvPicPr>
        <p:blipFill rotWithShape="1">
          <a:blip r:embed="rId17">
            <a:alphaModFix/>
          </a:blip>
          <a:srcRect/>
          <a:stretch/>
        </p:blipFill>
        <p:spPr>
          <a:xfrm>
            <a:off x="13234671" y="3813873"/>
            <a:ext cx="1247775" cy="1222567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0" name="Google Shape;520;p10"/>
          <p:cNvSpPr txBox="1">
            <a:spLocks noGrp="1"/>
          </p:cNvSpPr>
          <p:nvPr>
            <p:ph type="body" idx="29"/>
          </p:nvPr>
        </p:nvSpPr>
        <p:spPr>
          <a:xfrm>
            <a:off x="13277488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/>
              <a:t>Reduce</a:t>
            </a:r>
            <a:endParaRPr/>
          </a:p>
        </p:txBody>
      </p:sp>
      <p:sp>
        <p:nvSpPr>
          <p:cNvPr id="521" name="Google Shape;521;p10"/>
          <p:cNvSpPr txBox="1"/>
          <p:nvPr/>
        </p:nvSpPr>
        <p:spPr>
          <a:xfrm>
            <a:off x="1482286" y="8003930"/>
            <a:ext cx="2676759" cy="64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Fewer raw materials - less extraction and processing</a:t>
            </a:r>
            <a:endParaRPr/>
          </a:p>
        </p:txBody>
      </p:sp>
      <p:sp>
        <p:nvSpPr>
          <p:cNvPr id="522" name="Google Shape;522;p10"/>
          <p:cNvSpPr txBox="1"/>
          <p:nvPr/>
        </p:nvSpPr>
        <p:spPr>
          <a:xfrm>
            <a:off x="5165778" y="8003930"/>
            <a:ext cx="2652762" cy="64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Remanufacture into same or different products</a:t>
            </a:r>
            <a:endParaRPr/>
          </a:p>
        </p:txBody>
      </p:sp>
      <p:sp>
        <p:nvSpPr>
          <p:cNvPr id="523" name="Google Shape;523;p10"/>
          <p:cNvSpPr txBox="1"/>
          <p:nvPr/>
        </p:nvSpPr>
        <p:spPr>
          <a:xfrm>
            <a:off x="8072297" y="8003930"/>
            <a:ext cx="2149386" cy="64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Product life extended by reuse and repair</a:t>
            </a:r>
            <a:endParaRPr/>
          </a:p>
        </p:txBody>
      </p:sp>
      <p:sp>
        <p:nvSpPr>
          <p:cNvPr id="524" name="Google Shape;524;p10"/>
          <p:cNvSpPr txBox="1"/>
          <p:nvPr/>
        </p:nvSpPr>
        <p:spPr>
          <a:xfrm>
            <a:off x="12258934" y="8003930"/>
            <a:ext cx="1449750" cy="64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Less waste and pollution</a:t>
            </a:r>
            <a:endParaRPr/>
          </a:p>
        </p:txBody>
      </p:sp>
      <p:sp>
        <p:nvSpPr>
          <p:cNvPr id="525" name="Google Shape;525;p10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526" name="Google Shape;526;p10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Applying the 6Rs for a circular lifecycle</a:t>
            </a:r>
            <a:endParaRPr/>
          </a:p>
        </p:txBody>
      </p:sp>
      <p:pic>
        <p:nvPicPr>
          <p:cNvPr id="533" name="Google Shape;533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05525" y="2590680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4" name="Google Shape;534;p11"/>
          <p:cNvSpPr txBox="1">
            <a:spLocks noGrp="1"/>
          </p:cNvSpPr>
          <p:nvPr>
            <p:ph type="body" idx="2"/>
          </p:nvPr>
        </p:nvSpPr>
        <p:spPr>
          <a:xfrm>
            <a:off x="1680057" y="2262294"/>
            <a:ext cx="3587681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Make all kettle bases identical and buy the base and kettle 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parts separately.</a:t>
            </a:r>
            <a:endParaRPr/>
          </a:p>
        </p:txBody>
      </p:sp>
      <p:pic>
        <p:nvPicPr>
          <p:cNvPr id="535" name="Google Shape;535;p11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28100" y="2590680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6" name="Google Shape;536;p1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053013" y="4658375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7" name="Google Shape;537;p11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982200" y="4657605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8" name="Google Shape;538;p11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6878557"/>
            <a:ext cx="1249363" cy="122412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9" name="Google Shape;539;p11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8909050" y="6878557"/>
            <a:ext cx="1249363" cy="122412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0" name="Google Shape;540;p11"/>
          <p:cNvSpPr txBox="1">
            <a:spLocks noGrp="1"/>
          </p:cNvSpPr>
          <p:nvPr>
            <p:ph type="body" idx="8"/>
          </p:nvPr>
        </p:nvSpPr>
        <p:spPr>
          <a:xfrm>
            <a:off x="1680058" y="4766954"/>
            <a:ext cx="3063392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Don’t use non-recyclable materials.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541" name="Google Shape;541;p11"/>
          <p:cNvSpPr txBox="1">
            <a:spLocks noGrp="1"/>
          </p:cNvSpPr>
          <p:nvPr>
            <p:ph type="body" idx="9"/>
          </p:nvPr>
        </p:nvSpPr>
        <p:spPr>
          <a:xfrm>
            <a:off x="1680058" y="6635098"/>
            <a:ext cx="3587680" cy="110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Make the element and thermostat longer lasting so people don’t replace so often.</a:t>
            </a:r>
            <a:endParaRPr sz="2000"/>
          </a:p>
        </p:txBody>
      </p:sp>
      <p:sp>
        <p:nvSpPr>
          <p:cNvPr id="542" name="Google Shape;542;p11"/>
          <p:cNvSpPr txBox="1">
            <a:spLocks noGrp="1"/>
          </p:cNvSpPr>
          <p:nvPr>
            <p:ph type="body" idx="13"/>
          </p:nvPr>
        </p:nvSpPr>
        <p:spPr>
          <a:xfrm>
            <a:off x="11529391" y="2212276"/>
            <a:ext cx="3021496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 fontScale="925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>
                <a:solidFill>
                  <a:schemeClr val="dk1"/>
                </a:solidFill>
              </a:rPr>
              <a:t>Let people reuse parts like the base, handle etc. when other parts break.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543" name="Google Shape;543;p11"/>
          <p:cNvSpPr txBox="1">
            <a:spLocks noGrp="1"/>
          </p:cNvSpPr>
          <p:nvPr>
            <p:ph type="body" idx="14"/>
          </p:nvPr>
        </p:nvSpPr>
        <p:spPr>
          <a:xfrm>
            <a:off x="11529391" y="4657605"/>
            <a:ext cx="3021496" cy="84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Make it easy to replace each part safely.</a:t>
            </a:r>
            <a:endParaRPr/>
          </a:p>
        </p:txBody>
      </p:sp>
      <p:sp>
        <p:nvSpPr>
          <p:cNvPr id="544" name="Google Shape;544;p11"/>
          <p:cNvSpPr txBox="1">
            <a:spLocks noGrp="1"/>
          </p:cNvSpPr>
          <p:nvPr>
            <p:ph type="body" idx="15"/>
          </p:nvPr>
        </p:nvSpPr>
        <p:spPr>
          <a:xfrm>
            <a:off x="11231564" y="6635097"/>
            <a:ext cx="3319324" cy="92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</a:rPr>
              <a:t>Make it easy to dismantle. People can return parts by post or to shops.</a:t>
            </a:r>
            <a:endParaRPr sz="2000"/>
          </a:p>
        </p:txBody>
      </p:sp>
      <p:sp>
        <p:nvSpPr>
          <p:cNvPr id="545" name="Google Shape;545;p11"/>
          <p:cNvSpPr txBox="1">
            <a:spLocks noGrp="1"/>
          </p:cNvSpPr>
          <p:nvPr>
            <p:ph type="body" idx="16"/>
          </p:nvPr>
        </p:nvSpPr>
        <p:spPr>
          <a:xfrm>
            <a:off x="6027735" y="3879170"/>
            <a:ext cx="1249363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Rethink</a:t>
            </a:r>
            <a:endParaRPr/>
          </a:p>
        </p:txBody>
      </p:sp>
      <p:sp>
        <p:nvSpPr>
          <p:cNvPr id="546" name="Google Shape;546;p11"/>
          <p:cNvSpPr txBox="1">
            <a:spLocks noGrp="1"/>
          </p:cNvSpPr>
          <p:nvPr>
            <p:ph type="body" idx="17"/>
          </p:nvPr>
        </p:nvSpPr>
        <p:spPr>
          <a:xfrm>
            <a:off x="5095873" y="5963104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Refuse</a:t>
            </a:r>
            <a:endParaRPr/>
          </a:p>
        </p:txBody>
      </p:sp>
      <p:sp>
        <p:nvSpPr>
          <p:cNvPr id="547" name="Google Shape;547;p11"/>
          <p:cNvSpPr txBox="1">
            <a:spLocks noGrp="1"/>
          </p:cNvSpPr>
          <p:nvPr>
            <p:ph type="body" idx="18"/>
          </p:nvPr>
        </p:nvSpPr>
        <p:spPr>
          <a:xfrm>
            <a:off x="10082210" y="5963104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Repair</a:t>
            </a:r>
            <a:endParaRPr/>
          </a:p>
        </p:txBody>
      </p:sp>
      <p:sp>
        <p:nvSpPr>
          <p:cNvPr id="548" name="Google Shape;548;p11"/>
          <p:cNvSpPr txBox="1">
            <a:spLocks noGrp="1"/>
          </p:cNvSpPr>
          <p:nvPr>
            <p:ph type="body" idx="19"/>
          </p:nvPr>
        </p:nvSpPr>
        <p:spPr>
          <a:xfrm>
            <a:off x="9005094" y="387917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Reuse</a:t>
            </a:r>
            <a:endParaRPr/>
          </a:p>
        </p:txBody>
      </p:sp>
      <p:sp>
        <p:nvSpPr>
          <p:cNvPr id="549" name="Google Shape;549;p11"/>
          <p:cNvSpPr txBox="1">
            <a:spLocks noGrp="1"/>
          </p:cNvSpPr>
          <p:nvPr>
            <p:ph type="body" idx="20"/>
          </p:nvPr>
        </p:nvSpPr>
        <p:spPr>
          <a:xfrm>
            <a:off x="6051091" y="8183791"/>
            <a:ext cx="12447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Reduce</a:t>
            </a:r>
            <a:endParaRPr/>
          </a:p>
        </p:txBody>
      </p:sp>
      <p:sp>
        <p:nvSpPr>
          <p:cNvPr id="550" name="Google Shape;550;p11"/>
          <p:cNvSpPr txBox="1">
            <a:spLocks noGrp="1"/>
          </p:cNvSpPr>
          <p:nvPr>
            <p:ph type="body" idx="21"/>
          </p:nvPr>
        </p:nvSpPr>
        <p:spPr>
          <a:xfrm>
            <a:off x="8915176" y="8183791"/>
            <a:ext cx="12447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Recycle</a:t>
            </a:r>
            <a:endParaRPr/>
          </a:p>
        </p:txBody>
      </p:sp>
      <p:sp>
        <p:nvSpPr>
          <p:cNvPr id="551" name="Google Shape;551;p11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Electric kettle</a:t>
            </a:r>
            <a:endParaRPr/>
          </a:p>
        </p:txBody>
      </p:sp>
      <p:sp>
        <p:nvSpPr>
          <p:cNvPr id="552" name="Google Shape;552;p11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553" name="Google Shape;553;p11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Examples of the circular economy</a:t>
            </a:r>
            <a:endParaRPr/>
          </a:p>
        </p:txBody>
      </p:sp>
      <p:sp>
        <p:nvSpPr>
          <p:cNvPr id="560" name="Google Shape;560;p12"/>
          <p:cNvSpPr txBox="1">
            <a:spLocks noGrp="1"/>
          </p:cNvSpPr>
          <p:nvPr>
            <p:ph type="body" idx="3"/>
          </p:nvPr>
        </p:nvSpPr>
        <p:spPr>
          <a:xfrm>
            <a:off x="10922864" y="2924926"/>
            <a:ext cx="4922866" cy="4481714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Recycle: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Veolia drug platinum recovery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Veolia’s Hazardous Waste Services Laboratory is able to recover precious platinum from a cancer drug that must be destroyed at the end of its short shelf life.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The high-quality platinum can be reprocessed into new cancer drugs or smelted into other goods, including platinum rings, bracelets and earrings.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</p:txBody>
      </p:sp>
      <p:sp>
        <p:nvSpPr>
          <p:cNvPr id="561" name="Google Shape;561;p12"/>
          <p:cNvSpPr txBox="1">
            <a:spLocks noGrp="1"/>
          </p:cNvSpPr>
          <p:nvPr>
            <p:ph type="body" idx="4"/>
          </p:nvPr>
        </p:nvSpPr>
        <p:spPr>
          <a:xfrm>
            <a:off x="5691645" y="2924926"/>
            <a:ext cx="4922866" cy="4481714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Repair: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Dualit toasters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Dualit toasters are designed to be repairable, and the company makes a range of common spares available, including heating elements and timers.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The company also offers refurbished small appliances that have been refurbished to ‘as new’ condition after being returned under warranty.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</p:txBody>
      </p:sp>
      <p:sp>
        <p:nvSpPr>
          <p:cNvPr id="562" name="Google Shape;562;p12"/>
          <p:cNvSpPr txBox="1">
            <a:spLocks noGrp="1"/>
          </p:cNvSpPr>
          <p:nvPr>
            <p:ph type="body" idx="5"/>
          </p:nvPr>
        </p:nvSpPr>
        <p:spPr>
          <a:xfrm>
            <a:off x="481691" y="2924926"/>
            <a:ext cx="4922866" cy="4481714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396000" rIns="2880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Reuse: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Gomi Design portable speakers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Gomi Design portable bluetooth speakers are made from 100 used plastic bags and are powered by repurposed batteries from damaged rental eBikes.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The company will also offer a </a:t>
            </a:r>
            <a:br>
              <a:rPr lang="en-US"/>
            </a:br>
            <a:r>
              <a:rPr lang="en-US"/>
              <a:t>return-for-life repair service to ensure the speakers are never thrown away unnecessarily.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563" name="Google Shape;563;p12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06799" y="2265241"/>
            <a:ext cx="1254826" cy="121680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952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4" name="Google Shape;564;p12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816975" y="2266012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952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5" name="Google Shape;565;p12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4047788" y="2258933"/>
            <a:ext cx="1249362" cy="1224122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952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6" name="Google Shape;566;p12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567" name="Google Shape;567;p12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"/>
          <p:cNvSpPr txBox="1">
            <a:spLocks noGrp="1"/>
          </p:cNvSpPr>
          <p:nvPr>
            <p:ph type="title"/>
          </p:nvPr>
        </p:nvSpPr>
        <p:spPr>
          <a:xfrm>
            <a:off x="4938729" y="1342976"/>
            <a:ext cx="6380130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1. Circular lifecycles and sustainability</a:t>
            </a:r>
            <a:endParaRPr/>
          </a:p>
        </p:txBody>
      </p:sp>
      <p:sp>
        <p:nvSpPr>
          <p:cNvPr id="352" name="Google Shape;352;p2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" descr="A person standing in front of a whiteboard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95"/>
          <a:stretch/>
        </p:blipFill>
        <p:spPr>
          <a:xfrm>
            <a:off x="8935605" y="-8682"/>
            <a:ext cx="7332579" cy="917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359" name="Google Shape;359;p3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360" name="Google Shape;360;p3"/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</a:t>
            </a:r>
            <a:endParaRPr/>
          </a:p>
        </p:txBody>
      </p:sp>
      <p:sp>
        <p:nvSpPr>
          <p:cNvPr id="361" name="Google Shape;361;p3"/>
          <p:cNvSpPr/>
          <p:nvPr/>
        </p:nvSpPr>
        <p:spPr>
          <a:xfrm>
            <a:off x="485638" y="2909487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sustainability and describe the 6Rs of sustainability.</a:t>
            </a:r>
            <a:endParaRPr/>
          </a:p>
        </p:txBody>
      </p:sp>
      <p:sp>
        <p:nvSpPr>
          <p:cNvPr id="362" name="Google Shape;362;p3"/>
          <p:cNvSpPr/>
          <p:nvPr/>
        </p:nvSpPr>
        <p:spPr>
          <a:xfrm>
            <a:off x="4097920" y="2909487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how the 6Rs support circular economic models.</a:t>
            </a:r>
            <a:endParaRPr/>
          </a:p>
        </p:txBody>
      </p:sp>
      <p:pic>
        <p:nvPicPr>
          <p:cNvPr id="363" name="Google Shape;36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6104964"/>
            <a:ext cx="3133165" cy="303903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"/>
          <p:cNvSpPr/>
          <p:nvPr/>
        </p:nvSpPr>
        <p:spPr>
          <a:xfrm>
            <a:off x="7710202" y="2909487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all 6Rs to reimagine a product for a circular lifecycle.</a:t>
            </a:r>
            <a:endParaRPr/>
          </a:p>
        </p:txBody>
      </p:sp>
      <p:sp>
        <p:nvSpPr>
          <p:cNvPr id="365" name="Google Shape;365;p3"/>
          <p:cNvSpPr txBox="1"/>
          <p:nvPr/>
        </p:nvSpPr>
        <p:spPr>
          <a:xfrm>
            <a:off x="15290425" y="8559801"/>
            <a:ext cx="539750" cy="41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"/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" descr="A person standing in a fiel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35605" y="-8682"/>
            <a:ext cx="7332579" cy="917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What is sustainability?</a:t>
            </a:r>
            <a:endParaRPr/>
          </a:p>
        </p:txBody>
      </p:sp>
      <p:sp>
        <p:nvSpPr>
          <p:cNvPr id="374" name="Google Shape;374;p4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 </a:t>
            </a:r>
            <a:endParaRPr/>
          </a:p>
        </p:txBody>
      </p:sp>
      <p:sp>
        <p:nvSpPr>
          <p:cNvPr id="375" name="Google Shape;375;p4"/>
          <p:cNvSpPr txBox="1"/>
          <p:nvPr/>
        </p:nvSpPr>
        <p:spPr>
          <a:xfrm>
            <a:off x="411858" y="1445908"/>
            <a:ext cx="8266921" cy="139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sustainability?</a:t>
            </a:r>
            <a:endParaRPr/>
          </a:p>
        </p:txBody>
      </p:sp>
      <p:pic>
        <p:nvPicPr>
          <p:cNvPr id="376" name="Google Shape;3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6104964"/>
            <a:ext cx="3133165" cy="303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5812" y="281790"/>
            <a:ext cx="900000" cy="87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4463" y="260894"/>
            <a:ext cx="899700" cy="87692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"/>
          <p:cNvSpPr txBox="1"/>
          <p:nvPr/>
        </p:nvSpPr>
        <p:spPr>
          <a:xfrm>
            <a:off x="528846" y="3110128"/>
            <a:ext cx="6372286" cy="1962206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88000" rIns="288000" bIns="288000" anchor="t" anchorCtr="0">
            <a:noAutofit/>
          </a:bodyPr>
          <a:lstStyle/>
          <a:p>
            <a:pPr marL="482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mean to ‘be sustainable’?</a:t>
            </a:r>
            <a:br>
              <a:rPr lang="en-US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ideas to create your own </a:t>
            </a:r>
            <a:br>
              <a:rPr lang="en-US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sustainability.</a:t>
            </a: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4"/>
          <p:cNvPicPr preferRelativeResize="0"/>
          <p:nvPr/>
        </p:nvPicPr>
        <p:blipFill rotWithShape="1">
          <a:blip r:embed="rId7">
            <a:alphaModFix/>
          </a:blip>
          <a:srcRect l="-39589" t="-31579" r="-34276" b="-31578"/>
          <a:stretch/>
        </p:blipFill>
        <p:spPr>
          <a:xfrm>
            <a:off x="5733904" y="2587634"/>
            <a:ext cx="863761" cy="837585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ECECED"/>
          </a:solidFill>
          <a:ln w="28575" cap="flat" cmpd="sng">
            <a:solidFill>
              <a:srgbClr val="D2CF1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2" name="Google Shape;382;p4" descr="A picture containing text, sign&#10;&#10;Description automatically generated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17461" y="270398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"/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Examples of sustainable practice</a:t>
            </a:r>
            <a:endParaRPr/>
          </a:p>
        </p:txBody>
      </p:sp>
      <p:pic>
        <p:nvPicPr>
          <p:cNvPr id="390" name="Google Shape;390;p5" descr="A group of people wearing hard hats&#10;&#10;Description automatically generated with medium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476" y="477926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91" name="Google Shape;391;p5" descr="A close-up of a circuit board&#10;&#10;Description automatically generated with medium confidenc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36476" y="258470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92" name="Google Shape;392;p5" descr="A picture containing indoor, pile, warehouse, several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833244" y="4791456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93" name="Google Shape;393;p5" descr="A person writing on a tablet&#10;&#10;Description automatically generated with medium confidence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381372" y="1938528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94" name="Google Shape;394;p5" descr="A person wearing headphones&#10;&#10;Description automatically generated with medium confidence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2319644" y="4389120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95" name="Google Shape;395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34463" y="260894"/>
            <a:ext cx="899700" cy="87692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397" name="Google Shape;397;p5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"/>
          <p:cNvSpPr txBox="1"/>
          <p:nvPr/>
        </p:nvSpPr>
        <p:spPr>
          <a:xfrm>
            <a:off x="443118" y="8496032"/>
            <a:ext cx="10931464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© This Is Engineering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© </a:t>
            </a:r>
            <a:r>
              <a:rPr lang="en-US" sz="1400" i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Michael Barera |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© </a:t>
            </a:r>
            <a:r>
              <a:rPr lang="en-US" sz="1400" b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Veneta System</a:t>
            </a:r>
            <a:br>
              <a:rPr lang="en-US" sz="1400" i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i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i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What is sustainability? Example answers</a:t>
            </a:r>
            <a:endParaRPr/>
          </a:p>
        </p:txBody>
      </p:sp>
      <p:sp>
        <p:nvSpPr>
          <p:cNvPr id="405" name="Google Shape;405;p6"/>
          <p:cNvSpPr txBox="1">
            <a:spLocks noGrp="1"/>
          </p:cNvSpPr>
          <p:nvPr>
            <p:ph type="body" idx="2"/>
          </p:nvPr>
        </p:nvSpPr>
        <p:spPr>
          <a:xfrm>
            <a:off x="411858" y="2692361"/>
            <a:ext cx="6781422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Examples of what it means to ‘be sustainable’ </a:t>
            </a:r>
            <a:br>
              <a:rPr lang="en-US" sz="2000" b="1"/>
            </a:br>
            <a:r>
              <a:rPr lang="en-US" sz="2000" b="1"/>
              <a:t>might include: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Saving energy, avoiding food waste, recycling, avoiding single use plastics, buying second-hand items, walking or biking instead of using a car, </a:t>
            </a:r>
            <a:r>
              <a:rPr lang="en-US" sz="2000"/>
              <a:t>using less, stop using fossil fuels, preserving nature, not using up natural resources.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Two definitions of sustainability are: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20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Avoidance of the depletion of natural resources in order to maintain an ecological balance.’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02124"/>
              </a:buClr>
              <a:buSzPts val="2000"/>
              <a:buNone/>
            </a:pPr>
            <a:r>
              <a:rPr lang="en-US" sz="20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In 1987, the United Nations Brundtland Commission defined sustainability as ‘meeting the needs of the present without compromising the ability of future generations to meet their own needs’.</a:t>
            </a:r>
            <a:endParaRPr/>
          </a:p>
        </p:txBody>
      </p:sp>
      <p:sp>
        <p:nvSpPr>
          <p:cNvPr id="406" name="Google Shape;406;p6"/>
          <p:cNvSpPr txBox="1"/>
          <p:nvPr/>
        </p:nvSpPr>
        <p:spPr>
          <a:xfrm>
            <a:off x="8127380" y="2679748"/>
            <a:ext cx="7479957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images represent that: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generation reduces the need for fossil fuels.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Remanufactured toner saves the use of virgin plastic.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Factory recycling reduces waste and reuses raw materials.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design reduces materials and can make products easier to recycle.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production reduces energy and waste materials.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examples of sustainable practice might include: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less material to make products.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less and recycle more.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causing pollution.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less energy and use renewable sources of energy.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it easier to repair and recycle products.</a:t>
            </a:r>
            <a:endParaRPr/>
          </a:p>
        </p:txBody>
      </p:sp>
      <p:sp>
        <p:nvSpPr>
          <p:cNvPr id="407" name="Google Shape;407;p6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"/>
          <p:cNvSpPr txBox="1">
            <a:spLocks noGrp="1"/>
          </p:cNvSpPr>
          <p:nvPr>
            <p:ph type="title"/>
          </p:nvPr>
        </p:nvSpPr>
        <p:spPr>
          <a:xfrm>
            <a:off x="411858" y="1462531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The linear lifecycle</a:t>
            </a:r>
            <a:endParaRPr/>
          </a:p>
        </p:txBody>
      </p:sp>
      <p:pic>
        <p:nvPicPr>
          <p:cNvPr id="414" name="Google Shape;41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6275" y="3532880"/>
            <a:ext cx="1825625" cy="1776614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5" name="Google Shape;415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319463" y="3532880"/>
            <a:ext cx="1825625" cy="1776614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6" name="Google Shape;416;p7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922963" y="3532108"/>
            <a:ext cx="1827212" cy="1778159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7" name="Google Shape;417;p7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8567738" y="3532880"/>
            <a:ext cx="1825625" cy="1776614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8" name="Google Shape;418;p7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1091863" y="3532880"/>
            <a:ext cx="1825625" cy="1776614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9" name="Google Shape;419;p7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13736638" y="3532880"/>
            <a:ext cx="1825625" cy="1776614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0" name="Google Shape;420;p7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Raw materials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Oil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Timber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Ores and minerals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21" name="Google Shape;421;p7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Extraction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Drilling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Mining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Forestry and processing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22" name="Google Shape;422;p7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Production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Manufacture into finished products</a:t>
            </a:r>
            <a:endParaRPr/>
          </a:p>
        </p:txBody>
      </p:sp>
      <p:sp>
        <p:nvSpPr>
          <p:cNvPr id="423" name="Google Shape;423;p7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Consumption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One-time value</a:t>
            </a:r>
            <a:endParaRPr/>
          </a:p>
        </p:txBody>
      </p:sp>
      <p:sp>
        <p:nvSpPr>
          <p:cNvPr id="424" name="Google Shape;424;p7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Disposal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Material flow is a straight line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25" name="Google Shape;425;p7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b="1"/>
              <a:t>Waste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Landfill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Pollution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426" name="Google Shape;426;p7" descr="A picture containing text, sign, pointing&#10;&#10;Description automatically generated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61207" y="270398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428" name="Google Shape;428;p7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Sustainability</a:t>
            </a:r>
            <a:endParaRPr sz="2000"/>
          </a:p>
        </p:txBody>
      </p:sp>
      <p:sp>
        <p:nvSpPr>
          <p:cNvPr id="435" name="Google Shape;435;p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The 6Rs of sustainability</a:t>
            </a:r>
            <a:endParaRPr/>
          </a:p>
        </p:txBody>
      </p:sp>
      <p:pic>
        <p:nvPicPr>
          <p:cNvPr id="436" name="Google Shape;43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05525" y="2590680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7" name="Google Shape;437;p8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28100" y="2590680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8" name="Google Shape;438;p8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053013" y="4658375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9" name="Google Shape;439;p8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982200" y="4657605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0" name="Google Shape;440;p8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6878557"/>
            <a:ext cx="1249363" cy="122412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1" name="Google Shape;441;p8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8909050" y="6878557"/>
            <a:ext cx="1249363" cy="122412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2" name="Google Shape;442;p8"/>
          <p:cNvSpPr txBox="1">
            <a:spLocks noGrp="1"/>
          </p:cNvSpPr>
          <p:nvPr>
            <p:ph type="body" idx="2"/>
          </p:nvPr>
        </p:nvSpPr>
        <p:spPr>
          <a:xfrm>
            <a:off x="1680058" y="2375748"/>
            <a:ext cx="3243634" cy="986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08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Design a product so it only uses recyclable materials and can be repaired</a:t>
            </a:r>
            <a:endParaRPr/>
          </a:p>
        </p:txBody>
      </p:sp>
      <p:sp>
        <p:nvSpPr>
          <p:cNvPr id="443" name="Google Shape;443;p8"/>
          <p:cNvSpPr txBox="1">
            <a:spLocks noGrp="1"/>
          </p:cNvSpPr>
          <p:nvPr>
            <p:ph type="body" idx="8"/>
          </p:nvPr>
        </p:nvSpPr>
        <p:spPr>
          <a:xfrm>
            <a:off x="1680058" y="4745380"/>
            <a:ext cx="3063392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08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Design out unnecessary parts and materials</a:t>
            </a:r>
            <a:endParaRPr/>
          </a:p>
        </p:txBody>
      </p:sp>
      <p:sp>
        <p:nvSpPr>
          <p:cNvPr id="444" name="Google Shape;444;p8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451119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08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Use less materials for the same performance and safety</a:t>
            </a:r>
            <a:endParaRPr/>
          </a:p>
        </p:txBody>
      </p:sp>
      <p:sp>
        <p:nvSpPr>
          <p:cNvPr id="445" name="Google Shape;445;p8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080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Suggest new uses for products when they are no longer useful</a:t>
            </a:r>
            <a:endParaRPr/>
          </a:p>
        </p:txBody>
      </p:sp>
      <p:sp>
        <p:nvSpPr>
          <p:cNvPr id="446" name="Google Shape;446;p8"/>
          <p:cNvSpPr txBox="1">
            <a:spLocks noGrp="1"/>
          </p:cNvSpPr>
          <p:nvPr>
            <p:ph type="body" idx="14"/>
          </p:nvPr>
        </p:nvSpPr>
        <p:spPr>
          <a:xfrm>
            <a:off x="11850688" y="4058328"/>
            <a:ext cx="2700199" cy="14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080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Design products and parts so they are easy to repair or replace</a:t>
            </a:r>
            <a:endParaRPr/>
          </a:p>
        </p:txBody>
      </p:sp>
      <p:sp>
        <p:nvSpPr>
          <p:cNvPr id="447" name="Google Shape;447;p8"/>
          <p:cNvSpPr txBox="1">
            <a:spLocks noGrp="1"/>
          </p:cNvSpPr>
          <p:nvPr>
            <p:ph type="body" idx="15"/>
          </p:nvPr>
        </p:nvSpPr>
        <p:spPr>
          <a:xfrm>
            <a:off x="11529390" y="6356919"/>
            <a:ext cx="3021497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1080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Design and make products so they are easy to disassemble and recycle each material for zero end-of-life waste</a:t>
            </a:r>
            <a:endParaRPr/>
          </a:p>
        </p:txBody>
      </p:sp>
      <p:sp>
        <p:nvSpPr>
          <p:cNvPr id="448" name="Google Shape;448;p8"/>
          <p:cNvSpPr txBox="1"/>
          <p:nvPr/>
        </p:nvSpPr>
        <p:spPr>
          <a:xfrm>
            <a:off x="1644518" y="5564048"/>
            <a:ext cx="3130680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Reduced energy demand contributes towards net zero carbon emissions</a:t>
            </a:r>
            <a:endParaRPr/>
          </a:p>
        </p:txBody>
      </p:sp>
      <p:sp>
        <p:nvSpPr>
          <p:cNvPr id="449" name="Google Shape;449;p8"/>
          <p:cNvSpPr txBox="1"/>
          <p:nvPr/>
        </p:nvSpPr>
        <p:spPr>
          <a:xfrm>
            <a:off x="10539663" y="7702566"/>
            <a:ext cx="4013716" cy="7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lang="en-US" sz="16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Reduced energy demand contributes towards net zero carbon emissions</a:t>
            </a:r>
            <a:endParaRPr/>
          </a:p>
        </p:txBody>
      </p:sp>
      <p:pic>
        <p:nvPicPr>
          <p:cNvPr id="450" name="Google Shape;450;p8" descr="A picture containing text, sign, pointing&#10;&#10;Description automatically generated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61207" y="270398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8"/>
          <p:cNvSpPr txBox="1">
            <a:spLocks noGrp="1"/>
          </p:cNvSpPr>
          <p:nvPr>
            <p:ph type="body" idx="16"/>
          </p:nvPr>
        </p:nvSpPr>
        <p:spPr>
          <a:xfrm>
            <a:off x="6027735" y="3879170"/>
            <a:ext cx="1249363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Rethink</a:t>
            </a:r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body" idx="17"/>
          </p:nvPr>
        </p:nvSpPr>
        <p:spPr>
          <a:xfrm>
            <a:off x="5095873" y="5963104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Refuse</a:t>
            </a:r>
            <a:endParaRPr/>
          </a:p>
        </p:txBody>
      </p:sp>
      <p:sp>
        <p:nvSpPr>
          <p:cNvPr id="453" name="Google Shape;453;p8"/>
          <p:cNvSpPr txBox="1">
            <a:spLocks noGrp="1"/>
          </p:cNvSpPr>
          <p:nvPr>
            <p:ph type="body" idx="18"/>
          </p:nvPr>
        </p:nvSpPr>
        <p:spPr>
          <a:xfrm>
            <a:off x="10082210" y="5963104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Repair</a:t>
            </a:r>
            <a:endParaRPr/>
          </a:p>
        </p:txBody>
      </p:sp>
      <p:sp>
        <p:nvSpPr>
          <p:cNvPr id="454" name="Google Shape;454;p8"/>
          <p:cNvSpPr txBox="1">
            <a:spLocks noGrp="1"/>
          </p:cNvSpPr>
          <p:nvPr>
            <p:ph type="body" idx="19"/>
          </p:nvPr>
        </p:nvSpPr>
        <p:spPr>
          <a:xfrm>
            <a:off x="9005094" y="387917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Reuse</a:t>
            </a: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body" idx="20"/>
          </p:nvPr>
        </p:nvSpPr>
        <p:spPr>
          <a:xfrm>
            <a:off x="6051091" y="8183791"/>
            <a:ext cx="12447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Reduce</a:t>
            </a:r>
            <a:endParaRPr/>
          </a:p>
        </p:txBody>
      </p:sp>
      <p:sp>
        <p:nvSpPr>
          <p:cNvPr id="456" name="Google Shape;456;p8"/>
          <p:cNvSpPr txBox="1">
            <a:spLocks noGrp="1"/>
          </p:cNvSpPr>
          <p:nvPr>
            <p:ph type="body" idx="21"/>
          </p:nvPr>
        </p:nvSpPr>
        <p:spPr>
          <a:xfrm>
            <a:off x="8915176" y="8183791"/>
            <a:ext cx="12447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Recycle</a:t>
            </a:r>
            <a:endParaRPr/>
          </a:p>
        </p:txBody>
      </p:sp>
      <p:sp>
        <p:nvSpPr>
          <p:cNvPr id="457" name="Google Shape;457;p8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458" name="Google Shape;458;p8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The 6Rs of sustainability</a:t>
            </a:r>
            <a:endParaRPr/>
          </a:p>
        </p:txBody>
      </p:sp>
      <p:pic>
        <p:nvPicPr>
          <p:cNvPr id="465" name="Google Shape;46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05525" y="2590680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6" name="Google Shape;466;p9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Aluminium frame </a:t>
            </a:r>
            <a:br>
              <a:rPr lang="en-US" sz="2000"/>
            </a:br>
            <a:r>
              <a:rPr lang="en-US" sz="2000"/>
              <a:t>from recycled cans</a:t>
            </a:r>
            <a:endParaRPr/>
          </a:p>
        </p:txBody>
      </p:sp>
      <p:pic>
        <p:nvPicPr>
          <p:cNvPr id="467" name="Google Shape;467;p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28100" y="2590680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8" name="Google Shape;468;p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053013" y="4658375"/>
            <a:ext cx="1247775" cy="120996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9" name="Google Shape;469;p9"/>
          <p:cNvPicPr preferRelativeResize="0">
            <a:picLocks noGrp="1"/>
          </p:cNvPicPr>
          <p:nvPr>
            <p:ph type="body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982200" y="4657605"/>
            <a:ext cx="1249363" cy="121150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0" name="Google Shape;470;p9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6878557"/>
            <a:ext cx="1249363" cy="122412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1" name="Google Shape;471;p9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8909050" y="6878557"/>
            <a:ext cx="1249363" cy="1224123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2" name="Google Shape;472;p9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3063392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No unnecessary parts</a:t>
            </a:r>
            <a:endParaRPr/>
          </a:p>
        </p:txBody>
      </p:sp>
      <p:sp>
        <p:nvSpPr>
          <p:cNvPr id="473" name="Google Shape;473;p9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451119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Frame tube shape stronger</a:t>
            </a:r>
            <a:br>
              <a:rPr lang="en-US" sz="2000"/>
            </a:br>
            <a:r>
              <a:rPr lang="en-US" sz="2000"/>
              <a:t>but uses less material</a:t>
            </a:r>
            <a:endParaRPr/>
          </a:p>
        </p:txBody>
      </p:sp>
      <p:sp>
        <p:nvSpPr>
          <p:cNvPr id="474" name="Google Shape;474;p9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Sell spare parts</a:t>
            </a:r>
            <a:br>
              <a:rPr lang="en-US" sz="2000"/>
            </a:br>
            <a:r>
              <a:rPr lang="en-US" sz="2000"/>
              <a:t>- Reuse wheel as tables</a:t>
            </a:r>
            <a:br>
              <a:rPr lang="en-US" sz="2000"/>
            </a:br>
            <a:r>
              <a:rPr lang="en-US" sz="2000"/>
              <a:t>- Reuse chains as art </a:t>
            </a:r>
            <a:endParaRPr/>
          </a:p>
        </p:txBody>
      </p:sp>
      <p:sp>
        <p:nvSpPr>
          <p:cNvPr id="475" name="Google Shape;475;p9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Replace parts</a:t>
            </a:r>
            <a:br>
              <a:rPr lang="en-US" sz="2000"/>
            </a:br>
            <a:r>
              <a:rPr lang="en-US" sz="2000"/>
              <a:t>Patch inner tubes</a:t>
            </a:r>
            <a:br>
              <a:rPr lang="en-US" sz="2000"/>
            </a:br>
            <a:r>
              <a:rPr lang="en-US" sz="2000"/>
              <a:t>Repair frames</a:t>
            </a:r>
            <a:endParaRPr/>
          </a:p>
        </p:txBody>
      </p:sp>
      <p:sp>
        <p:nvSpPr>
          <p:cNvPr id="476" name="Google Shape;476;p9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Steel</a:t>
            </a:r>
            <a:br>
              <a:rPr lang="en-US" sz="2000"/>
            </a:br>
            <a:r>
              <a:rPr lang="en-US" sz="2000"/>
              <a:t>Aluminium</a:t>
            </a:r>
            <a:br>
              <a:rPr lang="en-US" sz="2000"/>
            </a:br>
            <a:r>
              <a:rPr lang="en-US" sz="2000"/>
              <a:t>Plastic</a:t>
            </a:r>
            <a:br>
              <a:rPr lang="en-US" sz="2000"/>
            </a:br>
            <a:r>
              <a:rPr lang="en-US" sz="2000"/>
              <a:t>Rubber</a:t>
            </a:r>
            <a:endParaRPr/>
          </a:p>
        </p:txBody>
      </p:sp>
      <p:pic>
        <p:nvPicPr>
          <p:cNvPr id="477" name="Google Shape;477;p9"/>
          <p:cNvPicPr preferRelativeResize="0">
            <a:picLocks noGrp="1"/>
          </p:cNvPicPr>
          <p:nvPr>
            <p:ph type="body" idx="22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6942138" y="4058328"/>
            <a:ext cx="2420937" cy="234973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8" name="Google Shape;478;p9"/>
          <p:cNvSpPr txBox="1">
            <a:spLocks noGrp="1"/>
          </p:cNvSpPr>
          <p:nvPr>
            <p:ph type="body" idx="16"/>
          </p:nvPr>
        </p:nvSpPr>
        <p:spPr>
          <a:xfrm>
            <a:off x="6027735" y="3879170"/>
            <a:ext cx="1249363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Rethink</a:t>
            </a:r>
            <a:endParaRPr/>
          </a:p>
        </p:txBody>
      </p:sp>
      <p:sp>
        <p:nvSpPr>
          <p:cNvPr id="479" name="Google Shape;479;p9"/>
          <p:cNvSpPr txBox="1">
            <a:spLocks noGrp="1"/>
          </p:cNvSpPr>
          <p:nvPr>
            <p:ph type="body" idx="17"/>
          </p:nvPr>
        </p:nvSpPr>
        <p:spPr>
          <a:xfrm>
            <a:off x="5095873" y="5963104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Refuse</a:t>
            </a:r>
            <a:endParaRPr/>
          </a:p>
        </p:txBody>
      </p:sp>
      <p:sp>
        <p:nvSpPr>
          <p:cNvPr id="480" name="Google Shape;480;p9"/>
          <p:cNvSpPr txBox="1">
            <a:spLocks noGrp="1"/>
          </p:cNvSpPr>
          <p:nvPr>
            <p:ph type="body" idx="18"/>
          </p:nvPr>
        </p:nvSpPr>
        <p:spPr>
          <a:xfrm>
            <a:off x="10082210" y="5963104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Repair</a:t>
            </a:r>
            <a:endParaRPr/>
          </a:p>
        </p:txBody>
      </p:sp>
      <p:sp>
        <p:nvSpPr>
          <p:cNvPr id="481" name="Google Shape;481;p9"/>
          <p:cNvSpPr txBox="1">
            <a:spLocks noGrp="1"/>
          </p:cNvSpPr>
          <p:nvPr>
            <p:ph type="body" idx="19"/>
          </p:nvPr>
        </p:nvSpPr>
        <p:spPr>
          <a:xfrm>
            <a:off x="9005094" y="3879170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Reuse</a:t>
            </a:r>
            <a:endParaRPr/>
          </a:p>
        </p:txBody>
      </p:sp>
      <p:sp>
        <p:nvSpPr>
          <p:cNvPr id="482" name="Google Shape;482;p9"/>
          <p:cNvSpPr txBox="1">
            <a:spLocks noGrp="1"/>
          </p:cNvSpPr>
          <p:nvPr>
            <p:ph type="body" idx="20"/>
          </p:nvPr>
        </p:nvSpPr>
        <p:spPr>
          <a:xfrm>
            <a:off x="6051091" y="8183791"/>
            <a:ext cx="12447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Reduce</a:t>
            </a:r>
            <a:endParaRPr/>
          </a:p>
        </p:txBody>
      </p:sp>
      <p:sp>
        <p:nvSpPr>
          <p:cNvPr id="483" name="Google Shape;483;p9"/>
          <p:cNvSpPr txBox="1">
            <a:spLocks noGrp="1"/>
          </p:cNvSpPr>
          <p:nvPr>
            <p:ph type="body" idx="21"/>
          </p:nvPr>
        </p:nvSpPr>
        <p:spPr>
          <a:xfrm>
            <a:off x="8915176" y="8183791"/>
            <a:ext cx="124470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Recycle</a:t>
            </a:r>
            <a:endParaRPr/>
          </a:p>
        </p:txBody>
      </p:sp>
      <p:sp>
        <p:nvSpPr>
          <p:cNvPr id="484" name="Google Shape;484;p9"/>
          <p:cNvSpPr txBox="1"/>
          <p:nvPr/>
        </p:nvSpPr>
        <p:spPr>
          <a:xfrm>
            <a:off x="10516605" y="680297"/>
            <a:ext cx="535198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Circular lifecycles and sustainability</a:t>
            </a:r>
            <a:endParaRPr/>
          </a:p>
        </p:txBody>
      </p:sp>
      <p:sp>
        <p:nvSpPr>
          <p:cNvPr id="485" name="Google Shape;485;p9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6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Custom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1. Circular lifecycles and sustainability</vt:lpstr>
      <vt:lpstr>Learning outcomes</vt:lpstr>
      <vt:lpstr>What is sustainability?</vt:lpstr>
      <vt:lpstr>Examples of sustainable practice</vt:lpstr>
      <vt:lpstr>What is sustainability? Example answers</vt:lpstr>
      <vt:lpstr>The linear lifecycle</vt:lpstr>
      <vt:lpstr>The 6Rs of sustainability</vt:lpstr>
      <vt:lpstr>The 6Rs of sustainability</vt:lpstr>
      <vt:lpstr>The circular lifecycle</vt:lpstr>
      <vt:lpstr>Applying the 6Rs for a circular lifecycle</vt:lpstr>
      <vt:lpstr>Examples of the circular economy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Rabia Chhaya</cp:lastModifiedBy>
  <cp:revision>3</cp:revision>
  <dcterms:created xsi:type="dcterms:W3CDTF">2022-05-23T15:11:33Z</dcterms:created>
  <dcterms:modified xsi:type="dcterms:W3CDTF">2023-01-24T11:14:51Z</dcterms:modified>
</cp:coreProperties>
</file>