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73" r:id="rId12"/>
    <p:sldId id="325" r:id="rId13"/>
    <p:sldId id="275" r:id="rId14"/>
    <p:sldId id="276" r:id="rId15"/>
    <p:sldId id="319" r:id="rId16"/>
    <p:sldId id="317" r:id="rId17"/>
    <p:sldId id="321" r:id="rId18"/>
    <p:sldId id="320" r:id="rId19"/>
    <p:sldId id="327" r:id="rId20"/>
    <p:sldId id="322" r:id="rId21"/>
    <p:sldId id="323" r:id="rId22"/>
    <p:sldId id="324" r:id="rId23"/>
    <p:sldId id="326" r:id="rId24"/>
  </p:sldIdLst>
  <p:sldSz cx="16257588"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Tx7mBNxkpXkGEUtCVdqY+mic93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BD5E20-A1E7-7989-F395-22443D1BA5D1}" name="V-Bryony Yanney" initials="VY" userId="S::bryony.yanney@blackbaud.me::189c5106-5702-4f42-a7ae-43cc43abd7ff" providerId="AD"/>
  <p188:author id="{2775B579-3529-F948-4370-77574DAE5FC2}" name="Rabia Chhaya" initials="RC" userId="S::Rabia.Chhaya@raeng.org.uk::8a6e6ca5-afbe-4603-b3c7-7f8abe87ba8e" providerId="AD"/>
  <p188:author id="{7BFC0EC0-72D1-8CBF-432C-8FB57DA10082}" name="Bryony Yanney" initials="BY" userId="fe1aad7348244552" providerId="Windows Live"/>
  <p188:author id="{0D642AFB-FDC8-0427-6088-68984CFB4362}" name="Gemma Hummerston" initials="GH" userId="S::gemma.hummerston@raeng.org.uk::ddcef535-6d5e-4aa8-a11b-3c9548d209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Bryony" initials="" lastIdx="14" clrIdx="0"/>
  <p:cmAuthor id="7" name="Estelle Lloyd" initials="EL" lastIdx="6" clrIdx="7">
    <p:extLst>
      <p:ext uri="{19B8F6BF-5375-455C-9EA6-DF929625EA0E}">
        <p15:presenceInfo xmlns:p15="http://schemas.microsoft.com/office/powerpoint/2012/main" userId="Estelle Lloyd" providerId="None"/>
      </p:ext>
    </p:extLst>
  </p:cmAuthor>
  <p:cmAuthor id="1" name="Minna Down" initials="" lastIdx="6" clrIdx="1"/>
  <p:cmAuthor id="2" name="Mike Guilmant-Cush" initials="" lastIdx="12" clrIdx="2"/>
  <p:cmAuthor id="3" name="Bryony" initials="B" lastIdx="30" clrIdx="3">
    <p:extLst>
      <p:ext uri="{19B8F6BF-5375-455C-9EA6-DF929625EA0E}">
        <p15:presenceInfo xmlns:p15="http://schemas.microsoft.com/office/powerpoint/2012/main" userId="fe1aad7348244552" providerId="Windows Live"/>
      </p:ext>
    </p:extLst>
  </p:cmAuthor>
  <p:cmAuthor id="4" name="Lindsey Bowler" initials="LB" lastIdx="18" clrIdx="4">
    <p:extLst>
      <p:ext uri="{19B8F6BF-5375-455C-9EA6-DF929625EA0E}">
        <p15:presenceInfo xmlns:p15="http://schemas.microsoft.com/office/powerpoint/2012/main" userId="S::lindsey.bowler@blackbaud.me::1a1086d1-7e65-4f47-8103-b0bbf6189ccc" providerId="AD"/>
      </p:ext>
    </p:extLst>
  </p:cmAuthor>
  <p:cmAuthor id="5" name="Minna Down" initials="MD" lastIdx="3" clrIdx="5">
    <p:extLst>
      <p:ext uri="{19B8F6BF-5375-455C-9EA6-DF929625EA0E}">
        <p15:presenceInfo xmlns:p15="http://schemas.microsoft.com/office/powerpoint/2012/main" userId="f49f9c9fde2637aa" providerId="Windows Live"/>
      </p:ext>
    </p:extLst>
  </p:cmAuthor>
  <p:cmAuthor id="6" name="Karen Wadsworth" initials="KW" lastIdx="2" clrIdx="6">
    <p:extLst>
      <p:ext uri="{19B8F6BF-5375-455C-9EA6-DF929625EA0E}">
        <p15:presenceInfo xmlns:p15="http://schemas.microsoft.com/office/powerpoint/2012/main" userId="Karen Wadswor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5E3"/>
    <a:srgbClr val="DEDFDE"/>
    <a:srgbClr val="D7D8D7"/>
    <a:srgbClr val="EAEAE9"/>
    <a:srgbClr val="ECECED"/>
    <a:srgbClr val="F2F2F1"/>
    <a:srgbClr val="FF7500"/>
    <a:srgbClr val="FFD600"/>
    <a:srgbClr val="22166B"/>
    <a:srgbClr val="24CC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E71728-840E-4140-93F3-D5061BB3A628}" v="5" dt="2023-01-16T11:09:02.197"/>
    <p1510:client id="{7AC4A0E6-85AE-DE4C-3CEF-5F2D51906B62}" v="12" dt="2023-02-08T16:05:13.014"/>
  </p1510:revLst>
</p1510:revInfo>
</file>

<file path=ppt/tableStyles.xml><?xml version="1.0" encoding="utf-8"?>
<a:tblStyleLst xmlns:a="http://schemas.openxmlformats.org/drawingml/2006/main" def="{5823B747-015D-43D1-87A8-77D3EA4E4D5A}">
  <a:tblStyle styleId="{5823B747-015D-43D1-87A8-77D3EA4E4D5A}" styleName="Table_0">
    <a:wholeTbl>
      <a:tcTxStyle b="off" i="off">
        <a:font>
          <a:latin typeface="Calibri"/>
          <a:ea typeface="Calibri"/>
          <a:cs typeface="Calibri"/>
        </a:font>
        <a:schemeClr val="dk1"/>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3"/>
              </a:solidFill>
              <a:prstDash val="solid"/>
              <a:round/>
              <a:headEnd type="none" w="sm" len="sm"/>
              <a:tailEnd type="none" w="sm" len="sm"/>
            </a:ln>
          </a:top>
          <a:bottom>
            <a:ln w="9525" cap="flat" cmpd="sng">
              <a:solidFill>
                <a:schemeClr val="accent3"/>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1V>
    <a:band2V>
      <a:tcTxStyle/>
      <a:tcStyle>
        <a:tcBdr>
          <a:left>
            <a:ln w="9525" cap="flat" cmpd="sng">
              <a:solidFill>
                <a:schemeClr val="accent3"/>
              </a:solidFill>
              <a:prstDash val="solid"/>
              <a:round/>
              <a:headEnd type="none" w="sm" len="sm"/>
              <a:tailEnd type="none" w="sm" len="sm"/>
            </a:ln>
          </a:left>
          <a:right>
            <a:ln w="9525" cap="flat" cmpd="sng">
              <a:solidFill>
                <a:schemeClr val="accent3"/>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3"/>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3"/>
          </a:solidFill>
        </a:fill>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43"/>
    <p:restoredTop sz="56698" autoAdjust="0"/>
  </p:normalViewPr>
  <p:slideViewPr>
    <p:cSldViewPr snapToGrid="0">
      <p:cViewPr varScale="1">
        <p:scale>
          <a:sx n="27" d="100"/>
          <a:sy n="27" d="100"/>
        </p:scale>
        <p:origin x="11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Bryony Yanney" userId="S::bryony.yanney@blackbaud.me::189c5106-5702-4f42-a7ae-43cc43abd7ff" providerId="AD" clId="Web-{7AC4A0E6-85AE-DE4C-3CEF-5F2D51906B62}"/>
    <pc:docChg chg="mod modSld">
      <pc:chgData name="V-Bryony Yanney" userId="S::bryony.yanney@blackbaud.me::189c5106-5702-4f42-a7ae-43cc43abd7ff" providerId="AD" clId="Web-{7AC4A0E6-85AE-DE4C-3CEF-5F2D51906B62}" dt="2023-02-08T16:05:10.858" v="7" actId="20577"/>
      <pc:docMkLst>
        <pc:docMk/>
      </pc:docMkLst>
      <pc:sldChg chg="modSp modCm">
        <pc:chgData name="V-Bryony Yanney" userId="S::bryony.yanney@blackbaud.me::189c5106-5702-4f42-a7ae-43cc43abd7ff" providerId="AD" clId="Web-{7AC4A0E6-85AE-DE4C-3CEF-5F2D51906B62}" dt="2023-02-08T16:00:14.954" v="2"/>
        <pc:sldMkLst>
          <pc:docMk/>
          <pc:sldMk cId="0" sldId="259"/>
        </pc:sldMkLst>
        <pc:spChg chg="mod">
          <ac:chgData name="V-Bryony Yanney" userId="S::bryony.yanney@blackbaud.me::189c5106-5702-4f42-a7ae-43cc43abd7ff" providerId="AD" clId="Web-{7AC4A0E6-85AE-DE4C-3CEF-5F2D51906B62}" dt="2023-02-08T16:00:00.594" v="0" actId="20577"/>
          <ac:spMkLst>
            <pc:docMk/>
            <pc:sldMk cId="0" sldId="259"/>
            <ac:spMk id="561" creationId="{00000000-0000-0000-0000-000000000000}"/>
          </ac:spMkLst>
        </pc:spChg>
        <pc:extLst>
          <p:ext xmlns:p="http://schemas.openxmlformats.org/presentationml/2006/main" uri="{D6D511B9-2390-475A-947B-AFAB55BFBCF1}">
            <pc226:cmChg xmlns:pc226="http://schemas.microsoft.com/office/powerpoint/2022/06/main/command" chg="">
              <pc226:chgData name="V-Bryony Yanney" userId="S::bryony.yanney@blackbaud.me::189c5106-5702-4f42-a7ae-43cc43abd7ff" providerId="AD" clId="Web-{7AC4A0E6-85AE-DE4C-3CEF-5F2D51906B62}" dt="2023-02-08T16:00:14.954" v="2"/>
              <pc2:cmMkLst xmlns:pc2="http://schemas.microsoft.com/office/powerpoint/2019/9/main/command">
                <pc:docMk/>
                <pc:sldMk cId="0" sldId="259"/>
                <pc2:cmMk id="{196CB81E-0F52-4C36-BCC2-57EE05CC16BE}"/>
              </pc2:cmMkLst>
              <pc226:cmRplyChg chg="add">
                <pc226:chgData name="V-Bryony Yanney" userId="S::bryony.yanney@blackbaud.me::189c5106-5702-4f42-a7ae-43cc43abd7ff" providerId="AD" clId="Web-{7AC4A0E6-85AE-DE4C-3CEF-5F2D51906B62}" dt="2023-02-08T16:00:14.954" v="2"/>
                <pc2:cmRplyMkLst xmlns:pc2="http://schemas.microsoft.com/office/powerpoint/2019/9/main/command">
                  <pc:docMk/>
                  <pc:sldMk cId="0" sldId="259"/>
                  <pc2:cmMk id="{196CB81E-0F52-4C36-BCC2-57EE05CC16BE}"/>
                  <pc2:cmRplyMk id="{404428EF-9BB1-4AA2-8270-8888976C32DC}"/>
                </pc2:cmRplyMkLst>
              </pc226:cmRplyChg>
            </pc226:cmChg>
          </p:ext>
        </pc:extLst>
      </pc:sldChg>
      <pc:sldChg chg="modSp">
        <pc:chgData name="V-Bryony Yanney" userId="S::bryony.yanney@blackbaud.me::189c5106-5702-4f42-a7ae-43cc43abd7ff" providerId="AD" clId="Web-{7AC4A0E6-85AE-DE4C-3CEF-5F2D51906B62}" dt="2023-02-08T16:04:51.920" v="3" actId="20577"/>
        <pc:sldMkLst>
          <pc:docMk/>
          <pc:sldMk cId="3439866367" sldId="319"/>
        </pc:sldMkLst>
        <pc:spChg chg="mod">
          <ac:chgData name="V-Bryony Yanney" userId="S::bryony.yanney@blackbaud.me::189c5106-5702-4f42-a7ae-43cc43abd7ff" providerId="AD" clId="Web-{7AC4A0E6-85AE-DE4C-3CEF-5F2D51906B62}" dt="2023-02-08T16:04:51.920" v="3" actId="20577"/>
          <ac:spMkLst>
            <pc:docMk/>
            <pc:sldMk cId="3439866367" sldId="319"/>
            <ac:spMk id="2" creationId="{1AD3B3D0-366C-9299-12E4-FBB8FEF331EB}"/>
          </ac:spMkLst>
        </pc:spChg>
      </pc:sldChg>
      <pc:sldChg chg="modSp">
        <pc:chgData name="V-Bryony Yanney" userId="S::bryony.yanney@blackbaud.me::189c5106-5702-4f42-a7ae-43cc43abd7ff" providerId="AD" clId="Web-{7AC4A0E6-85AE-DE4C-3CEF-5F2D51906B62}" dt="2023-02-08T16:04:57.201" v="5" actId="20577"/>
        <pc:sldMkLst>
          <pc:docMk/>
          <pc:sldMk cId="4083755213" sldId="321"/>
        </pc:sldMkLst>
        <pc:spChg chg="mod">
          <ac:chgData name="V-Bryony Yanney" userId="S::bryony.yanney@blackbaud.me::189c5106-5702-4f42-a7ae-43cc43abd7ff" providerId="AD" clId="Web-{7AC4A0E6-85AE-DE4C-3CEF-5F2D51906B62}" dt="2023-02-08T16:04:57.201" v="5" actId="20577"/>
          <ac:spMkLst>
            <pc:docMk/>
            <pc:sldMk cId="4083755213" sldId="321"/>
            <ac:spMk id="2" creationId="{1AD3B3D0-366C-9299-12E4-FBB8FEF331EB}"/>
          </ac:spMkLst>
        </pc:spChg>
      </pc:sldChg>
      <pc:sldChg chg="modSp">
        <pc:chgData name="V-Bryony Yanney" userId="S::bryony.yanney@blackbaud.me::189c5106-5702-4f42-a7ae-43cc43abd7ff" providerId="AD" clId="Web-{7AC4A0E6-85AE-DE4C-3CEF-5F2D51906B62}" dt="2023-02-08T16:05:10.858" v="7" actId="20577"/>
        <pc:sldMkLst>
          <pc:docMk/>
          <pc:sldMk cId="4050956222" sldId="323"/>
        </pc:sldMkLst>
        <pc:spChg chg="mod">
          <ac:chgData name="V-Bryony Yanney" userId="S::bryony.yanney@blackbaud.me::189c5106-5702-4f42-a7ae-43cc43abd7ff" providerId="AD" clId="Web-{7AC4A0E6-85AE-DE4C-3CEF-5F2D51906B62}" dt="2023-02-08T16:05:10.858" v="7" actId="20577"/>
          <ac:spMkLst>
            <pc:docMk/>
            <pc:sldMk cId="4050956222" sldId="323"/>
            <ac:spMk id="2" creationId="{AE89DA64-4816-759B-A94E-0D9B5C2287B1}"/>
          </ac:spMkLst>
        </pc:spChg>
      </pc:sldChg>
      <pc:sldChg chg="modSp">
        <pc:chgData name="V-Bryony Yanney" userId="S::bryony.yanney@blackbaud.me::189c5106-5702-4f42-a7ae-43cc43abd7ff" providerId="AD" clId="Web-{7AC4A0E6-85AE-DE4C-3CEF-5F2D51906B62}" dt="2023-02-08T16:05:04.326" v="6" actId="20577"/>
        <pc:sldMkLst>
          <pc:docMk/>
          <pc:sldMk cId="3423090689" sldId="327"/>
        </pc:sldMkLst>
        <pc:spChg chg="mod">
          <ac:chgData name="V-Bryony Yanney" userId="S::bryony.yanney@blackbaud.me::189c5106-5702-4f42-a7ae-43cc43abd7ff" providerId="AD" clId="Web-{7AC4A0E6-85AE-DE4C-3CEF-5F2D51906B62}" dt="2023-02-08T16:05:04.326" v="6" actId="20577"/>
          <ac:spMkLst>
            <pc:docMk/>
            <pc:sldMk cId="3423090689" sldId="327"/>
            <ac:spMk id="2" creationId="{AE89DA64-4816-759B-A94E-0D9B5C2287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0" name="Google Shape;52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a:solidFill>
                  <a:schemeClr val="dk1"/>
                </a:solidFill>
                <a:latin typeface="+mj-lt"/>
              </a:rPr>
              <a:t>Practitioner delivery notes</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Activity</a:t>
            </a:r>
          </a:p>
          <a:p>
            <a:pPr marL="457200" lvl="0" indent="-298450" algn="l" rtl="0">
              <a:spcBef>
                <a:spcPts val="0"/>
              </a:spcBef>
              <a:spcAft>
                <a:spcPts val="0"/>
              </a:spcAft>
              <a:buClr>
                <a:schemeClr val="dk1"/>
              </a:buClr>
              <a:buSzPts val="1100"/>
              <a:buChar char="●"/>
            </a:pPr>
            <a:r>
              <a:rPr lang="en-GB">
                <a:solidFill>
                  <a:schemeClr val="dk1"/>
                </a:solidFill>
                <a:latin typeface="+mj-lt"/>
              </a:rPr>
              <a:t>Review this example concept map.</a:t>
            </a:r>
          </a:p>
          <a:p>
            <a:pPr marL="457200" lvl="0" indent="-298450" algn="l" rtl="0">
              <a:spcBef>
                <a:spcPts val="0"/>
              </a:spcBef>
              <a:spcAft>
                <a:spcPts val="0"/>
              </a:spcAft>
              <a:buClr>
                <a:schemeClr val="dk1"/>
              </a:buClr>
              <a:buSzPts val="1100"/>
              <a:buChar char="●"/>
            </a:pPr>
            <a:r>
              <a:rPr lang="en-GB">
                <a:solidFill>
                  <a:schemeClr val="dk1"/>
                </a:solidFill>
                <a:latin typeface="+mj-lt"/>
              </a:rPr>
              <a:t>Renewable energy generation and grid energy storage will be linked in a smart distribution system that actively manages supply and demand from widely distributed sources and users in a system that is much more ‘active’ than today’s more centralised network.</a:t>
            </a:r>
          </a:p>
          <a:p>
            <a:pPr marL="457200" lvl="0" indent="-298450" algn="l" rtl="0">
              <a:spcBef>
                <a:spcPts val="0"/>
              </a:spcBef>
              <a:spcAft>
                <a:spcPts val="0"/>
              </a:spcAft>
              <a:buClr>
                <a:schemeClr val="dk1"/>
              </a:buClr>
              <a:buSzPts val="1100"/>
              <a:buChar char="●"/>
            </a:pPr>
            <a:r>
              <a:rPr lang="en-GB">
                <a:solidFill>
                  <a:schemeClr val="dk1"/>
                </a:solidFill>
                <a:latin typeface="+mj-lt"/>
              </a:rPr>
              <a:t>This will support the electrification of the UK and other countries. This rise in demand will be minimised by delivering greater efficiency wherever possible.</a:t>
            </a:r>
          </a:p>
          <a:p>
            <a:pPr marL="457200" lvl="0" indent="-298450" algn="l" rtl="0">
              <a:spcBef>
                <a:spcPts val="0"/>
              </a:spcBef>
              <a:spcAft>
                <a:spcPts val="0"/>
              </a:spcAft>
              <a:buClr>
                <a:schemeClr val="dk1"/>
              </a:buClr>
              <a:buSzPts val="1100"/>
              <a:buChar char="●"/>
            </a:pPr>
            <a:r>
              <a:rPr lang="en-GB">
                <a:solidFill>
                  <a:schemeClr val="dk1"/>
                </a:solidFill>
                <a:latin typeface="+mj-lt"/>
              </a:rPr>
              <a:t>However, efficiency underpins every technology - learning to do more with less energy.</a:t>
            </a:r>
          </a:p>
          <a:p>
            <a:pPr marL="457200" lvl="0" indent="-298450" algn="l" rtl="0">
              <a:spcBef>
                <a:spcPts val="0"/>
              </a:spcBef>
              <a:spcAft>
                <a:spcPts val="0"/>
              </a:spcAft>
              <a:buClr>
                <a:schemeClr val="dk1"/>
              </a:buClr>
              <a:buSzPts val="1100"/>
              <a:buChar char="●"/>
            </a:pPr>
            <a:r>
              <a:rPr lang="en-GB">
                <a:solidFill>
                  <a:schemeClr val="dk1"/>
                </a:solidFill>
                <a:latin typeface="+mj-lt"/>
              </a:rPr>
              <a:t>Alongside this, some carbon emissions may still occur, for example where fossil fuels are still processed. Carbon capture technologies will prevent this carbon from reaching the atmosphere, instead storing it for emission-free processing or in long-term storage that ‘locks’ carbon away in the same way as long-term geological processes.</a:t>
            </a:r>
          </a:p>
          <a:p>
            <a:pPr marL="457200" lvl="0" indent="-298450" algn="l" rtl="0">
              <a:spcBef>
                <a:spcPts val="0"/>
              </a:spcBef>
              <a:spcAft>
                <a:spcPts val="0"/>
              </a:spcAft>
              <a:buClr>
                <a:schemeClr val="dk1"/>
              </a:buClr>
              <a:buSzPts val="1100"/>
              <a:buChar char="●"/>
            </a:pPr>
            <a:r>
              <a:rPr lang="en-GB">
                <a:solidFill>
                  <a:schemeClr val="dk1"/>
                </a:solidFill>
                <a:latin typeface="+mj-lt"/>
              </a:rPr>
              <a:t>Clean hydrogen (produced without emissions) will provide energy where electrification is difficult to achieve.</a:t>
            </a:r>
          </a:p>
          <a:p>
            <a:pPr marL="457200" lvl="0" indent="-298450" algn="l" rtl="0">
              <a:spcBef>
                <a:spcPts val="0"/>
              </a:spcBef>
              <a:spcAft>
                <a:spcPts val="0"/>
              </a:spcAft>
              <a:buClr>
                <a:schemeClr val="dk1"/>
              </a:buClr>
              <a:buSzPts val="1100"/>
              <a:buChar char="●"/>
            </a:pPr>
            <a:r>
              <a:rPr lang="en-GB">
                <a:solidFill>
                  <a:schemeClr val="dk1"/>
                </a:solidFill>
                <a:latin typeface="+mj-lt"/>
              </a:rPr>
              <a:t>Environmental renewal describes how natural systems like the oceans and forests need to be protected and supported to maximise their ability to absorb carbon in ways that don’t dramatically change their habitats (for example to avoid further coral bleaching), as well as to protect and encourage biodiversity.</a:t>
            </a:r>
          </a:p>
          <a:p>
            <a:pPr marL="0" lvl="0" indent="0" algn="l" rtl="0">
              <a:spcBef>
                <a:spcPts val="0"/>
              </a:spcBef>
              <a:spcAft>
                <a:spcPts val="0"/>
              </a:spcAft>
              <a:buClr>
                <a:schemeClr val="dk1"/>
              </a:buClr>
              <a:buSzPts val="1100"/>
              <a:buFont typeface="Arial"/>
              <a:buNone/>
            </a:pPr>
            <a:endParaRPr lang="en-GB" b="1">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Assessment</a:t>
            </a:r>
          </a:p>
          <a:p>
            <a:pPr marL="0" lvl="0" indent="0" algn="l" rtl="0">
              <a:spcBef>
                <a:spcPts val="0"/>
              </a:spcBef>
              <a:spcAft>
                <a:spcPts val="0"/>
              </a:spcAft>
              <a:buNone/>
            </a:pPr>
            <a:r>
              <a:rPr lang="en-GB">
                <a:solidFill>
                  <a:schemeClr val="dk1"/>
                </a:solidFill>
                <a:latin typeface="+mj-lt"/>
              </a:rPr>
              <a:t>Discussion.</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Extension</a:t>
            </a:r>
          </a:p>
          <a:p>
            <a:pPr marL="0" lvl="0" indent="0" algn="l" rtl="0">
              <a:spcBef>
                <a:spcPts val="0"/>
              </a:spcBef>
              <a:spcAft>
                <a:spcPts val="0"/>
              </a:spcAft>
              <a:buClr>
                <a:schemeClr val="dk1"/>
              </a:buClr>
              <a:buSzPts val="1100"/>
              <a:buFont typeface="Arial"/>
              <a:buNone/>
            </a:pPr>
            <a:r>
              <a:rPr lang="en-GB">
                <a:solidFill>
                  <a:schemeClr val="dk1"/>
                </a:solidFill>
                <a:latin typeface="+mj-lt"/>
              </a:rPr>
              <a:t>Learners can research carbon capture, utilisation, and storage and engineering contributions to environmental renewal.</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None/>
            </a:pPr>
            <a:endParaRPr lang="en-GB">
              <a:latin typeface="+mj-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10</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8568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a:solidFill>
                  <a:schemeClr val="dk1"/>
                </a:solidFill>
                <a:latin typeface="+mj-lt"/>
              </a:rPr>
              <a:t>Practitioner delivery notes</a:t>
            </a:r>
          </a:p>
          <a:p>
            <a:pPr marL="0" lvl="0" indent="0" algn="l" rtl="0">
              <a:spcBef>
                <a:spcPts val="0"/>
              </a:spcBef>
              <a:spcAft>
                <a:spcPts val="0"/>
              </a:spcAft>
              <a:buNone/>
            </a:pPr>
            <a:endParaRPr lang="en-GB">
              <a:solidFill>
                <a:schemeClr val="dk1"/>
              </a:solidFill>
              <a:latin typeface="+mj-lt"/>
            </a:endParaRPr>
          </a:p>
          <a:p>
            <a:pPr marL="0" lvl="0" indent="0" algn="l" rtl="0">
              <a:spcBef>
                <a:spcPts val="0"/>
              </a:spcBef>
              <a:spcAft>
                <a:spcPts val="0"/>
              </a:spcAft>
              <a:buNone/>
            </a:pPr>
            <a:r>
              <a:rPr lang="en-GB">
                <a:solidFill>
                  <a:schemeClr val="dk1"/>
                </a:solidFill>
                <a:latin typeface="+mj-lt"/>
              </a:rPr>
              <a:t>This and the next slide briefly explores four important elements of achieving net zero.</a:t>
            </a:r>
          </a:p>
          <a:p>
            <a:pPr marL="0" lvl="0" indent="0" algn="l" rtl="0">
              <a:spcBef>
                <a:spcPts val="0"/>
              </a:spcBef>
              <a:spcAft>
                <a:spcPts val="0"/>
              </a:spcAft>
              <a:buNone/>
            </a:pPr>
            <a:r>
              <a:rPr lang="en-GB">
                <a:solidFill>
                  <a:schemeClr val="dk1"/>
                </a:solidFill>
                <a:latin typeface="+mj-lt"/>
              </a:rPr>
              <a:t>Efficiency links to the </a:t>
            </a:r>
            <a:r>
              <a:rPr lang="en-GB" b="1">
                <a:solidFill>
                  <a:schemeClr val="dk1"/>
                </a:solidFill>
                <a:latin typeface="+mj-lt"/>
              </a:rPr>
              <a:t>Electric machines</a:t>
            </a:r>
            <a:r>
              <a:rPr lang="en-GB">
                <a:solidFill>
                  <a:schemeClr val="dk1"/>
                </a:solidFill>
                <a:latin typeface="+mj-lt"/>
              </a:rPr>
              <a:t> module.</a:t>
            </a:r>
          </a:p>
          <a:p>
            <a:pPr marL="0" lvl="0" indent="0" algn="l" rtl="0">
              <a:spcBef>
                <a:spcPts val="0"/>
              </a:spcBef>
              <a:spcAft>
                <a:spcPts val="0"/>
              </a:spcAft>
              <a:buNone/>
            </a:pPr>
            <a:r>
              <a:rPr lang="en-GB">
                <a:solidFill>
                  <a:schemeClr val="dk1"/>
                </a:solidFill>
                <a:latin typeface="+mj-lt"/>
              </a:rPr>
              <a:t>Grid storage links to the </a:t>
            </a:r>
            <a:r>
              <a:rPr lang="en-GB" b="1">
                <a:solidFill>
                  <a:schemeClr val="dk1"/>
                </a:solidFill>
                <a:latin typeface="+mj-lt"/>
              </a:rPr>
              <a:t>Battery technologies</a:t>
            </a:r>
            <a:r>
              <a:rPr lang="en-GB">
                <a:solidFill>
                  <a:schemeClr val="dk1"/>
                </a:solidFill>
                <a:latin typeface="+mj-lt"/>
              </a:rPr>
              <a:t> module.</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None/>
            </a:pPr>
            <a:r>
              <a:rPr lang="en-GB" b="1">
                <a:solidFill>
                  <a:schemeClr val="dk1"/>
                </a:solidFill>
                <a:latin typeface="+mj-lt"/>
              </a:rPr>
              <a:t>Activity</a:t>
            </a:r>
          </a:p>
          <a:p>
            <a:pPr marL="457200" lvl="0" indent="-298450" algn="l" rtl="0">
              <a:spcBef>
                <a:spcPts val="0"/>
              </a:spcBef>
              <a:spcAft>
                <a:spcPts val="0"/>
              </a:spcAft>
              <a:buClr>
                <a:schemeClr val="dk1"/>
              </a:buClr>
              <a:buSzPts val="1100"/>
              <a:buChar char="●"/>
            </a:pPr>
            <a:r>
              <a:rPr lang="en-GB">
                <a:solidFill>
                  <a:schemeClr val="dk1"/>
                </a:solidFill>
                <a:latin typeface="+mj-lt"/>
              </a:rPr>
              <a:t>Review the information on the slide. Highlight to learners that Mt, or </a:t>
            </a:r>
            <a:r>
              <a:rPr lang="en-GB" err="1">
                <a:solidFill>
                  <a:schemeClr val="dk1"/>
                </a:solidFill>
                <a:latin typeface="+mj-lt"/>
              </a:rPr>
              <a:t>megatonnes</a:t>
            </a:r>
            <a:r>
              <a:rPr lang="en-GB">
                <a:solidFill>
                  <a:schemeClr val="dk1"/>
                </a:solidFill>
                <a:latin typeface="+mj-lt"/>
              </a:rPr>
              <a:t> (1Mt = 1,000,000 tonnes), is the standard unit of carbon emissions at national or global scale.</a:t>
            </a:r>
          </a:p>
          <a:p>
            <a:pPr marL="457200" lvl="0" indent="-298450" algn="l" rtl="0">
              <a:spcBef>
                <a:spcPts val="0"/>
              </a:spcBef>
              <a:spcAft>
                <a:spcPts val="0"/>
              </a:spcAft>
              <a:buClr>
                <a:schemeClr val="dk1"/>
              </a:buClr>
              <a:buSzPts val="1100"/>
              <a:buChar char="●"/>
            </a:pPr>
            <a:r>
              <a:rPr lang="en-GB">
                <a:solidFill>
                  <a:schemeClr val="dk1"/>
                </a:solidFill>
                <a:latin typeface="+mj-lt"/>
              </a:rPr>
              <a:t>Learners complete the questions.</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None/>
            </a:pPr>
            <a:r>
              <a:rPr lang="en-GB" b="1">
                <a:solidFill>
                  <a:schemeClr val="dk1"/>
                </a:solidFill>
                <a:latin typeface="+mj-lt"/>
              </a:rPr>
              <a:t>Activity sheets</a:t>
            </a:r>
          </a:p>
          <a:p>
            <a:pPr marL="0" lvl="0" indent="0" algn="l" rtl="0">
              <a:spcBef>
                <a:spcPts val="0"/>
              </a:spcBef>
              <a:spcAft>
                <a:spcPts val="0"/>
              </a:spcAft>
              <a:buClr>
                <a:schemeClr val="dk1"/>
              </a:buClr>
              <a:buSzPts val="1100"/>
              <a:buFont typeface="Arial"/>
              <a:buNone/>
            </a:pPr>
            <a:r>
              <a:rPr lang="en-GB">
                <a:solidFill>
                  <a:schemeClr val="dk1"/>
                </a:solidFill>
                <a:latin typeface="+mj-lt"/>
              </a:rPr>
              <a:t>Learners write their answers on </a:t>
            </a:r>
            <a:r>
              <a:rPr lang="en-GB" b="1">
                <a:solidFill>
                  <a:schemeClr val="dk1"/>
                </a:solidFill>
                <a:latin typeface="+mj-lt"/>
              </a:rPr>
              <a:t>Renewable energy - Activity sheet 7.</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Example answers</a:t>
            </a:r>
          </a:p>
          <a:p>
            <a:pPr marL="0" lvl="0" indent="0" algn="l" rtl="0">
              <a:spcBef>
                <a:spcPts val="0"/>
              </a:spcBef>
              <a:spcAft>
                <a:spcPts val="0"/>
              </a:spcAft>
              <a:buNone/>
            </a:pPr>
            <a:r>
              <a:rPr lang="en-GB">
                <a:solidFill>
                  <a:schemeClr val="dk1"/>
                </a:solidFill>
                <a:latin typeface="+mj-lt"/>
              </a:rPr>
              <a:t>Please see the next slide.</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None/>
            </a:pPr>
            <a:r>
              <a:rPr lang="en-GB" b="1">
                <a:solidFill>
                  <a:schemeClr val="dk1"/>
                </a:solidFill>
                <a:latin typeface="+mj-lt"/>
              </a:rPr>
              <a:t>Assessment</a:t>
            </a:r>
          </a:p>
          <a:p>
            <a:pPr marL="0" lvl="0" indent="0" algn="l" rtl="0">
              <a:spcBef>
                <a:spcPts val="0"/>
              </a:spcBef>
              <a:spcAft>
                <a:spcPts val="0"/>
              </a:spcAft>
              <a:buNone/>
            </a:pPr>
            <a:r>
              <a:rPr lang="en-GB">
                <a:solidFill>
                  <a:schemeClr val="dk1"/>
                </a:solidFill>
                <a:latin typeface="+mj-lt"/>
              </a:rPr>
              <a:t>Discussion and verbal answers.</a:t>
            </a:r>
          </a:p>
          <a:p>
            <a:pPr marL="0" lvl="0" indent="0" algn="l" rtl="0">
              <a:spcBef>
                <a:spcPts val="0"/>
              </a:spcBef>
              <a:spcAft>
                <a:spcPts val="0"/>
              </a:spcAft>
              <a:buClr>
                <a:schemeClr val="dk1"/>
              </a:buClr>
              <a:buSzPts val="1100"/>
              <a:buFont typeface="Arial"/>
              <a:buNone/>
            </a:pPr>
            <a:r>
              <a:rPr lang="en-GB">
                <a:solidFill>
                  <a:schemeClr val="dk1"/>
                </a:solidFill>
                <a:latin typeface="+mj-lt"/>
              </a:rPr>
              <a:t>Written answers.</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None/>
            </a:pPr>
            <a:r>
              <a:rPr lang="en-GB" b="1">
                <a:solidFill>
                  <a:schemeClr val="dk1"/>
                </a:solidFill>
                <a:latin typeface="+mj-lt"/>
              </a:rPr>
              <a:t>Extension</a:t>
            </a:r>
          </a:p>
          <a:p>
            <a:pPr marL="0" lvl="0" indent="0" algn="l" rtl="0">
              <a:spcBef>
                <a:spcPts val="0"/>
              </a:spcBef>
              <a:spcAft>
                <a:spcPts val="0"/>
              </a:spcAft>
              <a:buClr>
                <a:schemeClr val="dk1"/>
              </a:buClr>
              <a:buSzPts val="1100"/>
              <a:buFont typeface="Arial"/>
              <a:buNone/>
            </a:pPr>
            <a:r>
              <a:rPr lang="en-GB">
                <a:solidFill>
                  <a:schemeClr val="dk1"/>
                </a:solidFill>
                <a:latin typeface="+mj-lt"/>
              </a:rPr>
              <a:t>Learners can explore more about opportunities for efficiency in electric motors at:</a:t>
            </a:r>
          </a:p>
          <a:p>
            <a:pPr marL="0" lvl="0" indent="0" algn="l" rtl="0">
              <a:spcBef>
                <a:spcPts val="0"/>
              </a:spcBef>
              <a:spcAft>
                <a:spcPts val="0"/>
              </a:spcAft>
              <a:buNone/>
            </a:pPr>
            <a:r>
              <a:rPr lang="en-GB">
                <a:solidFill>
                  <a:schemeClr val="dk1"/>
                </a:solidFill>
                <a:latin typeface="+mj-lt"/>
              </a:rPr>
              <a:t>iea.blob.core.windows.net/assets/d69b2a76-feb9-4a74-a921-2490a8fefcdf/EE_for_ElectricSystems.pdf</a:t>
            </a:r>
          </a:p>
          <a:p>
            <a:pPr marL="0" lvl="0" indent="0" algn="l" rtl="0">
              <a:spcBef>
                <a:spcPts val="0"/>
              </a:spcBef>
              <a:spcAft>
                <a:spcPts val="0"/>
              </a:spcAft>
              <a:buNone/>
            </a:pPr>
            <a:endParaRPr lang="en-GB">
              <a:latin typeface="+mj-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6588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a:solidFill>
                  <a:schemeClr val="dk1"/>
                </a:solidFill>
                <a:latin typeface="+mj-lt"/>
              </a:rPr>
              <a:t>Practitioner delivery notes</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Activity</a:t>
            </a:r>
          </a:p>
          <a:p>
            <a:pPr marL="457200" lvl="0" indent="-298450" algn="l" rtl="0">
              <a:spcBef>
                <a:spcPts val="0"/>
              </a:spcBef>
              <a:spcAft>
                <a:spcPts val="0"/>
              </a:spcAft>
              <a:buClr>
                <a:schemeClr val="dk1"/>
              </a:buClr>
              <a:buSzPts val="1100"/>
              <a:buChar char="●"/>
            </a:pPr>
            <a:r>
              <a:rPr lang="en-GB">
                <a:solidFill>
                  <a:schemeClr val="dk1"/>
                </a:solidFill>
                <a:latin typeface="+mj-lt"/>
              </a:rPr>
              <a:t>Review the answers on the slide.</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Extension</a:t>
            </a:r>
          </a:p>
          <a:p>
            <a:pPr marL="0" lvl="0" indent="0" algn="l" rtl="0">
              <a:spcBef>
                <a:spcPts val="0"/>
              </a:spcBef>
              <a:spcAft>
                <a:spcPts val="0"/>
              </a:spcAft>
              <a:buClr>
                <a:schemeClr val="dk1"/>
              </a:buClr>
              <a:buSzPts val="1100"/>
              <a:buFont typeface="Arial"/>
              <a:buNone/>
            </a:pPr>
            <a:r>
              <a:rPr lang="en-GB">
                <a:solidFill>
                  <a:schemeClr val="dk1"/>
                </a:solidFill>
                <a:latin typeface="+mj-lt"/>
              </a:rPr>
              <a:t>Learners could also research how other emerging technologies will play a role in smart grids including internet of things (IoT) sensors and devices, and drones.</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None/>
            </a:pPr>
            <a:endParaRPr lang="en-GB">
              <a:latin typeface="+mj-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5871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a:solidFill>
                  <a:schemeClr val="dk1"/>
                </a:solidFill>
                <a:latin typeface="+mj-lt"/>
              </a:rPr>
              <a:t>Practitioner delivery notes</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a:solidFill>
                  <a:schemeClr val="dk1"/>
                </a:solidFill>
                <a:latin typeface="+mj-lt"/>
              </a:rPr>
              <a:t>Smart grids and AI link to the</a:t>
            </a:r>
            <a:r>
              <a:rPr lang="en-GB" b="1">
                <a:solidFill>
                  <a:schemeClr val="dk1"/>
                </a:solidFill>
                <a:latin typeface="+mj-lt"/>
              </a:rPr>
              <a:t> Innovation and emerging technologies</a:t>
            </a:r>
            <a:r>
              <a:rPr lang="en-GB">
                <a:solidFill>
                  <a:schemeClr val="dk1"/>
                </a:solidFill>
                <a:latin typeface="+mj-lt"/>
              </a:rPr>
              <a:t> module.</a:t>
            </a:r>
          </a:p>
          <a:p>
            <a:pPr marL="0" lvl="0" indent="0" algn="l" rtl="0">
              <a:spcBef>
                <a:spcPts val="0"/>
              </a:spcBef>
              <a:spcAft>
                <a:spcPts val="0"/>
              </a:spcAft>
              <a:buNone/>
            </a:pPr>
            <a:endParaRPr lang="en-GB">
              <a:solidFill>
                <a:schemeClr val="dk1"/>
              </a:solidFill>
              <a:latin typeface="+mj-lt"/>
            </a:endParaRPr>
          </a:p>
          <a:p>
            <a:pPr marL="0" lvl="0" indent="0" algn="l" rtl="0">
              <a:spcBef>
                <a:spcPts val="0"/>
              </a:spcBef>
              <a:spcAft>
                <a:spcPts val="0"/>
              </a:spcAft>
              <a:buNone/>
            </a:pPr>
            <a:r>
              <a:rPr lang="en-GB" b="1">
                <a:solidFill>
                  <a:schemeClr val="dk1"/>
                </a:solidFill>
                <a:latin typeface="+mj-lt"/>
              </a:rPr>
              <a:t>Activity</a:t>
            </a:r>
          </a:p>
          <a:p>
            <a:pPr marL="457200" lvl="0" indent="-298450" algn="l" rtl="0">
              <a:spcBef>
                <a:spcPts val="0"/>
              </a:spcBef>
              <a:spcAft>
                <a:spcPts val="0"/>
              </a:spcAft>
              <a:buClr>
                <a:schemeClr val="dk1"/>
              </a:buClr>
              <a:buSzPts val="1100"/>
              <a:buChar char="●"/>
            </a:pPr>
            <a:r>
              <a:rPr lang="en-GB">
                <a:solidFill>
                  <a:schemeClr val="dk1"/>
                </a:solidFill>
                <a:latin typeface="+mj-lt"/>
              </a:rPr>
              <a:t>Review the information on the slide.</a:t>
            </a:r>
          </a:p>
          <a:p>
            <a:pPr marL="457200" lvl="0" indent="-298450" algn="l" rtl="0">
              <a:spcBef>
                <a:spcPts val="0"/>
              </a:spcBef>
              <a:spcAft>
                <a:spcPts val="0"/>
              </a:spcAft>
              <a:buClr>
                <a:schemeClr val="dk1"/>
              </a:buClr>
              <a:buSzPts val="1100"/>
              <a:buChar char="●"/>
            </a:pPr>
            <a:r>
              <a:rPr lang="en-GB">
                <a:solidFill>
                  <a:schemeClr val="dk1"/>
                </a:solidFill>
                <a:latin typeface="+mj-lt"/>
              </a:rPr>
              <a:t>Learners complete the questions.</a:t>
            </a:r>
          </a:p>
          <a:p>
            <a:pPr marL="0" lvl="0" indent="0" algn="l" rtl="0">
              <a:spcBef>
                <a:spcPts val="0"/>
              </a:spcBef>
              <a:spcAft>
                <a:spcPts val="0"/>
              </a:spcAft>
              <a:buNone/>
            </a:pPr>
            <a:endParaRPr lang="en-GB">
              <a:solidFill>
                <a:schemeClr val="dk1"/>
              </a:solidFill>
              <a:latin typeface="+mj-lt"/>
            </a:endParaRPr>
          </a:p>
          <a:p>
            <a:pPr marL="0" lvl="0" indent="0" algn="l" rtl="0">
              <a:spcBef>
                <a:spcPts val="0"/>
              </a:spcBef>
              <a:spcAft>
                <a:spcPts val="0"/>
              </a:spcAft>
              <a:buNone/>
            </a:pPr>
            <a:r>
              <a:rPr lang="en-GB" b="1">
                <a:solidFill>
                  <a:schemeClr val="dk1"/>
                </a:solidFill>
                <a:latin typeface="+mj-lt"/>
              </a:rPr>
              <a:t>Activity sheets</a:t>
            </a:r>
          </a:p>
          <a:p>
            <a:pPr marL="0" lvl="0" indent="0" algn="l" rtl="0">
              <a:spcBef>
                <a:spcPts val="0"/>
              </a:spcBef>
              <a:spcAft>
                <a:spcPts val="0"/>
              </a:spcAft>
              <a:buNone/>
            </a:pPr>
            <a:r>
              <a:rPr lang="en-GB">
                <a:solidFill>
                  <a:schemeClr val="dk1"/>
                </a:solidFill>
                <a:latin typeface="+mj-lt"/>
              </a:rPr>
              <a:t>Learners write their answers on </a:t>
            </a:r>
            <a:r>
              <a:rPr lang="en-GB" b="1">
                <a:solidFill>
                  <a:schemeClr val="dk1"/>
                </a:solidFill>
                <a:latin typeface="+mj-lt"/>
              </a:rPr>
              <a:t>Renewable energy - Activity sheet 8.</a:t>
            </a:r>
          </a:p>
          <a:p>
            <a:pPr marL="0" lvl="0" indent="0" algn="l" rtl="0">
              <a:spcBef>
                <a:spcPts val="0"/>
              </a:spcBef>
              <a:spcAft>
                <a:spcPts val="0"/>
              </a:spcAft>
              <a:buNone/>
            </a:pPr>
            <a:endParaRPr lang="en-GB">
              <a:solidFill>
                <a:schemeClr val="dk1"/>
              </a:solidFill>
              <a:latin typeface="+mj-lt"/>
            </a:endParaRPr>
          </a:p>
          <a:p>
            <a:pPr marL="0" lvl="0" indent="0" algn="l" rtl="0">
              <a:spcBef>
                <a:spcPts val="0"/>
              </a:spcBef>
              <a:spcAft>
                <a:spcPts val="0"/>
              </a:spcAft>
              <a:buNone/>
            </a:pPr>
            <a:r>
              <a:rPr lang="en-GB" b="1">
                <a:solidFill>
                  <a:schemeClr val="dk1"/>
                </a:solidFill>
                <a:latin typeface="+mj-lt"/>
              </a:rPr>
              <a:t>Example answers</a:t>
            </a:r>
          </a:p>
          <a:p>
            <a:pPr marL="0" lvl="0" indent="0" algn="l" rtl="0">
              <a:spcBef>
                <a:spcPts val="0"/>
              </a:spcBef>
              <a:spcAft>
                <a:spcPts val="0"/>
              </a:spcAft>
              <a:buNone/>
            </a:pPr>
            <a:r>
              <a:rPr lang="en-GB">
                <a:solidFill>
                  <a:schemeClr val="dk1"/>
                </a:solidFill>
                <a:latin typeface="+mj-lt"/>
              </a:rPr>
              <a:t>Please see the next slide.</a:t>
            </a:r>
          </a:p>
          <a:p>
            <a:pPr marL="0" lvl="0" indent="0" algn="l" rtl="0">
              <a:spcBef>
                <a:spcPts val="0"/>
              </a:spcBef>
              <a:spcAft>
                <a:spcPts val="0"/>
              </a:spcAft>
              <a:buNone/>
            </a:pPr>
            <a:endParaRPr lang="en-GB">
              <a:solidFill>
                <a:schemeClr val="dk1"/>
              </a:solidFill>
              <a:latin typeface="+mj-lt"/>
            </a:endParaRPr>
          </a:p>
          <a:p>
            <a:pPr marL="0" lvl="0" indent="0" algn="l" rtl="0">
              <a:spcBef>
                <a:spcPts val="0"/>
              </a:spcBef>
              <a:spcAft>
                <a:spcPts val="0"/>
              </a:spcAft>
              <a:buNone/>
            </a:pPr>
            <a:r>
              <a:rPr lang="en-GB" b="1">
                <a:solidFill>
                  <a:schemeClr val="dk1"/>
                </a:solidFill>
                <a:latin typeface="+mj-lt"/>
              </a:rPr>
              <a:t>Assessment</a:t>
            </a:r>
          </a:p>
          <a:p>
            <a:pPr marL="0" lvl="0" indent="0" algn="l" rtl="0">
              <a:spcBef>
                <a:spcPts val="0"/>
              </a:spcBef>
              <a:spcAft>
                <a:spcPts val="0"/>
              </a:spcAft>
              <a:buNone/>
            </a:pPr>
            <a:r>
              <a:rPr lang="en-GB">
                <a:solidFill>
                  <a:schemeClr val="dk1"/>
                </a:solidFill>
                <a:latin typeface="+mj-lt"/>
              </a:rPr>
              <a:t>Discussion and verbal answers.</a:t>
            </a:r>
          </a:p>
          <a:p>
            <a:pPr marL="0" lvl="0" indent="0" algn="l" rtl="0">
              <a:spcBef>
                <a:spcPts val="0"/>
              </a:spcBef>
              <a:spcAft>
                <a:spcPts val="0"/>
              </a:spcAft>
              <a:buNone/>
            </a:pPr>
            <a:r>
              <a:rPr lang="en-GB">
                <a:solidFill>
                  <a:schemeClr val="dk1"/>
                </a:solidFill>
                <a:latin typeface="+mj-lt"/>
              </a:rPr>
              <a:t>Written answers.</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None/>
            </a:pPr>
            <a:r>
              <a:rPr lang="en-GB" b="1">
                <a:solidFill>
                  <a:schemeClr val="dk1"/>
                </a:solidFill>
                <a:latin typeface="+mj-lt"/>
              </a:rPr>
              <a:t>Extension</a:t>
            </a:r>
          </a:p>
          <a:p>
            <a:pPr marL="0" lvl="0" indent="0" algn="l" rtl="0">
              <a:spcBef>
                <a:spcPts val="0"/>
              </a:spcBef>
              <a:spcAft>
                <a:spcPts val="0"/>
              </a:spcAft>
              <a:buClr>
                <a:schemeClr val="dk1"/>
              </a:buClr>
              <a:buSzPts val="1100"/>
              <a:buFont typeface="Arial"/>
              <a:buNone/>
            </a:pPr>
            <a:r>
              <a:rPr lang="en-GB">
                <a:solidFill>
                  <a:schemeClr val="dk1"/>
                </a:solidFill>
                <a:latin typeface="+mj-lt"/>
              </a:rPr>
              <a:t>Learners can read more about AI and smart grids at:</a:t>
            </a:r>
          </a:p>
          <a:p>
            <a:pPr marL="0" lvl="0" indent="0" algn="l" rtl="0">
              <a:spcBef>
                <a:spcPts val="0"/>
              </a:spcBef>
              <a:spcAft>
                <a:spcPts val="0"/>
              </a:spcAft>
              <a:buNone/>
            </a:pPr>
            <a:r>
              <a:rPr lang="en-GB" err="1">
                <a:solidFill>
                  <a:schemeClr val="dk1"/>
                </a:solidFill>
                <a:latin typeface="+mj-lt"/>
              </a:rPr>
              <a:t>www.sap.com</a:t>
            </a:r>
            <a:r>
              <a:rPr lang="en-GB">
                <a:solidFill>
                  <a:schemeClr val="dk1"/>
                </a:solidFill>
                <a:latin typeface="+mj-lt"/>
              </a:rPr>
              <a:t>/insights/smart-grid-ai-in-energy-</a:t>
            </a:r>
            <a:r>
              <a:rPr lang="en-GB" err="1">
                <a:solidFill>
                  <a:schemeClr val="dk1"/>
                </a:solidFill>
                <a:latin typeface="+mj-lt"/>
              </a:rPr>
              <a:t>technologies.html</a:t>
            </a:r>
            <a:endParaRPr lang="en-GB">
              <a:solidFill>
                <a:schemeClr val="dk1"/>
              </a:solidFill>
              <a:latin typeface="+mj-lt"/>
            </a:endParaRP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None/>
            </a:pPr>
            <a:endParaRPr lang="en-GB">
              <a:latin typeface="+mj-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9917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a:solidFill>
                  <a:schemeClr val="dk1"/>
                </a:solidFill>
                <a:latin typeface="+mj-lt"/>
              </a:rPr>
              <a:t>Practitioner delivery notes</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Activity</a:t>
            </a:r>
          </a:p>
          <a:p>
            <a:pPr marL="457200" lvl="0" indent="-298450" algn="l" rtl="0">
              <a:spcBef>
                <a:spcPts val="0"/>
              </a:spcBef>
              <a:spcAft>
                <a:spcPts val="0"/>
              </a:spcAft>
              <a:buClr>
                <a:schemeClr val="dk1"/>
              </a:buClr>
              <a:buSzPts val="1100"/>
              <a:buChar char="●"/>
            </a:pPr>
            <a:r>
              <a:rPr lang="en-GB">
                <a:solidFill>
                  <a:schemeClr val="dk1"/>
                </a:solidFill>
                <a:latin typeface="+mj-lt"/>
              </a:rPr>
              <a:t>Review the answers on the slide.</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Extension</a:t>
            </a:r>
          </a:p>
          <a:p>
            <a:pPr marL="0" lvl="0" indent="0" algn="l" rtl="0">
              <a:spcBef>
                <a:spcPts val="0"/>
              </a:spcBef>
              <a:spcAft>
                <a:spcPts val="0"/>
              </a:spcAft>
              <a:buClr>
                <a:schemeClr val="dk1"/>
              </a:buClr>
              <a:buSzPts val="1100"/>
              <a:buFont typeface="Arial"/>
              <a:buNone/>
            </a:pPr>
            <a:r>
              <a:rPr lang="en-GB">
                <a:solidFill>
                  <a:schemeClr val="dk1"/>
                </a:solidFill>
                <a:latin typeface="+mj-lt"/>
              </a:rPr>
              <a:t>Learners could also research how other emerging technologies will play a role in smart grids including IoT sensors and devices, and drones.</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None/>
            </a:pPr>
            <a:endParaRPr lang="en-GB">
              <a:latin typeface="+mj-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2699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dirty="0">
                <a:solidFill>
                  <a:schemeClr val="dk1"/>
                </a:solidFill>
                <a:latin typeface="+mj-lt"/>
              </a:rPr>
              <a:t>Practitioner delivery notes</a:t>
            </a:r>
          </a:p>
          <a:p>
            <a:pPr marL="0" lvl="0" indent="0" algn="l" rtl="0">
              <a:spcBef>
                <a:spcPts val="0"/>
              </a:spcBef>
              <a:spcAft>
                <a:spcPts val="0"/>
              </a:spcAft>
              <a:buNone/>
            </a:pPr>
            <a:endParaRPr lang="en-GB" dirty="0">
              <a:solidFill>
                <a:schemeClr val="dk1"/>
              </a:solidFill>
              <a:latin typeface="+mj-lt"/>
            </a:endParaRPr>
          </a:p>
          <a:p>
            <a:pPr marL="0" lvl="0" indent="0" algn="l" rtl="0">
              <a:spcBef>
                <a:spcPts val="0"/>
              </a:spcBef>
              <a:spcAft>
                <a:spcPts val="0"/>
              </a:spcAft>
              <a:buNone/>
            </a:pPr>
            <a:r>
              <a:rPr lang="en-GB" dirty="0">
                <a:solidFill>
                  <a:schemeClr val="dk1"/>
                </a:solidFill>
                <a:latin typeface="+mj-lt"/>
              </a:rPr>
              <a:t>This and the next slide briefly review the opportunity for a hydrogen economy to provide energy where electrification is difficult or inappropriate.</a:t>
            </a:r>
          </a:p>
          <a:p>
            <a:pPr marL="0" lvl="0" indent="0" algn="l" rtl="0">
              <a:spcBef>
                <a:spcPts val="0"/>
              </a:spcBef>
              <a:spcAft>
                <a:spcPts val="0"/>
              </a:spcAft>
              <a:buClr>
                <a:schemeClr val="dk1"/>
              </a:buClr>
              <a:buSzPts val="1100"/>
              <a:buFont typeface="Arial"/>
              <a:buNone/>
            </a:pPr>
            <a:endParaRPr lang="en-GB" dirty="0">
              <a:solidFill>
                <a:schemeClr val="dk1"/>
              </a:solidFill>
              <a:latin typeface="+mj-lt"/>
            </a:endParaRPr>
          </a:p>
          <a:p>
            <a:pPr marL="0" lvl="0" indent="0" algn="l" rtl="0">
              <a:spcBef>
                <a:spcPts val="0"/>
              </a:spcBef>
              <a:spcAft>
                <a:spcPts val="0"/>
              </a:spcAft>
              <a:buClr>
                <a:schemeClr val="dk1"/>
              </a:buClr>
              <a:buSzPts val="1100"/>
              <a:buFont typeface="Arial"/>
              <a:buNone/>
            </a:pPr>
            <a:r>
              <a:rPr lang="en-GB" b="1" dirty="0">
                <a:solidFill>
                  <a:schemeClr val="dk1"/>
                </a:solidFill>
                <a:latin typeface="+mj-lt"/>
              </a:rPr>
              <a:t>Activity</a:t>
            </a:r>
          </a:p>
          <a:p>
            <a:pPr marL="457200" lvl="0" indent="-298450" algn="l" rtl="0">
              <a:spcBef>
                <a:spcPts val="0"/>
              </a:spcBef>
              <a:spcAft>
                <a:spcPts val="0"/>
              </a:spcAft>
              <a:buClr>
                <a:schemeClr val="dk1"/>
              </a:buClr>
              <a:buSzPts val="1100"/>
              <a:buChar char="●"/>
            </a:pPr>
            <a:r>
              <a:rPr lang="en-GB" dirty="0">
                <a:solidFill>
                  <a:schemeClr val="dk1"/>
                </a:solidFill>
                <a:latin typeface="+mj-lt"/>
              </a:rPr>
              <a:t>Ask learners to explain what they think the term ‘hydrogen economy’ means.</a:t>
            </a:r>
          </a:p>
          <a:p>
            <a:pPr marL="457200" lvl="0" indent="-298450" algn="l" rtl="0">
              <a:spcBef>
                <a:spcPts val="0"/>
              </a:spcBef>
              <a:spcAft>
                <a:spcPts val="0"/>
              </a:spcAft>
              <a:buClr>
                <a:schemeClr val="dk1"/>
              </a:buClr>
              <a:buSzPts val="1100"/>
              <a:buChar char="●"/>
            </a:pPr>
            <a:r>
              <a:rPr lang="en-GB" dirty="0">
                <a:solidFill>
                  <a:schemeClr val="dk1"/>
                </a:solidFill>
                <a:latin typeface="+mj-lt"/>
              </a:rPr>
              <a:t>Review the diagram on the slide and help learners to consider the difference between green hydrogen that is produced using renewable energy to electrolyse water, and blue hydrogen that is produced from natural gas and which requires that the carbon by-products are captured and stored to prevent carbon emissions being released into the atmosphere.</a:t>
            </a:r>
          </a:p>
          <a:p>
            <a:pPr marL="457200" lvl="0" indent="-298450" algn="l" rtl="0">
              <a:spcBef>
                <a:spcPts val="0"/>
              </a:spcBef>
              <a:spcAft>
                <a:spcPts val="0"/>
              </a:spcAft>
              <a:buClr>
                <a:schemeClr val="dk1"/>
              </a:buClr>
              <a:buSzPts val="1100"/>
              <a:buChar char="●"/>
            </a:pPr>
            <a:r>
              <a:rPr lang="en-GB" dirty="0">
                <a:solidFill>
                  <a:schemeClr val="dk1"/>
                </a:solidFill>
                <a:latin typeface="+mj-lt"/>
              </a:rPr>
              <a:t>Discuss the questions on the slide as a class or in groups.</a:t>
            </a:r>
          </a:p>
          <a:p>
            <a:pPr marL="0" lvl="0" indent="0" algn="l" rtl="0">
              <a:spcBef>
                <a:spcPts val="0"/>
              </a:spcBef>
              <a:spcAft>
                <a:spcPts val="0"/>
              </a:spcAft>
              <a:buClr>
                <a:schemeClr val="dk1"/>
              </a:buClr>
              <a:buSzPts val="1100"/>
              <a:buFont typeface="Arial"/>
              <a:buNone/>
            </a:pPr>
            <a:endParaRPr lang="en-GB" dirty="0">
              <a:solidFill>
                <a:schemeClr val="dk1"/>
              </a:solidFill>
              <a:latin typeface="+mj-lt"/>
            </a:endParaRPr>
          </a:p>
          <a:p>
            <a:pPr marL="0" lvl="0" indent="0" algn="l" rtl="0">
              <a:spcBef>
                <a:spcPts val="0"/>
              </a:spcBef>
              <a:spcAft>
                <a:spcPts val="0"/>
              </a:spcAft>
              <a:buNone/>
            </a:pPr>
            <a:r>
              <a:rPr lang="en-GB" b="1" dirty="0">
                <a:solidFill>
                  <a:schemeClr val="dk1"/>
                </a:solidFill>
                <a:latin typeface="+mj-lt"/>
              </a:rPr>
              <a:t>Example answers</a:t>
            </a:r>
          </a:p>
          <a:p>
            <a:pPr marL="0" lvl="0" indent="0" algn="l" rtl="0">
              <a:spcBef>
                <a:spcPts val="0"/>
              </a:spcBef>
              <a:spcAft>
                <a:spcPts val="0"/>
              </a:spcAft>
              <a:buClr>
                <a:schemeClr val="dk1"/>
              </a:buClr>
              <a:buSzPts val="1100"/>
              <a:buFont typeface="Arial"/>
              <a:buNone/>
            </a:pPr>
            <a:r>
              <a:rPr lang="en-GB" dirty="0">
                <a:solidFill>
                  <a:schemeClr val="dk1"/>
                </a:solidFill>
                <a:latin typeface="+mj-lt"/>
              </a:rPr>
              <a:t>Please see the slide after next.</a:t>
            </a:r>
          </a:p>
          <a:p>
            <a:pPr marL="0" lvl="0" indent="0" algn="l" rtl="0">
              <a:spcBef>
                <a:spcPts val="0"/>
              </a:spcBef>
              <a:spcAft>
                <a:spcPts val="0"/>
              </a:spcAft>
              <a:buClr>
                <a:schemeClr val="dk1"/>
              </a:buClr>
              <a:buSzPts val="1100"/>
              <a:buFont typeface="Arial"/>
              <a:buNone/>
            </a:pPr>
            <a:endParaRPr lang="en-GB" dirty="0">
              <a:solidFill>
                <a:schemeClr val="dk1"/>
              </a:solidFill>
              <a:latin typeface="+mj-lt"/>
            </a:endParaRPr>
          </a:p>
          <a:p>
            <a:pPr marL="0" lvl="0" indent="0" algn="l" rtl="0">
              <a:spcBef>
                <a:spcPts val="0"/>
              </a:spcBef>
              <a:spcAft>
                <a:spcPts val="0"/>
              </a:spcAft>
              <a:buClr>
                <a:schemeClr val="dk1"/>
              </a:buClr>
              <a:buSzPts val="1100"/>
              <a:buFont typeface="Arial"/>
              <a:buNone/>
            </a:pPr>
            <a:r>
              <a:rPr lang="en-GB" b="1" dirty="0">
                <a:solidFill>
                  <a:schemeClr val="dk1"/>
                </a:solidFill>
                <a:latin typeface="+mj-lt"/>
              </a:rPr>
              <a:t>Assessment</a:t>
            </a:r>
          </a:p>
          <a:p>
            <a:pPr marL="0" lvl="0" indent="0" algn="l" rtl="0">
              <a:spcBef>
                <a:spcPts val="0"/>
              </a:spcBef>
              <a:spcAft>
                <a:spcPts val="0"/>
              </a:spcAft>
              <a:buNone/>
            </a:pPr>
            <a:r>
              <a:rPr lang="en-GB" dirty="0">
                <a:solidFill>
                  <a:schemeClr val="dk1"/>
                </a:solidFill>
                <a:latin typeface="+mj-lt"/>
              </a:rPr>
              <a:t>Discussion and verbal answers.</a:t>
            </a:r>
          </a:p>
          <a:p>
            <a:pPr marL="0" lvl="0" indent="0" algn="l" rtl="0">
              <a:spcBef>
                <a:spcPts val="0"/>
              </a:spcBef>
              <a:spcAft>
                <a:spcPts val="0"/>
              </a:spcAft>
              <a:buClr>
                <a:schemeClr val="dk1"/>
              </a:buClr>
              <a:buSzPts val="1100"/>
              <a:buFont typeface="Arial"/>
              <a:buNone/>
            </a:pPr>
            <a:endParaRPr lang="en-GB" dirty="0">
              <a:solidFill>
                <a:schemeClr val="dk1"/>
              </a:solidFill>
              <a:latin typeface="+mj-lt"/>
            </a:endParaRPr>
          </a:p>
          <a:p>
            <a:pPr marL="0" lvl="0" indent="0" algn="l" rtl="0">
              <a:spcBef>
                <a:spcPts val="0"/>
              </a:spcBef>
              <a:spcAft>
                <a:spcPts val="0"/>
              </a:spcAft>
              <a:buClr>
                <a:schemeClr val="dk1"/>
              </a:buClr>
              <a:buSzPts val="1100"/>
              <a:buFont typeface="Arial"/>
              <a:buNone/>
            </a:pPr>
            <a:r>
              <a:rPr lang="en-GB" b="1" dirty="0">
                <a:solidFill>
                  <a:schemeClr val="dk1"/>
                </a:solidFill>
                <a:latin typeface="+mj-lt"/>
              </a:rPr>
              <a:t>Extension</a:t>
            </a:r>
          </a:p>
          <a:p>
            <a:pPr marL="0" lvl="0" indent="0" algn="l" rtl="0">
              <a:spcBef>
                <a:spcPts val="0"/>
              </a:spcBef>
              <a:spcAft>
                <a:spcPts val="0"/>
              </a:spcAft>
              <a:buNone/>
            </a:pPr>
            <a:r>
              <a:rPr lang="en-GB" dirty="0">
                <a:solidFill>
                  <a:schemeClr val="dk1"/>
                </a:solidFill>
                <a:latin typeface="+mj-lt"/>
              </a:rPr>
              <a:t>More on hydrogen (includes video - scroll down):</a:t>
            </a:r>
            <a:r>
              <a:rPr lang="en-GB" b="1" dirty="0">
                <a:solidFill>
                  <a:schemeClr val="dk1"/>
                </a:solidFill>
                <a:latin typeface="+mj-lt"/>
              </a:rPr>
              <a:t> </a:t>
            </a:r>
            <a:r>
              <a:rPr lang="en-GB" dirty="0">
                <a:solidFill>
                  <a:schemeClr val="dk1"/>
                </a:solidFill>
                <a:latin typeface="+mj-lt"/>
              </a:rPr>
              <a:t>www.nationalgrid.com/stories/energy-explained/what-is-hydrogen</a:t>
            </a:r>
          </a:p>
          <a:p>
            <a:pPr marL="0" lvl="0" indent="0" algn="l" rtl="0">
              <a:spcBef>
                <a:spcPts val="0"/>
              </a:spcBef>
              <a:spcAft>
                <a:spcPts val="0"/>
              </a:spcAft>
              <a:buNone/>
            </a:pPr>
            <a:r>
              <a:rPr lang="en-GB" dirty="0">
                <a:solidFill>
                  <a:schemeClr val="dk1"/>
                </a:solidFill>
                <a:latin typeface="+mj-lt"/>
              </a:rPr>
              <a:t>The UK hydrogen strategy: assets.publishing.service.gov.uk/government/uploads/system/uploads/</a:t>
            </a:r>
            <a:r>
              <a:rPr lang="en-GB" dirty="0" err="1">
                <a:solidFill>
                  <a:schemeClr val="dk1"/>
                </a:solidFill>
                <a:latin typeface="+mj-lt"/>
              </a:rPr>
              <a:t>attachment_data</a:t>
            </a:r>
            <a:r>
              <a:rPr lang="en-GB" dirty="0">
                <a:solidFill>
                  <a:schemeClr val="dk1"/>
                </a:solidFill>
                <a:latin typeface="+mj-lt"/>
              </a:rPr>
              <a:t>/file/1011283/UK-Hydrogen-Strategy_web.pdf</a:t>
            </a:r>
          </a:p>
          <a:p>
            <a:pPr marL="0" lvl="0" indent="0" algn="l" rtl="0">
              <a:spcBef>
                <a:spcPts val="0"/>
              </a:spcBef>
              <a:spcAft>
                <a:spcPts val="0"/>
              </a:spcAft>
              <a:buClr>
                <a:schemeClr val="dk1"/>
              </a:buClr>
              <a:buSzPts val="1100"/>
              <a:buFont typeface="Arial"/>
              <a:buNone/>
            </a:pPr>
            <a:endParaRPr lang="en-GB" dirty="0">
              <a:solidFill>
                <a:schemeClr val="dk1"/>
              </a:solidFill>
              <a:latin typeface="+mj-lt"/>
            </a:endParaRPr>
          </a:p>
          <a:p>
            <a:pPr marL="0" lvl="0" indent="0" algn="l" rtl="0">
              <a:spcBef>
                <a:spcPts val="0"/>
              </a:spcBef>
              <a:spcAft>
                <a:spcPts val="0"/>
              </a:spcAft>
              <a:buClr>
                <a:schemeClr val="dk1"/>
              </a:buClr>
              <a:buSzPts val="1100"/>
              <a:buFont typeface="Arial"/>
              <a:buNone/>
            </a:pPr>
            <a:endParaRPr lang="en-GB" dirty="0">
              <a:solidFill>
                <a:schemeClr val="dk1"/>
              </a:solidFill>
              <a:latin typeface="+mj-lt"/>
            </a:endParaRPr>
          </a:p>
          <a:p>
            <a:pPr marL="0" lvl="0" indent="0" algn="l" rtl="0">
              <a:spcBef>
                <a:spcPts val="0"/>
              </a:spcBef>
              <a:spcAft>
                <a:spcPts val="0"/>
              </a:spcAft>
              <a:buNone/>
            </a:pPr>
            <a:endParaRPr lang="en-GB" dirty="0">
              <a:latin typeface="+mj-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43608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a:solidFill>
                  <a:schemeClr val="dk1"/>
                </a:solidFill>
                <a:latin typeface="+mj-lt"/>
              </a:rPr>
              <a:t>Practitioner delivery notes</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Activity</a:t>
            </a:r>
          </a:p>
          <a:p>
            <a:pPr marL="457200" lvl="0" indent="-298450" algn="l" rtl="0">
              <a:spcBef>
                <a:spcPts val="0"/>
              </a:spcBef>
              <a:spcAft>
                <a:spcPts val="0"/>
              </a:spcAft>
              <a:buClr>
                <a:schemeClr val="dk1"/>
              </a:buClr>
              <a:buSzPts val="1100"/>
              <a:buChar char="●"/>
            </a:pPr>
            <a:r>
              <a:rPr lang="en-GB">
                <a:solidFill>
                  <a:schemeClr val="dk1"/>
                </a:solidFill>
                <a:latin typeface="+mj-lt"/>
              </a:rPr>
              <a:t>Review the answers on the slide.</a:t>
            </a:r>
            <a:endParaRPr lang="en-GB">
              <a:latin typeface="+mj-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74132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a:solidFill>
                  <a:schemeClr val="dk1"/>
                </a:solidFill>
                <a:latin typeface="+mj-lt"/>
              </a:rPr>
              <a:t>Practitioner delivery notes</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None/>
            </a:pPr>
            <a:r>
              <a:rPr lang="en-GB" b="1">
                <a:solidFill>
                  <a:schemeClr val="dk1"/>
                </a:solidFill>
                <a:latin typeface="+mj-lt"/>
              </a:rPr>
              <a:t>Activity</a:t>
            </a:r>
          </a:p>
          <a:p>
            <a:pPr marL="457200" lvl="0" indent="-298450" algn="l" rtl="0">
              <a:spcBef>
                <a:spcPts val="0"/>
              </a:spcBef>
              <a:spcAft>
                <a:spcPts val="0"/>
              </a:spcAft>
              <a:buClr>
                <a:schemeClr val="dk1"/>
              </a:buClr>
              <a:buSzPts val="1100"/>
              <a:buChar char="●"/>
            </a:pPr>
            <a:r>
              <a:rPr lang="en-GB">
                <a:solidFill>
                  <a:schemeClr val="dk1"/>
                </a:solidFill>
                <a:latin typeface="+mj-lt"/>
              </a:rPr>
              <a:t>Explain that the key advantage of fuels like gas, petrol and diesel is their significant energy density, which explains their widespread use for transport fuel and for energy where grid connections (for electricity or gas) are not possible. Therefore a key challenge for transitioning to net zero is to find alternative energy sources that provide the same advantages. Electric batteries are one solution, however hydrogen canisters, filled with high-pressure compressed hydrogen gas, may also provide an alternative.</a:t>
            </a:r>
          </a:p>
          <a:p>
            <a:pPr marL="457200" lvl="0" indent="-298450" algn="l" rtl="0">
              <a:spcBef>
                <a:spcPts val="0"/>
              </a:spcBef>
              <a:spcAft>
                <a:spcPts val="0"/>
              </a:spcAft>
              <a:buClr>
                <a:schemeClr val="dk1"/>
              </a:buClr>
              <a:buSzPts val="1100"/>
              <a:buChar char="●"/>
            </a:pPr>
            <a:r>
              <a:rPr lang="en-GB">
                <a:solidFill>
                  <a:schemeClr val="dk1"/>
                </a:solidFill>
                <a:latin typeface="+mj-lt"/>
              </a:rPr>
              <a:t>Review the concept: green hydrogen is produced (locally where possible), stored and ‘loaded’ into standardised canisters that form part of a ‘plug and play’ ecosystem of devices into which canisters are easily inserted and exchanged.</a:t>
            </a:r>
          </a:p>
          <a:p>
            <a:pPr marL="457200" lvl="0" indent="-298450" algn="l" rtl="0">
              <a:spcBef>
                <a:spcPts val="0"/>
              </a:spcBef>
              <a:spcAft>
                <a:spcPts val="0"/>
              </a:spcAft>
              <a:buClr>
                <a:schemeClr val="dk1"/>
              </a:buClr>
              <a:buSzPts val="1100"/>
              <a:buChar char="●"/>
            </a:pPr>
            <a:r>
              <a:rPr lang="en-GB">
                <a:solidFill>
                  <a:schemeClr val="dk1"/>
                </a:solidFill>
                <a:latin typeface="+mj-lt"/>
              </a:rPr>
              <a:t>Discuss the questions on the slide as a class or in groups.</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None/>
            </a:pPr>
            <a:r>
              <a:rPr lang="en-GB" b="1">
                <a:solidFill>
                  <a:schemeClr val="dk1"/>
                </a:solidFill>
                <a:latin typeface="+mj-lt"/>
              </a:rPr>
              <a:t>Example answers</a:t>
            </a:r>
          </a:p>
          <a:p>
            <a:pPr marL="0" lvl="0" indent="0" algn="l" rtl="0">
              <a:spcBef>
                <a:spcPts val="0"/>
              </a:spcBef>
              <a:spcAft>
                <a:spcPts val="0"/>
              </a:spcAft>
              <a:buClr>
                <a:schemeClr val="dk1"/>
              </a:buClr>
              <a:buSzPts val="1100"/>
              <a:buFont typeface="Arial"/>
              <a:buNone/>
            </a:pPr>
            <a:r>
              <a:rPr lang="en-GB">
                <a:solidFill>
                  <a:schemeClr val="dk1"/>
                </a:solidFill>
                <a:latin typeface="+mj-lt"/>
              </a:rPr>
              <a:t>Please see the next slide.</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Assessment</a:t>
            </a:r>
          </a:p>
          <a:p>
            <a:pPr marL="0" lvl="0" indent="0" algn="l" rtl="0">
              <a:spcBef>
                <a:spcPts val="0"/>
              </a:spcBef>
              <a:spcAft>
                <a:spcPts val="0"/>
              </a:spcAft>
              <a:buNone/>
            </a:pPr>
            <a:r>
              <a:rPr lang="en-GB">
                <a:solidFill>
                  <a:schemeClr val="dk1"/>
                </a:solidFill>
                <a:latin typeface="+mj-lt"/>
              </a:rPr>
              <a:t>Discussion and verbal answers.</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Extension</a:t>
            </a:r>
          </a:p>
          <a:p>
            <a:pPr marL="0" lvl="0" indent="0" algn="l" rtl="0">
              <a:spcBef>
                <a:spcPts val="0"/>
              </a:spcBef>
              <a:spcAft>
                <a:spcPts val="0"/>
              </a:spcAft>
              <a:buNone/>
            </a:pPr>
            <a:r>
              <a:rPr lang="en-GB">
                <a:solidFill>
                  <a:schemeClr val="dk1"/>
                </a:solidFill>
                <a:latin typeface="+mj-lt"/>
              </a:rPr>
              <a:t>This technology is being pioneered by Toyota: https://</a:t>
            </a:r>
            <a:r>
              <a:rPr lang="en-GB" err="1">
                <a:solidFill>
                  <a:schemeClr val="dk1"/>
                </a:solidFill>
                <a:latin typeface="+mj-lt"/>
              </a:rPr>
              <a:t>global.toyota</a:t>
            </a:r>
            <a:r>
              <a:rPr lang="en-GB">
                <a:solidFill>
                  <a:schemeClr val="dk1"/>
                </a:solidFill>
                <a:latin typeface="+mj-lt"/>
              </a:rPr>
              <a:t>/</a:t>
            </a:r>
            <a:r>
              <a:rPr lang="en-GB" err="1">
                <a:solidFill>
                  <a:schemeClr val="dk1"/>
                </a:solidFill>
                <a:latin typeface="+mj-lt"/>
              </a:rPr>
              <a:t>en</a:t>
            </a:r>
            <a:r>
              <a:rPr lang="en-GB">
                <a:solidFill>
                  <a:schemeClr val="dk1"/>
                </a:solidFill>
                <a:latin typeface="+mj-lt"/>
              </a:rPr>
              <a:t>/newsroom/corporate/37405994.html</a:t>
            </a:r>
          </a:p>
          <a:p>
            <a:pPr marL="0" lvl="0" indent="0" algn="l" rtl="0">
              <a:spcBef>
                <a:spcPts val="0"/>
              </a:spcBef>
              <a:spcAft>
                <a:spcPts val="0"/>
              </a:spcAft>
              <a:buNone/>
            </a:pPr>
            <a:r>
              <a:rPr lang="en-GB">
                <a:solidFill>
                  <a:schemeClr val="dk1"/>
                </a:solidFill>
                <a:latin typeface="+mj-lt"/>
              </a:rPr>
              <a:t>Toyota also produces a hydrogen-powered car that uses a fuel cell to power an electric motor: </a:t>
            </a:r>
            <a:r>
              <a:rPr lang="en-GB" err="1">
                <a:solidFill>
                  <a:schemeClr val="dk1"/>
                </a:solidFill>
                <a:latin typeface="+mj-lt"/>
              </a:rPr>
              <a:t>www.toyota.co.uk</a:t>
            </a:r>
            <a:r>
              <a:rPr lang="en-GB">
                <a:solidFill>
                  <a:schemeClr val="dk1"/>
                </a:solidFill>
                <a:latin typeface="+mj-lt"/>
              </a:rPr>
              <a:t>/new-cars/</a:t>
            </a:r>
            <a:r>
              <a:rPr lang="en-GB" err="1">
                <a:solidFill>
                  <a:schemeClr val="dk1"/>
                </a:solidFill>
                <a:latin typeface="+mj-lt"/>
              </a:rPr>
              <a:t>mirai?gclid</a:t>
            </a:r>
            <a:r>
              <a:rPr lang="en-GB">
                <a:solidFill>
                  <a:schemeClr val="dk1"/>
                </a:solidFill>
                <a:latin typeface="+mj-lt"/>
              </a:rPr>
              <a:t>=Cj0KCQjwxveXBhDDARIsAI0Q0x0ReBDBGrpHov_1QihpOgT0tN74AiHAklCeEXDjiHvYPE81Z9JXR0YaAi-GEALw_wcB&amp;gclsrc=</a:t>
            </a:r>
            <a:r>
              <a:rPr lang="en-GB" err="1">
                <a:solidFill>
                  <a:schemeClr val="dk1"/>
                </a:solidFill>
                <a:latin typeface="+mj-lt"/>
              </a:rPr>
              <a:t>aw.ds</a:t>
            </a:r>
            <a:endParaRPr lang="en-GB">
              <a:solidFill>
                <a:schemeClr val="dk1"/>
              </a:solidFill>
              <a:latin typeface="+mj-lt"/>
            </a:endParaRPr>
          </a:p>
          <a:p>
            <a:pPr marL="0" lvl="0" indent="0" algn="l" rtl="0">
              <a:spcBef>
                <a:spcPts val="0"/>
              </a:spcBef>
              <a:spcAft>
                <a:spcPts val="0"/>
              </a:spcAft>
              <a:buNone/>
            </a:pPr>
            <a:endParaRPr lang="en-GB">
              <a:latin typeface="+mj-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2219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a:solidFill>
                  <a:schemeClr val="dk1"/>
                </a:solidFill>
                <a:latin typeface="+mj-lt"/>
              </a:rPr>
              <a:t>Practitioner delivery notes</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Activity</a:t>
            </a:r>
          </a:p>
          <a:p>
            <a:pPr marL="457200" lvl="0" indent="-298450" algn="l" rtl="0">
              <a:spcBef>
                <a:spcPts val="0"/>
              </a:spcBef>
              <a:spcAft>
                <a:spcPts val="0"/>
              </a:spcAft>
              <a:buClr>
                <a:schemeClr val="dk1"/>
              </a:buClr>
              <a:buSzPts val="1100"/>
              <a:buChar char="●"/>
            </a:pPr>
            <a:r>
              <a:rPr lang="en-GB">
                <a:solidFill>
                  <a:schemeClr val="dk1"/>
                </a:solidFill>
                <a:latin typeface="+mj-lt"/>
              </a:rPr>
              <a:t>Review the answers on the slide.</a:t>
            </a:r>
            <a:endParaRPr lang="en-GB">
              <a:latin typeface="+mj-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2873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1">
                <a:solidFill>
                  <a:schemeClr val="dk1"/>
                </a:solidFill>
                <a:latin typeface="+mj-lt"/>
              </a:rPr>
              <a:t>Practitioner delivery notes</a:t>
            </a:r>
          </a:p>
          <a:p>
            <a:pPr marL="0" lvl="0" indent="0" algn="l" rtl="0">
              <a:spcBef>
                <a:spcPts val="0"/>
              </a:spcBef>
              <a:spcAft>
                <a:spcPts val="0"/>
              </a:spcAft>
              <a:buNone/>
            </a:pPr>
            <a:endParaRPr lang="en-GB">
              <a:solidFill>
                <a:schemeClr val="dk1"/>
              </a:solidFill>
              <a:latin typeface="+mj-lt"/>
            </a:endParaRPr>
          </a:p>
          <a:p>
            <a:pPr marL="0" lvl="0" indent="0" algn="l" rtl="0">
              <a:spcBef>
                <a:spcPts val="0"/>
              </a:spcBef>
              <a:spcAft>
                <a:spcPts val="0"/>
              </a:spcAft>
              <a:buNone/>
            </a:pPr>
            <a:r>
              <a:rPr lang="en-GB">
                <a:solidFill>
                  <a:schemeClr val="dk1"/>
                </a:solidFill>
                <a:latin typeface="+mj-lt"/>
              </a:rPr>
              <a:t>Use this slide to help learners reflect on their career options in the context of net zero.</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Activity</a:t>
            </a:r>
          </a:p>
          <a:p>
            <a:pPr marL="457200" lvl="0" indent="-298450" algn="l" rtl="0">
              <a:spcBef>
                <a:spcPts val="0"/>
              </a:spcBef>
              <a:spcAft>
                <a:spcPts val="0"/>
              </a:spcAft>
              <a:buClr>
                <a:schemeClr val="dk1"/>
              </a:buClr>
              <a:buSzPts val="1100"/>
              <a:buChar char="●"/>
            </a:pPr>
            <a:r>
              <a:rPr lang="en-GB">
                <a:solidFill>
                  <a:schemeClr val="dk1"/>
                </a:solidFill>
                <a:latin typeface="+mj-lt"/>
              </a:rPr>
              <a:t>Suggest to learners that the transition to a net zero carbon economy will form the background to any career in manufacturing, industry, transport, agriculture and more. This means that any career will be impacted by it - but will also create opportunities to contribute.</a:t>
            </a:r>
          </a:p>
          <a:p>
            <a:pPr marL="457200" lvl="0" indent="-298450" algn="l" rtl="0">
              <a:spcBef>
                <a:spcPts val="0"/>
              </a:spcBef>
              <a:spcAft>
                <a:spcPts val="0"/>
              </a:spcAft>
              <a:buClr>
                <a:schemeClr val="dk1"/>
              </a:buClr>
              <a:buSzPts val="1100"/>
              <a:buChar char="●"/>
            </a:pPr>
            <a:r>
              <a:rPr lang="en-GB">
                <a:solidFill>
                  <a:schemeClr val="dk1"/>
                </a:solidFill>
                <a:latin typeface="+mj-lt"/>
              </a:rPr>
              <a:t>Learners can discuss how each engineering sector might play a role and which specific careers areas might be of most interest.</a:t>
            </a:r>
          </a:p>
          <a:p>
            <a:pPr marL="457200" lvl="0" indent="-298450" algn="l" rtl="0">
              <a:spcBef>
                <a:spcPts val="0"/>
              </a:spcBef>
              <a:spcAft>
                <a:spcPts val="0"/>
              </a:spcAft>
              <a:buClr>
                <a:schemeClr val="dk1"/>
              </a:buClr>
              <a:buSzPts val="1100"/>
              <a:buChar char="●"/>
            </a:pPr>
            <a:r>
              <a:rPr lang="en-GB">
                <a:solidFill>
                  <a:schemeClr val="dk1"/>
                </a:solidFill>
                <a:latin typeface="+mj-lt"/>
              </a:rPr>
              <a:t>Learners can use the link below to research more.</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Assessment</a:t>
            </a:r>
          </a:p>
          <a:p>
            <a:pPr marL="0" lvl="0" indent="0" algn="l" rtl="0">
              <a:spcBef>
                <a:spcPts val="0"/>
              </a:spcBef>
              <a:spcAft>
                <a:spcPts val="0"/>
              </a:spcAft>
              <a:buNone/>
            </a:pPr>
            <a:r>
              <a:rPr lang="en-GB">
                <a:solidFill>
                  <a:schemeClr val="dk1"/>
                </a:solidFill>
                <a:latin typeface="+mj-lt"/>
              </a:rPr>
              <a:t>Discussion and verbal answers.</a:t>
            </a:r>
          </a:p>
          <a:p>
            <a:pPr marL="0" lvl="0" indent="0" algn="l" rtl="0">
              <a:spcBef>
                <a:spcPts val="0"/>
              </a:spcBef>
              <a:spcAft>
                <a:spcPts val="0"/>
              </a:spcAft>
              <a:buNone/>
            </a:pPr>
            <a:r>
              <a:rPr lang="en-GB">
                <a:solidFill>
                  <a:schemeClr val="dk1"/>
                </a:solidFill>
                <a:latin typeface="+mj-lt"/>
              </a:rPr>
              <a:t>Career research.</a:t>
            </a: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Clr>
                <a:schemeClr val="dk1"/>
              </a:buClr>
              <a:buSzPts val="1100"/>
              <a:buFont typeface="Arial"/>
              <a:buNone/>
            </a:pPr>
            <a:r>
              <a:rPr lang="en-GB" b="1">
                <a:solidFill>
                  <a:schemeClr val="dk1"/>
                </a:solidFill>
                <a:latin typeface="+mj-lt"/>
              </a:rPr>
              <a:t>Extension</a:t>
            </a:r>
          </a:p>
          <a:p>
            <a:pPr marL="0" lvl="0" indent="0" algn="l" rtl="0">
              <a:spcBef>
                <a:spcPts val="0"/>
              </a:spcBef>
              <a:spcAft>
                <a:spcPts val="0"/>
              </a:spcAft>
              <a:buNone/>
            </a:pPr>
            <a:r>
              <a:rPr lang="en-GB">
                <a:solidFill>
                  <a:schemeClr val="dk1"/>
                </a:solidFill>
                <a:latin typeface="+mj-lt"/>
              </a:rPr>
              <a:t>Search ‘net zero engineering careers’ for links to job sites and careers information.</a:t>
            </a:r>
          </a:p>
          <a:p>
            <a:pPr marL="0" lvl="0" indent="0" algn="l" rtl="0">
              <a:spcBef>
                <a:spcPts val="0"/>
              </a:spcBef>
              <a:spcAft>
                <a:spcPts val="0"/>
              </a:spcAft>
              <a:buClr>
                <a:schemeClr val="dk1"/>
              </a:buClr>
              <a:buSzPts val="1100"/>
              <a:buFont typeface="Arial"/>
              <a:buNone/>
            </a:pPr>
            <a:r>
              <a:rPr lang="en-GB">
                <a:solidFill>
                  <a:schemeClr val="dk1"/>
                </a:solidFill>
                <a:latin typeface="+mj-lt"/>
              </a:rPr>
              <a:t>Learners can also research pages 17-25 of the government’s green jobs taskforce at </a:t>
            </a:r>
            <a:r>
              <a:rPr lang="en-GB" err="1">
                <a:solidFill>
                  <a:schemeClr val="dk1"/>
                </a:solidFill>
                <a:latin typeface="+mj-lt"/>
              </a:rPr>
              <a:t>assets.publishing.service.gov.uk</a:t>
            </a:r>
            <a:r>
              <a:rPr lang="en-GB">
                <a:solidFill>
                  <a:schemeClr val="dk1"/>
                </a:solidFill>
                <a:latin typeface="+mj-lt"/>
              </a:rPr>
              <a:t>/government/uploads/system/uploads/</a:t>
            </a:r>
            <a:r>
              <a:rPr lang="en-GB" err="1">
                <a:solidFill>
                  <a:schemeClr val="dk1"/>
                </a:solidFill>
                <a:latin typeface="+mj-lt"/>
              </a:rPr>
              <a:t>attachment_data</a:t>
            </a:r>
            <a:r>
              <a:rPr lang="en-GB">
                <a:solidFill>
                  <a:schemeClr val="dk1"/>
                </a:solidFill>
                <a:latin typeface="+mj-lt"/>
              </a:rPr>
              <a:t>/file/1003570/</a:t>
            </a:r>
            <a:r>
              <a:rPr lang="en-GB" err="1">
                <a:solidFill>
                  <a:schemeClr val="dk1"/>
                </a:solidFill>
                <a:latin typeface="+mj-lt"/>
              </a:rPr>
              <a:t>gjtf-report.pdf</a:t>
            </a:r>
            <a:r>
              <a:rPr lang="en-GB">
                <a:solidFill>
                  <a:srgbClr val="222222"/>
                </a:solidFill>
                <a:latin typeface="+mj-lt"/>
              </a:rPr>
              <a:t> </a:t>
            </a:r>
            <a:endParaRPr lang="en-GB">
              <a:solidFill>
                <a:schemeClr val="dk1"/>
              </a:solidFill>
              <a:latin typeface="+mj-lt"/>
            </a:endParaRPr>
          </a:p>
          <a:p>
            <a:pPr marL="0" lvl="0" indent="0" algn="l" rtl="0">
              <a:spcBef>
                <a:spcPts val="0"/>
              </a:spcBef>
              <a:spcAft>
                <a:spcPts val="0"/>
              </a:spcAft>
              <a:buClr>
                <a:schemeClr val="dk1"/>
              </a:buClr>
              <a:buSzPts val="1100"/>
              <a:buFont typeface="Arial"/>
              <a:buNone/>
            </a:pPr>
            <a:endParaRPr lang="en-GB">
              <a:solidFill>
                <a:schemeClr val="dk1"/>
              </a:solidFill>
              <a:latin typeface="+mj-lt"/>
            </a:endParaRPr>
          </a:p>
          <a:p>
            <a:pPr marL="0" lvl="0" indent="0" algn="l" rtl="0">
              <a:spcBef>
                <a:spcPts val="0"/>
              </a:spcBef>
              <a:spcAft>
                <a:spcPts val="0"/>
              </a:spcAft>
              <a:buNone/>
            </a:pPr>
            <a:endParaRPr lang="en-GB">
              <a:latin typeface="+mj-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924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extLst>
      <p:ext uri="{BB962C8B-B14F-4D97-AF65-F5344CB8AC3E}">
        <p14:creationId xmlns:p14="http://schemas.microsoft.com/office/powerpoint/2010/main" val="3435834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7" name="Google Shape;56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1" name="Google Shape;58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8" name="Google Shape;58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latin typeface="+mj-lt"/>
              </a:rPr>
              <a:t>Practitioner delivery notes</a:t>
            </a:r>
          </a:p>
          <a:p>
            <a:pPr marL="0" lvl="0" indent="0" algn="l" rtl="0">
              <a:spcBef>
                <a:spcPts val="0"/>
              </a:spcBef>
              <a:spcAft>
                <a:spcPts val="0"/>
              </a:spcAft>
              <a:buNone/>
            </a:pPr>
            <a:r>
              <a:rPr lang="en-GB" dirty="0">
                <a:latin typeface="+mj-lt"/>
              </a:rPr>
              <a:t>This Level 3 resource leads learners through an overview of how different engineering technologies will help the UK and world to achieve net zero emissions targets. Learners consider what this means before mapping how different technologies might work together to deliver net zero. They consider four technologies that will complement renewable energy: efficiency, grid storage, smart distribution and AI, before exploring how hydrogen can complement renewable energy. Learners finally consider how their own career choices could help them make a personal contribution to the UK’s transition towards renewable energy and net zero emissions.</a:t>
            </a:r>
          </a:p>
          <a:p>
            <a:pPr marL="0" lvl="0" indent="0" algn="l" rtl="0">
              <a:spcBef>
                <a:spcPts val="0"/>
              </a:spcBef>
              <a:spcAft>
                <a:spcPts val="0"/>
              </a:spcAft>
              <a:buNone/>
            </a:pPr>
            <a:endParaRPr lang="en-GB" dirty="0">
              <a:latin typeface="+mj-lt"/>
            </a:endParaRPr>
          </a:p>
          <a:p>
            <a:pPr marL="0" lvl="0" indent="0" algn="l" rtl="0">
              <a:spcBef>
                <a:spcPts val="0"/>
              </a:spcBef>
              <a:spcAft>
                <a:spcPts val="0"/>
              </a:spcAft>
              <a:buNone/>
            </a:pPr>
            <a:r>
              <a:rPr lang="en-GB" dirty="0">
                <a:latin typeface="+mj-lt"/>
              </a:rPr>
              <a:t>The resource links to modules on </a:t>
            </a:r>
            <a:r>
              <a:rPr lang="en-GB" b="1" dirty="0">
                <a:latin typeface="+mj-lt"/>
              </a:rPr>
              <a:t>Electric machines</a:t>
            </a:r>
            <a:r>
              <a:rPr lang="en-GB" dirty="0">
                <a:latin typeface="+mj-lt"/>
              </a:rPr>
              <a:t>, </a:t>
            </a:r>
            <a:r>
              <a:rPr lang="en-GB" b="1" dirty="0">
                <a:latin typeface="+mj-lt"/>
              </a:rPr>
              <a:t>Innovation and emerging technologies</a:t>
            </a:r>
            <a:r>
              <a:rPr lang="en-GB" dirty="0">
                <a:latin typeface="+mj-lt"/>
              </a:rPr>
              <a:t> and </a:t>
            </a:r>
            <a:r>
              <a:rPr lang="en-GB" b="1" dirty="0">
                <a:latin typeface="+mj-lt"/>
              </a:rPr>
              <a:t>Battery technologies</a:t>
            </a:r>
            <a:r>
              <a:rPr lang="en-GB" dirty="0">
                <a:latin typeface="+mj-lt"/>
              </a:rPr>
              <a:t>.</a:t>
            </a:r>
          </a:p>
          <a:p>
            <a:pPr marL="0" lvl="0" indent="0" algn="l" rtl="0">
              <a:spcBef>
                <a:spcPts val="0"/>
              </a:spcBef>
              <a:spcAft>
                <a:spcPts val="0"/>
              </a:spcAft>
              <a:buNone/>
            </a:pPr>
            <a:endParaRPr lang="en-GB" dirty="0">
              <a:latin typeface="+mj-lt"/>
            </a:endParaRPr>
          </a:p>
          <a:p>
            <a:pPr marL="0" lvl="0" indent="0" algn="l" rtl="0">
              <a:spcBef>
                <a:spcPts val="0"/>
              </a:spcBef>
              <a:spcAft>
                <a:spcPts val="0"/>
              </a:spcAft>
              <a:buNone/>
            </a:pPr>
            <a:r>
              <a:rPr lang="en-GB" b="1" dirty="0">
                <a:latin typeface="+mj-lt"/>
              </a:rPr>
              <a:t>Starter activity</a:t>
            </a:r>
          </a:p>
          <a:p>
            <a:pPr marL="457200" lvl="0" indent="-298450" algn="l" rtl="0">
              <a:spcBef>
                <a:spcPts val="0"/>
              </a:spcBef>
              <a:spcAft>
                <a:spcPts val="0"/>
              </a:spcAft>
              <a:buSzPts val="1100"/>
              <a:buChar char="●"/>
            </a:pPr>
            <a:r>
              <a:rPr lang="en-GB" dirty="0">
                <a:latin typeface="+mj-lt"/>
              </a:rPr>
              <a:t>Ask learners if they have heard of the terms ‘carbon neutral’ and ‘net zero’. Learners can define these in their own words before reviewing how net zero is a combination of becoming carbon neutral in terms of carbon dioxide emissions while also drastically reducing emissions of other (often more potent) greenhouse gases that are released from energy sources, industry and agriculture.</a:t>
            </a:r>
          </a:p>
          <a:p>
            <a:pPr marL="457200" lvl="0" indent="-298450" algn="l" rtl="0">
              <a:spcBef>
                <a:spcPts val="0"/>
              </a:spcBef>
              <a:spcAft>
                <a:spcPts val="0"/>
              </a:spcAft>
              <a:buSzPts val="1100"/>
              <a:buChar char="●"/>
            </a:pPr>
            <a:r>
              <a:rPr lang="en-GB" dirty="0">
                <a:latin typeface="+mj-lt"/>
              </a:rPr>
              <a:t>In groups, learners can list areas of engineering technologies they think will contribute to achieving net zero. These include electrification, improvements in efficiency, renewable generation, energy storage and smart distribution.</a:t>
            </a:r>
          </a:p>
          <a:p>
            <a:pPr marL="0" lvl="0" indent="0" algn="l" rtl="0">
              <a:spcBef>
                <a:spcPts val="0"/>
              </a:spcBef>
              <a:spcAft>
                <a:spcPts val="0"/>
              </a:spcAft>
              <a:buNone/>
            </a:pPr>
            <a:endParaRPr lang="en-GB" dirty="0">
              <a:latin typeface="+mj-lt"/>
            </a:endParaRPr>
          </a:p>
          <a:p>
            <a:pPr marL="0" lvl="0" indent="0" algn="l" rtl="0">
              <a:spcBef>
                <a:spcPts val="0"/>
              </a:spcBef>
              <a:spcAft>
                <a:spcPts val="0"/>
              </a:spcAft>
              <a:buNone/>
            </a:pPr>
            <a:r>
              <a:rPr lang="en-GB" b="1" dirty="0">
                <a:latin typeface="+mj-lt"/>
              </a:rPr>
              <a:t>Example answers</a:t>
            </a:r>
          </a:p>
          <a:p>
            <a:pPr marL="0" lvl="0" indent="0" algn="l" rtl="0">
              <a:spcBef>
                <a:spcPts val="0"/>
              </a:spcBef>
              <a:spcAft>
                <a:spcPts val="0"/>
              </a:spcAft>
              <a:buNone/>
            </a:pPr>
            <a:r>
              <a:rPr lang="en-GB" dirty="0">
                <a:latin typeface="+mj-lt"/>
              </a:rPr>
              <a:t>Please see the diagram on the next slide.</a:t>
            </a:r>
          </a:p>
          <a:p>
            <a:pPr marL="0" lvl="0" indent="0" algn="l" rtl="0">
              <a:spcBef>
                <a:spcPts val="0"/>
              </a:spcBef>
              <a:spcAft>
                <a:spcPts val="0"/>
              </a:spcAft>
              <a:buNone/>
            </a:pPr>
            <a:endParaRPr lang="en-GB" dirty="0">
              <a:latin typeface="+mj-lt"/>
            </a:endParaRPr>
          </a:p>
          <a:p>
            <a:pPr marL="0" lvl="0" indent="0" algn="l" rtl="0">
              <a:spcBef>
                <a:spcPts val="0"/>
              </a:spcBef>
              <a:spcAft>
                <a:spcPts val="0"/>
              </a:spcAft>
              <a:buNone/>
            </a:pPr>
            <a:r>
              <a:rPr lang="en-GB" b="1" dirty="0">
                <a:latin typeface="+mj-lt"/>
              </a:rPr>
              <a:t>Assessment</a:t>
            </a:r>
          </a:p>
          <a:p>
            <a:pPr marL="0" lvl="0" indent="0" algn="l" rtl="0">
              <a:spcBef>
                <a:spcPts val="0"/>
              </a:spcBef>
              <a:spcAft>
                <a:spcPts val="0"/>
              </a:spcAft>
              <a:buNone/>
            </a:pPr>
            <a:r>
              <a:rPr lang="en-GB" dirty="0">
                <a:latin typeface="+mj-lt"/>
              </a:rPr>
              <a:t>Discussion and verbal answers.</a:t>
            </a:r>
          </a:p>
          <a:p>
            <a:pPr marL="0" lvl="0" indent="0" algn="l" rtl="0">
              <a:spcBef>
                <a:spcPts val="0"/>
              </a:spcBef>
              <a:spcAft>
                <a:spcPts val="0"/>
              </a:spcAft>
              <a:buNone/>
            </a:pPr>
            <a:endParaRPr lang="en-GB" dirty="0">
              <a:latin typeface="+mj-lt"/>
            </a:endParaRPr>
          </a:p>
          <a:p>
            <a:pPr marL="0" lvl="0" indent="0" algn="l" rtl="0">
              <a:spcBef>
                <a:spcPts val="0"/>
              </a:spcBef>
              <a:spcAft>
                <a:spcPts val="0"/>
              </a:spcAft>
              <a:buNone/>
            </a:pPr>
            <a:r>
              <a:rPr lang="en-GB" b="1" dirty="0">
                <a:latin typeface="+mj-lt"/>
              </a:rPr>
              <a:t>Extension</a:t>
            </a:r>
          </a:p>
          <a:p>
            <a:pPr marL="0" lvl="0" indent="0" algn="l" rtl="0">
              <a:spcBef>
                <a:spcPts val="0"/>
              </a:spcBef>
              <a:spcAft>
                <a:spcPts val="0"/>
              </a:spcAft>
              <a:buNone/>
            </a:pPr>
            <a:r>
              <a:rPr lang="en-GB" dirty="0">
                <a:latin typeface="+mj-lt"/>
              </a:rPr>
              <a:t>Learners can read more about the transition to net zero in the International Energy Agency Net Zero report (the web page features many interactive diagrams): </a:t>
            </a:r>
            <a:r>
              <a:rPr lang="en-GB" dirty="0" err="1">
                <a:latin typeface="+mj-lt"/>
              </a:rPr>
              <a:t>www.iea.org</a:t>
            </a:r>
            <a:r>
              <a:rPr lang="en-GB" dirty="0">
                <a:latin typeface="+mj-lt"/>
              </a:rPr>
              <a:t>/reports/net-zero-by-2050</a:t>
            </a:r>
          </a:p>
          <a:p>
            <a:pPr marL="0" lvl="0" indent="0" algn="l" rtl="0">
              <a:spcBef>
                <a:spcPts val="0"/>
              </a:spcBef>
              <a:spcAft>
                <a:spcPts val="0"/>
              </a:spcAft>
              <a:buNone/>
            </a:pPr>
            <a:endParaRPr lang="en-GB" b="1" dirty="0">
              <a:latin typeface="+mj-lt"/>
            </a:endParaRPr>
          </a:p>
          <a:p>
            <a:pPr marL="0" lvl="0" indent="0" algn="l" rtl="0">
              <a:spcBef>
                <a:spcPts val="0"/>
              </a:spcBef>
              <a:spcAft>
                <a:spcPts val="0"/>
              </a:spcAft>
              <a:buNone/>
            </a:pPr>
            <a:endParaRPr lang="en-GB" dirty="0">
              <a:latin typeface="+mj-lt"/>
            </a:endParaRPr>
          </a:p>
          <a:p>
            <a:pPr marL="0" lvl="0" indent="0" algn="l" rtl="0">
              <a:spcBef>
                <a:spcPts val="0"/>
              </a:spcBef>
              <a:spcAft>
                <a:spcPts val="0"/>
              </a:spcAft>
              <a:buNone/>
            </a:pPr>
            <a:endParaRPr lang="en-GB" dirty="0">
              <a:latin typeface="+mj-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4574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GB" sz="1200" b="1" i="0" u="none" strike="noStrike">
                <a:solidFill>
                  <a:srgbClr val="000000"/>
                </a:solidFill>
                <a:effectLst/>
                <a:latin typeface="+mj-lt"/>
              </a:rPr>
              <a:t>Practitioner delivery notes</a:t>
            </a:r>
            <a:endParaRPr lang="en-GB" sz="1200" b="0">
              <a:effectLst/>
              <a:latin typeface="+mj-lt"/>
            </a:endParaRPr>
          </a:p>
          <a:p>
            <a:pPr rtl="0">
              <a:spcBef>
                <a:spcPts val="0"/>
              </a:spcBef>
              <a:spcAft>
                <a:spcPts val="0"/>
              </a:spcAft>
            </a:pPr>
            <a:endParaRPr lang="en-GB" sz="1200" b="0">
              <a:effectLst/>
              <a:latin typeface="+mj-lt"/>
            </a:endParaRPr>
          </a:p>
          <a:p>
            <a:pPr rtl="0">
              <a:spcBef>
                <a:spcPts val="0"/>
              </a:spcBef>
              <a:spcAft>
                <a:spcPts val="0"/>
              </a:spcAft>
            </a:pPr>
            <a:r>
              <a:rPr lang="en-GB" sz="1200" b="1">
                <a:effectLst/>
                <a:latin typeface="+mj-lt"/>
              </a:rPr>
              <a:t>Activity</a:t>
            </a:r>
            <a:endParaRPr lang="en-GB" sz="1200" b="0">
              <a:effectLst/>
              <a:latin typeface="+mj-lt"/>
            </a:endParaRPr>
          </a:p>
          <a:p>
            <a:pPr rtl="0" fontAlgn="base">
              <a:spcBef>
                <a:spcPts val="0"/>
              </a:spcBef>
              <a:spcAft>
                <a:spcPts val="0"/>
              </a:spcAft>
              <a:buFont typeface="Arial" panose="020B0604020202020204" pitchFamily="34" charset="0"/>
              <a:buChar char="•"/>
            </a:pPr>
            <a:r>
              <a:rPr lang="en-GB" sz="1200" b="0" i="0" u="none" strike="noStrike">
                <a:solidFill>
                  <a:srgbClr val="000000"/>
                </a:solidFill>
                <a:effectLst/>
                <a:latin typeface="+mj-lt"/>
              </a:rPr>
              <a:t>Explain that these five areas of technology and engineering will make significant contributions to achieving net zero.</a:t>
            </a:r>
          </a:p>
          <a:p>
            <a:pPr rtl="0" fontAlgn="base">
              <a:spcBef>
                <a:spcPts val="0"/>
              </a:spcBef>
              <a:spcAft>
                <a:spcPts val="0"/>
              </a:spcAft>
              <a:buFont typeface="Arial" panose="020B0604020202020204" pitchFamily="34" charset="0"/>
              <a:buChar char="•"/>
            </a:pPr>
            <a:r>
              <a:rPr lang="en-GB" sz="1200" b="0" i="0" u="none" strike="noStrike">
                <a:solidFill>
                  <a:srgbClr val="000000"/>
                </a:solidFill>
                <a:effectLst/>
                <a:latin typeface="+mj-lt"/>
              </a:rPr>
              <a:t>As we move away from fossil fuel use this will require far greater use of electrical energy.</a:t>
            </a:r>
          </a:p>
          <a:p>
            <a:pPr rtl="0" fontAlgn="base">
              <a:spcBef>
                <a:spcPts val="0"/>
              </a:spcBef>
              <a:spcAft>
                <a:spcPts val="0"/>
              </a:spcAft>
              <a:buFont typeface="Arial" panose="020B0604020202020204" pitchFamily="34" charset="0"/>
              <a:buChar char="•"/>
            </a:pPr>
            <a:r>
              <a:rPr lang="en-GB" sz="1200" b="0" i="0" u="none" strike="noStrike">
                <a:solidFill>
                  <a:srgbClr val="000000"/>
                </a:solidFill>
                <a:effectLst/>
                <a:latin typeface="+mj-lt"/>
              </a:rPr>
              <a:t>Renewable energy will form by far the main source of future electricity, some of which will need to be stored during surplus periods to be used when demand peaks. This will entail a smart distribution system that can actively manage both supply and demand. Underlying this will be the need for electrical energy use to be more efficient.</a:t>
            </a:r>
          </a:p>
          <a:p>
            <a:pPr rtl="0" fontAlgn="base">
              <a:spcBef>
                <a:spcPts val="0"/>
              </a:spcBef>
              <a:spcAft>
                <a:spcPts val="0"/>
              </a:spcAft>
              <a:buFont typeface="Arial" panose="020B0604020202020204" pitchFamily="34" charset="0"/>
              <a:buChar char="•"/>
            </a:pPr>
            <a:r>
              <a:rPr lang="en-GB" sz="1200" b="0" i="0" u="none" strike="noStrike">
                <a:solidFill>
                  <a:srgbClr val="000000"/>
                </a:solidFill>
                <a:effectLst/>
                <a:latin typeface="+mj-lt"/>
              </a:rPr>
              <a:t>However, electrification and the technologies that support it are not the only solution. Can learners think of other technologies that will also be needed? Are there any non-technological interventions that are also required?</a:t>
            </a:r>
          </a:p>
          <a:p>
            <a:pPr rtl="0" fontAlgn="base">
              <a:spcBef>
                <a:spcPts val="0"/>
              </a:spcBef>
              <a:spcAft>
                <a:spcPts val="0"/>
              </a:spcAft>
              <a:buFont typeface="Arial" panose="020B0604020202020204" pitchFamily="34" charset="0"/>
              <a:buChar char="•"/>
            </a:pPr>
            <a:r>
              <a:rPr lang="en-GB" sz="1200" b="0" i="0" u="none" strike="noStrike">
                <a:solidFill>
                  <a:srgbClr val="000000"/>
                </a:solidFill>
                <a:effectLst/>
                <a:latin typeface="+mj-lt"/>
              </a:rPr>
              <a:t>Learners work alone or in pairs to organise these technologies, and their own ideas, into a simple concept map that illustrates how they might work together.</a:t>
            </a:r>
          </a:p>
          <a:p>
            <a:pPr rtl="0">
              <a:spcBef>
                <a:spcPts val="0"/>
              </a:spcBef>
              <a:spcAft>
                <a:spcPts val="0"/>
              </a:spcAft>
            </a:pPr>
            <a:endParaRPr lang="en-GB" sz="1200" b="0" i="0" u="none" strike="noStrike">
              <a:solidFill>
                <a:srgbClr val="000000"/>
              </a:solidFill>
              <a:effectLst/>
              <a:latin typeface="+mj-lt"/>
            </a:endParaRPr>
          </a:p>
          <a:p>
            <a:pPr rtl="0">
              <a:spcBef>
                <a:spcPts val="0"/>
              </a:spcBef>
              <a:spcAft>
                <a:spcPts val="0"/>
              </a:spcAft>
            </a:pPr>
            <a:r>
              <a:rPr lang="en-GB" sz="1200" b="1" i="0" u="none" strike="noStrike">
                <a:solidFill>
                  <a:srgbClr val="000000"/>
                </a:solidFill>
                <a:effectLst/>
                <a:latin typeface="+mj-lt"/>
              </a:rPr>
              <a:t>Activity sheets</a:t>
            </a:r>
            <a:endParaRPr lang="en-GB" sz="1200" b="0">
              <a:effectLst/>
              <a:latin typeface="+mj-lt"/>
            </a:endParaRPr>
          </a:p>
          <a:p>
            <a:pPr rtl="0">
              <a:spcBef>
                <a:spcPts val="0"/>
              </a:spcBef>
              <a:spcAft>
                <a:spcPts val="0"/>
              </a:spcAft>
            </a:pPr>
            <a:r>
              <a:rPr lang="en-GB" sz="1200" b="0" i="0" u="none" strike="noStrike">
                <a:solidFill>
                  <a:srgbClr val="000000"/>
                </a:solidFill>
                <a:effectLst/>
                <a:latin typeface="+mj-lt"/>
              </a:rPr>
              <a:t>Learners draw and label their concept maps on </a:t>
            </a:r>
            <a:r>
              <a:rPr lang="en-GB" sz="1200" b="1" i="0" u="none" strike="noStrike">
                <a:solidFill>
                  <a:srgbClr val="000000"/>
                </a:solidFill>
                <a:effectLst/>
                <a:latin typeface="+mj-lt"/>
              </a:rPr>
              <a:t>Renewable energy - Activity sheet 6.</a:t>
            </a:r>
            <a:endParaRPr lang="en-GB" sz="1200" b="0">
              <a:effectLst/>
              <a:latin typeface="+mj-lt"/>
            </a:endParaRPr>
          </a:p>
          <a:p>
            <a:pPr rtl="0">
              <a:spcBef>
                <a:spcPts val="0"/>
              </a:spcBef>
              <a:spcAft>
                <a:spcPts val="0"/>
              </a:spcAft>
            </a:pPr>
            <a:endParaRPr lang="en-GB" sz="1200" b="0" i="0" u="none" strike="noStrike">
              <a:solidFill>
                <a:srgbClr val="000000"/>
              </a:solidFill>
              <a:effectLst/>
              <a:latin typeface="+mj-lt"/>
            </a:endParaRPr>
          </a:p>
          <a:p>
            <a:pPr rtl="0">
              <a:spcBef>
                <a:spcPts val="0"/>
              </a:spcBef>
              <a:spcAft>
                <a:spcPts val="0"/>
              </a:spcAft>
            </a:pPr>
            <a:r>
              <a:rPr lang="en-GB" sz="1200" b="1" i="0" u="none" strike="noStrike">
                <a:solidFill>
                  <a:srgbClr val="000000"/>
                </a:solidFill>
                <a:effectLst/>
                <a:latin typeface="+mj-lt"/>
              </a:rPr>
              <a:t>Example answers</a:t>
            </a:r>
            <a:endParaRPr lang="en-GB" sz="1200" b="0">
              <a:effectLst/>
              <a:latin typeface="+mj-lt"/>
            </a:endParaRPr>
          </a:p>
          <a:p>
            <a:pPr rtl="0">
              <a:spcBef>
                <a:spcPts val="0"/>
              </a:spcBef>
              <a:spcAft>
                <a:spcPts val="0"/>
              </a:spcAft>
            </a:pPr>
            <a:r>
              <a:rPr lang="en-GB" sz="1200" b="0" i="0" u="none" strike="noStrike">
                <a:solidFill>
                  <a:srgbClr val="000000"/>
                </a:solidFill>
                <a:effectLst/>
                <a:latin typeface="+mj-lt"/>
              </a:rPr>
              <a:t>Please see the next slide.</a:t>
            </a:r>
            <a:endParaRPr lang="en-GB" sz="1200" b="0">
              <a:effectLst/>
              <a:latin typeface="+mj-lt"/>
            </a:endParaRPr>
          </a:p>
          <a:p>
            <a:pPr rtl="0">
              <a:spcBef>
                <a:spcPts val="0"/>
              </a:spcBef>
              <a:spcAft>
                <a:spcPts val="0"/>
              </a:spcAft>
            </a:pPr>
            <a:endParaRPr lang="en-GB" sz="1200" b="0" i="0" u="none" strike="noStrike">
              <a:solidFill>
                <a:srgbClr val="000000"/>
              </a:solidFill>
              <a:effectLst/>
              <a:latin typeface="+mj-lt"/>
            </a:endParaRPr>
          </a:p>
          <a:p>
            <a:pPr rtl="0">
              <a:spcBef>
                <a:spcPts val="0"/>
              </a:spcBef>
              <a:spcAft>
                <a:spcPts val="0"/>
              </a:spcAft>
            </a:pPr>
            <a:r>
              <a:rPr lang="en-GB" sz="1200" b="1" i="0" u="none" strike="noStrike">
                <a:solidFill>
                  <a:srgbClr val="000000"/>
                </a:solidFill>
                <a:effectLst/>
                <a:latin typeface="+mj-lt"/>
              </a:rPr>
              <a:t>Assessment</a:t>
            </a:r>
            <a:endParaRPr lang="en-GB" sz="1200" b="0">
              <a:effectLst/>
              <a:latin typeface="+mj-lt"/>
            </a:endParaRPr>
          </a:p>
          <a:p>
            <a:pPr rtl="0">
              <a:spcBef>
                <a:spcPts val="0"/>
              </a:spcBef>
              <a:spcAft>
                <a:spcPts val="0"/>
              </a:spcAft>
            </a:pPr>
            <a:r>
              <a:rPr lang="en-GB" sz="1200" b="0" i="0" u="none" strike="noStrike">
                <a:solidFill>
                  <a:srgbClr val="000000"/>
                </a:solidFill>
                <a:effectLst/>
                <a:latin typeface="+mj-lt"/>
              </a:rPr>
              <a:t>Discussion and verbal answers.</a:t>
            </a:r>
            <a:endParaRPr lang="en-GB" sz="1200" b="0">
              <a:effectLst/>
              <a:latin typeface="+mj-lt"/>
            </a:endParaRPr>
          </a:p>
          <a:p>
            <a:pPr rtl="0">
              <a:spcBef>
                <a:spcPts val="0"/>
              </a:spcBef>
              <a:spcAft>
                <a:spcPts val="0"/>
              </a:spcAft>
            </a:pPr>
            <a:r>
              <a:rPr lang="en-GB" sz="1200" b="0" i="0" u="none" strike="noStrike">
                <a:solidFill>
                  <a:srgbClr val="000000"/>
                </a:solidFill>
                <a:effectLst/>
                <a:latin typeface="+mj-lt"/>
              </a:rPr>
              <a:t>Written answers.</a:t>
            </a:r>
            <a:endParaRPr lang="en-GB" sz="1200" b="0">
              <a:effectLst/>
              <a:latin typeface="+mj-lt"/>
            </a:endParaRPr>
          </a:p>
          <a:p>
            <a:br>
              <a:rPr lang="en-GB" sz="1200" b="0">
                <a:effectLst/>
                <a:latin typeface="+mj-lt"/>
              </a:rPr>
            </a:br>
            <a:br>
              <a:rPr lang="en-GB" sz="1200" b="0">
                <a:effectLst/>
                <a:latin typeface="+mj-lt"/>
              </a:rPr>
            </a:br>
            <a:br>
              <a:rPr lang="en-GB" sz="1200" b="0">
                <a:effectLst/>
                <a:latin typeface="+mj-lt"/>
              </a:rPr>
            </a:br>
            <a:br>
              <a:rPr lang="en-GB" sz="1200" b="0">
                <a:effectLst/>
                <a:latin typeface="+mj-lt"/>
              </a:rPr>
            </a:br>
            <a:endParaRPr lang="en-GB" sz="1200">
              <a:latin typeface="+mj-lt"/>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61187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4"/>
        <p:cNvGrpSpPr/>
        <p:nvPr/>
      </p:nvGrpSpPr>
      <p:grpSpPr>
        <a:xfrm>
          <a:off x="0" y="0"/>
          <a:ext cx="0" cy="0"/>
          <a:chOff x="0" y="0"/>
          <a:chExt cx="0" cy="0"/>
        </a:xfrm>
      </p:grpSpPr>
      <p:sp>
        <p:nvSpPr>
          <p:cNvPr id="15" name="Google Shape;15;p18"/>
          <p:cNvSpPr txBox="1">
            <a:spLocks noGrp="1"/>
          </p:cNvSpPr>
          <p:nvPr>
            <p:ph type="ctrTitle"/>
          </p:nvPr>
        </p:nvSpPr>
        <p:spPr>
          <a:xfrm>
            <a:off x="5037221" y="1496484"/>
            <a:ext cx="6208295" cy="6251853"/>
          </a:xfrm>
          <a:prstGeom prst="rect">
            <a:avLst/>
          </a:prstGeom>
          <a:noFill/>
          <a:ln>
            <a:noFill/>
          </a:ln>
        </p:spPr>
        <p:txBody>
          <a:bodyPr spcFirstLastPara="1" wrap="square" lIns="90000"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 name="Picture 3">
            <a:extLst>
              <a:ext uri="{FF2B5EF4-FFF2-40B4-BE49-F238E27FC236}">
                <a16:creationId xmlns:a16="http://schemas.microsoft.com/office/drawing/2014/main" id="{3BCC314A-2CF4-ADA0-57D5-39FA1846CF7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B_Title and Content_wayfinding">
  <p:cSld name="5B_Title and Content_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78"/>
        <p:cNvGrpSpPr/>
        <p:nvPr/>
      </p:nvGrpSpPr>
      <p:grpSpPr>
        <a:xfrm>
          <a:off x="0" y="0"/>
          <a:ext cx="0" cy="0"/>
          <a:chOff x="0" y="0"/>
          <a:chExt cx="0" cy="0"/>
        </a:xfrm>
      </p:grpSpPr>
      <p:pic>
        <p:nvPicPr>
          <p:cNvPr id="79" name="Google Shape;79;p27"/>
          <p:cNvPicPr preferRelativeResize="0"/>
          <p:nvPr/>
        </p:nvPicPr>
        <p:blipFill rotWithShape="1">
          <a:blip r:embed="rId3">
            <a:alphaModFix/>
          </a:blip>
          <a:srcRect/>
          <a:stretch/>
        </p:blipFill>
        <p:spPr>
          <a:xfrm>
            <a:off x="794" y="0"/>
            <a:ext cx="16256794" cy="9144447"/>
          </a:xfrm>
          <a:prstGeom prst="rect">
            <a:avLst/>
          </a:prstGeom>
          <a:noFill/>
          <a:ln>
            <a:noFill/>
          </a:ln>
        </p:spPr>
      </p:pic>
      <p:sp>
        <p:nvSpPr>
          <p:cNvPr id="80" name="Google Shape;80;p2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7"/>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7"/>
          <p:cNvSpPr>
            <a:spLocks noGrp="1"/>
          </p:cNvSpPr>
          <p:nvPr>
            <p:ph type="body" idx="1"/>
          </p:nvPr>
        </p:nvSpPr>
        <p:spPr>
          <a:xfrm>
            <a:off x="67586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3" name="Google Shape;83;p27"/>
          <p:cNvSpPr>
            <a:spLocks noGrp="1"/>
          </p:cNvSpPr>
          <p:nvPr>
            <p:ph type="body" idx="2"/>
          </p:nvPr>
        </p:nvSpPr>
        <p:spPr>
          <a:xfrm>
            <a:off x="3319670"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4" name="Google Shape;84;p27"/>
          <p:cNvSpPr>
            <a:spLocks noGrp="1"/>
          </p:cNvSpPr>
          <p:nvPr>
            <p:ph type="body" idx="3"/>
          </p:nvPr>
        </p:nvSpPr>
        <p:spPr>
          <a:xfrm>
            <a:off x="5923722"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5" name="Google Shape;85;p27"/>
          <p:cNvSpPr>
            <a:spLocks noGrp="1"/>
          </p:cNvSpPr>
          <p:nvPr>
            <p:ph type="body" idx="4"/>
          </p:nvPr>
        </p:nvSpPr>
        <p:spPr>
          <a:xfrm>
            <a:off x="856753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6" name="Google Shape;86;p27"/>
          <p:cNvSpPr>
            <a:spLocks noGrp="1"/>
          </p:cNvSpPr>
          <p:nvPr>
            <p:ph type="body" idx="5"/>
          </p:nvPr>
        </p:nvSpPr>
        <p:spPr>
          <a:xfrm>
            <a:off x="11092069"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87" name="Google Shape;87;p27"/>
          <p:cNvSpPr>
            <a:spLocks noGrp="1"/>
          </p:cNvSpPr>
          <p:nvPr>
            <p:ph type="body" idx="6"/>
          </p:nvPr>
        </p:nvSpPr>
        <p:spPr>
          <a:xfrm>
            <a:off x="13735878"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88" name="Google Shape;88;p27"/>
          <p:cNvCxnSpPr/>
          <p:nvPr/>
        </p:nvCxnSpPr>
        <p:spPr>
          <a:xfrm>
            <a:off x="2683565"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89" name="Google Shape;89;p27"/>
          <p:cNvCxnSpPr/>
          <p:nvPr/>
        </p:nvCxnSpPr>
        <p:spPr>
          <a:xfrm>
            <a:off x="5307496"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90" name="Google Shape;90;p27"/>
          <p:cNvCxnSpPr/>
          <p:nvPr/>
        </p:nvCxnSpPr>
        <p:spPr>
          <a:xfrm>
            <a:off x="789166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91" name="Google Shape;91;p27"/>
          <p:cNvCxnSpPr/>
          <p:nvPr/>
        </p:nvCxnSpPr>
        <p:spPr>
          <a:xfrm>
            <a:off x="1051560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92" name="Google Shape;92;p27"/>
          <p:cNvCxnSpPr/>
          <p:nvPr/>
        </p:nvCxnSpPr>
        <p:spPr>
          <a:xfrm>
            <a:off x="13139531"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93" name="Google Shape;93;p27"/>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4" name="Google Shape;94;p27"/>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5" name="Google Shape;95;p27"/>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6" name="Google Shape;96;p27"/>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7" name="Google Shape;97;p27"/>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8" name="Google Shape;98;p27"/>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99" name="Google Shape;99;p27"/>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_5 boxes">
  <p:cSld name="5_Title and Content_5 boxe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00"/>
        <p:cNvGrpSpPr/>
        <p:nvPr/>
      </p:nvGrpSpPr>
      <p:grpSpPr>
        <a:xfrm>
          <a:off x="0" y="0"/>
          <a:ext cx="0" cy="0"/>
          <a:chOff x="0" y="0"/>
          <a:chExt cx="0" cy="0"/>
        </a:xfrm>
      </p:grpSpPr>
      <p:sp>
        <p:nvSpPr>
          <p:cNvPr id="101" name="Google Shape;101;p28"/>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8"/>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8"/>
          <p:cNvSpPr>
            <a:spLocks noGrp="1"/>
          </p:cNvSpPr>
          <p:nvPr>
            <p:ph type="body" idx="1"/>
          </p:nvPr>
        </p:nvSpPr>
        <p:spPr>
          <a:xfrm>
            <a:off x="2010805"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4" name="Google Shape;104;p28"/>
          <p:cNvSpPr>
            <a:spLocks noGrp="1"/>
          </p:cNvSpPr>
          <p:nvPr>
            <p:ph type="body" idx="2"/>
          </p:nvPr>
        </p:nvSpPr>
        <p:spPr>
          <a:xfrm>
            <a:off x="4654614"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5" name="Google Shape;105;p28"/>
          <p:cNvSpPr>
            <a:spLocks noGrp="1"/>
          </p:cNvSpPr>
          <p:nvPr>
            <p:ph type="body" idx="3"/>
          </p:nvPr>
        </p:nvSpPr>
        <p:spPr>
          <a:xfrm>
            <a:off x="7258666"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6" name="Google Shape;106;p28"/>
          <p:cNvSpPr>
            <a:spLocks noGrp="1"/>
          </p:cNvSpPr>
          <p:nvPr>
            <p:ph type="body" idx="4"/>
          </p:nvPr>
        </p:nvSpPr>
        <p:spPr>
          <a:xfrm>
            <a:off x="9902475"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07" name="Google Shape;107;p28"/>
          <p:cNvSpPr>
            <a:spLocks noGrp="1"/>
          </p:cNvSpPr>
          <p:nvPr>
            <p:ph type="body" idx="5"/>
          </p:nvPr>
        </p:nvSpPr>
        <p:spPr>
          <a:xfrm>
            <a:off x="12427013"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08" name="Google Shape;108;p28"/>
          <p:cNvCxnSpPr/>
          <p:nvPr/>
        </p:nvCxnSpPr>
        <p:spPr>
          <a:xfrm>
            <a:off x="401850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09" name="Google Shape;109;p28"/>
          <p:cNvCxnSpPr/>
          <p:nvPr/>
        </p:nvCxnSpPr>
        <p:spPr>
          <a:xfrm>
            <a:off x="664244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10" name="Google Shape;110;p28"/>
          <p:cNvCxnSpPr/>
          <p:nvPr/>
        </p:nvCxnSpPr>
        <p:spPr>
          <a:xfrm>
            <a:off x="9226613"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111" name="Google Shape;111;p28"/>
          <p:cNvCxnSpPr/>
          <p:nvPr/>
        </p:nvCxnSpPr>
        <p:spPr>
          <a:xfrm>
            <a:off x="11850544"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112" name="Google Shape;112;p28"/>
          <p:cNvSpPr txBox="1">
            <a:spLocks noGrp="1"/>
          </p:cNvSpPr>
          <p:nvPr>
            <p:ph type="body" idx="6"/>
          </p:nvPr>
        </p:nvSpPr>
        <p:spPr>
          <a:xfrm>
            <a:off x="2010805"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3" name="Google Shape;113;p28"/>
          <p:cNvSpPr txBox="1">
            <a:spLocks noGrp="1"/>
          </p:cNvSpPr>
          <p:nvPr>
            <p:ph type="body" idx="7"/>
          </p:nvPr>
        </p:nvSpPr>
        <p:spPr>
          <a:xfrm>
            <a:off x="4654613"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4" name="Google Shape;114;p28"/>
          <p:cNvSpPr txBox="1">
            <a:spLocks noGrp="1"/>
          </p:cNvSpPr>
          <p:nvPr>
            <p:ph type="body" idx="8"/>
          </p:nvPr>
        </p:nvSpPr>
        <p:spPr>
          <a:xfrm>
            <a:off x="723878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5" name="Google Shape;115;p28"/>
          <p:cNvSpPr txBox="1">
            <a:spLocks noGrp="1"/>
          </p:cNvSpPr>
          <p:nvPr>
            <p:ph type="body" idx="9"/>
          </p:nvPr>
        </p:nvSpPr>
        <p:spPr>
          <a:xfrm>
            <a:off x="9882596"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6" name="Google Shape;116;p28"/>
          <p:cNvSpPr txBox="1">
            <a:spLocks noGrp="1"/>
          </p:cNvSpPr>
          <p:nvPr>
            <p:ph type="body" idx="13"/>
          </p:nvPr>
        </p:nvSpPr>
        <p:spPr>
          <a:xfrm>
            <a:off x="1242701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17" name="Google Shape;117;p28"/>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29"/>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9"/>
          <p:cNvSpPr>
            <a:spLocks noGrp="1"/>
          </p:cNvSpPr>
          <p:nvPr>
            <p:ph type="body" idx="1"/>
          </p:nvPr>
        </p:nvSpPr>
        <p:spPr>
          <a:xfrm>
            <a:off x="6105996"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22" name="Google Shape;122;p29"/>
          <p:cNvCxnSpPr/>
          <p:nvPr/>
        </p:nvCxnSpPr>
        <p:spPr>
          <a:xfrm>
            <a:off x="1739692"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23" name="Google Shape;123;p29"/>
          <p:cNvCxnSpPr/>
          <p:nvPr/>
        </p:nvCxnSpPr>
        <p:spPr>
          <a:xfrm>
            <a:off x="9499443" y="5241132"/>
            <a:ext cx="406557" cy="0"/>
          </a:xfrm>
          <a:prstGeom prst="straightConnector1">
            <a:avLst/>
          </a:prstGeom>
          <a:noFill/>
          <a:ln w="12700" cap="flat" cmpd="sng">
            <a:solidFill>
              <a:schemeClr val="dk1"/>
            </a:solidFill>
            <a:prstDash val="solid"/>
            <a:miter lim="800000"/>
            <a:headEnd type="none" w="sm" len="sm"/>
            <a:tailEnd type="stealth" w="med" len="med"/>
          </a:ln>
        </p:spPr>
      </p:cxnSp>
      <p:sp>
        <p:nvSpPr>
          <p:cNvPr id="124" name="Google Shape;124;p29"/>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5" name="Google Shape;125;p29"/>
          <p:cNvSpPr>
            <a:spLocks noGrp="1"/>
          </p:cNvSpPr>
          <p:nvPr>
            <p:ph type="body" idx="3"/>
          </p:nvPr>
        </p:nvSpPr>
        <p:spPr>
          <a:xfrm>
            <a:off x="8928709"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6" name="Google Shape;126;p29"/>
          <p:cNvSpPr>
            <a:spLocks noGrp="1"/>
          </p:cNvSpPr>
          <p:nvPr>
            <p:ph type="body" idx="4"/>
          </p:nvPr>
        </p:nvSpPr>
        <p:spPr>
          <a:xfrm>
            <a:off x="5052448"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7" name="Google Shape;127;p29"/>
          <p:cNvSpPr>
            <a:spLocks noGrp="1"/>
          </p:cNvSpPr>
          <p:nvPr>
            <p:ph type="body" idx="5"/>
          </p:nvPr>
        </p:nvSpPr>
        <p:spPr>
          <a:xfrm>
            <a:off x="9982257"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8" name="Google Shape;128;p29"/>
          <p:cNvSpPr>
            <a:spLocks noGrp="1"/>
          </p:cNvSpPr>
          <p:nvPr>
            <p:ph type="body" idx="6"/>
          </p:nvPr>
        </p:nvSpPr>
        <p:spPr>
          <a:xfrm>
            <a:off x="6086118"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29" name="Google Shape;129;p29"/>
          <p:cNvSpPr>
            <a:spLocks noGrp="1"/>
          </p:cNvSpPr>
          <p:nvPr>
            <p:ph type="body" idx="7"/>
          </p:nvPr>
        </p:nvSpPr>
        <p:spPr>
          <a:xfrm>
            <a:off x="8908831"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0" name="Google Shape;130;p29"/>
          <p:cNvSpPr txBox="1">
            <a:spLocks noGrp="1"/>
          </p:cNvSpPr>
          <p:nvPr>
            <p:ph type="body" idx="8"/>
          </p:nvPr>
        </p:nvSpPr>
        <p:spPr>
          <a:xfrm>
            <a:off x="1680058" y="50850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1" name="Google Shape;131;p29"/>
          <p:cNvSpPr txBox="1">
            <a:spLocks noGrp="1"/>
          </p:cNvSpPr>
          <p:nvPr>
            <p:ph type="body" idx="9"/>
          </p:nvPr>
        </p:nvSpPr>
        <p:spPr>
          <a:xfrm>
            <a:off x="1680058" y="69138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2" name="Google Shape;132;p29"/>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3" name="Google Shape;133;p29"/>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34" name="Google Shape;134;p29"/>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35" name="Google Shape;135;p29"/>
          <p:cNvCxnSpPr/>
          <p:nvPr/>
        </p:nvCxnSpPr>
        <p:spPr>
          <a:xfrm>
            <a:off x="1739692"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6" name="Google Shape;136;p29"/>
          <p:cNvCxnSpPr/>
          <p:nvPr/>
        </p:nvCxnSpPr>
        <p:spPr>
          <a:xfrm>
            <a:off x="1739692"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7" name="Google Shape;137;p29"/>
          <p:cNvCxnSpPr/>
          <p:nvPr/>
        </p:nvCxnSpPr>
        <p:spPr>
          <a:xfrm rot="10800000">
            <a:off x="10625275"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8" name="Google Shape;138;p29"/>
          <p:cNvCxnSpPr/>
          <p:nvPr/>
        </p:nvCxnSpPr>
        <p:spPr>
          <a:xfrm rot="10800000">
            <a:off x="10625275"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39" name="Google Shape;139;p29"/>
          <p:cNvCxnSpPr/>
          <p:nvPr/>
        </p:nvCxnSpPr>
        <p:spPr>
          <a:xfrm rot="10800000">
            <a:off x="11670568"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40" name="Google Shape;140;p29"/>
          <p:cNvCxnSpPr/>
          <p:nvPr/>
        </p:nvCxnSpPr>
        <p:spPr>
          <a:xfrm rot="10800000">
            <a:off x="6383708" y="5241132"/>
            <a:ext cx="406557" cy="0"/>
          </a:xfrm>
          <a:prstGeom prst="straightConnector1">
            <a:avLst/>
          </a:prstGeom>
          <a:noFill/>
          <a:ln w="12700" cap="flat" cmpd="sng">
            <a:solidFill>
              <a:schemeClr val="dk1"/>
            </a:solidFill>
            <a:prstDash val="solid"/>
            <a:miter lim="800000"/>
            <a:headEnd type="none" w="sm" len="sm"/>
            <a:tailEnd type="stealth" w="med" len="med"/>
          </a:ln>
        </p:spPr>
      </p:cxnSp>
      <p:cxnSp>
        <p:nvCxnSpPr>
          <p:cNvPr id="141" name="Google Shape;141;p29"/>
          <p:cNvCxnSpPr/>
          <p:nvPr/>
        </p:nvCxnSpPr>
        <p:spPr>
          <a:xfrm rot="10800000">
            <a:off x="7239000" y="3699933"/>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42" name="Google Shape;142;p29"/>
          <p:cNvCxnSpPr/>
          <p:nvPr/>
        </p:nvCxnSpPr>
        <p:spPr>
          <a:xfrm>
            <a:off x="8923867" y="6426200"/>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43" name="Google Shape;143;p29"/>
          <p:cNvCxnSpPr/>
          <p:nvPr/>
        </p:nvCxnSpPr>
        <p:spPr>
          <a:xfrm rot="-6816079">
            <a:off x="8726317" y="3713216"/>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44" name="Google Shape;144;p29"/>
          <p:cNvCxnSpPr/>
          <p:nvPr/>
        </p:nvCxnSpPr>
        <p:spPr>
          <a:xfrm rot="3983921">
            <a:off x="7049730" y="6441900"/>
            <a:ext cx="304799" cy="465932"/>
          </a:xfrm>
          <a:prstGeom prst="straightConnector1">
            <a:avLst/>
          </a:prstGeom>
          <a:noFill/>
          <a:ln w="12700" cap="flat" cmpd="sng">
            <a:solidFill>
              <a:schemeClr val="dk1"/>
            </a:solidFill>
            <a:prstDash val="solid"/>
            <a:miter lim="800000"/>
            <a:headEnd type="none" w="sm" len="sm"/>
            <a:tailEnd type="stealth" w="med" len="med"/>
          </a:ln>
        </p:spPr>
      </p:cxnSp>
      <p:sp>
        <p:nvSpPr>
          <p:cNvPr id="145" name="Google Shape;145;p29"/>
          <p:cNvSpPr txBox="1">
            <a:spLocks noGrp="1"/>
          </p:cNvSpPr>
          <p:nvPr>
            <p:ph type="body" idx="16"/>
          </p:nvPr>
        </p:nvSpPr>
        <p:spPr>
          <a:xfrm>
            <a:off x="6181723"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6" name="Google Shape;146;p29"/>
          <p:cNvSpPr txBox="1">
            <a:spLocks noGrp="1"/>
          </p:cNvSpPr>
          <p:nvPr>
            <p:ph type="body" idx="17"/>
          </p:nvPr>
        </p:nvSpPr>
        <p:spPr>
          <a:xfrm>
            <a:off x="5095873"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7" name="Google Shape;147;p29"/>
          <p:cNvSpPr txBox="1">
            <a:spLocks noGrp="1"/>
          </p:cNvSpPr>
          <p:nvPr>
            <p:ph type="body" idx="18"/>
          </p:nvPr>
        </p:nvSpPr>
        <p:spPr>
          <a:xfrm>
            <a:off x="10082210"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8" name="Google Shape;148;p29"/>
          <p:cNvSpPr txBox="1">
            <a:spLocks noGrp="1"/>
          </p:cNvSpPr>
          <p:nvPr>
            <p:ph type="body" idx="19"/>
          </p:nvPr>
        </p:nvSpPr>
        <p:spPr>
          <a:xfrm>
            <a:off x="9010648"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49" name="Google Shape;149;p29"/>
          <p:cNvSpPr txBox="1">
            <a:spLocks noGrp="1"/>
          </p:cNvSpPr>
          <p:nvPr>
            <p:ph type="body" idx="20"/>
          </p:nvPr>
        </p:nvSpPr>
        <p:spPr>
          <a:xfrm>
            <a:off x="6181723"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0" name="Google Shape;150;p29"/>
          <p:cNvSpPr txBox="1">
            <a:spLocks noGrp="1"/>
          </p:cNvSpPr>
          <p:nvPr>
            <p:ph type="body" idx="21"/>
          </p:nvPr>
        </p:nvSpPr>
        <p:spPr>
          <a:xfrm>
            <a:off x="9010648"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1" name="Google Shape;151;p29"/>
          <p:cNvSpPr>
            <a:spLocks noGrp="1"/>
          </p:cNvSpPr>
          <p:nvPr>
            <p:ph type="body" idx="22"/>
          </p:nvPr>
        </p:nvSpPr>
        <p:spPr>
          <a:xfrm>
            <a:off x="6941593" y="4022486"/>
            <a:ext cx="2420843" cy="242084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52" name="Google Shape;152;p29"/>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B_Circle_wayfinding">
  <p:cSld name="2B_Circle_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30"/>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30"/>
          <p:cNvSpPr>
            <a:spLocks noGrp="1"/>
          </p:cNvSpPr>
          <p:nvPr>
            <p:ph type="body" idx="1"/>
          </p:nvPr>
        </p:nvSpPr>
        <p:spPr>
          <a:xfrm>
            <a:off x="6105996"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57" name="Google Shape;157;p30"/>
          <p:cNvCxnSpPr/>
          <p:nvPr/>
        </p:nvCxnSpPr>
        <p:spPr>
          <a:xfrm>
            <a:off x="1739692"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58" name="Google Shape;158;p30"/>
          <p:cNvCxnSpPr/>
          <p:nvPr/>
        </p:nvCxnSpPr>
        <p:spPr>
          <a:xfrm>
            <a:off x="9499443" y="5241132"/>
            <a:ext cx="406557" cy="0"/>
          </a:xfrm>
          <a:prstGeom prst="straightConnector1">
            <a:avLst/>
          </a:prstGeom>
          <a:noFill/>
          <a:ln w="12700" cap="flat" cmpd="sng">
            <a:solidFill>
              <a:schemeClr val="dk1"/>
            </a:solidFill>
            <a:prstDash val="solid"/>
            <a:miter lim="800000"/>
            <a:headEnd type="none" w="sm" len="sm"/>
            <a:tailEnd type="stealth" w="med" len="med"/>
          </a:ln>
        </p:spPr>
      </p:cxnSp>
      <p:sp>
        <p:nvSpPr>
          <p:cNvPr id="159" name="Google Shape;159;p30"/>
          <p:cNvSpPr txBox="1">
            <a:spLocks noGrp="1"/>
          </p:cNvSpPr>
          <p:nvPr>
            <p:ph type="body" idx="2"/>
          </p:nvPr>
        </p:nvSpPr>
        <p:spPr>
          <a:xfrm>
            <a:off x="1680058" y="2620098"/>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0" name="Google Shape;160;p30"/>
          <p:cNvSpPr>
            <a:spLocks noGrp="1"/>
          </p:cNvSpPr>
          <p:nvPr>
            <p:ph type="body" idx="3"/>
          </p:nvPr>
        </p:nvSpPr>
        <p:spPr>
          <a:xfrm>
            <a:off x="8928709" y="2572088"/>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1" name="Google Shape;161;p30"/>
          <p:cNvSpPr>
            <a:spLocks noGrp="1"/>
          </p:cNvSpPr>
          <p:nvPr>
            <p:ph type="body" idx="4"/>
          </p:nvPr>
        </p:nvSpPr>
        <p:spPr>
          <a:xfrm>
            <a:off x="5052448"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2" name="Google Shape;162;p30"/>
          <p:cNvSpPr>
            <a:spLocks noGrp="1"/>
          </p:cNvSpPr>
          <p:nvPr>
            <p:ph type="body" idx="5"/>
          </p:nvPr>
        </p:nvSpPr>
        <p:spPr>
          <a:xfrm>
            <a:off x="9982257" y="463942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3" name="Google Shape;163;p30"/>
          <p:cNvSpPr>
            <a:spLocks noGrp="1"/>
          </p:cNvSpPr>
          <p:nvPr>
            <p:ph type="body" idx="6"/>
          </p:nvPr>
        </p:nvSpPr>
        <p:spPr>
          <a:xfrm>
            <a:off x="6086118"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4" name="Google Shape;164;p30"/>
          <p:cNvSpPr>
            <a:spLocks noGrp="1"/>
          </p:cNvSpPr>
          <p:nvPr>
            <p:ph type="body" idx="7"/>
          </p:nvPr>
        </p:nvSpPr>
        <p:spPr>
          <a:xfrm>
            <a:off x="8908831" y="686579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5" name="Google Shape;165;p30"/>
          <p:cNvSpPr txBox="1">
            <a:spLocks noGrp="1"/>
          </p:cNvSpPr>
          <p:nvPr>
            <p:ph type="body" idx="8"/>
          </p:nvPr>
        </p:nvSpPr>
        <p:spPr>
          <a:xfrm>
            <a:off x="1680058" y="50850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6" name="Google Shape;166;p30"/>
          <p:cNvSpPr txBox="1">
            <a:spLocks noGrp="1"/>
          </p:cNvSpPr>
          <p:nvPr>
            <p:ph type="body" idx="9"/>
          </p:nvPr>
        </p:nvSpPr>
        <p:spPr>
          <a:xfrm>
            <a:off x="1680058" y="6913802"/>
            <a:ext cx="2454620" cy="728127"/>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7" name="Google Shape;167;p30"/>
          <p:cNvSpPr txBox="1">
            <a:spLocks noGrp="1"/>
          </p:cNvSpPr>
          <p:nvPr>
            <p:ph type="body" idx="13"/>
          </p:nvPr>
        </p:nvSpPr>
        <p:spPr>
          <a:xfrm>
            <a:off x="11529391" y="2361680"/>
            <a:ext cx="3021496" cy="1020046"/>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8" name="Google Shape;168;p30"/>
          <p:cNvSpPr txBox="1">
            <a:spLocks noGrp="1"/>
          </p:cNvSpPr>
          <p:nvPr>
            <p:ph type="body" idx="14"/>
          </p:nvPr>
        </p:nvSpPr>
        <p:spPr>
          <a:xfrm>
            <a:off x="12096267" y="4482399"/>
            <a:ext cx="2454620" cy="102004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69" name="Google Shape;169;p30"/>
          <p:cNvSpPr txBox="1">
            <a:spLocks noGrp="1"/>
          </p:cNvSpPr>
          <p:nvPr>
            <p:ph type="body" idx="15"/>
          </p:nvPr>
        </p:nvSpPr>
        <p:spPr>
          <a:xfrm>
            <a:off x="11731544" y="6311199"/>
            <a:ext cx="2819343" cy="124896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70" name="Google Shape;170;p30"/>
          <p:cNvCxnSpPr/>
          <p:nvPr/>
        </p:nvCxnSpPr>
        <p:spPr>
          <a:xfrm>
            <a:off x="1739692"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1" name="Google Shape;171;p30"/>
          <p:cNvCxnSpPr/>
          <p:nvPr/>
        </p:nvCxnSpPr>
        <p:spPr>
          <a:xfrm>
            <a:off x="1739692"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2" name="Google Shape;172;p30"/>
          <p:cNvCxnSpPr/>
          <p:nvPr/>
        </p:nvCxnSpPr>
        <p:spPr>
          <a:xfrm rot="10800000">
            <a:off x="10625275" y="3367442"/>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3" name="Google Shape;173;p30"/>
          <p:cNvCxnSpPr/>
          <p:nvPr/>
        </p:nvCxnSpPr>
        <p:spPr>
          <a:xfrm rot="10800000">
            <a:off x="10625275" y="7621390"/>
            <a:ext cx="3937236"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4" name="Google Shape;174;p30"/>
          <p:cNvCxnSpPr/>
          <p:nvPr/>
        </p:nvCxnSpPr>
        <p:spPr>
          <a:xfrm rot="10800000">
            <a:off x="11670568" y="5474538"/>
            <a:ext cx="2891943" cy="0"/>
          </a:xfrm>
          <a:prstGeom prst="straightConnector1">
            <a:avLst/>
          </a:prstGeom>
          <a:noFill/>
          <a:ln w="15875" cap="flat" cmpd="sng">
            <a:solidFill>
              <a:schemeClr val="dk1"/>
            </a:solidFill>
            <a:prstDash val="lgDash"/>
            <a:miter lim="800000"/>
            <a:headEnd type="none" w="sm" len="sm"/>
            <a:tailEnd type="stealth" w="med" len="med"/>
          </a:ln>
        </p:spPr>
      </p:cxnSp>
      <p:cxnSp>
        <p:nvCxnSpPr>
          <p:cNvPr id="175" name="Google Shape;175;p30"/>
          <p:cNvCxnSpPr/>
          <p:nvPr/>
        </p:nvCxnSpPr>
        <p:spPr>
          <a:xfrm rot="10800000">
            <a:off x="6383708" y="5241132"/>
            <a:ext cx="406557" cy="0"/>
          </a:xfrm>
          <a:prstGeom prst="straightConnector1">
            <a:avLst/>
          </a:prstGeom>
          <a:noFill/>
          <a:ln w="12700" cap="flat" cmpd="sng">
            <a:solidFill>
              <a:schemeClr val="dk1"/>
            </a:solidFill>
            <a:prstDash val="solid"/>
            <a:miter lim="800000"/>
            <a:headEnd type="none" w="sm" len="sm"/>
            <a:tailEnd type="stealth" w="med" len="med"/>
          </a:ln>
        </p:spPr>
      </p:cxnSp>
      <p:cxnSp>
        <p:nvCxnSpPr>
          <p:cNvPr id="176" name="Google Shape;176;p30"/>
          <p:cNvCxnSpPr/>
          <p:nvPr/>
        </p:nvCxnSpPr>
        <p:spPr>
          <a:xfrm rot="10800000">
            <a:off x="7239000" y="3699933"/>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77" name="Google Shape;177;p30"/>
          <p:cNvCxnSpPr/>
          <p:nvPr/>
        </p:nvCxnSpPr>
        <p:spPr>
          <a:xfrm>
            <a:off x="8923867" y="6426200"/>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78" name="Google Shape;178;p30"/>
          <p:cNvCxnSpPr/>
          <p:nvPr/>
        </p:nvCxnSpPr>
        <p:spPr>
          <a:xfrm rot="-6816079">
            <a:off x="8726317" y="3713216"/>
            <a:ext cx="304799" cy="465932"/>
          </a:xfrm>
          <a:prstGeom prst="straightConnector1">
            <a:avLst/>
          </a:prstGeom>
          <a:noFill/>
          <a:ln w="12700" cap="flat" cmpd="sng">
            <a:solidFill>
              <a:schemeClr val="dk1"/>
            </a:solidFill>
            <a:prstDash val="solid"/>
            <a:miter lim="800000"/>
            <a:headEnd type="none" w="sm" len="sm"/>
            <a:tailEnd type="stealth" w="med" len="med"/>
          </a:ln>
        </p:spPr>
      </p:cxnSp>
      <p:cxnSp>
        <p:nvCxnSpPr>
          <p:cNvPr id="179" name="Google Shape;179;p30"/>
          <p:cNvCxnSpPr/>
          <p:nvPr/>
        </p:nvCxnSpPr>
        <p:spPr>
          <a:xfrm rot="3983921">
            <a:off x="7049730" y="6441900"/>
            <a:ext cx="304799" cy="465932"/>
          </a:xfrm>
          <a:prstGeom prst="straightConnector1">
            <a:avLst/>
          </a:prstGeom>
          <a:noFill/>
          <a:ln w="12700" cap="flat" cmpd="sng">
            <a:solidFill>
              <a:schemeClr val="dk1"/>
            </a:solidFill>
            <a:prstDash val="solid"/>
            <a:miter lim="800000"/>
            <a:headEnd type="none" w="sm" len="sm"/>
            <a:tailEnd type="stealth" w="med" len="med"/>
          </a:ln>
        </p:spPr>
      </p:cxnSp>
      <p:sp>
        <p:nvSpPr>
          <p:cNvPr id="180" name="Google Shape;180;p30"/>
          <p:cNvSpPr txBox="1">
            <a:spLocks noGrp="1"/>
          </p:cNvSpPr>
          <p:nvPr>
            <p:ph type="body" idx="16"/>
          </p:nvPr>
        </p:nvSpPr>
        <p:spPr>
          <a:xfrm>
            <a:off x="6181723"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1" name="Google Shape;181;p30"/>
          <p:cNvSpPr txBox="1">
            <a:spLocks noGrp="1"/>
          </p:cNvSpPr>
          <p:nvPr>
            <p:ph type="body" idx="17"/>
          </p:nvPr>
        </p:nvSpPr>
        <p:spPr>
          <a:xfrm>
            <a:off x="5095873"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2" name="Google Shape;182;p30"/>
          <p:cNvSpPr txBox="1">
            <a:spLocks noGrp="1"/>
          </p:cNvSpPr>
          <p:nvPr>
            <p:ph type="body" idx="18"/>
          </p:nvPr>
        </p:nvSpPr>
        <p:spPr>
          <a:xfrm>
            <a:off x="10082210" y="59467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3" name="Google Shape;183;p30"/>
          <p:cNvSpPr txBox="1">
            <a:spLocks noGrp="1"/>
          </p:cNvSpPr>
          <p:nvPr>
            <p:ph type="body" idx="19"/>
          </p:nvPr>
        </p:nvSpPr>
        <p:spPr>
          <a:xfrm>
            <a:off x="9010648" y="384651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4" name="Google Shape;184;p30"/>
          <p:cNvSpPr txBox="1">
            <a:spLocks noGrp="1"/>
          </p:cNvSpPr>
          <p:nvPr>
            <p:ph type="body" idx="20"/>
          </p:nvPr>
        </p:nvSpPr>
        <p:spPr>
          <a:xfrm>
            <a:off x="6181723"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5" name="Google Shape;185;p30"/>
          <p:cNvSpPr txBox="1">
            <a:spLocks noGrp="1"/>
          </p:cNvSpPr>
          <p:nvPr>
            <p:ph type="body" idx="21"/>
          </p:nvPr>
        </p:nvSpPr>
        <p:spPr>
          <a:xfrm>
            <a:off x="9010648" y="811847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6" name="Google Shape;186;p30"/>
          <p:cNvSpPr>
            <a:spLocks noGrp="1"/>
          </p:cNvSpPr>
          <p:nvPr>
            <p:ph type="body" idx="22"/>
          </p:nvPr>
        </p:nvSpPr>
        <p:spPr>
          <a:xfrm>
            <a:off x="6941593" y="4022486"/>
            <a:ext cx="2420843" cy="242084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87" name="Google Shape;187;p30"/>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2B_6R_3 columns">
  <p:cSld name="1_2B_6R_3 column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31"/>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31"/>
          <p:cNvSpPr>
            <a:spLocks noGrp="1"/>
          </p:cNvSpPr>
          <p:nvPr>
            <p:ph type="body" idx="1"/>
          </p:nvPr>
        </p:nvSpPr>
        <p:spPr>
          <a:xfrm>
            <a:off x="5175414" y="2710112"/>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192" name="Google Shape;192;p31"/>
          <p:cNvCxnSpPr/>
          <p:nvPr/>
        </p:nvCxnSpPr>
        <p:spPr>
          <a:xfrm>
            <a:off x="3748347" y="5567893"/>
            <a:ext cx="491934" cy="0"/>
          </a:xfrm>
          <a:prstGeom prst="straightConnector1">
            <a:avLst/>
          </a:prstGeom>
          <a:noFill/>
          <a:ln w="25400" cap="flat" cmpd="sng">
            <a:solidFill>
              <a:schemeClr val="dk1"/>
            </a:solidFill>
            <a:prstDash val="solid"/>
            <a:miter lim="800000"/>
            <a:headEnd type="none" w="sm" len="sm"/>
            <a:tailEnd type="stealth" w="med" len="med"/>
          </a:ln>
        </p:spPr>
      </p:cxnSp>
      <p:sp>
        <p:nvSpPr>
          <p:cNvPr id="193" name="Google Shape;193;p31"/>
          <p:cNvSpPr txBox="1">
            <a:spLocks noGrp="1"/>
          </p:cNvSpPr>
          <p:nvPr>
            <p:ph type="body" idx="2"/>
          </p:nvPr>
        </p:nvSpPr>
        <p:spPr>
          <a:xfrm>
            <a:off x="6242409" y="2990197"/>
            <a:ext cx="4673241" cy="509373"/>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4" name="Google Shape;194;p31"/>
          <p:cNvSpPr>
            <a:spLocks noGrp="1"/>
          </p:cNvSpPr>
          <p:nvPr>
            <p:ph type="body" idx="3"/>
          </p:nvPr>
        </p:nvSpPr>
        <p:spPr>
          <a:xfrm>
            <a:off x="5175411" y="5653615"/>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5" name="Google Shape;195;p31"/>
          <p:cNvSpPr>
            <a:spLocks noGrp="1"/>
          </p:cNvSpPr>
          <p:nvPr>
            <p:ph type="body" idx="4"/>
          </p:nvPr>
        </p:nvSpPr>
        <p:spPr>
          <a:xfrm>
            <a:off x="5175413" y="3673774"/>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6" name="Google Shape;196;p31"/>
          <p:cNvSpPr>
            <a:spLocks noGrp="1"/>
          </p:cNvSpPr>
          <p:nvPr>
            <p:ph type="body" idx="5"/>
          </p:nvPr>
        </p:nvSpPr>
        <p:spPr>
          <a:xfrm>
            <a:off x="5175411" y="6662382"/>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7" name="Google Shape;197;p31"/>
          <p:cNvSpPr>
            <a:spLocks noGrp="1"/>
          </p:cNvSpPr>
          <p:nvPr>
            <p:ph type="body" idx="6"/>
          </p:nvPr>
        </p:nvSpPr>
        <p:spPr>
          <a:xfrm>
            <a:off x="5175411" y="4647793"/>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8" name="Google Shape;198;p31"/>
          <p:cNvSpPr>
            <a:spLocks noGrp="1"/>
          </p:cNvSpPr>
          <p:nvPr>
            <p:ph type="body" idx="7"/>
          </p:nvPr>
        </p:nvSpPr>
        <p:spPr>
          <a:xfrm>
            <a:off x="5175411" y="7701056"/>
            <a:ext cx="791999" cy="792000"/>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9" name="Google Shape;199;p31"/>
          <p:cNvSpPr txBox="1">
            <a:spLocks noGrp="1"/>
          </p:cNvSpPr>
          <p:nvPr>
            <p:ph type="body" idx="8"/>
          </p:nvPr>
        </p:nvSpPr>
        <p:spPr>
          <a:xfrm>
            <a:off x="6242409" y="3964385"/>
            <a:ext cx="4673240" cy="501389"/>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0" name="Google Shape;200;p31"/>
          <p:cNvSpPr txBox="1">
            <a:spLocks noGrp="1"/>
          </p:cNvSpPr>
          <p:nvPr>
            <p:ph type="body" idx="9"/>
          </p:nvPr>
        </p:nvSpPr>
        <p:spPr>
          <a:xfrm>
            <a:off x="6242407" y="4953991"/>
            <a:ext cx="4673240" cy="48580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1" name="Google Shape;201;p31"/>
          <p:cNvSpPr txBox="1">
            <a:spLocks noGrp="1"/>
          </p:cNvSpPr>
          <p:nvPr>
            <p:ph type="body" idx="13"/>
          </p:nvPr>
        </p:nvSpPr>
        <p:spPr>
          <a:xfrm>
            <a:off x="6242408" y="5923655"/>
            <a:ext cx="4673240" cy="513542"/>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2" name="Google Shape;202;p31"/>
          <p:cNvSpPr txBox="1">
            <a:spLocks noGrp="1"/>
          </p:cNvSpPr>
          <p:nvPr>
            <p:ph type="body" idx="14"/>
          </p:nvPr>
        </p:nvSpPr>
        <p:spPr>
          <a:xfrm>
            <a:off x="6242407" y="6963112"/>
            <a:ext cx="4673240" cy="49127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3" name="Google Shape;203;p31"/>
          <p:cNvSpPr txBox="1">
            <a:spLocks noGrp="1"/>
          </p:cNvSpPr>
          <p:nvPr>
            <p:ph type="body" idx="15"/>
          </p:nvPr>
        </p:nvSpPr>
        <p:spPr>
          <a:xfrm>
            <a:off x="6242407" y="7986691"/>
            <a:ext cx="4673239" cy="506365"/>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4" name="Google Shape;204;p31"/>
          <p:cNvSpPr txBox="1">
            <a:spLocks noGrp="1"/>
          </p:cNvSpPr>
          <p:nvPr>
            <p:ph type="body" idx="16"/>
          </p:nvPr>
        </p:nvSpPr>
        <p:spPr>
          <a:xfrm>
            <a:off x="6242408" y="2710112"/>
            <a:ext cx="4673242" cy="25849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5" name="Google Shape;205;p31"/>
          <p:cNvSpPr txBox="1">
            <a:spLocks noGrp="1"/>
          </p:cNvSpPr>
          <p:nvPr>
            <p:ph type="body" idx="17"/>
          </p:nvPr>
        </p:nvSpPr>
        <p:spPr>
          <a:xfrm>
            <a:off x="6242408" y="3673773"/>
            <a:ext cx="4673241" cy="25849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6" name="Google Shape;206;p31"/>
          <p:cNvSpPr txBox="1">
            <a:spLocks noGrp="1"/>
          </p:cNvSpPr>
          <p:nvPr>
            <p:ph type="body" idx="18"/>
          </p:nvPr>
        </p:nvSpPr>
        <p:spPr>
          <a:xfrm>
            <a:off x="6242407" y="6662383"/>
            <a:ext cx="4673240" cy="286441"/>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7" name="Google Shape;207;p31"/>
          <p:cNvSpPr txBox="1">
            <a:spLocks noGrp="1"/>
          </p:cNvSpPr>
          <p:nvPr>
            <p:ph type="body" idx="19"/>
          </p:nvPr>
        </p:nvSpPr>
        <p:spPr>
          <a:xfrm>
            <a:off x="6242407" y="5653616"/>
            <a:ext cx="4673240" cy="27439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8" name="Google Shape;208;p31"/>
          <p:cNvSpPr txBox="1">
            <a:spLocks noGrp="1"/>
          </p:cNvSpPr>
          <p:nvPr>
            <p:ph type="body" idx="20"/>
          </p:nvPr>
        </p:nvSpPr>
        <p:spPr>
          <a:xfrm>
            <a:off x="6242408" y="4647793"/>
            <a:ext cx="4673240" cy="274455"/>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09" name="Google Shape;209;p31"/>
          <p:cNvSpPr txBox="1">
            <a:spLocks noGrp="1"/>
          </p:cNvSpPr>
          <p:nvPr>
            <p:ph type="body" idx="21"/>
          </p:nvPr>
        </p:nvSpPr>
        <p:spPr>
          <a:xfrm>
            <a:off x="6242407" y="7701056"/>
            <a:ext cx="4673239" cy="285635"/>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600"/>
              <a:buNone/>
              <a:defRPr sz="1600" b="1"/>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0" name="Google Shape;210;p31"/>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211" name="Google Shape;211;p31"/>
          <p:cNvCxnSpPr/>
          <p:nvPr/>
        </p:nvCxnSpPr>
        <p:spPr>
          <a:xfrm>
            <a:off x="11837271" y="5567893"/>
            <a:ext cx="491934" cy="0"/>
          </a:xfrm>
          <a:prstGeom prst="straightConnector1">
            <a:avLst/>
          </a:prstGeom>
          <a:noFill/>
          <a:ln w="25400" cap="flat" cmpd="sng">
            <a:solidFill>
              <a:schemeClr val="dk1"/>
            </a:solidFill>
            <a:prstDash val="solid"/>
            <a:miter lim="800000"/>
            <a:headEnd type="none" w="sm" len="sm"/>
            <a:tailEnd type="stealth"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12"/>
        <p:cNvGrpSpPr/>
        <p:nvPr/>
      </p:nvGrpSpPr>
      <p:grpSpPr>
        <a:xfrm>
          <a:off x="0" y="0"/>
          <a:ext cx="0" cy="0"/>
          <a:chOff x="0" y="0"/>
          <a:chExt cx="0" cy="0"/>
        </a:xfrm>
      </p:grpSpPr>
      <p:sp>
        <p:nvSpPr>
          <p:cNvPr id="213" name="Google Shape;213;p32"/>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32"/>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15" name="Google Shape;215;p32"/>
          <p:cNvCxnSpPr/>
          <p:nvPr/>
        </p:nvCxnSpPr>
        <p:spPr>
          <a:xfrm>
            <a:off x="411858" y="4568611"/>
            <a:ext cx="4219964" cy="0"/>
          </a:xfrm>
          <a:prstGeom prst="straightConnector1">
            <a:avLst/>
          </a:prstGeom>
          <a:noFill/>
          <a:ln w="15875" cap="flat" cmpd="sng">
            <a:solidFill>
              <a:schemeClr val="dk1"/>
            </a:solidFill>
            <a:prstDash val="lgDash"/>
            <a:miter lim="800000"/>
            <a:headEnd type="none" w="sm" len="sm"/>
            <a:tailEnd type="stealth" w="med" len="med"/>
          </a:ln>
        </p:spPr>
      </p:cxnSp>
      <p:sp>
        <p:nvSpPr>
          <p:cNvPr id="216" name="Google Shape;216;p32"/>
          <p:cNvSpPr txBox="1">
            <a:spLocks noGrp="1"/>
          </p:cNvSpPr>
          <p:nvPr>
            <p:ph type="body" idx="1"/>
          </p:nvPr>
        </p:nvSpPr>
        <p:spPr>
          <a:xfrm>
            <a:off x="411858" y="4165865"/>
            <a:ext cx="2677714" cy="38352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7" name="Google Shape;217;p32"/>
          <p:cNvSpPr>
            <a:spLocks noGrp="1"/>
          </p:cNvSpPr>
          <p:nvPr>
            <p:ph type="body" idx="2"/>
          </p:nvPr>
        </p:nvSpPr>
        <p:spPr>
          <a:xfrm>
            <a:off x="60581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8" name="Google Shape;218;p32"/>
          <p:cNvSpPr>
            <a:spLocks noGrp="1"/>
          </p:cNvSpPr>
          <p:nvPr>
            <p:ph type="body" idx="3"/>
          </p:nvPr>
        </p:nvSpPr>
        <p:spPr>
          <a:xfrm>
            <a:off x="318320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19" name="Google Shape;219;p32"/>
          <p:cNvSpPr txBox="1">
            <a:spLocks noGrp="1"/>
          </p:cNvSpPr>
          <p:nvPr>
            <p:ph type="body" idx="4"/>
          </p:nvPr>
        </p:nvSpPr>
        <p:spPr>
          <a:xfrm>
            <a:off x="64923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0" name="Google Shape;220;p32"/>
          <p:cNvSpPr txBox="1">
            <a:spLocks noGrp="1"/>
          </p:cNvSpPr>
          <p:nvPr>
            <p:ph type="body" idx="5"/>
          </p:nvPr>
        </p:nvSpPr>
        <p:spPr>
          <a:xfrm>
            <a:off x="327880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1" name="Google Shape;221;p32"/>
          <p:cNvSpPr>
            <a:spLocks noGrp="1"/>
          </p:cNvSpPr>
          <p:nvPr>
            <p:ph type="body" idx="6"/>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2" name="Google Shape;222;p32"/>
          <p:cNvSpPr>
            <a:spLocks noGrp="1"/>
          </p:cNvSpPr>
          <p:nvPr>
            <p:ph type="body" idx="7"/>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3" name="Google Shape;223;p32"/>
          <p:cNvSpPr txBox="1">
            <a:spLocks noGrp="1"/>
          </p:cNvSpPr>
          <p:nvPr>
            <p:ph type="body" idx="8"/>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4" name="Google Shape;224;p32"/>
          <p:cNvSpPr txBox="1">
            <a:spLocks noGrp="1"/>
          </p:cNvSpPr>
          <p:nvPr>
            <p:ph type="body" idx="9"/>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5" name="Google Shape;225;p32"/>
          <p:cNvSpPr>
            <a:spLocks noGrp="1"/>
          </p:cNvSpPr>
          <p:nvPr>
            <p:ph type="body" idx="13"/>
          </p:nvPr>
        </p:nvSpPr>
        <p:spPr>
          <a:xfrm>
            <a:off x="11035692"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6" name="Google Shape;226;p32"/>
          <p:cNvSpPr>
            <a:spLocks noGrp="1"/>
          </p:cNvSpPr>
          <p:nvPr>
            <p:ph type="body" idx="14"/>
          </p:nvPr>
        </p:nvSpPr>
        <p:spPr>
          <a:xfrm>
            <a:off x="13613079"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7" name="Google Shape;227;p32"/>
          <p:cNvSpPr txBox="1">
            <a:spLocks noGrp="1"/>
          </p:cNvSpPr>
          <p:nvPr>
            <p:ph type="body" idx="15"/>
          </p:nvPr>
        </p:nvSpPr>
        <p:spPr>
          <a:xfrm>
            <a:off x="11079117"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28" name="Google Shape;228;p32"/>
          <p:cNvSpPr txBox="1">
            <a:spLocks noGrp="1"/>
          </p:cNvSpPr>
          <p:nvPr>
            <p:ph type="body" idx="16"/>
          </p:nvPr>
        </p:nvSpPr>
        <p:spPr>
          <a:xfrm>
            <a:off x="13708684"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29" name="Google Shape;229;p32"/>
          <p:cNvCxnSpPr/>
          <p:nvPr/>
        </p:nvCxnSpPr>
        <p:spPr>
          <a:xfrm>
            <a:off x="20145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0" name="Google Shape;230;p32"/>
          <p:cNvCxnSpPr/>
          <p:nvPr/>
        </p:nvCxnSpPr>
        <p:spPr>
          <a:xfrm>
            <a:off x="46434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1" name="Google Shape;231;p32"/>
          <p:cNvCxnSpPr/>
          <p:nvPr/>
        </p:nvCxnSpPr>
        <p:spPr>
          <a:xfrm>
            <a:off x="98726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2" name="Google Shape;232;p32"/>
          <p:cNvCxnSpPr/>
          <p:nvPr/>
        </p:nvCxnSpPr>
        <p:spPr>
          <a:xfrm>
            <a:off x="125015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33" name="Google Shape;233;p32"/>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234" name="Google Shape;234;p32"/>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5" name="Google Shape;235;p32"/>
          <p:cNvSpPr>
            <a:spLocks noGrp="1"/>
          </p:cNvSpPr>
          <p:nvPr>
            <p:ph type="body" idx="18"/>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6" name="Google Shape;236;p32"/>
          <p:cNvSpPr txBox="1">
            <a:spLocks noGrp="1"/>
          </p:cNvSpPr>
          <p:nvPr>
            <p:ph type="body" idx="19"/>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7" name="Google Shape;237;p32"/>
          <p:cNvSpPr>
            <a:spLocks noGrp="1"/>
          </p:cNvSpPr>
          <p:nvPr>
            <p:ph type="body" idx="20"/>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8" name="Google Shape;238;p32"/>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39" name="Google Shape;239;p32"/>
          <p:cNvSpPr>
            <a:spLocks noGrp="1"/>
          </p:cNvSpPr>
          <p:nvPr>
            <p:ph type="body" idx="22"/>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0" name="Google Shape;240;p32"/>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41" name="Google Shape;241;p32"/>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42" name="Google Shape;242;p32"/>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43" name="Google Shape;243;p32"/>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244" name="Google Shape;244;p32"/>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245" name="Google Shape;245;p32"/>
          <p:cNvSpPr>
            <a:spLocks noGrp="1"/>
          </p:cNvSpPr>
          <p:nvPr>
            <p:ph type="body" idx="24"/>
          </p:nvPr>
        </p:nvSpPr>
        <p:spPr>
          <a:xfrm>
            <a:off x="11650054"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6" name="Google Shape;246;p32"/>
          <p:cNvSpPr txBox="1">
            <a:spLocks noGrp="1"/>
          </p:cNvSpPr>
          <p:nvPr>
            <p:ph type="body" idx="25"/>
          </p:nvPr>
        </p:nvSpPr>
        <p:spPr>
          <a:xfrm>
            <a:off x="11693479"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7" name="Google Shape;247;p32"/>
          <p:cNvSpPr>
            <a:spLocks noGrp="1"/>
          </p:cNvSpPr>
          <p:nvPr>
            <p:ph type="body" idx="26"/>
          </p:nvPr>
        </p:nvSpPr>
        <p:spPr>
          <a:xfrm>
            <a:off x="14236092"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8" name="Google Shape;248;p32"/>
          <p:cNvSpPr txBox="1">
            <a:spLocks noGrp="1"/>
          </p:cNvSpPr>
          <p:nvPr>
            <p:ph type="body" idx="27"/>
          </p:nvPr>
        </p:nvSpPr>
        <p:spPr>
          <a:xfrm>
            <a:off x="14279517"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49" name="Google Shape;249;p32"/>
          <p:cNvSpPr>
            <a:spLocks noGrp="1"/>
          </p:cNvSpPr>
          <p:nvPr>
            <p:ph type="body" idx="28"/>
          </p:nvPr>
        </p:nvSpPr>
        <p:spPr>
          <a:xfrm>
            <a:off x="12964505" y="3800633"/>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0" name="Google Shape;250;p32"/>
          <p:cNvSpPr txBox="1">
            <a:spLocks noGrp="1"/>
          </p:cNvSpPr>
          <p:nvPr>
            <p:ph type="body" idx="29"/>
          </p:nvPr>
        </p:nvSpPr>
        <p:spPr>
          <a:xfrm>
            <a:off x="13007930" y="5107981"/>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1" name="Google Shape;251;p32"/>
          <p:cNvSpPr txBox="1">
            <a:spLocks noGrp="1"/>
          </p:cNvSpPr>
          <p:nvPr>
            <p:ph type="body" idx="30"/>
          </p:nvPr>
        </p:nvSpPr>
        <p:spPr>
          <a:xfrm>
            <a:off x="11252602" y="1352794"/>
            <a:ext cx="4593128" cy="4261585"/>
          </a:xfrm>
          <a:prstGeom prst="rect">
            <a:avLst/>
          </a:prstGeom>
          <a:noFill/>
          <a:ln w="28575" cap="flat" cmpd="sng">
            <a:solidFill>
              <a:srgbClr val="3DB876"/>
            </a:solidFill>
            <a:prstDash val="solid"/>
            <a:round/>
            <a:headEnd type="none" w="sm" len="sm"/>
            <a:tailEnd type="none" w="sm" len="sm"/>
          </a:ln>
        </p:spPr>
        <p:txBody>
          <a:bodyPr spcFirstLastPara="1" wrap="square" lIns="90000" tIns="396000" rIns="91425" bIns="45700" anchor="t" anchorCtr="0">
            <a:normAutofit/>
          </a:bodyPr>
          <a:lstStyle>
            <a:lvl1pPr marL="457200" lvl="0" indent="-228600" algn="ctr">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2" name="Google Shape;252;p32"/>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B_diagram_wayfinding">
  <p:cSld name="3B_diagram_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5" name="Google Shape;255;p33"/>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256" name="Google Shape;256;p33"/>
          <p:cNvCxnSpPr/>
          <p:nvPr/>
        </p:nvCxnSpPr>
        <p:spPr>
          <a:xfrm>
            <a:off x="411858" y="4568611"/>
            <a:ext cx="4219964" cy="0"/>
          </a:xfrm>
          <a:prstGeom prst="straightConnector1">
            <a:avLst/>
          </a:prstGeom>
          <a:noFill/>
          <a:ln w="15875" cap="flat" cmpd="sng">
            <a:solidFill>
              <a:schemeClr val="dk1"/>
            </a:solidFill>
            <a:prstDash val="lgDash"/>
            <a:miter lim="800000"/>
            <a:headEnd type="none" w="sm" len="sm"/>
            <a:tailEnd type="stealth" w="med" len="med"/>
          </a:ln>
        </p:spPr>
      </p:cxnSp>
      <p:sp>
        <p:nvSpPr>
          <p:cNvPr id="257" name="Google Shape;257;p33"/>
          <p:cNvSpPr txBox="1">
            <a:spLocks noGrp="1"/>
          </p:cNvSpPr>
          <p:nvPr>
            <p:ph type="body" idx="1"/>
          </p:nvPr>
        </p:nvSpPr>
        <p:spPr>
          <a:xfrm>
            <a:off x="411858" y="4165865"/>
            <a:ext cx="2677714" cy="38352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8" name="Google Shape;258;p33"/>
          <p:cNvSpPr>
            <a:spLocks noGrp="1"/>
          </p:cNvSpPr>
          <p:nvPr>
            <p:ph type="body" idx="2"/>
          </p:nvPr>
        </p:nvSpPr>
        <p:spPr>
          <a:xfrm>
            <a:off x="60581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59" name="Google Shape;259;p33"/>
          <p:cNvSpPr>
            <a:spLocks noGrp="1"/>
          </p:cNvSpPr>
          <p:nvPr>
            <p:ph type="body" idx="3"/>
          </p:nvPr>
        </p:nvSpPr>
        <p:spPr>
          <a:xfrm>
            <a:off x="318320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0" name="Google Shape;260;p33"/>
          <p:cNvSpPr txBox="1">
            <a:spLocks noGrp="1"/>
          </p:cNvSpPr>
          <p:nvPr>
            <p:ph type="body" idx="4"/>
          </p:nvPr>
        </p:nvSpPr>
        <p:spPr>
          <a:xfrm>
            <a:off x="64923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1" name="Google Shape;261;p33"/>
          <p:cNvSpPr txBox="1">
            <a:spLocks noGrp="1"/>
          </p:cNvSpPr>
          <p:nvPr>
            <p:ph type="body" idx="5"/>
          </p:nvPr>
        </p:nvSpPr>
        <p:spPr>
          <a:xfrm>
            <a:off x="327880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2" name="Google Shape;262;p33"/>
          <p:cNvSpPr>
            <a:spLocks noGrp="1"/>
          </p:cNvSpPr>
          <p:nvPr>
            <p:ph type="body" idx="6"/>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3" name="Google Shape;263;p33"/>
          <p:cNvSpPr>
            <a:spLocks noGrp="1"/>
          </p:cNvSpPr>
          <p:nvPr>
            <p:ph type="body" idx="7"/>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4" name="Google Shape;264;p33"/>
          <p:cNvSpPr txBox="1">
            <a:spLocks noGrp="1"/>
          </p:cNvSpPr>
          <p:nvPr>
            <p:ph type="body" idx="8"/>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5" name="Google Shape;265;p33"/>
          <p:cNvSpPr txBox="1">
            <a:spLocks noGrp="1"/>
          </p:cNvSpPr>
          <p:nvPr>
            <p:ph type="body" idx="9"/>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6" name="Google Shape;266;p33"/>
          <p:cNvSpPr>
            <a:spLocks noGrp="1"/>
          </p:cNvSpPr>
          <p:nvPr>
            <p:ph type="body" idx="13"/>
          </p:nvPr>
        </p:nvSpPr>
        <p:spPr>
          <a:xfrm>
            <a:off x="11035692"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7" name="Google Shape;267;p33"/>
          <p:cNvSpPr>
            <a:spLocks noGrp="1"/>
          </p:cNvSpPr>
          <p:nvPr>
            <p:ph type="body" idx="14"/>
          </p:nvPr>
        </p:nvSpPr>
        <p:spPr>
          <a:xfrm>
            <a:off x="13613079"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8" name="Google Shape;268;p33"/>
          <p:cNvSpPr txBox="1">
            <a:spLocks noGrp="1"/>
          </p:cNvSpPr>
          <p:nvPr>
            <p:ph type="body" idx="15"/>
          </p:nvPr>
        </p:nvSpPr>
        <p:spPr>
          <a:xfrm>
            <a:off x="11079117"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69" name="Google Shape;269;p33"/>
          <p:cNvSpPr txBox="1">
            <a:spLocks noGrp="1"/>
          </p:cNvSpPr>
          <p:nvPr>
            <p:ph type="body" idx="16"/>
          </p:nvPr>
        </p:nvSpPr>
        <p:spPr>
          <a:xfrm>
            <a:off x="13708684"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70" name="Google Shape;270;p33"/>
          <p:cNvCxnSpPr/>
          <p:nvPr/>
        </p:nvCxnSpPr>
        <p:spPr>
          <a:xfrm>
            <a:off x="20145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71" name="Google Shape;271;p33"/>
          <p:cNvCxnSpPr/>
          <p:nvPr/>
        </p:nvCxnSpPr>
        <p:spPr>
          <a:xfrm>
            <a:off x="4643438"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72" name="Google Shape;272;p33"/>
          <p:cNvCxnSpPr/>
          <p:nvPr/>
        </p:nvCxnSpPr>
        <p:spPr>
          <a:xfrm>
            <a:off x="98726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73" name="Google Shape;273;p33"/>
          <p:cNvCxnSpPr/>
          <p:nvPr/>
        </p:nvCxnSpPr>
        <p:spPr>
          <a:xfrm>
            <a:off x="12501563" y="6889001"/>
            <a:ext cx="1031185" cy="0"/>
          </a:xfrm>
          <a:prstGeom prst="straightConnector1">
            <a:avLst/>
          </a:prstGeom>
          <a:noFill/>
          <a:ln w="15875" cap="flat" cmpd="sng">
            <a:solidFill>
              <a:schemeClr val="dk1"/>
            </a:solidFill>
            <a:prstDash val="lgDash"/>
            <a:miter lim="800000"/>
            <a:headEnd type="none" w="sm" len="sm"/>
            <a:tailEnd type="stealth" w="med" len="med"/>
          </a:ln>
        </p:spPr>
      </p:cxnSp>
      <p:cxnSp>
        <p:nvCxnSpPr>
          <p:cNvPr id="274" name="Google Shape;274;p33"/>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275" name="Google Shape;275;p33"/>
          <p:cNvSpPr txBox="1">
            <a:spLocks noGrp="1"/>
          </p:cNvSpPr>
          <p:nvPr>
            <p:ph type="body" idx="17"/>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6" name="Google Shape;276;p33"/>
          <p:cNvSpPr>
            <a:spLocks noGrp="1"/>
          </p:cNvSpPr>
          <p:nvPr>
            <p:ph type="body" idx="18"/>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7" name="Google Shape;277;p33"/>
          <p:cNvSpPr txBox="1">
            <a:spLocks noGrp="1"/>
          </p:cNvSpPr>
          <p:nvPr>
            <p:ph type="body" idx="19"/>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8" name="Google Shape;278;p33"/>
          <p:cNvSpPr>
            <a:spLocks noGrp="1"/>
          </p:cNvSpPr>
          <p:nvPr>
            <p:ph type="body" idx="20"/>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79" name="Google Shape;279;p33"/>
          <p:cNvSpPr txBox="1">
            <a:spLocks noGrp="1"/>
          </p:cNvSpPr>
          <p:nvPr>
            <p:ph type="body" idx="21"/>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0" name="Google Shape;280;p33"/>
          <p:cNvSpPr>
            <a:spLocks noGrp="1"/>
          </p:cNvSpPr>
          <p:nvPr>
            <p:ph type="body" idx="22"/>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1" name="Google Shape;281;p33"/>
          <p:cNvSpPr txBox="1">
            <a:spLocks noGrp="1"/>
          </p:cNvSpPr>
          <p:nvPr>
            <p:ph type="body" idx="23"/>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282" name="Google Shape;282;p33"/>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83" name="Google Shape;283;p33"/>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284" name="Google Shape;284;p33"/>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285" name="Google Shape;285;p33"/>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286" name="Google Shape;286;p33"/>
          <p:cNvSpPr>
            <a:spLocks noGrp="1"/>
          </p:cNvSpPr>
          <p:nvPr>
            <p:ph type="body" idx="24"/>
          </p:nvPr>
        </p:nvSpPr>
        <p:spPr>
          <a:xfrm>
            <a:off x="11650054"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7" name="Google Shape;287;p33"/>
          <p:cNvSpPr txBox="1">
            <a:spLocks noGrp="1"/>
          </p:cNvSpPr>
          <p:nvPr>
            <p:ph type="body" idx="25"/>
          </p:nvPr>
        </p:nvSpPr>
        <p:spPr>
          <a:xfrm>
            <a:off x="11693479"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8" name="Google Shape;288;p33"/>
          <p:cNvSpPr>
            <a:spLocks noGrp="1"/>
          </p:cNvSpPr>
          <p:nvPr>
            <p:ph type="body" idx="26"/>
          </p:nvPr>
        </p:nvSpPr>
        <p:spPr>
          <a:xfrm>
            <a:off x="14236092"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89" name="Google Shape;289;p33"/>
          <p:cNvSpPr txBox="1">
            <a:spLocks noGrp="1"/>
          </p:cNvSpPr>
          <p:nvPr>
            <p:ph type="body" idx="27"/>
          </p:nvPr>
        </p:nvSpPr>
        <p:spPr>
          <a:xfrm>
            <a:off x="14279517"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0" name="Google Shape;290;p33"/>
          <p:cNvSpPr>
            <a:spLocks noGrp="1"/>
          </p:cNvSpPr>
          <p:nvPr>
            <p:ph type="body" idx="28"/>
          </p:nvPr>
        </p:nvSpPr>
        <p:spPr>
          <a:xfrm>
            <a:off x="12964505" y="3800633"/>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1" name="Google Shape;291;p33"/>
          <p:cNvSpPr txBox="1">
            <a:spLocks noGrp="1"/>
          </p:cNvSpPr>
          <p:nvPr>
            <p:ph type="body" idx="29"/>
          </p:nvPr>
        </p:nvSpPr>
        <p:spPr>
          <a:xfrm>
            <a:off x="13007930" y="5107981"/>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2" name="Google Shape;292;p33"/>
          <p:cNvSpPr txBox="1">
            <a:spLocks noGrp="1"/>
          </p:cNvSpPr>
          <p:nvPr>
            <p:ph type="body" idx="30"/>
          </p:nvPr>
        </p:nvSpPr>
        <p:spPr>
          <a:xfrm>
            <a:off x="11252602" y="1352794"/>
            <a:ext cx="4593128" cy="4261585"/>
          </a:xfrm>
          <a:prstGeom prst="rect">
            <a:avLst/>
          </a:prstGeom>
          <a:noFill/>
          <a:ln w="28575" cap="flat" cmpd="sng">
            <a:solidFill>
              <a:srgbClr val="3DB876"/>
            </a:solidFill>
            <a:prstDash val="solid"/>
            <a:round/>
            <a:headEnd type="none" w="sm" len="sm"/>
            <a:tailEnd type="none" w="sm" len="sm"/>
          </a:ln>
        </p:spPr>
        <p:txBody>
          <a:bodyPr spcFirstLastPara="1" wrap="square" lIns="90000" tIns="396000" rIns="91425" bIns="45700" anchor="t" anchorCtr="0">
            <a:normAutofit/>
          </a:bodyPr>
          <a:lstStyle>
            <a:lvl1pPr marL="457200" lvl="0" indent="-228600" algn="ctr">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3" name="Google Shape;293;p33"/>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Title and Content_simple">
  <p:cSld name="6_Title and Content_simp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94"/>
        <p:cNvGrpSpPr/>
        <p:nvPr/>
      </p:nvGrpSpPr>
      <p:grpSpPr>
        <a:xfrm>
          <a:off x="0" y="0"/>
          <a:ext cx="0" cy="0"/>
          <a:chOff x="0" y="0"/>
          <a:chExt cx="0" cy="0"/>
        </a:xfrm>
      </p:grpSpPr>
      <p:sp>
        <p:nvSpPr>
          <p:cNvPr id="295" name="Google Shape;295;p34"/>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6" name="Google Shape;296;p34"/>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34"/>
          <p:cNvSpPr>
            <a:spLocks noGrp="1"/>
          </p:cNvSpPr>
          <p:nvPr>
            <p:ph type="body" idx="1"/>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8" name="Google Shape;298;p34"/>
          <p:cNvSpPr>
            <a:spLocks noGrp="1"/>
          </p:cNvSpPr>
          <p:nvPr>
            <p:ph type="body" idx="2"/>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299" name="Google Shape;299;p34"/>
          <p:cNvSpPr txBox="1">
            <a:spLocks noGrp="1"/>
          </p:cNvSpPr>
          <p:nvPr>
            <p:ph type="body" idx="3"/>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0" name="Google Shape;300;p34"/>
          <p:cNvSpPr txBox="1">
            <a:spLocks noGrp="1"/>
          </p:cNvSpPr>
          <p:nvPr>
            <p:ph type="body" idx="4"/>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01" name="Google Shape;301;p34"/>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02" name="Google Shape;302;p34"/>
          <p:cNvSpPr txBox="1">
            <a:spLocks noGrp="1"/>
          </p:cNvSpPr>
          <p:nvPr>
            <p:ph type="body" idx="5"/>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3" name="Google Shape;303;p34"/>
          <p:cNvSpPr>
            <a:spLocks noGrp="1"/>
          </p:cNvSpPr>
          <p:nvPr>
            <p:ph type="body" idx="6"/>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4" name="Google Shape;304;p34"/>
          <p:cNvSpPr txBox="1">
            <a:spLocks noGrp="1"/>
          </p:cNvSpPr>
          <p:nvPr>
            <p:ph type="body" idx="7"/>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5" name="Google Shape;305;p34"/>
          <p:cNvSpPr>
            <a:spLocks noGrp="1"/>
          </p:cNvSpPr>
          <p:nvPr>
            <p:ph type="body" idx="8"/>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6" name="Google Shape;306;p34"/>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7" name="Google Shape;307;p34"/>
          <p:cNvSpPr>
            <a:spLocks noGrp="1"/>
          </p:cNvSpPr>
          <p:nvPr>
            <p:ph type="body" idx="13"/>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08" name="Google Shape;308;p34"/>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09" name="Google Shape;309;p34"/>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10" name="Google Shape;310;p34"/>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11" name="Google Shape;311;p34"/>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12" name="Google Shape;312;p34"/>
          <p:cNvCxnSpPr/>
          <p:nvPr/>
        </p:nvCxnSpPr>
        <p:spPr>
          <a:xfrm>
            <a:off x="8403434" y="3358590"/>
            <a:ext cx="778807" cy="568853"/>
          </a:xfrm>
          <a:prstGeom prst="straightConnector1">
            <a:avLst/>
          </a:prstGeom>
          <a:noFill/>
          <a:ln w="15875" cap="flat" cmpd="sng">
            <a:solidFill>
              <a:schemeClr val="dk1"/>
            </a:solidFill>
            <a:prstDash val="solid"/>
            <a:miter lim="800000"/>
            <a:headEnd type="none" w="sm" len="sm"/>
            <a:tailEnd type="stealth" w="med" len="med"/>
          </a:ln>
        </p:spPr>
      </p:cxnSp>
      <p:sp>
        <p:nvSpPr>
          <p:cNvPr id="313" name="Google Shape;313;p34"/>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_Title and Content_simple">
  <p:cSld name="7_Title and Content_simple">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14"/>
        <p:cNvGrpSpPr/>
        <p:nvPr/>
      </p:nvGrpSpPr>
      <p:grpSpPr>
        <a:xfrm>
          <a:off x="0" y="0"/>
          <a:ext cx="0" cy="0"/>
          <a:chOff x="0" y="0"/>
          <a:chExt cx="0" cy="0"/>
        </a:xfrm>
      </p:grpSpPr>
      <p:sp>
        <p:nvSpPr>
          <p:cNvPr id="315" name="Google Shape;315;p35"/>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6" name="Google Shape;316;p35"/>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35"/>
          <p:cNvSpPr>
            <a:spLocks noGrp="1"/>
          </p:cNvSpPr>
          <p:nvPr>
            <p:ph type="body" idx="1"/>
          </p:nvPr>
        </p:nvSpPr>
        <p:spPr>
          <a:xfrm>
            <a:off x="5806464" y="6300944"/>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8" name="Google Shape;318;p35"/>
          <p:cNvSpPr>
            <a:spLocks noGrp="1"/>
          </p:cNvSpPr>
          <p:nvPr>
            <p:ph type="body" idx="2"/>
          </p:nvPr>
        </p:nvSpPr>
        <p:spPr>
          <a:xfrm>
            <a:off x="8383851" y="626123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19" name="Google Shape;319;p35"/>
          <p:cNvSpPr txBox="1">
            <a:spLocks noGrp="1"/>
          </p:cNvSpPr>
          <p:nvPr>
            <p:ph type="body" idx="3"/>
          </p:nvPr>
        </p:nvSpPr>
        <p:spPr>
          <a:xfrm>
            <a:off x="5849889" y="7608292"/>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0" name="Google Shape;320;p35"/>
          <p:cNvSpPr txBox="1">
            <a:spLocks noGrp="1"/>
          </p:cNvSpPr>
          <p:nvPr>
            <p:ph type="body" idx="4"/>
          </p:nvPr>
        </p:nvSpPr>
        <p:spPr>
          <a:xfrm>
            <a:off x="8479456" y="751391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21" name="Google Shape;321;p35"/>
          <p:cNvCxnSpPr/>
          <p:nvPr/>
        </p:nvCxnSpPr>
        <p:spPr>
          <a:xfrm>
            <a:off x="7243763" y="6889001"/>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22" name="Google Shape;322;p35"/>
          <p:cNvSpPr txBox="1">
            <a:spLocks noGrp="1"/>
          </p:cNvSpPr>
          <p:nvPr>
            <p:ph type="body" idx="5"/>
          </p:nvPr>
        </p:nvSpPr>
        <p:spPr>
          <a:xfrm>
            <a:off x="6700994" y="4463666"/>
            <a:ext cx="2170563" cy="1553352"/>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3" name="Google Shape;323;p35"/>
          <p:cNvSpPr>
            <a:spLocks noGrp="1"/>
          </p:cNvSpPr>
          <p:nvPr>
            <p:ph type="body" idx="6"/>
          </p:nvPr>
        </p:nvSpPr>
        <p:spPr>
          <a:xfrm>
            <a:off x="5049226"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4" name="Google Shape;324;p35"/>
          <p:cNvSpPr txBox="1">
            <a:spLocks noGrp="1"/>
          </p:cNvSpPr>
          <p:nvPr>
            <p:ph type="body" idx="7"/>
          </p:nvPr>
        </p:nvSpPr>
        <p:spPr>
          <a:xfrm>
            <a:off x="5092651"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5" name="Google Shape;325;p35"/>
          <p:cNvSpPr>
            <a:spLocks noGrp="1"/>
          </p:cNvSpPr>
          <p:nvPr>
            <p:ph type="body" idx="8"/>
          </p:nvPr>
        </p:nvSpPr>
        <p:spPr>
          <a:xfrm>
            <a:off x="9206892" y="382920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6" name="Google Shape;326;p35"/>
          <p:cNvSpPr txBox="1">
            <a:spLocks noGrp="1"/>
          </p:cNvSpPr>
          <p:nvPr>
            <p:ph type="body" idx="9"/>
          </p:nvPr>
        </p:nvSpPr>
        <p:spPr>
          <a:xfrm>
            <a:off x="9250317" y="5136555"/>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7" name="Google Shape;327;p35"/>
          <p:cNvSpPr>
            <a:spLocks noGrp="1"/>
          </p:cNvSpPr>
          <p:nvPr>
            <p:ph type="body" idx="13"/>
          </p:nvPr>
        </p:nvSpPr>
        <p:spPr>
          <a:xfrm>
            <a:off x="7120917" y="2300445"/>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28" name="Google Shape;328;p35"/>
          <p:cNvSpPr txBox="1">
            <a:spLocks noGrp="1"/>
          </p:cNvSpPr>
          <p:nvPr>
            <p:ph type="body" idx="14"/>
          </p:nvPr>
        </p:nvSpPr>
        <p:spPr>
          <a:xfrm>
            <a:off x="7164342" y="3607793"/>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29" name="Google Shape;329;p35"/>
          <p:cNvCxnSpPr/>
          <p:nvPr/>
        </p:nvCxnSpPr>
        <p:spPr>
          <a:xfrm rot="10800000" flipH="1">
            <a:off x="9286876" y="545804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30" name="Google Shape;330;p35"/>
          <p:cNvCxnSpPr/>
          <p:nvPr/>
        </p:nvCxnSpPr>
        <p:spPr>
          <a:xfrm>
            <a:off x="5999562" y="54851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331" name="Google Shape;331;p35"/>
          <p:cNvCxnSpPr/>
          <p:nvPr/>
        </p:nvCxnSpPr>
        <p:spPr>
          <a:xfrm flipH="1">
            <a:off x="6298187" y="3358590"/>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332" name="Google Shape;332;p35"/>
          <p:cNvCxnSpPr/>
          <p:nvPr/>
        </p:nvCxnSpPr>
        <p:spPr>
          <a:xfrm>
            <a:off x="8403434" y="3358590"/>
            <a:ext cx="778807" cy="568853"/>
          </a:xfrm>
          <a:prstGeom prst="straightConnector1">
            <a:avLst/>
          </a:prstGeom>
          <a:noFill/>
          <a:ln w="15875" cap="flat" cmpd="sng">
            <a:solidFill>
              <a:schemeClr val="dk1"/>
            </a:solidFill>
            <a:prstDash val="solid"/>
            <a:miter lim="800000"/>
            <a:headEnd type="stealth" w="med" len="med"/>
            <a:tailEnd type="none" w="sm" len="sm"/>
          </a:ln>
        </p:spPr>
      </p:cxnSp>
      <p:sp>
        <p:nvSpPr>
          <p:cNvPr id="333" name="Google Shape;333;p35"/>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34"/>
        <p:cNvGrpSpPr/>
        <p:nvPr/>
      </p:nvGrpSpPr>
      <p:grpSpPr>
        <a:xfrm>
          <a:off x="0" y="0"/>
          <a:ext cx="0" cy="0"/>
          <a:chOff x="0" y="0"/>
          <a:chExt cx="0" cy="0"/>
        </a:xfrm>
      </p:grpSpPr>
      <p:sp>
        <p:nvSpPr>
          <p:cNvPr id="335" name="Google Shape;335;p36"/>
          <p:cNvSpPr>
            <a:spLocks noGrp="1"/>
          </p:cNvSpPr>
          <p:nvPr>
            <p:ph type="pic" idx="2"/>
          </p:nvPr>
        </p:nvSpPr>
        <p:spPr>
          <a:xfrm>
            <a:off x="8439371" y="0"/>
            <a:ext cx="7332579" cy="9173629"/>
          </a:xfrm>
          <a:prstGeom prst="rect">
            <a:avLst/>
          </a:prstGeom>
          <a:noFill/>
          <a:ln>
            <a:noFill/>
          </a:ln>
        </p:spPr>
      </p:sp>
      <p:sp>
        <p:nvSpPr>
          <p:cNvPr id="336" name="Google Shape;336;p3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7" name="Google Shape;337;p36"/>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36"/>
          <p:cNvSpPr>
            <a:spLocks noGrp="1"/>
          </p:cNvSpPr>
          <p:nvPr>
            <p:ph type="body" idx="1"/>
          </p:nvPr>
        </p:nvSpPr>
        <p:spPr>
          <a:xfrm>
            <a:off x="485638"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39" name="Google Shape;339;p36"/>
          <p:cNvSpPr>
            <a:spLocks noGrp="1"/>
          </p:cNvSpPr>
          <p:nvPr>
            <p:ph type="body" idx="3"/>
          </p:nvPr>
        </p:nvSpPr>
        <p:spPr>
          <a:xfrm>
            <a:off x="4410635"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40" name="Google Shape;340;p36"/>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4938729" y="1167130"/>
            <a:ext cx="6380130" cy="6910070"/>
          </a:xfrm>
          <a:prstGeom prst="rect">
            <a:avLst/>
          </a:prstGeom>
          <a:noFill/>
          <a:ln>
            <a:noFill/>
          </a:ln>
        </p:spPr>
        <p:txBody>
          <a:bodyPr spcFirstLastPara="1" wrap="square" lIns="90000" tIns="45700" rIns="91425" bIns="45700" anchor="ctr" anchorCtr="0">
            <a:normAutofit/>
          </a:bodyPr>
          <a:lstStyle>
            <a:lvl1pPr lvl="0" algn="ctr">
              <a:lnSpc>
                <a:spcPct val="90000"/>
              </a:lnSpc>
              <a:spcBef>
                <a:spcPts val="0"/>
              </a:spcBef>
              <a:spcAft>
                <a:spcPts val="0"/>
              </a:spcAft>
              <a:buClr>
                <a:schemeClr val="dk1"/>
              </a:buClr>
              <a:buSzPts val="5400"/>
              <a:buFont typeface="Arial"/>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u="none" strike="noStrike" cap="none">
                <a:solidFill>
                  <a:schemeClr val="dk1"/>
                </a:solidFill>
                <a:latin typeface="Arial"/>
                <a:ea typeface="Arial"/>
                <a:cs typeface="Arial"/>
                <a:sym typeface="Arial"/>
              </a:defRPr>
            </a:lvl1pPr>
            <a:lvl2pPr marL="0" lvl="1" indent="0" algn="l">
              <a:spcBef>
                <a:spcPts val="0"/>
              </a:spcBef>
              <a:buNone/>
              <a:defRPr sz="1600" b="0" i="0" u="none" strike="noStrike" cap="none">
                <a:solidFill>
                  <a:schemeClr val="dk1"/>
                </a:solidFill>
                <a:latin typeface="Arial"/>
                <a:ea typeface="Arial"/>
                <a:cs typeface="Arial"/>
                <a:sym typeface="Arial"/>
              </a:defRPr>
            </a:lvl2pPr>
            <a:lvl3pPr marL="0" lvl="2" indent="0" algn="l">
              <a:spcBef>
                <a:spcPts val="0"/>
              </a:spcBef>
              <a:buNone/>
              <a:defRPr sz="1600" b="0" i="0" u="none" strike="noStrike" cap="none">
                <a:solidFill>
                  <a:schemeClr val="dk1"/>
                </a:solidFill>
                <a:latin typeface="Arial"/>
                <a:ea typeface="Arial"/>
                <a:cs typeface="Arial"/>
                <a:sym typeface="Arial"/>
              </a:defRPr>
            </a:lvl3pPr>
            <a:lvl4pPr marL="0" lvl="3" indent="0" algn="l">
              <a:spcBef>
                <a:spcPts val="0"/>
              </a:spcBef>
              <a:buNone/>
              <a:defRPr sz="1600" b="0" i="0" u="none" strike="noStrike" cap="none">
                <a:solidFill>
                  <a:schemeClr val="dk1"/>
                </a:solidFill>
                <a:latin typeface="Arial"/>
                <a:ea typeface="Arial"/>
                <a:cs typeface="Arial"/>
                <a:sym typeface="Arial"/>
              </a:defRPr>
            </a:lvl4pPr>
            <a:lvl5pPr marL="0" lvl="4" indent="0" algn="l">
              <a:spcBef>
                <a:spcPts val="0"/>
              </a:spcBef>
              <a:buNone/>
              <a:defRPr sz="1600" b="0" i="0" u="none" strike="noStrike" cap="none">
                <a:solidFill>
                  <a:schemeClr val="dk1"/>
                </a:solidFill>
                <a:latin typeface="Arial"/>
                <a:ea typeface="Arial"/>
                <a:cs typeface="Arial"/>
                <a:sym typeface="Arial"/>
              </a:defRPr>
            </a:lvl5pPr>
            <a:lvl6pPr marL="0" lvl="5" indent="0" algn="l">
              <a:spcBef>
                <a:spcPts val="0"/>
              </a:spcBef>
              <a:buNone/>
              <a:defRPr sz="1600" b="0" i="0" u="none" strike="noStrike" cap="none">
                <a:solidFill>
                  <a:schemeClr val="dk1"/>
                </a:solidFill>
                <a:latin typeface="Arial"/>
                <a:ea typeface="Arial"/>
                <a:cs typeface="Arial"/>
                <a:sym typeface="Arial"/>
              </a:defRPr>
            </a:lvl6pPr>
            <a:lvl7pPr marL="0" lvl="6" indent="0" algn="l">
              <a:spcBef>
                <a:spcPts val="0"/>
              </a:spcBef>
              <a:buNone/>
              <a:defRPr sz="1600" b="0" i="0" u="none" strike="noStrike" cap="none">
                <a:solidFill>
                  <a:schemeClr val="dk1"/>
                </a:solidFill>
                <a:latin typeface="Arial"/>
                <a:ea typeface="Arial"/>
                <a:cs typeface="Arial"/>
                <a:sym typeface="Arial"/>
              </a:defRPr>
            </a:lvl7pPr>
            <a:lvl8pPr marL="0" lvl="7" indent="0" algn="l">
              <a:spcBef>
                <a:spcPts val="0"/>
              </a:spcBef>
              <a:buNone/>
              <a:defRPr sz="1600" b="0" i="0" u="none" strike="noStrike" cap="none">
                <a:solidFill>
                  <a:schemeClr val="dk1"/>
                </a:solidFill>
                <a:latin typeface="Arial"/>
                <a:ea typeface="Arial"/>
                <a:cs typeface="Arial"/>
                <a:sym typeface="Arial"/>
              </a:defRPr>
            </a:lvl8pPr>
            <a:lvl9pPr marL="0" lvl="8" indent="0" algn="l">
              <a:spcBef>
                <a:spcPts val="0"/>
              </a:spcBef>
              <a:buNone/>
              <a:defRPr sz="16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4" name="Picture 3">
            <a:extLst>
              <a:ext uri="{FF2B5EF4-FFF2-40B4-BE49-F238E27FC236}">
                <a16:creationId xmlns:a16="http://schemas.microsoft.com/office/drawing/2014/main" id="{5BA63B8B-09E5-1EA9-EA9E-68E8A8E9A2C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1"/>
        <p:cNvGrpSpPr/>
        <p:nvPr/>
      </p:nvGrpSpPr>
      <p:grpSpPr>
        <a:xfrm>
          <a:off x="0" y="0"/>
          <a:ext cx="0" cy="0"/>
          <a:chOff x="0" y="0"/>
          <a:chExt cx="0" cy="0"/>
        </a:xfrm>
      </p:grpSpPr>
      <p:pic>
        <p:nvPicPr>
          <p:cNvPr id="342" name="Google Shape;342;p37"/>
          <p:cNvPicPr preferRelativeResize="0"/>
          <p:nvPr/>
        </p:nvPicPr>
        <p:blipFill rotWithShape="1">
          <a:blip r:embed="rId3">
            <a:alphaModFix/>
          </a:blip>
          <a:srcRect/>
          <a:stretch/>
        </p:blipFill>
        <p:spPr>
          <a:xfrm>
            <a:off x="794" y="16620"/>
            <a:ext cx="16256794" cy="9144447"/>
          </a:xfrm>
          <a:prstGeom prst="rect">
            <a:avLst/>
          </a:prstGeom>
          <a:noFill/>
          <a:ln>
            <a:noFill/>
          </a:ln>
        </p:spPr>
      </p:pic>
      <p:sp>
        <p:nvSpPr>
          <p:cNvPr id="343" name="Google Shape;343;p3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37"/>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45" name="Google Shape;345;p37"/>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46" name="Google Shape;346;p37"/>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47"/>
        <p:cNvGrpSpPr/>
        <p:nvPr/>
      </p:nvGrpSpPr>
      <p:grpSpPr>
        <a:xfrm>
          <a:off x="0" y="0"/>
          <a:ext cx="0" cy="0"/>
          <a:chOff x="0" y="0"/>
          <a:chExt cx="0" cy="0"/>
        </a:xfrm>
      </p:grpSpPr>
      <p:sp>
        <p:nvSpPr>
          <p:cNvPr id="348" name="Google Shape;348;p38"/>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9" name="Google Shape;349;p38"/>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0" name="Google Shape;350;p38"/>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1" name="Google Shape;351;p38"/>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pic>
        <p:nvPicPr>
          <p:cNvPr id="352" name="Google Shape;352;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44" y="0"/>
            <a:ext cx="16250444" cy="9148021"/>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Only">
  <p:cSld name="1_Title Only">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53"/>
        <p:cNvGrpSpPr/>
        <p:nvPr/>
      </p:nvGrpSpPr>
      <p:grpSpPr>
        <a:xfrm>
          <a:off x="0" y="0"/>
          <a:ext cx="0" cy="0"/>
          <a:chOff x="0" y="0"/>
          <a:chExt cx="0" cy="0"/>
        </a:xfrm>
      </p:grpSpPr>
      <p:sp>
        <p:nvSpPr>
          <p:cNvPr id="354" name="Google Shape;354;p39"/>
          <p:cNvSpPr>
            <a:spLocks noGrp="1"/>
          </p:cNvSpPr>
          <p:nvPr>
            <p:ph type="pic" idx="2"/>
          </p:nvPr>
        </p:nvSpPr>
        <p:spPr>
          <a:xfrm>
            <a:off x="8935605" y="-8682"/>
            <a:ext cx="7332579" cy="9173629"/>
          </a:xfrm>
          <a:prstGeom prst="rect">
            <a:avLst/>
          </a:prstGeom>
          <a:noFill/>
          <a:ln>
            <a:noFill/>
          </a:ln>
        </p:spPr>
      </p:sp>
      <p:sp>
        <p:nvSpPr>
          <p:cNvPr id="355" name="Google Shape;355;p39"/>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39"/>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39"/>
          <p:cNvSpPr>
            <a:spLocks noGrp="1"/>
          </p:cNvSpPr>
          <p:nvPr>
            <p:ph type="body" idx="1"/>
          </p:nvPr>
        </p:nvSpPr>
        <p:spPr>
          <a:xfrm>
            <a:off x="485638"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8" name="Google Shape;358;p39"/>
          <p:cNvSpPr>
            <a:spLocks noGrp="1"/>
          </p:cNvSpPr>
          <p:nvPr>
            <p:ph type="body" idx="3"/>
          </p:nvPr>
        </p:nvSpPr>
        <p:spPr>
          <a:xfrm>
            <a:off x="4410635" y="3517462"/>
            <a:ext cx="3325023" cy="3325025"/>
          </a:xfrm>
          <a:prstGeom prst="heptagon">
            <a:avLst>
              <a:gd name="hf" fmla="val 102572"/>
              <a:gd name="vf" fmla="val 105210"/>
            </a:avLst>
          </a:prstGeom>
          <a:noFill/>
          <a:ln w="127000"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59" name="Google Shape;359;p39"/>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60"/>
        <p:cNvGrpSpPr/>
        <p:nvPr/>
      </p:nvGrpSpPr>
      <p:grpSpPr>
        <a:xfrm>
          <a:off x="0" y="0"/>
          <a:ext cx="0" cy="0"/>
          <a:chOff x="0" y="0"/>
          <a:chExt cx="0" cy="0"/>
        </a:xfrm>
      </p:grpSpPr>
      <p:sp>
        <p:nvSpPr>
          <p:cNvPr id="361" name="Google Shape;361;p40"/>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2" name="Google Shape;362;p40"/>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40"/>
          <p:cNvSpPr>
            <a:spLocks noGrp="1"/>
          </p:cNvSpPr>
          <p:nvPr>
            <p:ph type="body" idx="1"/>
          </p:nvPr>
        </p:nvSpPr>
        <p:spPr>
          <a:xfrm>
            <a:off x="501754" y="743538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4" name="Google Shape;364;p40"/>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5" name="Google Shape;365;p40"/>
          <p:cNvSpPr txBox="1">
            <a:spLocks noGrp="1"/>
          </p:cNvSpPr>
          <p:nvPr>
            <p:ph type="body" idx="3"/>
          </p:nvPr>
        </p:nvSpPr>
        <p:spPr>
          <a:xfrm>
            <a:off x="10922864"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6" name="Google Shape;366;p40"/>
          <p:cNvSpPr>
            <a:spLocks noGrp="1"/>
          </p:cNvSpPr>
          <p:nvPr>
            <p:ph type="body" idx="4"/>
          </p:nvPr>
        </p:nvSpPr>
        <p:spPr>
          <a:xfrm>
            <a:off x="3606461"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7" name="Google Shape;367;p40"/>
          <p:cNvSpPr>
            <a:spLocks noGrp="1"/>
          </p:cNvSpPr>
          <p:nvPr>
            <p:ph type="body" idx="5"/>
          </p:nvPr>
        </p:nvSpPr>
        <p:spPr>
          <a:xfrm>
            <a:off x="8816415"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8" name="Google Shape;368;p40"/>
          <p:cNvSpPr>
            <a:spLocks noGrp="1"/>
          </p:cNvSpPr>
          <p:nvPr>
            <p:ph type="body" idx="6"/>
          </p:nvPr>
        </p:nvSpPr>
        <p:spPr>
          <a:xfrm>
            <a:off x="14047634"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69" name="Google Shape;369;p40"/>
          <p:cNvSpPr txBox="1">
            <a:spLocks noGrp="1"/>
          </p:cNvSpPr>
          <p:nvPr>
            <p:ph type="body" idx="7"/>
          </p:nvPr>
        </p:nvSpPr>
        <p:spPr>
          <a:xfrm>
            <a:off x="5691645"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0" name="Google Shape;370;p40"/>
          <p:cNvSpPr txBox="1">
            <a:spLocks noGrp="1"/>
          </p:cNvSpPr>
          <p:nvPr>
            <p:ph type="body" idx="8"/>
          </p:nvPr>
        </p:nvSpPr>
        <p:spPr>
          <a:xfrm>
            <a:off x="481691"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1" name="Google Shape;371;p40"/>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4B_3boxes_wayfinging">
  <p:cSld name="4B_3boxes_wayfing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72"/>
        <p:cNvGrpSpPr/>
        <p:nvPr/>
      </p:nvGrpSpPr>
      <p:grpSpPr>
        <a:xfrm>
          <a:off x="0" y="0"/>
          <a:ext cx="0" cy="0"/>
          <a:chOff x="0" y="0"/>
          <a:chExt cx="0" cy="0"/>
        </a:xfrm>
      </p:grpSpPr>
      <p:sp>
        <p:nvSpPr>
          <p:cNvPr id="373" name="Google Shape;373;p41"/>
          <p:cNvSpPr txBox="1">
            <a:spLocks noGrp="1"/>
          </p:cNvSpPr>
          <p:nvPr>
            <p:ph type="title"/>
          </p:nvPr>
        </p:nvSpPr>
        <p:spPr>
          <a:xfrm>
            <a:off x="411858" y="1445908"/>
            <a:ext cx="9981697"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4" name="Google Shape;374;p41"/>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41"/>
          <p:cNvSpPr>
            <a:spLocks noGrp="1"/>
          </p:cNvSpPr>
          <p:nvPr>
            <p:ph type="body" idx="1"/>
          </p:nvPr>
        </p:nvSpPr>
        <p:spPr>
          <a:xfrm>
            <a:off x="501754" y="743538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6" name="Google Shape;376;p41"/>
          <p:cNvSpPr txBox="1">
            <a:spLocks noGrp="1"/>
          </p:cNvSpPr>
          <p:nvPr>
            <p:ph type="body" idx="2"/>
          </p:nvPr>
        </p:nvSpPr>
        <p:spPr>
          <a:xfrm>
            <a:off x="1980162" y="7799678"/>
            <a:ext cx="5483893" cy="799604"/>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7" name="Google Shape;377;p41"/>
          <p:cNvSpPr txBox="1">
            <a:spLocks noGrp="1"/>
          </p:cNvSpPr>
          <p:nvPr>
            <p:ph type="body" idx="3"/>
          </p:nvPr>
        </p:nvSpPr>
        <p:spPr>
          <a:xfrm>
            <a:off x="10922864"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8" name="Google Shape;378;p41"/>
          <p:cNvSpPr>
            <a:spLocks noGrp="1"/>
          </p:cNvSpPr>
          <p:nvPr>
            <p:ph type="body" idx="4"/>
          </p:nvPr>
        </p:nvSpPr>
        <p:spPr>
          <a:xfrm>
            <a:off x="3606461"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9" name="Google Shape;379;p41"/>
          <p:cNvSpPr>
            <a:spLocks noGrp="1"/>
          </p:cNvSpPr>
          <p:nvPr>
            <p:ph type="body" idx="5"/>
          </p:nvPr>
        </p:nvSpPr>
        <p:spPr>
          <a:xfrm>
            <a:off x="8816415"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0" name="Google Shape;380;p41"/>
          <p:cNvSpPr>
            <a:spLocks noGrp="1"/>
          </p:cNvSpPr>
          <p:nvPr>
            <p:ph type="body" idx="6"/>
          </p:nvPr>
        </p:nvSpPr>
        <p:spPr>
          <a:xfrm>
            <a:off x="14047634" y="2246691"/>
            <a:ext cx="1248961" cy="1248962"/>
          </a:xfrm>
          <a:prstGeom prst="heptagon">
            <a:avLst>
              <a:gd name="hf" fmla="val 102572"/>
              <a:gd name="vf" fmla="val 105210"/>
            </a:avLst>
          </a:prstGeom>
          <a:noFill/>
          <a:ln w="28575" cap="flat" cmpd="sng">
            <a:solidFill>
              <a:srgbClr val="D2CF1C"/>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1" name="Google Shape;381;p41"/>
          <p:cNvSpPr txBox="1">
            <a:spLocks noGrp="1"/>
          </p:cNvSpPr>
          <p:nvPr>
            <p:ph type="body" idx="7"/>
          </p:nvPr>
        </p:nvSpPr>
        <p:spPr>
          <a:xfrm>
            <a:off x="5691645"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2" name="Google Shape;382;p41"/>
          <p:cNvSpPr txBox="1">
            <a:spLocks noGrp="1"/>
          </p:cNvSpPr>
          <p:nvPr>
            <p:ph type="body" idx="8"/>
          </p:nvPr>
        </p:nvSpPr>
        <p:spPr>
          <a:xfrm>
            <a:off x="481691" y="2924926"/>
            <a:ext cx="4922866" cy="4261585"/>
          </a:xfrm>
          <a:prstGeom prst="rect">
            <a:avLst/>
          </a:prstGeom>
          <a:noFill/>
          <a:ln w="28575" cap="flat" cmpd="sng">
            <a:solidFill>
              <a:srgbClr val="3DB876"/>
            </a:solidFill>
            <a:prstDash val="solid"/>
            <a:round/>
            <a:headEnd type="none" w="sm" len="sm"/>
            <a:tailEnd type="none" w="sm" len="sm"/>
          </a:ln>
        </p:spPr>
        <p:txBody>
          <a:bodyPr spcFirstLastPara="1" wrap="square" lIns="288000" tIns="396000" rIns="288000"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3" name="Google Shape;383;p41"/>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p:cSld name="Comparison">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84"/>
        <p:cNvGrpSpPr/>
        <p:nvPr/>
      </p:nvGrpSpPr>
      <p:grpSpPr>
        <a:xfrm>
          <a:off x="0" y="0"/>
          <a:ext cx="0" cy="0"/>
          <a:chOff x="0" y="0"/>
          <a:chExt cx="0" cy="0"/>
        </a:xfrm>
      </p:grpSpPr>
      <p:sp>
        <p:nvSpPr>
          <p:cNvPr id="385" name="Google Shape;385;p42"/>
          <p:cNvSpPr txBox="1">
            <a:spLocks noGrp="1"/>
          </p:cNvSpPr>
          <p:nvPr>
            <p:ph type="body" idx="1"/>
          </p:nvPr>
        </p:nvSpPr>
        <p:spPr>
          <a:xfrm>
            <a:off x="387350" y="1461613"/>
            <a:ext cx="8671590" cy="1098549"/>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b="1"/>
            </a:lvl1pPr>
            <a:lvl2pPr marL="914400" lvl="1" indent="-228600" algn="l">
              <a:lnSpc>
                <a:spcPct val="90000"/>
              </a:lnSpc>
              <a:spcBef>
                <a:spcPts val="1800"/>
              </a:spcBef>
              <a:spcAft>
                <a:spcPts val="0"/>
              </a:spcAft>
              <a:buClr>
                <a:schemeClr val="dk1"/>
              </a:buClr>
              <a:buSzPts val="2667"/>
              <a:buNone/>
              <a:defRPr sz="2667" b="1"/>
            </a:lvl2pPr>
            <a:lvl3pPr marL="1371600" lvl="2" indent="-228600" algn="l">
              <a:lnSpc>
                <a:spcPct val="90000"/>
              </a:lnSpc>
              <a:spcBef>
                <a:spcPts val="1800"/>
              </a:spcBef>
              <a:spcAft>
                <a:spcPts val="0"/>
              </a:spcAft>
              <a:buClr>
                <a:schemeClr val="dk1"/>
              </a:buClr>
              <a:buSzPts val="2400"/>
              <a:buNone/>
              <a:defRPr sz="2400" b="1"/>
            </a:lvl3pPr>
            <a:lvl4pPr marL="1828800" lvl="3" indent="-228600" algn="l">
              <a:lnSpc>
                <a:spcPct val="90000"/>
              </a:lnSpc>
              <a:spcBef>
                <a:spcPts val="1800"/>
              </a:spcBef>
              <a:spcAft>
                <a:spcPts val="0"/>
              </a:spcAft>
              <a:buClr>
                <a:schemeClr val="dk1"/>
              </a:buClr>
              <a:buSzPts val="2133"/>
              <a:buNone/>
              <a:defRPr sz="2133" b="1"/>
            </a:lvl4pPr>
            <a:lvl5pPr marL="2286000" lvl="4" indent="-228600" algn="l">
              <a:lnSpc>
                <a:spcPct val="90000"/>
              </a:lnSpc>
              <a:spcBef>
                <a:spcPts val="1800"/>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386" name="Google Shape;386;p42"/>
          <p:cNvSpPr txBox="1">
            <a:spLocks noGrp="1"/>
          </p:cNvSpPr>
          <p:nvPr>
            <p:ph type="body" idx="2"/>
          </p:nvPr>
        </p:nvSpPr>
        <p:spPr>
          <a:xfrm>
            <a:off x="514940" y="2849526"/>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7" name="Google Shape;387;p42"/>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42"/>
          <p:cNvSpPr txBox="1">
            <a:spLocks noGrp="1"/>
          </p:cNvSpPr>
          <p:nvPr>
            <p:ph type="body" idx="3"/>
          </p:nvPr>
        </p:nvSpPr>
        <p:spPr>
          <a:xfrm>
            <a:off x="514940" y="4848447"/>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9" name="Google Shape;389;p42"/>
          <p:cNvSpPr txBox="1">
            <a:spLocks noGrp="1"/>
          </p:cNvSpPr>
          <p:nvPr>
            <p:ph type="body" idx="4"/>
          </p:nvPr>
        </p:nvSpPr>
        <p:spPr>
          <a:xfrm>
            <a:off x="514940" y="6845055"/>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0" name="Google Shape;390;p42"/>
          <p:cNvSpPr txBox="1">
            <a:spLocks noGrp="1"/>
          </p:cNvSpPr>
          <p:nvPr>
            <p:ph type="body" idx="5"/>
          </p:nvPr>
        </p:nvSpPr>
        <p:spPr>
          <a:xfrm>
            <a:off x="11423945" y="1382233"/>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1" name="Google Shape;391;p42"/>
          <p:cNvSpPr txBox="1">
            <a:spLocks noGrp="1"/>
          </p:cNvSpPr>
          <p:nvPr>
            <p:ph type="body" idx="6"/>
          </p:nvPr>
        </p:nvSpPr>
        <p:spPr>
          <a:xfrm>
            <a:off x="11423945" y="3381154"/>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2" name="Google Shape;392;p42"/>
          <p:cNvSpPr txBox="1">
            <a:spLocks noGrp="1"/>
          </p:cNvSpPr>
          <p:nvPr>
            <p:ph type="body" idx="7"/>
          </p:nvPr>
        </p:nvSpPr>
        <p:spPr>
          <a:xfrm>
            <a:off x="11423945" y="5377762"/>
            <a:ext cx="4333507" cy="1892595"/>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3" name="Google Shape;393;p42"/>
          <p:cNvSpPr txBox="1">
            <a:spLocks noGrp="1"/>
          </p:cNvSpPr>
          <p:nvPr>
            <p:ph type="body" idx="8"/>
          </p:nvPr>
        </p:nvSpPr>
        <p:spPr>
          <a:xfrm>
            <a:off x="7001235" y="4717816"/>
            <a:ext cx="2270791" cy="1841718"/>
          </a:xfrm>
          <a:prstGeom prst="rect">
            <a:avLst/>
          </a:prstGeom>
          <a:noFill/>
          <a:ln w="28575" cap="flat" cmpd="sng">
            <a:solidFill>
              <a:srgbClr val="FFD600"/>
            </a:solidFill>
            <a:prstDash val="solid"/>
            <a:round/>
            <a:headEnd type="none" w="sm" len="sm"/>
            <a:tailEnd type="none" w="sm" len="sm"/>
          </a:ln>
        </p:spPr>
        <p:txBody>
          <a:bodyPr spcFirstLastPara="1" wrap="square" lIns="144000" tIns="180000" rIns="91425" bIns="45700" anchor="t" anchorCtr="0">
            <a:no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4" name="Google Shape;394;p42"/>
          <p:cNvSpPr>
            <a:spLocks noGrp="1"/>
          </p:cNvSpPr>
          <p:nvPr>
            <p:ph type="body" idx="9"/>
          </p:nvPr>
        </p:nvSpPr>
        <p:spPr>
          <a:xfrm>
            <a:off x="6189235" y="6875099"/>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5" name="Google Shape;395;p42"/>
          <p:cNvSpPr>
            <a:spLocks noGrp="1"/>
          </p:cNvSpPr>
          <p:nvPr>
            <p:ph type="body" idx="13"/>
          </p:nvPr>
        </p:nvSpPr>
        <p:spPr>
          <a:xfrm>
            <a:off x="8766622" y="6835387"/>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6" name="Google Shape;396;p42"/>
          <p:cNvSpPr txBox="1">
            <a:spLocks noGrp="1"/>
          </p:cNvSpPr>
          <p:nvPr>
            <p:ph type="body" idx="14"/>
          </p:nvPr>
        </p:nvSpPr>
        <p:spPr>
          <a:xfrm>
            <a:off x="6232660" y="8182447"/>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97" name="Google Shape;397;p42"/>
          <p:cNvSpPr txBox="1">
            <a:spLocks noGrp="1"/>
          </p:cNvSpPr>
          <p:nvPr>
            <p:ph type="body" idx="15"/>
          </p:nvPr>
        </p:nvSpPr>
        <p:spPr>
          <a:xfrm>
            <a:off x="8862227" y="8088068"/>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398" name="Google Shape;398;p42"/>
          <p:cNvCxnSpPr/>
          <p:nvPr/>
        </p:nvCxnSpPr>
        <p:spPr>
          <a:xfrm>
            <a:off x="7626534" y="7463156"/>
            <a:ext cx="1031185" cy="0"/>
          </a:xfrm>
          <a:prstGeom prst="straightConnector1">
            <a:avLst/>
          </a:prstGeom>
          <a:noFill/>
          <a:ln w="15875" cap="flat" cmpd="sng">
            <a:solidFill>
              <a:schemeClr val="dk1"/>
            </a:solidFill>
            <a:prstDash val="solid"/>
            <a:miter lim="800000"/>
            <a:headEnd type="none" w="sm" len="sm"/>
            <a:tailEnd type="stealth" w="med" len="med"/>
          </a:ln>
        </p:spPr>
      </p:cxnSp>
      <p:sp>
        <p:nvSpPr>
          <p:cNvPr id="399" name="Google Shape;399;p42"/>
          <p:cNvSpPr>
            <a:spLocks noGrp="1"/>
          </p:cNvSpPr>
          <p:nvPr>
            <p:ph type="body" idx="16"/>
          </p:nvPr>
        </p:nvSpPr>
        <p:spPr>
          <a:xfrm>
            <a:off x="5431997" y="440336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0" name="Google Shape;400;p42"/>
          <p:cNvSpPr txBox="1">
            <a:spLocks noGrp="1"/>
          </p:cNvSpPr>
          <p:nvPr>
            <p:ph type="body" idx="17"/>
          </p:nvPr>
        </p:nvSpPr>
        <p:spPr>
          <a:xfrm>
            <a:off x="5475422" y="5710710"/>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1" name="Google Shape;401;p42"/>
          <p:cNvSpPr>
            <a:spLocks noGrp="1"/>
          </p:cNvSpPr>
          <p:nvPr>
            <p:ph type="body" idx="18"/>
          </p:nvPr>
        </p:nvSpPr>
        <p:spPr>
          <a:xfrm>
            <a:off x="9589663" y="4403362"/>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2" name="Google Shape;402;p42"/>
          <p:cNvSpPr txBox="1">
            <a:spLocks noGrp="1"/>
          </p:cNvSpPr>
          <p:nvPr>
            <p:ph type="body" idx="19"/>
          </p:nvPr>
        </p:nvSpPr>
        <p:spPr>
          <a:xfrm>
            <a:off x="9633088" y="5710710"/>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3" name="Google Shape;403;p42"/>
          <p:cNvSpPr>
            <a:spLocks noGrp="1"/>
          </p:cNvSpPr>
          <p:nvPr>
            <p:ph type="body" idx="20"/>
          </p:nvPr>
        </p:nvSpPr>
        <p:spPr>
          <a:xfrm>
            <a:off x="7503688" y="2874600"/>
            <a:ext cx="1248961" cy="1248962"/>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04" name="Google Shape;404;p42"/>
          <p:cNvSpPr txBox="1">
            <a:spLocks noGrp="1"/>
          </p:cNvSpPr>
          <p:nvPr>
            <p:ph type="body" idx="21"/>
          </p:nvPr>
        </p:nvSpPr>
        <p:spPr>
          <a:xfrm>
            <a:off x="7547113" y="4181948"/>
            <a:ext cx="1095375" cy="47783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405" name="Google Shape;405;p42"/>
          <p:cNvCxnSpPr/>
          <p:nvPr/>
        </p:nvCxnSpPr>
        <p:spPr>
          <a:xfrm rot="10800000" flipH="1">
            <a:off x="9669647" y="6032202"/>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406" name="Google Shape;406;p42"/>
          <p:cNvCxnSpPr/>
          <p:nvPr/>
        </p:nvCxnSpPr>
        <p:spPr>
          <a:xfrm>
            <a:off x="6382333" y="6059257"/>
            <a:ext cx="225719" cy="745154"/>
          </a:xfrm>
          <a:prstGeom prst="straightConnector1">
            <a:avLst/>
          </a:prstGeom>
          <a:noFill/>
          <a:ln w="15875" cap="flat" cmpd="sng">
            <a:solidFill>
              <a:schemeClr val="dk1"/>
            </a:solidFill>
            <a:prstDash val="solid"/>
            <a:miter lim="800000"/>
            <a:headEnd type="none" w="sm" len="sm"/>
            <a:tailEnd type="stealth" w="med" len="med"/>
          </a:ln>
        </p:spPr>
      </p:cxnSp>
      <p:cxnSp>
        <p:nvCxnSpPr>
          <p:cNvPr id="407" name="Google Shape;407;p42"/>
          <p:cNvCxnSpPr/>
          <p:nvPr/>
        </p:nvCxnSpPr>
        <p:spPr>
          <a:xfrm flipH="1">
            <a:off x="6680958" y="3932745"/>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408" name="Google Shape;408;p42"/>
          <p:cNvCxnSpPr/>
          <p:nvPr/>
        </p:nvCxnSpPr>
        <p:spPr>
          <a:xfrm>
            <a:off x="8786205" y="3932745"/>
            <a:ext cx="778807" cy="568853"/>
          </a:xfrm>
          <a:prstGeom prst="straightConnector1">
            <a:avLst/>
          </a:prstGeom>
          <a:noFill/>
          <a:ln w="15875" cap="flat" cmpd="sng">
            <a:solidFill>
              <a:schemeClr val="dk1"/>
            </a:solidFill>
            <a:prstDash val="solid"/>
            <a:miter lim="800000"/>
            <a:headEnd type="none" w="sm" len="sm"/>
            <a:tailEnd type="stealth" w="med" len="med"/>
          </a:ln>
        </p:spPr>
      </p:cxnSp>
      <p:cxnSp>
        <p:nvCxnSpPr>
          <p:cNvPr id="409" name="Google Shape;409;p42"/>
          <p:cNvCxnSpPr/>
          <p:nvPr/>
        </p:nvCxnSpPr>
        <p:spPr>
          <a:xfrm>
            <a:off x="5010925" y="5357909"/>
            <a:ext cx="421072" cy="0"/>
          </a:xfrm>
          <a:prstGeom prst="straightConnector1">
            <a:avLst/>
          </a:prstGeom>
          <a:noFill/>
          <a:ln w="19050" cap="flat" cmpd="sng">
            <a:solidFill>
              <a:schemeClr val="dk1"/>
            </a:solidFill>
            <a:prstDash val="lgDash"/>
            <a:miter lim="800000"/>
            <a:headEnd type="none" w="sm" len="sm"/>
            <a:tailEnd type="stealth" w="med" len="med"/>
          </a:ln>
        </p:spPr>
      </p:cxnSp>
      <p:cxnSp>
        <p:nvCxnSpPr>
          <p:cNvPr id="410" name="Google Shape;410;p42"/>
          <p:cNvCxnSpPr/>
          <p:nvPr/>
        </p:nvCxnSpPr>
        <p:spPr>
          <a:xfrm rot="10800000">
            <a:off x="8862227" y="3210132"/>
            <a:ext cx="2344489" cy="0"/>
          </a:xfrm>
          <a:prstGeom prst="straightConnector1">
            <a:avLst/>
          </a:prstGeom>
          <a:noFill/>
          <a:ln w="19050" cap="flat" cmpd="sng">
            <a:solidFill>
              <a:schemeClr val="dk1"/>
            </a:solidFill>
            <a:prstDash val="lgDash"/>
            <a:miter lim="800000"/>
            <a:headEnd type="none" w="sm" len="sm"/>
            <a:tailEnd type="stealth" w="med" len="med"/>
          </a:ln>
        </p:spPr>
      </p:cxnSp>
      <p:cxnSp>
        <p:nvCxnSpPr>
          <p:cNvPr id="411" name="Google Shape;411;p42"/>
          <p:cNvCxnSpPr/>
          <p:nvPr/>
        </p:nvCxnSpPr>
        <p:spPr>
          <a:xfrm rot="10800000">
            <a:off x="10943892" y="4996402"/>
            <a:ext cx="329307" cy="0"/>
          </a:xfrm>
          <a:prstGeom prst="straightConnector1">
            <a:avLst/>
          </a:prstGeom>
          <a:noFill/>
          <a:ln w="19050" cap="flat" cmpd="sng">
            <a:solidFill>
              <a:schemeClr val="dk1"/>
            </a:solidFill>
            <a:prstDash val="lgDash"/>
            <a:miter lim="800000"/>
            <a:headEnd type="none" w="sm" len="sm"/>
            <a:tailEnd type="stealth" w="med" len="med"/>
          </a:ln>
        </p:spPr>
      </p:cxnSp>
      <p:sp>
        <p:nvSpPr>
          <p:cNvPr id="412" name="Google Shape;412;p42"/>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3"/>
        <p:cNvGrpSpPr/>
        <p:nvPr/>
      </p:nvGrpSpPr>
      <p:grpSpPr>
        <a:xfrm>
          <a:off x="0" y="0"/>
          <a:ext cx="0" cy="0"/>
          <a:chOff x="0" y="0"/>
          <a:chExt cx="0" cy="0"/>
        </a:xfrm>
      </p:grpSpPr>
      <p:sp>
        <p:nvSpPr>
          <p:cNvPr id="414" name="Google Shape;414;p43"/>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5" name="Google Shape;415;p43"/>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6"/>
        <p:cNvGrpSpPr/>
        <p:nvPr/>
      </p:nvGrpSpPr>
      <p:grpSpPr>
        <a:xfrm>
          <a:off x="0" y="0"/>
          <a:ext cx="0" cy="0"/>
          <a:chOff x="0" y="0"/>
          <a:chExt cx="0" cy="0"/>
        </a:xfrm>
      </p:grpSpPr>
      <p:sp>
        <p:nvSpPr>
          <p:cNvPr id="417" name="Google Shape;417;p44"/>
          <p:cNvSpPr txBox="1">
            <a:spLocks noGrp="1"/>
          </p:cNvSpPr>
          <p:nvPr>
            <p:ph type="title"/>
          </p:nvPr>
        </p:nvSpPr>
        <p:spPr>
          <a:xfrm>
            <a:off x="1119827" y="609600"/>
            <a:ext cx="5243495" cy="2133600"/>
          </a:xfrm>
          <a:prstGeom prst="rect">
            <a:avLst/>
          </a:prstGeom>
          <a:noFill/>
          <a:ln>
            <a:noFill/>
          </a:ln>
        </p:spPr>
        <p:txBody>
          <a:bodyPr spcFirstLastPara="1" wrap="square" lIns="90000" tIns="45700" rIns="91425" bIns="45700" anchor="b" anchorCtr="0">
            <a:noAutofit/>
          </a:bodyPr>
          <a:lstStyle>
            <a:lvl1pPr lvl="0" algn="l">
              <a:lnSpc>
                <a:spcPct val="90000"/>
              </a:lnSpc>
              <a:spcBef>
                <a:spcPts val="0"/>
              </a:spcBef>
              <a:spcAft>
                <a:spcPts val="0"/>
              </a:spcAft>
              <a:buClr>
                <a:schemeClr val="dk1"/>
              </a:buClr>
              <a:buSzPts val="4267"/>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8" name="Google Shape;418;p44"/>
          <p:cNvSpPr txBox="1">
            <a:spLocks noGrp="1"/>
          </p:cNvSpPr>
          <p:nvPr>
            <p:ph type="body" idx="1"/>
          </p:nvPr>
        </p:nvSpPr>
        <p:spPr>
          <a:xfrm>
            <a:off x="6911592" y="1316567"/>
            <a:ext cx="8230404" cy="649816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4267"/>
              <a:buNone/>
              <a:defRPr sz="4267"/>
            </a:lvl1pPr>
            <a:lvl2pPr marL="914400" lvl="1" indent="-228600" algn="l">
              <a:lnSpc>
                <a:spcPct val="90000"/>
              </a:lnSpc>
              <a:spcBef>
                <a:spcPts val="1800"/>
              </a:spcBef>
              <a:spcAft>
                <a:spcPts val="0"/>
              </a:spcAft>
              <a:buClr>
                <a:schemeClr val="dk1"/>
              </a:buClr>
              <a:buSzPts val="3733"/>
              <a:buNone/>
              <a:defRPr sz="3733"/>
            </a:lvl2pPr>
            <a:lvl3pPr marL="1371600" lvl="2" indent="-228600" algn="l">
              <a:lnSpc>
                <a:spcPct val="90000"/>
              </a:lnSpc>
              <a:spcBef>
                <a:spcPts val="1800"/>
              </a:spcBef>
              <a:spcAft>
                <a:spcPts val="0"/>
              </a:spcAft>
              <a:buClr>
                <a:schemeClr val="dk1"/>
              </a:buClr>
              <a:buSzPts val="3200"/>
              <a:buNone/>
              <a:defRPr sz="3200"/>
            </a:lvl3pPr>
            <a:lvl4pPr marL="1828800" lvl="3" indent="-228600" algn="l">
              <a:lnSpc>
                <a:spcPct val="90000"/>
              </a:lnSpc>
              <a:spcBef>
                <a:spcPts val="1800"/>
              </a:spcBef>
              <a:spcAft>
                <a:spcPts val="0"/>
              </a:spcAft>
              <a:buClr>
                <a:schemeClr val="dk1"/>
              </a:buClr>
              <a:buSzPts val="2667"/>
              <a:buNone/>
              <a:defRPr sz="2667"/>
            </a:lvl4pPr>
            <a:lvl5pPr marL="2286000" lvl="4" indent="-228600" algn="l">
              <a:lnSpc>
                <a:spcPct val="90000"/>
              </a:lnSpc>
              <a:spcBef>
                <a:spcPts val="1800"/>
              </a:spcBef>
              <a:spcAft>
                <a:spcPts val="0"/>
              </a:spcAft>
              <a:buClr>
                <a:schemeClr val="dk1"/>
              </a:buClr>
              <a:buSzPts val="2667"/>
              <a:buNone/>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419" name="Google Shape;419;p44"/>
          <p:cNvSpPr txBox="1">
            <a:spLocks noGrp="1"/>
          </p:cNvSpPr>
          <p:nvPr>
            <p:ph type="body" idx="2"/>
          </p:nvPr>
        </p:nvSpPr>
        <p:spPr>
          <a:xfrm>
            <a:off x="1119827" y="2743200"/>
            <a:ext cx="5243495" cy="508211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2133"/>
              <a:buNone/>
              <a:defRPr sz="2133"/>
            </a:lvl1pPr>
            <a:lvl2pPr marL="914400" lvl="1" indent="-228600" algn="l">
              <a:lnSpc>
                <a:spcPct val="90000"/>
              </a:lnSpc>
              <a:spcBef>
                <a:spcPts val="1800"/>
              </a:spcBef>
              <a:spcAft>
                <a:spcPts val="0"/>
              </a:spcAft>
              <a:buClr>
                <a:schemeClr val="dk1"/>
              </a:buClr>
              <a:buSzPts val="1867"/>
              <a:buNone/>
              <a:defRPr sz="1867"/>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333"/>
              <a:buNone/>
              <a:defRPr sz="1333"/>
            </a:lvl4pPr>
            <a:lvl5pPr marL="2286000" lvl="4" indent="-228600" algn="l">
              <a:lnSpc>
                <a:spcPct val="90000"/>
              </a:lnSpc>
              <a:spcBef>
                <a:spcPts val="1800"/>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420" name="Google Shape;420;p44"/>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1" name="Google Shape;421;p44"/>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2" name="Google Shape;422;p44"/>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3"/>
        <p:cNvGrpSpPr/>
        <p:nvPr/>
      </p:nvGrpSpPr>
      <p:grpSpPr>
        <a:xfrm>
          <a:off x="0" y="0"/>
          <a:ext cx="0" cy="0"/>
          <a:chOff x="0" y="0"/>
          <a:chExt cx="0" cy="0"/>
        </a:xfrm>
      </p:grpSpPr>
      <p:sp>
        <p:nvSpPr>
          <p:cNvPr id="424" name="Google Shape;424;p45"/>
          <p:cNvSpPr txBox="1">
            <a:spLocks noGrp="1"/>
          </p:cNvSpPr>
          <p:nvPr>
            <p:ph type="title"/>
          </p:nvPr>
        </p:nvSpPr>
        <p:spPr>
          <a:xfrm>
            <a:off x="1119827" y="609600"/>
            <a:ext cx="5243495" cy="2133600"/>
          </a:xfrm>
          <a:prstGeom prst="rect">
            <a:avLst/>
          </a:prstGeom>
          <a:noFill/>
          <a:ln>
            <a:noFill/>
          </a:ln>
        </p:spPr>
        <p:txBody>
          <a:bodyPr spcFirstLastPara="1" wrap="square" lIns="90000" tIns="45700" rIns="91425" bIns="45700" anchor="b" anchorCtr="0">
            <a:noAutofit/>
          </a:bodyPr>
          <a:lstStyle>
            <a:lvl1pPr lvl="0" algn="l">
              <a:lnSpc>
                <a:spcPct val="90000"/>
              </a:lnSpc>
              <a:spcBef>
                <a:spcPts val="0"/>
              </a:spcBef>
              <a:spcAft>
                <a:spcPts val="0"/>
              </a:spcAft>
              <a:buClr>
                <a:schemeClr val="dk1"/>
              </a:buClr>
              <a:buSzPts val="4267"/>
              <a:buFont typeface="Arial"/>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5" name="Google Shape;425;p45"/>
          <p:cNvSpPr>
            <a:spLocks noGrp="1"/>
          </p:cNvSpPr>
          <p:nvPr>
            <p:ph type="pic" idx="2"/>
          </p:nvPr>
        </p:nvSpPr>
        <p:spPr>
          <a:xfrm>
            <a:off x="6911592" y="1316567"/>
            <a:ext cx="8230404" cy="6498167"/>
          </a:xfrm>
          <a:prstGeom prst="rect">
            <a:avLst/>
          </a:prstGeom>
          <a:noFill/>
          <a:ln>
            <a:noFill/>
          </a:ln>
        </p:spPr>
      </p:sp>
      <p:sp>
        <p:nvSpPr>
          <p:cNvPr id="426" name="Google Shape;426;p45"/>
          <p:cNvSpPr txBox="1">
            <a:spLocks noGrp="1"/>
          </p:cNvSpPr>
          <p:nvPr>
            <p:ph type="body" idx="1"/>
          </p:nvPr>
        </p:nvSpPr>
        <p:spPr>
          <a:xfrm>
            <a:off x="1119827" y="2743200"/>
            <a:ext cx="5243495" cy="508211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2133"/>
              <a:buNone/>
              <a:defRPr sz="2133"/>
            </a:lvl1pPr>
            <a:lvl2pPr marL="914400" lvl="1" indent="-228600" algn="l">
              <a:lnSpc>
                <a:spcPct val="90000"/>
              </a:lnSpc>
              <a:spcBef>
                <a:spcPts val="1800"/>
              </a:spcBef>
              <a:spcAft>
                <a:spcPts val="0"/>
              </a:spcAft>
              <a:buClr>
                <a:schemeClr val="dk1"/>
              </a:buClr>
              <a:buSzPts val="1867"/>
              <a:buNone/>
              <a:defRPr sz="1867"/>
            </a:lvl2pPr>
            <a:lvl3pPr marL="1371600" lvl="2" indent="-228600" algn="l">
              <a:lnSpc>
                <a:spcPct val="90000"/>
              </a:lnSpc>
              <a:spcBef>
                <a:spcPts val="1800"/>
              </a:spcBef>
              <a:spcAft>
                <a:spcPts val="0"/>
              </a:spcAft>
              <a:buClr>
                <a:schemeClr val="dk1"/>
              </a:buClr>
              <a:buSzPts val="1600"/>
              <a:buNone/>
              <a:defRPr sz="1600"/>
            </a:lvl3pPr>
            <a:lvl4pPr marL="1828800" lvl="3" indent="-228600" algn="l">
              <a:lnSpc>
                <a:spcPct val="90000"/>
              </a:lnSpc>
              <a:spcBef>
                <a:spcPts val="1800"/>
              </a:spcBef>
              <a:spcAft>
                <a:spcPts val="0"/>
              </a:spcAft>
              <a:buClr>
                <a:schemeClr val="dk1"/>
              </a:buClr>
              <a:buSzPts val="1333"/>
              <a:buNone/>
              <a:defRPr sz="1333"/>
            </a:lvl4pPr>
            <a:lvl5pPr marL="2286000" lvl="4" indent="-228600" algn="l">
              <a:lnSpc>
                <a:spcPct val="90000"/>
              </a:lnSpc>
              <a:spcBef>
                <a:spcPts val="1800"/>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427" name="Google Shape;427;p45"/>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8" name="Google Shape;428;p45"/>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9" name="Google Shape;429;p45"/>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30"/>
        <p:cNvGrpSpPr/>
        <p:nvPr/>
      </p:nvGrpSpPr>
      <p:grpSpPr>
        <a:xfrm>
          <a:off x="0" y="0"/>
          <a:ext cx="0" cy="0"/>
          <a:chOff x="0" y="0"/>
          <a:chExt cx="0" cy="0"/>
        </a:xfrm>
      </p:grpSpPr>
      <p:sp>
        <p:nvSpPr>
          <p:cNvPr id="431" name="Google Shape;431;p4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2" name="Google Shape;432;p46"/>
          <p:cNvSpPr txBox="1">
            <a:spLocks noGrp="1"/>
          </p:cNvSpPr>
          <p:nvPr>
            <p:ph type="body" idx="1"/>
          </p:nvPr>
        </p:nvSpPr>
        <p:spPr>
          <a:xfrm rot="5400000">
            <a:off x="4796882" y="-2091004"/>
            <a:ext cx="5941930" cy="1471197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33" name="Google Shape;433;p46"/>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34" name="Google Shape;434;p46"/>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5" name="Google Shape;435;p46"/>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22"/>
        <p:cNvGrpSpPr/>
        <p:nvPr/>
      </p:nvGrpSpPr>
      <p:grpSpPr>
        <a:xfrm>
          <a:off x="0" y="0"/>
          <a:ext cx="0" cy="0"/>
          <a:chOff x="0" y="0"/>
          <a:chExt cx="0" cy="0"/>
        </a:xfrm>
      </p:grpSpPr>
      <p:sp>
        <p:nvSpPr>
          <p:cNvPr id="23" name="Google Shape;23;p20"/>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0"/>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pic>
        <p:nvPicPr>
          <p:cNvPr id="3" name="Picture 2">
            <a:extLst>
              <a:ext uri="{FF2B5EF4-FFF2-40B4-BE49-F238E27FC236}">
                <a16:creationId xmlns:a16="http://schemas.microsoft.com/office/drawing/2014/main" id="{479E838F-729F-BBA3-EDA4-C17BC0291AD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36"/>
        <p:cNvGrpSpPr/>
        <p:nvPr/>
      </p:nvGrpSpPr>
      <p:grpSpPr>
        <a:xfrm>
          <a:off x="0" y="0"/>
          <a:ext cx="0" cy="0"/>
          <a:chOff x="0" y="0"/>
          <a:chExt cx="0" cy="0"/>
        </a:xfrm>
      </p:grpSpPr>
      <p:sp>
        <p:nvSpPr>
          <p:cNvPr id="437" name="Google Shape;437;p47"/>
          <p:cNvSpPr txBox="1">
            <a:spLocks noGrp="1"/>
          </p:cNvSpPr>
          <p:nvPr>
            <p:ph type="title"/>
          </p:nvPr>
        </p:nvSpPr>
        <p:spPr>
          <a:xfrm rot="5400000">
            <a:off x="9512550" y="2608622"/>
            <a:ext cx="7749117" cy="3505542"/>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8" name="Google Shape;438;p47"/>
          <p:cNvSpPr txBox="1">
            <a:spLocks noGrp="1"/>
          </p:cNvSpPr>
          <p:nvPr>
            <p:ph type="body" idx="1"/>
          </p:nvPr>
        </p:nvSpPr>
        <p:spPr>
          <a:xfrm rot="5400000">
            <a:off x="2399854" y="-795311"/>
            <a:ext cx="7749117" cy="10313407"/>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39" name="Google Shape;439;p47"/>
          <p:cNvSpPr txBox="1">
            <a:spLocks noGrp="1"/>
          </p:cNvSpPr>
          <p:nvPr>
            <p:ph type="dt" idx="10"/>
          </p:nvPr>
        </p:nvSpPr>
        <p:spPr>
          <a:xfrm>
            <a:off x="1117709" y="8475134"/>
            <a:ext cx="3657957" cy="48683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40" name="Google Shape;440;p47"/>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1" name="Google Shape;441;p47"/>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sldNum" idx="12"/>
          </p:nvPr>
        </p:nvSpPr>
        <p:spPr>
          <a:xfrm>
            <a:off x="15417801" y="680297"/>
            <a:ext cx="539750" cy="486833"/>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3" name="Picture 2">
            <a:extLst>
              <a:ext uri="{FF2B5EF4-FFF2-40B4-BE49-F238E27FC236}">
                <a16:creationId xmlns:a16="http://schemas.microsoft.com/office/drawing/2014/main" id="{88DDBFED-5CCF-E016-3498-4C1115388F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reserve="1">
  <p:cSld name="2_Custom Layout">
    <p:spTree>
      <p:nvGrpSpPr>
        <p:cNvPr id="1" name="Shape 26"/>
        <p:cNvGrpSpPr/>
        <p:nvPr/>
      </p:nvGrpSpPr>
      <p:grpSpPr>
        <a:xfrm>
          <a:off x="0" y="0"/>
          <a:ext cx="0" cy="0"/>
          <a:chOff x="0" y="0"/>
          <a:chExt cx="0" cy="0"/>
        </a:xfrm>
      </p:grpSpPr>
      <p:sp>
        <p:nvSpPr>
          <p:cNvPr id="27" name="Google Shape;27;p21"/>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1"/>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1"/>
          <p:cNvSpPr txBox="1">
            <a:spLocks noGrp="1"/>
          </p:cNvSpPr>
          <p:nvPr>
            <p:ph type="sldNum" idx="12"/>
          </p:nvPr>
        </p:nvSpPr>
        <p:spPr>
          <a:xfrm>
            <a:off x="15417801" y="680297"/>
            <a:ext cx="539750" cy="486833"/>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6" name="Picture 5">
            <a:extLst>
              <a:ext uri="{FF2B5EF4-FFF2-40B4-BE49-F238E27FC236}">
                <a16:creationId xmlns:a16="http://schemas.microsoft.com/office/drawing/2014/main" id="{D636F5E5-159F-A9A3-EBFF-ACC1C73E1F9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67472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31"/>
        <p:cNvGrpSpPr/>
        <p:nvPr/>
      </p:nvGrpSpPr>
      <p:grpSpPr>
        <a:xfrm>
          <a:off x="0" y="0"/>
          <a:ext cx="0" cy="0"/>
          <a:chOff x="0" y="0"/>
          <a:chExt cx="0" cy="0"/>
        </a:xfrm>
      </p:grpSpPr>
      <p:sp>
        <p:nvSpPr>
          <p:cNvPr id="32" name="Google Shape;32;p22"/>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2"/>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pic>
        <p:nvPicPr>
          <p:cNvPr id="3" name="Picture 2">
            <a:extLst>
              <a:ext uri="{FF2B5EF4-FFF2-40B4-BE49-F238E27FC236}">
                <a16:creationId xmlns:a16="http://schemas.microsoft.com/office/drawing/2014/main" id="{0605ED8D-B0BD-544D-C862-A84CA0DE60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3" y="0"/>
            <a:ext cx="16250445" cy="914802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wayfinding">
  <p:cSld name="Title and Content wayfinding">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411858" y="2294021"/>
            <a:ext cx="14711979" cy="1007118"/>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3" name="Google Shape;43;p24"/>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5" name="Google Shape;45;p24"/>
          <p:cNvSpPr txBox="1">
            <a:spLocks noGrp="1"/>
          </p:cNvSpPr>
          <p:nvPr>
            <p:ph type="body" idx="2"/>
          </p:nvPr>
        </p:nvSpPr>
        <p:spPr>
          <a:xfrm>
            <a:off x="411858"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6" name="Google Shape;46;p24"/>
          <p:cNvSpPr txBox="1">
            <a:spLocks noGrp="1"/>
          </p:cNvSpPr>
          <p:nvPr>
            <p:ph type="body" idx="3"/>
          </p:nvPr>
        </p:nvSpPr>
        <p:spPr>
          <a:xfrm>
            <a:off x="8145512" y="3467612"/>
            <a:ext cx="7717730" cy="4825489"/>
          </a:xfrm>
          <a:prstGeom prst="rect">
            <a:avLst/>
          </a:prstGeom>
          <a:noFill/>
          <a:ln>
            <a:noFill/>
          </a:ln>
        </p:spPr>
        <p:txBody>
          <a:bodyPr spcFirstLastPara="1" wrap="square" lIns="90000" tIns="45700" rIns="91425" bIns="45700" anchor="t" anchorCtr="0">
            <a:noAutofit/>
          </a:bodyPr>
          <a:lstStyle>
            <a:lvl1pPr marL="457200" lvl="0" indent="-228600" algn="l">
              <a:lnSpc>
                <a:spcPct val="90000"/>
              </a:lnSpc>
              <a:spcBef>
                <a:spcPts val="1800"/>
              </a:spcBef>
              <a:spcAft>
                <a:spcPts val="0"/>
              </a:spcAft>
              <a:buClr>
                <a:schemeClr val="dk1"/>
              </a:buClr>
              <a:buSzPts val="1800"/>
              <a:buNone/>
              <a:defRPr/>
            </a:lvl1pPr>
            <a:lvl2pPr marL="914400" lvl="1" indent="-228600" algn="l">
              <a:lnSpc>
                <a:spcPct val="90000"/>
              </a:lnSpc>
              <a:spcBef>
                <a:spcPts val="1800"/>
              </a:spcBef>
              <a:spcAft>
                <a:spcPts val="0"/>
              </a:spcAft>
              <a:buClr>
                <a:schemeClr val="dk1"/>
              </a:buClr>
              <a:buSzPts val="1800"/>
              <a:buNone/>
              <a:defRPr/>
            </a:lvl2pPr>
            <a:lvl3pPr marL="1371600" lvl="2" indent="-228600" algn="l">
              <a:lnSpc>
                <a:spcPct val="90000"/>
              </a:lnSpc>
              <a:spcBef>
                <a:spcPts val="1800"/>
              </a:spcBef>
              <a:spcAft>
                <a:spcPts val="0"/>
              </a:spcAft>
              <a:buClr>
                <a:schemeClr val="dk1"/>
              </a:buClr>
              <a:buSzPts val="1800"/>
              <a:buNone/>
              <a:defRPr/>
            </a:lvl3pPr>
            <a:lvl4pPr marL="1828800" lvl="3" indent="-228600" algn="l">
              <a:lnSpc>
                <a:spcPct val="90000"/>
              </a:lnSpc>
              <a:spcBef>
                <a:spcPts val="1800"/>
              </a:spcBef>
              <a:spcAft>
                <a:spcPts val="0"/>
              </a:spcAft>
              <a:buClr>
                <a:schemeClr val="dk1"/>
              </a:buClr>
              <a:buSzPts val="1800"/>
              <a:buNone/>
              <a:defRPr/>
            </a:lvl4pPr>
            <a:lvl5pPr marL="2286000" lvl="4" indent="-228600" algn="l">
              <a:lnSpc>
                <a:spcPct val="90000"/>
              </a:lnSpc>
              <a:spcBef>
                <a:spcPts val="1800"/>
              </a:spcBef>
              <a:spcAft>
                <a:spcPts val="0"/>
              </a:spcAft>
              <a:buClr>
                <a:schemeClr val="dk1"/>
              </a:buClr>
              <a:buSzPts val="18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images">
  <p:cSld name="5_images">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47"/>
        <p:cNvGrpSpPr/>
        <p:nvPr/>
      </p:nvGrpSpPr>
      <p:grpSpPr>
        <a:xfrm>
          <a:off x="0" y="0"/>
          <a:ext cx="0" cy="0"/>
          <a:chOff x="0" y="0"/>
          <a:chExt cx="0" cy="0"/>
        </a:xfrm>
      </p:grpSpPr>
      <p:sp>
        <p:nvSpPr>
          <p:cNvPr id="48" name="Google Shape;48;p2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5"/>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5"/>
          <p:cNvSpPr>
            <a:spLocks noGrp="1"/>
          </p:cNvSpPr>
          <p:nvPr>
            <p:ph type="pic" idx="2"/>
          </p:nvPr>
        </p:nvSpPr>
        <p:spPr>
          <a:xfrm>
            <a:off x="688476" y="4779264"/>
            <a:ext cx="3401508" cy="3322160"/>
          </a:xfrm>
          <a:prstGeom prst="rect">
            <a:avLst/>
          </a:prstGeom>
          <a:solidFill>
            <a:schemeClr val="lt1"/>
          </a:solidFill>
          <a:ln>
            <a:noFill/>
          </a:ln>
        </p:spPr>
      </p:sp>
      <p:sp>
        <p:nvSpPr>
          <p:cNvPr id="51" name="Google Shape;51;p25"/>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2" name="Google Shape;52;p25"/>
          <p:cNvSpPr>
            <a:spLocks noGrp="1"/>
          </p:cNvSpPr>
          <p:nvPr>
            <p:ph type="pic" idx="3"/>
          </p:nvPr>
        </p:nvSpPr>
        <p:spPr>
          <a:xfrm>
            <a:off x="3736476" y="2584704"/>
            <a:ext cx="3401508" cy="3322160"/>
          </a:xfrm>
          <a:prstGeom prst="rect">
            <a:avLst/>
          </a:prstGeom>
          <a:solidFill>
            <a:schemeClr val="lt1"/>
          </a:solidFill>
          <a:ln>
            <a:noFill/>
          </a:ln>
        </p:spPr>
      </p:sp>
      <p:sp>
        <p:nvSpPr>
          <p:cNvPr id="53" name="Google Shape;53;p25"/>
          <p:cNvSpPr>
            <a:spLocks noGrp="1"/>
          </p:cNvSpPr>
          <p:nvPr>
            <p:ph type="pic" idx="4"/>
          </p:nvPr>
        </p:nvSpPr>
        <p:spPr>
          <a:xfrm>
            <a:off x="6833244" y="4791456"/>
            <a:ext cx="3401508" cy="3322160"/>
          </a:xfrm>
          <a:prstGeom prst="rect">
            <a:avLst/>
          </a:prstGeom>
          <a:solidFill>
            <a:schemeClr val="lt1"/>
          </a:solidFill>
          <a:ln>
            <a:noFill/>
          </a:ln>
        </p:spPr>
      </p:sp>
      <p:sp>
        <p:nvSpPr>
          <p:cNvPr id="54" name="Google Shape;54;p25"/>
          <p:cNvSpPr>
            <a:spLocks noGrp="1"/>
          </p:cNvSpPr>
          <p:nvPr>
            <p:ph type="pic" idx="5"/>
          </p:nvPr>
        </p:nvSpPr>
        <p:spPr>
          <a:xfrm>
            <a:off x="9381372" y="1938528"/>
            <a:ext cx="3401508" cy="3322160"/>
          </a:xfrm>
          <a:prstGeom prst="rect">
            <a:avLst/>
          </a:prstGeom>
          <a:solidFill>
            <a:schemeClr val="lt1"/>
          </a:solidFill>
          <a:ln>
            <a:noFill/>
          </a:ln>
        </p:spPr>
      </p:sp>
      <p:sp>
        <p:nvSpPr>
          <p:cNvPr id="55" name="Google Shape;55;p25"/>
          <p:cNvSpPr>
            <a:spLocks noGrp="1"/>
          </p:cNvSpPr>
          <p:nvPr>
            <p:ph type="pic" idx="6"/>
          </p:nvPr>
        </p:nvSpPr>
        <p:spPr>
          <a:xfrm>
            <a:off x="12319644" y="4389120"/>
            <a:ext cx="3401508" cy="3322160"/>
          </a:xfrm>
          <a:prstGeom prst="rect">
            <a:avLst/>
          </a:prstGeom>
          <a:solidFill>
            <a:schemeClr val="lt1"/>
          </a:solid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cstate="email">
            <a:alphaModFix/>
            <a:extLst>
              <a:ext uri="{28A0092B-C50C-407E-A947-70E740481C1C}">
                <a14:useLocalDpi xmlns:a14="http://schemas.microsoft.com/office/drawing/2010/main"/>
              </a:ext>
            </a:extLst>
          </a:blip>
          <a:stretch>
            <a:fillRect/>
          </a:stretch>
        </a:blipFill>
        <a:effectLst/>
      </p:bgPr>
    </p:bg>
    <p:spTree>
      <p:nvGrpSpPr>
        <p:cNvPr id="1" name="Shape 56"/>
        <p:cNvGrpSpPr/>
        <p:nvPr/>
      </p:nvGrpSpPr>
      <p:grpSpPr>
        <a:xfrm>
          <a:off x="0" y="0"/>
          <a:ext cx="0" cy="0"/>
          <a:chOff x="0" y="0"/>
          <a:chExt cx="0" cy="0"/>
        </a:xfrm>
      </p:grpSpPr>
      <p:pic>
        <p:nvPicPr>
          <p:cNvPr id="57" name="Google Shape;57;p26"/>
          <p:cNvPicPr preferRelativeResize="0"/>
          <p:nvPr/>
        </p:nvPicPr>
        <p:blipFill rotWithShape="1">
          <a:blip r:embed="rId3">
            <a:alphaModFix/>
          </a:blip>
          <a:srcRect/>
          <a:stretch/>
        </p:blipFill>
        <p:spPr>
          <a:xfrm>
            <a:off x="794" y="0"/>
            <a:ext cx="16256794" cy="9144447"/>
          </a:xfrm>
          <a:prstGeom prst="rect">
            <a:avLst/>
          </a:prstGeom>
          <a:noFill/>
          <a:ln>
            <a:noFill/>
          </a:ln>
        </p:spPr>
      </p:pic>
      <p:sp>
        <p:nvSpPr>
          <p:cNvPr id="58" name="Google Shape;58;p26"/>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10393555" y="680297"/>
            <a:ext cx="5213782" cy="486833"/>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6"/>
          <p:cNvSpPr>
            <a:spLocks noGrp="1"/>
          </p:cNvSpPr>
          <p:nvPr>
            <p:ph type="body" idx="1"/>
          </p:nvPr>
        </p:nvSpPr>
        <p:spPr>
          <a:xfrm>
            <a:off x="67586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1" name="Google Shape;61;p26"/>
          <p:cNvSpPr>
            <a:spLocks noGrp="1"/>
          </p:cNvSpPr>
          <p:nvPr>
            <p:ph type="body" idx="2"/>
          </p:nvPr>
        </p:nvSpPr>
        <p:spPr>
          <a:xfrm>
            <a:off x="3319670"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2" name="Google Shape;62;p26"/>
          <p:cNvSpPr>
            <a:spLocks noGrp="1"/>
          </p:cNvSpPr>
          <p:nvPr>
            <p:ph type="body" idx="3"/>
          </p:nvPr>
        </p:nvSpPr>
        <p:spPr>
          <a:xfrm>
            <a:off x="5923722"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3" name="Google Shape;63;p26"/>
          <p:cNvSpPr>
            <a:spLocks noGrp="1"/>
          </p:cNvSpPr>
          <p:nvPr>
            <p:ph type="body" idx="4"/>
          </p:nvPr>
        </p:nvSpPr>
        <p:spPr>
          <a:xfrm>
            <a:off x="8567531"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4" name="Google Shape;64;p26"/>
          <p:cNvSpPr>
            <a:spLocks noGrp="1"/>
          </p:cNvSpPr>
          <p:nvPr>
            <p:ph type="body" idx="5"/>
          </p:nvPr>
        </p:nvSpPr>
        <p:spPr>
          <a:xfrm>
            <a:off x="11092069"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5" name="Google Shape;65;p26"/>
          <p:cNvSpPr>
            <a:spLocks noGrp="1"/>
          </p:cNvSpPr>
          <p:nvPr>
            <p:ph type="body" idx="6"/>
          </p:nvPr>
        </p:nvSpPr>
        <p:spPr>
          <a:xfrm>
            <a:off x="13735878" y="3507975"/>
            <a:ext cx="1826024" cy="1826025"/>
          </a:xfrm>
          <a:prstGeom prst="heptagon">
            <a:avLst>
              <a:gd name="hf" fmla="val 102572"/>
              <a:gd name="vf" fmla="val 105210"/>
            </a:avLst>
          </a:prstGeom>
          <a:noFill/>
          <a:ln w="28575" cap="flat" cmpd="sng">
            <a:solidFill>
              <a:srgbClr val="3DB876"/>
            </a:solidFill>
            <a:prstDash val="solid"/>
            <a:round/>
            <a:headEnd type="none" w="sm" len="sm"/>
            <a:tailEnd type="none" w="sm" len="sm"/>
          </a:ln>
        </p:spPr>
        <p:txBody>
          <a:bodyPr spcFirstLastPara="1" wrap="square" lIns="90000" tIns="45700" rIns="91425" bIns="45700" anchor="t" anchorCtr="0">
            <a:noAutofit/>
          </a:bodyPr>
          <a:lstStyle>
            <a:lvl1pPr marL="457200" lvl="0" indent="-228600" algn="ctr">
              <a:lnSpc>
                <a:spcPct val="90000"/>
              </a:lnSpc>
              <a:spcBef>
                <a:spcPts val="1800"/>
              </a:spcBef>
              <a:spcAft>
                <a:spcPts val="0"/>
              </a:spcAft>
              <a:buClr>
                <a:schemeClr val="dk1"/>
              </a:buClr>
              <a:buSzPts val="3200"/>
              <a:buNone/>
              <a:defRPr/>
            </a:lvl1pPr>
            <a:lvl2pPr marL="914400" lvl="1" indent="-228600" algn="ctr">
              <a:lnSpc>
                <a:spcPct val="90000"/>
              </a:lnSpc>
              <a:spcBef>
                <a:spcPts val="1800"/>
              </a:spcBef>
              <a:spcAft>
                <a:spcPts val="0"/>
              </a:spcAft>
              <a:buClr>
                <a:schemeClr val="dk1"/>
              </a:buClr>
              <a:buSzPts val="2400"/>
              <a:buNone/>
              <a:defRPr/>
            </a:lvl2pPr>
            <a:lvl3pPr marL="1371600" lvl="2" indent="-228600" algn="ctr">
              <a:lnSpc>
                <a:spcPct val="90000"/>
              </a:lnSpc>
              <a:spcBef>
                <a:spcPts val="1800"/>
              </a:spcBef>
              <a:spcAft>
                <a:spcPts val="0"/>
              </a:spcAft>
              <a:buClr>
                <a:schemeClr val="dk1"/>
              </a:buClr>
              <a:buSzPts val="2000"/>
              <a:buNone/>
              <a:defRPr/>
            </a:lvl3pPr>
            <a:lvl4pPr marL="1828800" lvl="3" indent="-228600" algn="ctr">
              <a:lnSpc>
                <a:spcPct val="90000"/>
              </a:lnSpc>
              <a:spcBef>
                <a:spcPts val="1800"/>
              </a:spcBef>
              <a:spcAft>
                <a:spcPts val="0"/>
              </a:spcAft>
              <a:buClr>
                <a:schemeClr val="dk1"/>
              </a:buClr>
              <a:buSzPts val="1600"/>
              <a:buNone/>
              <a:defRPr/>
            </a:lvl4pPr>
            <a:lvl5pPr marL="2286000" lvl="4" indent="-228600" algn="ctr">
              <a:lnSpc>
                <a:spcPct val="90000"/>
              </a:lnSpc>
              <a:spcBef>
                <a:spcPts val="1800"/>
              </a:spcBef>
              <a:spcAft>
                <a:spcPts val="0"/>
              </a:spcAft>
              <a:buClr>
                <a:schemeClr val="dk1"/>
              </a:buClr>
              <a:buSzPts val="1600"/>
              <a:buNone/>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66" name="Google Shape;66;p26"/>
          <p:cNvCxnSpPr/>
          <p:nvPr/>
        </p:nvCxnSpPr>
        <p:spPr>
          <a:xfrm>
            <a:off x="2683565"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67" name="Google Shape;67;p26"/>
          <p:cNvCxnSpPr/>
          <p:nvPr/>
        </p:nvCxnSpPr>
        <p:spPr>
          <a:xfrm>
            <a:off x="5307496"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68" name="Google Shape;68;p26"/>
          <p:cNvCxnSpPr/>
          <p:nvPr/>
        </p:nvCxnSpPr>
        <p:spPr>
          <a:xfrm>
            <a:off x="7891669"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69" name="Google Shape;69;p26"/>
          <p:cNvCxnSpPr/>
          <p:nvPr/>
        </p:nvCxnSpPr>
        <p:spPr>
          <a:xfrm>
            <a:off x="10515600" y="4420987"/>
            <a:ext cx="493588" cy="0"/>
          </a:xfrm>
          <a:prstGeom prst="straightConnector1">
            <a:avLst/>
          </a:prstGeom>
          <a:noFill/>
          <a:ln w="12700" cap="flat" cmpd="sng">
            <a:solidFill>
              <a:schemeClr val="dk1"/>
            </a:solidFill>
            <a:prstDash val="solid"/>
            <a:miter lim="800000"/>
            <a:headEnd type="none" w="sm" len="sm"/>
            <a:tailEnd type="stealth" w="med" len="med"/>
          </a:ln>
        </p:spPr>
      </p:cxnSp>
      <p:cxnSp>
        <p:nvCxnSpPr>
          <p:cNvPr id="70" name="Google Shape;70;p26"/>
          <p:cNvCxnSpPr/>
          <p:nvPr/>
        </p:nvCxnSpPr>
        <p:spPr>
          <a:xfrm>
            <a:off x="13139531" y="4420987"/>
            <a:ext cx="493588" cy="0"/>
          </a:xfrm>
          <a:prstGeom prst="straightConnector1">
            <a:avLst/>
          </a:prstGeom>
          <a:noFill/>
          <a:ln w="12700" cap="flat" cmpd="sng">
            <a:solidFill>
              <a:schemeClr val="dk1"/>
            </a:solidFill>
            <a:prstDash val="solid"/>
            <a:miter lim="800000"/>
            <a:headEnd type="none" w="sm" len="sm"/>
            <a:tailEnd type="stealth" w="med" len="med"/>
          </a:ln>
        </p:spPr>
      </p:cxnSp>
      <p:sp>
        <p:nvSpPr>
          <p:cNvPr id="71" name="Google Shape;71;p26"/>
          <p:cNvSpPr txBox="1">
            <a:spLocks noGrp="1"/>
          </p:cNvSpPr>
          <p:nvPr>
            <p:ph type="body" idx="7"/>
          </p:nvPr>
        </p:nvSpPr>
        <p:spPr>
          <a:xfrm>
            <a:off x="675861"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26"/>
          <p:cNvSpPr txBox="1">
            <a:spLocks noGrp="1"/>
          </p:cNvSpPr>
          <p:nvPr>
            <p:ph type="body" idx="8"/>
          </p:nvPr>
        </p:nvSpPr>
        <p:spPr>
          <a:xfrm>
            <a:off x="3319669"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3" name="Google Shape;73;p26"/>
          <p:cNvSpPr txBox="1">
            <a:spLocks noGrp="1"/>
          </p:cNvSpPr>
          <p:nvPr>
            <p:ph type="body" idx="9"/>
          </p:nvPr>
        </p:nvSpPr>
        <p:spPr>
          <a:xfrm>
            <a:off x="5903844"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4" name="Google Shape;74;p26"/>
          <p:cNvSpPr txBox="1">
            <a:spLocks noGrp="1"/>
          </p:cNvSpPr>
          <p:nvPr>
            <p:ph type="body" idx="13"/>
          </p:nvPr>
        </p:nvSpPr>
        <p:spPr>
          <a:xfrm>
            <a:off x="8547652"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5" name="Google Shape;75;p26"/>
          <p:cNvSpPr txBox="1">
            <a:spLocks noGrp="1"/>
          </p:cNvSpPr>
          <p:nvPr>
            <p:ph type="body" idx="14"/>
          </p:nvPr>
        </p:nvSpPr>
        <p:spPr>
          <a:xfrm>
            <a:off x="11092070"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6" name="Google Shape;76;p26"/>
          <p:cNvSpPr txBox="1">
            <a:spLocks noGrp="1"/>
          </p:cNvSpPr>
          <p:nvPr>
            <p:ph type="body" idx="15"/>
          </p:nvPr>
        </p:nvSpPr>
        <p:spPr>
          <a:xfrm>
            <a:off x="13735878" y="5605668"/>
            <a:ext cx="2007014" cy="3041650"/>
          </a:xfrm>
          <a:prstGeom prst="rect">
            <a:avLst/>
          </a:prstGeom>
          <a:noFill/>
          <a:ln>
            <a:noFill/>
          </a:ln>
        </p:spPr>
        <p:txBody>
          <a:bodyPr spcFirstLastPara="1" wrap="square" lIns="90000" tIns="45700" rIns="91425" bIns="45700" anchor="t" anchorCtr="0">
            <a:normAutofit/>
          </a:bodyPr>
          <a:lstStyle>
            <a:lvl1pPr marL="457200" lvl="0" indent="-228600" algn="l">
              <a:lnSpc>
                <a:spcPct val="90000"/>
              </a:lnSpc>
              <a:spcBef>
                <a:spcPts val="1800"/>
              </a:spcBef>
              <a:spcAft>
                <a:spcPts val="0"/>
              </a:spcAft>
              <a:buClr>
                <a:schemeClr val="dk1"/>
              </a:buClr>
              <a:buSzPts val="2000"/>
              <a:buNone/>
              <a:defRPr sz="2000"/>
            </a:lvl1pPr>
            <a:lvl2pPr marL="914400" lvl="1" indent="-228600" algn="l">
              <a:lnSpc>
                <a:spcPct val="90000"/>
              </a:lnSpc>
              <a:spcBef>
                <a:spcPts val="1800"/>
              </a:spcBef>
              <a:spcAft>
                <a:spcPts val="0"/>
              </a:spcAft>
              <a:buClr>
                <a:schemeClr val="dk1"/>
              </a:buClr>
              <a:buSzPts val="2000"/>
              <a:buNone/>
              <a:defRPr sz="2000"/>
            </a:lvl2pPr>
            <a:lvl3pPr marL="1371600" lvl="2" indent="-228600" algn="l">
              <a:lnSpc>
                <a:spcPct val="90000"/>
              </a:lnSpc>
              <a:spcBef>
                <a:spcPts val="1800"/>
              </a:spcBef>
              <a:spcAft>
                <a:spcPts val="0"/>
              </a:spcAft>
              <a:buClr>
                <a:schemeClr val="dk1"/>
              </a:buClr>
              <a:buSzPts val="2000"/>
              <a:buNone/>
              <a:defRPr sz="2000"/>
            </a:lvl3pPr>
            <a:lvl4pPr marL="1828800" lvl="3" indent="-228600" algn="l">
              <a:lnSpc>
                <a:spcPct val="90000"/>
              </a:lnSpc>
              <a:spcBef>
                <a:spcPts val="1800"/>
              </a:spcBef>
              <a:spcAft>
                <a:spcPts val="0"/>
              </a:spcAft>
              <a:buClr>
                <a:schemeClr val="dk1"/>
              </a:buClr>
              <a:buSzPts val="2000"/>
              <a:buNone/>
              <a:defRPr sz="2000"/>
            </a:lvl4pPr>
            <a:lvl5pPr marL="2286000" lvl="4" indent="-228600" algn="l">
              <a:lnSpc>
                <a:spcPct val="90000"/>
              </a:lnSpc>
              <a:spcBef>
                <a:spcPts val="1800"/>
              </a:spcBef>
              <a:spcAft>
                <a:spcPts val="0"/>
              </a:spcAft>
              <a:buClr>
                <a:schemeClr val="dk1"/>
              </a:buClr>
              <a:buSzPts val="2000"/>
              <a:buNone/>
              <a:defRPr sz="2000"/>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7" name="Google Shape;77;p26"/>
          <p:cNvSpPr txBox="1">
            <a:spLocks noGrp="1"/>
          </p:cNvSpPr>
          <p:nvPr>
            <p:ph type="sldNum" idx="12"/>
          </p:nvPr>
        </p:nvSpPr>
        <p:spPr>
          <a:xfrm>
            <a:off x="15550321" y="680297"/>
            <a:ext cx="539750" cy="486833"/>
          </a:xfrm>
          <a:prstGeom prst="rect">
            <a:avLst/>
          </a:prstGeom>
          <a:noFill/>
          <a:ln>
            <a:noFill/>
          </a:ln>
        </p:spPr>
        <p:txBody>
          <a:bodyPr spcFirstLastPara="1" wrap="square" lIns="91425" tIns="45700" rIns="91425" bIns="45700" anchor="t" anchorCtr="0">
            <a:noAutofit/>
          </a:bodyPr>
          <a:lstStyle>
            <a:lvl1pPr marL="0" lvl="0" indent="0" algn="l">
              <a:spcBef>
                <a:spcPts val="0"/>
              </a:spcBef>
              <a:buNone/>
              <a:defRPr sz="1600" b="0" i="0">
                <a:solidFill>
                  <a:schemeClr val="dk1"/>
                </a:solidFill>
                <a:latin typeface="Arial"/>
                <a:ea typeface="Arial"/>
                <a:cs typeface="Arial"/>
                <a:sym typeface="Arial"/>
              </a:defRPr>
            </a:lvl1pPr>
            <a:lvl2pPr marL="0" lvl="1" indent="0" algn="l">
              <a:spcBef>
                <a:spcPts val="0"/>
              </a:spcBef>
              <a:buNone/>
              <a:defRPr sz="1600" b="0" i="0">
                <a:solidFill>
                  <a:schemeClr val="dk1"/>
                </a:solidFill>
                <a:latin typeface="Arial"/>
                <a:ea typeface="Arial"/>
                <a:cs typeface="Arial"/>
                <a:sym typeface="Arial"/>
              </a:defRPr>
            </a:lvl2pPr>
            <a:lvl3pPr marL="0" lvl="2" indent="0" algn="l">
              <a:spcBef>
                <a:spcPts val="0"/>
              </a:spcBef>
              <a:buNone/>
              <a:defRPr sz="1600" b="0" i="0">
                <a:solidFill>
                  <a:schemeClr val="dk1"/>
                </a:solidFill>
                <a:latin typeface="Arial"/>
                <a:ea typeface="Arial"/>
                <a:cs typeface="Arial"/>
                <a:sym typeface="Arial"/>
              </a:defRPr>
            </a:lvl3pPr>
            <a:lvl4pPr marL="0" lvl="3" indent="0" algn="l">
              <a:spcBef>
                <a:spcPts val="0"/>
              </a:spcBef>
              <a:buNone/>
              <a:defRPr sz="1600" b="0" i="0">
                <a:solidFill>
                  <a:schemeClr val="dk1"/>
                </a:solidFill>
                <a:latin typeface="Arial"/>
                <a:ea typeface="Arial"/>
                <a:cs typeface="Arial"/>
                <a:sym typeface="Arial"/>
              </a:defRPr>
            </a:lvl4pPr>
            <a:lvl5pPr marL="0" lvl="4" indent="0" algn="l">
              <a:spcBef>
                <a:spcPts val="0"/>
              </a:spcBef>
              <a:buNone/>
              <a:defRPr sz="1600" b="0" i="0">
                <a:solidFill>
                  <a:schemeClr val="dk1"/>
                </a:solidFill>
                <a:latin typeface="Arial"/>
                <a:ea typeface="Arial"/>
                <a:cs typeface="Arial"/>
                <a:sym typeface="Arial"/>
              </a:defRPr>
            </a:lvl5pPr>
            <a:lvl6pPr marL="0" lvl="5" indent="0" algn="l">
              <a:spcBef>
                <a:spcPts val="0"/>
              </a:spcBef>
              <a:buNone/>
              <a:defRPr sz="1600" b="0" i="0">
                <a:solidFill>
                  <a:schemeClr val="dk1"/>
                </a:solidFill>
                <a:latin typeface="Arial"/>
                <a:ea typeface="Arial"/>
                <a:cs typeface="Arial"/>
                <a:sym typeface="Arial"/>
              </a:defRPr>
            </a:lvl6pPr>
            <a:lvl7pPr marL="0" lvl="6" indent="0" algn="l">
              <a:spcBef>
                <a:spcPts val="0"/>
              </a:spcBef>
              <a:buNone/>
              <a:defRPr sz="1600" b="0" i="0">
                <a:solidFill>
                  <a:schemeClr val="dk1"/>
                </a:solidFill>
                <a:latin typeface="Arial"/>
                <a:ea typeface="Arial"/>
                <a:cs typeface="Arial"/>
                <a:sym typeface="Arial"/>
              </a:defRPr>
            </a:lvl7pPr>
            <a:lvl8pPr marL="0" lvl="7" indent="0" algn="l">
              <a:spcBef>
                <a:spcPts val="0"/>
              </a:spcBef>
              <a:buNone/>
              <a:defRPr sz="1600" b="0" i="0">
                <a:solidFill>
                  <a:schemeClr val="dk1"/>
                </a:solidFill>
                <a:latin typeface="Arial"/>
                <a:ea typeface="Arial"/>
                <a:cs typeface="Arial"/>
                <a:sym typeface="Arial"/>
              </a:defRPr>
            </a:lvl8pPr>
            <a:lvl9pPr marL="0" lvl="8" indent="0" algn="l">
              <a:spcBef>
                <a:spcPts val="0"/>
              </a:spcBef>
              <a:buNone/>
              <a:defRPr sz="1600" b="0" i="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7"/>
          <p:cNvSpPr txBox="1">
            <a:spLocks noGrp="1"/>
          </p:cNvSpPr>
          <p:nvPr>
            <p:ph type="body" idx="1"/>
          </p:nvPr>
        </p:nvSpPr>
        <p:spPr>
          <a:xfrm>
            <a:off x="411858" y="2294021"/>
            <a:ext cx="14711979" cy="5941930"/>
          </a:xfrm>
          <a:prstGeom prst="rect">
            <a:avLst/>
          </a:prstGeom>
          <a:noFill/>
          <a:ln>
            <a:noFill/>
          </a:ln>
        </p:spPr>
        <p:txBody>
          <a:bodyPr spcFirstLastPara="1" wrap="square" lIns="90000" tIns="45700" rIns="91425" bIns="45700" anchor="t" anchorCtr="0">
            <a:noAutofit/>
          </a:bodyPr>
          <a:lstStyle>
            <a:lvl1pPr marL="457200" marR="0" lvl="0" indent="-228600" algn="l" rtl="0">
              <a:lnSpc>
                <a:spcPct val="90000"/>
              </a:lnSpc>
              <a:spcBef>
                <a:spcPts val="18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228600" algn="l" rtl="0">
              <a:lnSpc>
                <a:spcPct val="90000"/>
              </a:lnSpc>
              <a:spcBef>
                <a:spcPts val="1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1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ftr" idx="11"/>
          </p:nvPr>
        </p:nvSpPr>
        <p:spPr>
          <a:xfrm>
            <a:off x="13440163" y="680297"/>
            <a:ext cx="2167174" cy="48683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6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sldNum" idx="12"/>
          </p:nvPr>
        </p:nvSpPr>
        <p:spPr>
          <a:xfrm>
            <a:off x="15417801" y="680297"/>
            <a:ext cx="539750" cy="486833"/>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600" b="0" i="0" u="none" strike="noStrike" cap="none">
                <a:solidFill>
                  <a:schemeClr val="dk1"/>
                </a:solidFill>
                <a:latin typeface="Arial"/>
                <a:ea typeface="Arial"/>
                <a:cs typeface="Arial"/>
                <a:sym typeface="Arial"/>
              </a:defRPr>
            </a:lvl1pPr>
            <a:lvl2pPr marL="0" marR="0" lvl="1" indent="0" algn="r" rtl="0">
              <a:spcBef>
                <a:spcPts val="0"/>
              </a:spcBef>
              <a:buNone/>
              <a:defRPr sz="1600" b="0" i="0" u="none" strike="noStrike" cap="none">
                <a:solidFill>
                  <a:schemeClr val="dk1"/>
                </a:solidFill>
                <a:latin typeface="Arial"/>
                <a:ea typeface="Arial"/>
                <a:cs typeface="Arial"/>
                <a:sym typeface="Arial"/>
              </a:defRPr>
            </a:lvl2pPr>
            <a:lvl3pPr marL="0" marR="0" lvl="2" indent="0" algn="r" rtl="0">
              <a:spcBef>
                <a:spcPts val="0"/>
              </a:spcBef>
              <a:buNone/>
              <a:defRPr sz="1600" b="0" i="0" u="none" strike="noStrike" cap="none">
                <a:solidFill>
                  <a:schemeClr val="dk1"/>
                </a:solidFill>
                <a:latin typeface="Arial"/>
                <a:ea typeface="Arial"/>
                <a:cs typeface="Arial"/>
                <a:sym typeface="Arial"/>
              </a:defRPr>
            </a:lvl3pPr>
            <a:lvl4pPr marL="0" marR="0" lvl="3" indent="0" algn="r" rtl="0">
              <a:spcBef>
                <a:spcPts val="0"/>
              </a:spcBef>
              <a:buNone/>
              <a:defRPr sz="1600" b="0" i="0" u="none" strike="noStrike" cap="none">
                <a:solidFill>
                  <a:schemeClr val="dk1"/>
                </a:solidFill>
                <a:latin typeface="Arial"/>
                <a:ea typeface="Arial"/>
                <a:cs typeface="Arial"/>
                <a:sym typeface="Arial"/>
              </a:defRPr>
            </a:lvl4pPr>
            <a:lvl5pPr marL="0" marR="0" lvl="4" indent="0" algn="r" rtl="0">
              <a:spcBef>
                <a:spcPts val="0"/>
              </a:spcBef>
              <a:buNone/>
              <a:defRPr sz="1600" b="0" i="0" u="none" strike="noStrike" cap="none">
                <a:solidFill>
                  <a:schemeClr val="dk1"/>
                </a:solidFill>
                <a:latin typeface="Arial"/>
                <a:ea typeface="Arial"/>
                <a:cs typeface="Arial"/>
                <a:sym typeface="Arial"/>
              </a:defRPr>
            </a:lvl5pPr>
            <a:lvl6pPr marL="0" marR="0" lvl="5" indent="0" algn="r" rtl="0">
              <a:spcBef>
                <a:spcPts val="0"/>
              </a:spcBef>
              <a:buNone/>
              <a:defRPr sz="1600" b="0" i="0" u="none" strike="noStrike" cap="none">
                <a:solidFill>
                  <a:schemeClr val="dk1"/>
                </a:solidFill>
                <a:latin typeface="Arial"/>
                <a:ea typeface="Arial"/>
                <a:cs typeface="Arial"/>
                <a:sym typeface="Arial"/>
              </a:defRPr>
            </a:lvl6pPr>
            <a:lvl7pPr marL="0" marR="0" lvl="6" indent="0" algn="r" rtl="0">
              <a:spcBef>
                <a:spcPts val="0"/>
              </a:spcBef>
              <a:buNone/>
              <a:defRPr sz="1600" b="0" i="0" u="none" strike="noStrike" cap="none">
                <a:solidFill>
                  <a:schemeClr val="dk1"/>
                </a:solidFill>
                <a:latin typeface="Arial"/>
                <a:ea typeface="Arial"/>
                <a:cs typeface="Arial"/>
                <a:sym typeface="Arial"/>
              </a:defRPr>
            </a:lvl7pPr>
            <a:lvl8pPr marL="0" marR="0" lvl="7" indent="0" algn="r" rtl="0">
              <a:spcBef>
                <a:spcPts val="0"/>
              </a:spcBef>
              <a:buNone/>
              <a:defRPr sz="1600" b="0" i="0" u="none" strike="noStrike" cap="none">
                <a:solidFill>
                  <a:schemeClr val="dk1"/>
                </a:solidFill>
                <a:latin typeface="Arial"/>
                <a:ea typeface="Arial"/>
                <a:cs typeface="Arial"/>
                <a:sym typeface="Arial"/>
              </a:defRPr>
            </a:lvl8pPr>
            <a:lvl9pPr marL="0" marR="0" lvl="8" indent="0" algn="r" rtl="0">
              <a:spcBef>
                <a:spcPts val="0"/>
              </a:spcBef>
              <a:buNone/>
              <a:defRPr sz="1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80"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0">
          <p15:clr>
            <a:srgbClr val="F26B43"/>
          </p15:clr>
        </p15:guide>
        <p15:guide id="2" pos="5120">
          <p15:clr>
            <a:srgbClr val="F26B43"/>
          </p15:clr>
        </p15:guide>
        <p15:guide id="3" pos="244">
          <p15:clr>
            <a:srgbClr val="F26B43"/>
          </p15:clr>
        </p15:guide>
        <p15:guide id="4" orient="horz" pos="907">
          <p15:clr>
            <a:srgbClr val="F26B43"/>
          </p15:clr>
        </p15:guide>
        <p15:guide id="5" orient="horz" pos="14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2" name="Title 1">
            <a:extLst>
              <a:ext uri="{FF2B5EF4-FFF2-40B4-BE49-F238E27FC236}">
                <a16:creationId xmlns:a16="http://schemas.microsoft.com/office/drawing/2014/main" id="{C54D6A2E-DA5E-4885-2A06-9B464CB053B4}"/>
              </a:ext>
            </a:extLst>
          </p:cNvPr>
          <p:cNvSpPr txBox="1">
            <a:spLocks/>
          </p:cNvSpPr>
          <p:nvPr/>
        </p:nvSpPr>
        <p:spPr>
          <a:xfrm>
            <a:off x="5024646" y="172050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ct val="100000"/>
              </a:lnSpc>
              <a:spcBef>
                <a:spcPts val="0"/>
              </a:spcBef>
              <a:spcAft>
                <a:spcPts val="1200"/>
              </a:spcAft>
            </a:pPr>
            <a:r>
              <a:rPr lang="en-GB" sz="4500"/>
              <a:t>Renewable energy</a:t>
            </a:r>
            <a:endParaRPr lang="en-NZ" sz="4500"/>
          </a:p>
          <a:p>
            <a:pPr>
              <a:lnSpc>
                <a:spcPct val="100000"/>
              </a:lnSpc>
              <a:spcBef>
                <a:spcPts val="0"/>
              </a:spcBef>
            </a:pPr>
            <a:r>
              <a:rPr lang="en-GB" sz="2500" b="0"/>
              <a:t>3. Delivering renewable energy</a:t>
            </a:r>
            <a:endParaRPr lang="en-NZ" sz="2500" b="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698;p10">
            <a:extLst>
              <a:ext uri="{FF2B5EF4-FFF2-40B4-BE49-F238E27FC236}">
                <a16:creationId xmlns:a16="http://schemas.microsoft.com/office/drawing/2014/main" id="{F5918B4D-C81E-1CD3-19D4-5ADE698D0056}"/>
              </a:ext>
            </a:extLst>
          </p:cNvPr>
          <p:cNvSpPr txBox="1"/>
          <p:nvPr/>
        </p:nvSpPr>
        <p:spPr>
          <a:xfrm>
            <a:off x="582164" y="2612776"/>
            <a:ext cx="12799727" cy="5896070"/>
          </a:xfrm>
          <a:prstGeom prst="rect">
            <a:avLst/>
          </a:prstGeom>
          <a:solidFill>
            <a:srgbClr val="E4E5E3"/>
          </a:solid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139700" lvl="0" algn="l" rtl="0">
              <a:spcBef>
                <a:spcPts val="0"/>
              </a:spcBef>
              <a:spcAft>
                <a:spcPts val="0"/>
              </a:spcAft>
              <a:buSzPts val="1400"/>
            </a:pPr>
            <a:endParaRPr lang="en-GB" sz="2000"/>
          </a:p>
        </p:txBody>
      </p:sp>
      <p:grpSp>
        <p:nvGrpSpPr>
          <p:cNvPr id="16" name="Group 15">
            <a:extLst>
              <a:ext uri="{FF2B5EF4-FFF2-40B4-BE49-F238E27FC236}">
                <a16:creationId xmlns:a16="http://schemas.microsoft.com/office/drawing/2014/main" id="{CA3328F1-FBD1-2A8D-E8C8-CE8BE056B1BF}"/>
              </a:ext>
            </a:extLst>
          </p:cNvPr>
          <p:cNvGrpSpPr/>
          <p:nvPr/>
        </p:nvGrpSpPr>
        <p:grpSpPr>
          <a:xfrm>
            <a:off x="8211343" y="6060384"/>
            <a:ext cx="1925241" cy="1997224"/>
            <a:chOff x="5099843" y="6060384"/>
            <a:chExt cx="1925241" cy="1997224"/>
          </a:xfrm>
        </p:grpSpPr>
        <p:pic>
          <p:nvPicPr>
            <p:cNvPr id="15" name="Picture 14">
              <a:extLst>
                <a:ext uri="{FF2B5EF4-FFF2-40B4-BE49-F238E27FC236}">
                  <a16:creationId xmlns:a16="http://schemas.microsoft.com/office/drawing/2014/main" id="{18C2A561-A64A-0C83-3C70-3FF5EEBA95C2}"/>
                </a:ext>
              </a:extLst>
            </p:cNvPr>
            <p:cNvPicPr>
              <a:picLocks noChangeAspect="1"/>
            </p:cNvPicPr>
            <p:nvPr/>
          </p:nvPicPr>
          <p:blipFill>
            <a:blip r:embed="rId3"/>
            <a:stretch>
              <a:fillRect/>
            </a:stretch>
          </p:blipFill>
          <p:spPr>
            <a:xfrm>
              <a:off x="5099843" y="6125546"/>
              <a:ext cx="1925241" cy="1866900"/>
            </a:xfrm>
            <a:prstGeom prst="rect">
              <a:avLst/>
            </a:prstGeom>
          </p:spPr>
        </p:pic>
        <p:sp>
          <p:nvSpPr>
            <p:cNvPr id="6" name="Google Shape;698;p10">
              <a:extLst>
                <a:ext uri="{FF2B5EF4-FFF2-40B4-BE49-F238E27FC236}">
                  <a16:creationId xmlns:a16="http://schemas.microsoft.com/office/drawing/2014/main" id="{BFAD7A91-0919-6E7F-D936-9112E991B774}"/>
                </a:ext>
              </a:extLst>
            </p:cNvPr>
            <p:cNvSpPr txBox="1"/>
            <p:nvPr/>
          </p:nvSpPr>
          <p:spPr>
            <a:xfrm>
              <a:off x="5122517" y="6060384"/>
              <a:ext cx="1879893" cy="1997224"/>
            </a:xfrm>
            <a:prstGeom prst="rect">
              <a:avLst/>
            </a:prstGeom>
            <a:noFill/>
            <a:ln w="25400" cap="flat" cmpd="sng">
              <a:noFill/>
              <a:prstDash val="solid"/>
              <a:round/>
              <a:headEnd type="none" w="sm" len="sm"/>
              <a:tailEnd type="none" w="sm" len="sm"/>
            </a:ln>
          </p:spPr>
          <p:txBody>
            <a:bodyPr spcFirstLastPara="1" wrap="square" lIns="0" tIns="0" rIns="0" bIns="0" anchor="ctr" anchorCtr="0">
              <a:noAutofit/>
            </a:bodyPr>
            <a:lstStyle/>
            <a:p>
              <a:pPr algn="ctr"/>
              <a:r>
                <a:rPr lang="en-GB" sz="1800"/>
                <a:t>Carbon </a:t>
              </a:r>
              <a:br>
                <a:rPr lang="en-GB" sz="1800"/>
              </a:br>
              <a:r>
                <a:rPr lang="en-GB" sz="1800"/>
                <a:t>capture, </a:t>
              </a:r>
              <a:br>
                <a:rPr lang="en-GB" sz="1800"/>
              </a:br>
              <a:r>
                <a:rPr lang="en-GB" sz="1800"/>
                <a:t>utilisation and storage</a:t>
              </a:r>
            </a:p>
          </p:txBody>
        </p:sp>
      </p:grpSp>
      <p:grpSp>
        <p:nvGrpSpPr>
          <p:cNvPr id="17" name="Group 16">
            <a:extLst>
              <a:ext uri="{FF2B5EF4-FFF2-40B4-BE49-F238E27FC236}">
                <a16:creationId xmlns:a16="http://schemas.microsoft.com/office/drawing/2014/main" id="{B4A569B0-1861-D4E5-9691-11E711C39BF1}"/>
              </a:ext>
            </a:extLst>
          </p:cNvPr>
          <p:cNvGrpSpPr/>
          <p:nvPr/>
        </p:nvGrpSpPr>
        <p:grpSpPr>
          <a:xfrm>
            <a:off x="10839450" y="6060384"/>
            <a:ext cx="1925241" cy="1997224"/>
            <a:chOff x="5099843" y="6060384"/>
            <a:chExt cx="1925241" cy="1997224"/>
          </a:xfrm>
        </p:grpSpPr>
        <p:pic>
          <p:nvPicPr>
            <p:cNvPr id="18" name="Picture 17">
              <a:extLst>
                <a:ext uri="{FF2B5EF4-FFF2-40B4-BE49-F238E27FC236}">
                  <a16:creationId xmlns:a16="http://schemas.microsoft.com/office/drawing/2014/main" id="{65BA8024-F8DB-99F8-5D75-408EDF9A6D65}"/>
                </a:ext>
              </a:extLst>
            </p:cNvPr>
            <p:cNvPicPr>
              <a:picLocks noChangeAspect="1"/>
            </p:cNvPicPr>
            <p:nvPr/>
          </p:nvPicPr>
          <p:blipFill>
            <a:blip r:embed="rId3"/>
            <a:stretch>
              <a:fillRect/>
            </a:stretch>
          </p:blipFill>
          <p:spPr>
            <a:xfrm>
              <a:off x="5099843" y="6125546"/>
              <a:ext cx="1925241" cy="1866900"/>
            </a:xfrm>
            <a:prstGeom prst="rect">
              <a:avLst/>
            </a:prstGeom>
          </p:spPr>
        </p:pic>
        <p:sp>
          <p:nvSpPr>
            <p:cNvPr id="19" name="Google Shape;698;p10">
              <a:extLst>
                <a:ext uri="{FF2B5EF4-FFF2-40B4-BE49-F238E27FC236}">
                  <a16:creationId xmlns:a16="http://schemas.microsoft.com/office/drawing/2014/main" id="{E9F969B0-7C37-6712-D8EE-303629AA5CAF}"/>
                </a:ext>
              </a:extLst>
            </p:cNvPr>
            <p:cNvSpPr txBox="1"/>
            <p:nvPr/>
          </p:nvSpPr>
          <p:spPr>
            <a:xfrm>
              <a:off x="5122517" y="6060384"/>
              <a:ext cx="1879893" cy="1997224"/>
            </a:xfrm>
            <a:prstGeom prst="rect">
              <a:avLst/>
            </a:prstGeom>
            <a:noFill/>
            <a:ln w="25400" cap="flat" cmpd="sng">
              <a:noFill/>
              <a:prstDash val="solid"/>
              <a:round/>
              <a:headEnd type="none" w="sm" len="sm"/>
              <a:tailEnd type="none" w="sm" len="sm"/>
            </a:ln>
          </p:spPr>
          <p:txBody>
            <a:bodyPr spcFirstLastPara="1" wrap="square" lIns="0" tIns="0" rIns="0" bIns="0" anchor="ctr" anchorCtr="0">
              <a:noAutofit/>
            </a:bodyPr>
            <a:lstStyle/>
            <a:p>
              <a:pPr algn="ctr">
                <a:spcBef>
                  <a:spcPts val="600"/>
                </a:spcBef>
                <a:spcAft>
                  <a:spcPts val="600"/>
                </a:spcAft>
              </a:pPr>
              <a:r>
                <a:rPr lang="en-GB" sz="1800"/>
                <a:t>Clean</a:t>
              </a:r>
              <a:br>
                <a:rPr lang="en-GB" sz="1800"/>
              </a:br>
              <a:r>
                <a:rPr lang="en-GB" sz="1800"/>
                <a:t>hydrogen</a:t>
              </a:r>
            </a:p>
          </p:txBody>
        </p:sp>
      </p:grpSp>
      <p:grpSp>
        <p:nvGrpSpPr>
          <p:cNvPr id="20" name="Group 19">
            <a:extLst>
              <a:ext uri="{FF2B5EF4-FFF2-40B4-BE49-F238E27FC236}">
                <a16:creationId xmlns:a16="http://schemas.microsoft.com/office/drawing/2014/main" id="{2702256B-6E4F-4E3D-1603-760489CD74CC}"/>
              </a:ext>
            </a:extLst>
          </p:cNvPr>
          <p:cNvGrpSpPr/>
          <p:nvPr/>
        </p:nvGrpSpPr>
        <p:grpSpPr>
          <a:xfrm>
            <a:off x="9509398" y="2958108"/>
            <a:ext cx="1925241" cy="1997224"/>
            <a:chOff x="5099843" y="6060384"/>
            <a:chExt cx="1925241" cy="1997224"/>
          </a:xfrm>
        </p:grpSpPr>
        <p:pic>
          <p:nvPicPr>
            <p:cNvPr id="21" name="Picture 20">
              <a:extLst>
                <a:ext uri="{FF2B5EF4-FFF2-40B4-BE49-F238E27FC236}">
                  <a16:creationId xmlns:a16="http://schemas.microsoft.com/office/drawing/2014/main" id="{0F27BAA0-49A1-09A1-7F54-DE065579BAA4}"/>
                </a:ext>
              </a:extLst>
            </p:cNvPr>
            <p:cNvPicPr>
              <a:picLocks noChangeAspect="1"/>
            </p:cNvPicPr>
            <p:nvPr/>
          </p:nvPicPr>
          <p:blipFill>
            <a:blip r:embed="rId3"/>
            <a:stretch>
              <a:fillRect/>
            </a:stretch>
          </p:blipFill>
          <p:spPr>
            <a:xfrm>
              <a:off x="5099843" y="6125546"/>
              <a:ext cx="1925241" cy="1866900"/>
            </a:xfrm>
            <a:prstGeom prst="rect">
              <a:avLst/>
            </a:prstGeom>
          </p:spPr>
        </p:pic>
        <p:sp>
          <p:nvSpPr>
            <p:cNvPr id="22" name="Google Shape;698;p10">
              <a:extLst>
                <a:ext uri="{FF2B5EF4-FFF2-40B4-BE49-F238E27FC236}">
                  <a16:creationId xmlns:a16="http://schemas.microsoft.com/office/drawing/2014/main" id="{428C46EE-6B7D-BB26-BD1F-E0EFA7A21E35}"/>
                </a:ext>
              </a:extLst>
            </p:cNvPr>
            <p:cNvSpPr txBox="1"/>
            <p:nvPr/>
          </p:nvSpPr>
          <p:spPr>
            <a:xfrm>
              <a:off x="5122517" y="6060384"/>
              <a:ext cx="1879893" cy="1997224"/>
            </a:xfrm>
            <a:prstGeom prst="rect">
              <a:avLst/>
            </a:prstGeom>
            <a:noFill/>
            <a:ln w="25400" cap="flat" cmpd="sng">
              <a:noFill/>
              <a:prstDash val="solid"/>
              <a:round/>
              <a:headEnd type="none" w="sm" len="sm"/>
              <a:tailEnd type="none" w="sm" len="sm"/>
            </a:ln>
          </p:spPr>
          <p:txBody>
            <a:bodyPr spcFirstLastPara="1" wrap="square" lIns="0" tIns="0" rIns="0" bIns="0" anchor="ctr" anchorCtr="0">
              <a:noAutofit/>
            </a:bodyPr>
            <a:lstStyle/>
            <a:p>
              <a:pPr algn="ctr">
                <a:spcBef>
                  <a:spcPts val="600"/>
                </a:spcBef>
                <a:spcAft>
                  <a:spcPts val="600"/>
                </a:spcAft>
              </a:pPr>
              <a:r>
                <a:rPr lang="en-GB" sz="1800"/>
                <a:t>Environmental renewal</a:t>
              </a:r>
            </a:p>
          </p:txBody>
        </p:sp>
      </p:grpSp>
      <p:grpSp>
        <p:nvGrpSpPr>
          <p:cNvPr id="23" name="Group 22">
            <a:extLst>
              <a:ext uri="{FF2B5EF4-FFF2-40B4-BE49-F238E27FC236}">
                <a16:creationId xmlns:a16="http://schemas.microsoft.com/office/drawing/2014/main" id="{55C648D2-AE90-0DB5-12DC-C143C01CEAA5}"/>
              </a:ext>
            </a:extLst>
          </p:cNvPr>
          <p:cNvGrpSpPr/>
          <p:nvPr/>
        </p:nvGrpSpPr>
        <p:grpSpPr>
          <a:xfrm>
            <a:off x="6037188" y="4580508"/>
            <a:ext cx="1925241" cy="1997224"/>
            <a:chOff x="5099843" y="6060384"/>
            <a:chExt cx="1925241" cy="1997224"/>
          </a:xfrm>
        </p:grpSpPr>
        <p:pic>
          <p:nvPicPr>
            <p:cNvPr id="24" name="Picture 23">
              <a:extLst>
                <a:ext uri="{FF2B5EF4-FFF2-40B4-BE49-F238E27FC236}">
                  <a16:creationId xmlns:a16="http://schemas.microsoft.com/office/drawing/2014/main" id="{1754F1CC-05FD-7094-BAC0-CCE22E529D57}"/>
                </a:ext>
              </a:extLst>
            </p:cNvPr>
            <p:cNvPicPr>
              <a:picLocks noChangeAspect="1"/>
            </p:cNvPicPr>
            <p:nvPr/>
          </p:nvPicPr>
          <p:blipFill>
            <a:blip r:embed="rId3"/>
            <a:stretch>
              <a:fillRect/>
            </a:stretch>
          </p:blipFill>
          <p:spPr>
            <a:xfrm>
              <a:off x="5099843" y="6125546"/>
              <a:ext cx="1925241" cy="1866900"/>
            </a:xfrm>
            <a:prstGeom prst="rect">
              <a:avLst/>
            </a:prstGeom>
          </p:spPr>
        </p:pic>
        <p:sp>
          <p:nvSpPr>
            <p:cNvPr id="25" name="Google Shape;698;p10">
              <a:extLst>
                <a:ext uri="{FF2B5EF4-FFF2-40B4-BE49-F238E27FC236}">
                  <a16:creationId xmlns:a16="http://schemas.microsoft.com/office/drawing/2014/main" id="{C40160AD-B38F-EFD2-D996-C07B74D59318}"/>
                </a:ext>
              </a:extLst>
            </p:cNvPr>
            <p:cNvSpPr txBox="1"/>
            <p:nvPr/>
          </p:nvSpPr>
          <p:spPr>
            <a:xfrm>
              <a:off x="5122517" y="6060384"/>
              <a:ext cx="1879893" cy="1997224"/>
            </a:xfrm>
            <a:prstGeom prst="rect">
              <a:avLst/>
            </a:prstGeom>
            <a:noFill/>
            <a:ln w="25400" cap="flat" cmpd="sng">
              <a:noFill/>
              <a:prstDash val="solid"/>
              <a:round/>
              <a:headEnd type="none" w="sm" len="sm"/>
              <a:tailEnd type="none" w="sm" len="sm"/>
            </a:ln>
          </p:spPr>
          <p:txBody>
            <a:bodyPr spcFirstLastPara="1" wrap="square" lIns="0" tIns="0" rIns="0" bIns="0" anchor="ctr" anchorCtr="0">
              <a:noAutofit/>
            </a:bodyPr>
            <a:lstStyle/>
            <a:p>
              <a:pPr algn="ctr">
                <a:spcBef>
                  <a:spcPts val="600"/>
                </a:spcBef>
                <a:spcAft>
                  <a:spcPts val="600"/>
                </a:spcAft>
              </a:pPr>
              <a:r>
                <a:rPr lang="en-GB" sz="1800"/>
                <a:t>Electrification</a:t>
              </a:r>
            </a:p>
          </p:txBody>
        </p:sp>
      </p:grpSp>
      <p:grpSp>
        <p:nvGrpSpPr>
          <p:cNvPr id="26" name="Group 25">
            <a:extLst>
              <a:ext uri="{FF2B5EF4-FFF2-40B4-BE49-F238E27FC236}">
                <a16:creationId xmlns:a16="http://schemas.microsoft.com/office/drawing/2014/main" id="{5D869920-B25D-939A-2DEE-6A5BD8EEF273}"/>
              </a:ext>
            </a:extLst>
          </p:cNvPr>
          <p:cNvGrpSpPr/>
          <p:nvPr/>
        </p:nvGrpSpPr>
        <p:grpSpPr>
          <a:xfrm>
            <a:off x="2991085" y="4580508"/>
            <a:ext cx="1925241" cy="1997224"/>
            <a:chOff x="5099843" y="6060384"/>
            <a:chExt cx="1925241" cy="1997224"/>
          </a:xfrm>
        </p:grpSpPr>
        <p:pic>
          <p:nvPicPr>
            <p:cNvPr id="27" name="Picture 26">
              <a:extLst>
                <a:ext uri="{FF2B5EF4-FFF2-40B4-BE49-F238E27FC236}">
                  <a16:creationId xmlns:a16="http://schemas.microsoft.com/office/drawing/2014/main" id="{1C24800F-F4A2-E44B-06C8-E35141420117}"/>
                </a:ext>
              </a:extLst>
            </p:cNvPr>
            <p:cNvPicPr>
              <a:picLocks noChangeAspect="1"/>
            </p:cNvPicPr>
            <p:nvPr/>
          </p:nvPicPr>
          <p:blipFill>
            <a:blip r:embed="rId3"/>
            <a:stretch>
              <a:fillRect/>
            </a:stretch>
          </p:blipFill>
          <p:spPr>
            <a:xfrm>
              <a:off x="5099843" y="6125546"/>
              <a:ext cx="1925241" cy="1866900"/>
            </a:xfrm>
            <a:prstGeom prst="rect">
              <a:avLst/>
            </a:prstGeom>
          </p:spPr>
        </p:pic>
        <p:sp>
          <p:nvSpPr>
            <p:cNvPr id="30" name="Google Shape;698;p10">
              <a:extLst>
                <a:ext uri="{FF2B5EF4-FFF2-40B4-BE49-F238E27FC236}">
                  <a16:creationId xmlns:a16="http://schemas.microsoft.com/office/drawing/2014/main" id="{A6DD16C5-A8F7-DB73-D8DE-8493F0AD3917}"/>
                </a:ext>
              </a:extLst>
            </p:cNvPr>
            <p:cNvSpPr txBox="1"/>
            <p:nvPr/>
          </p:nvSpPr>
          <p:spPr>
            <a:xfrm>
              <a:off x="5122517" y="6060384"/>
              <a:ext cx="1879893" cy="1997224"/>
            </a:xfrm>
            <a:prstGeom prst="rect">
              <a:avLst/>
            </a:prstGeom>
            <a:noFill/>
            <a:ln w="25400" cap="flat" cmpd="sng">
              <a:noFill/>
              <a:prstDash val="solid"/>
              <a:round/>
              <a:headEnd type="none" w="sm" len="sm"/>
              <a:tailEnd type="none" w="sm" len="sm"/>
            </a:ln>
          </p:spPr>
          <p:txBody>
            <a:bodyPr spcFirstLastPara="1" wrap="square" lIns="0" tIns="0" rIns="0" bIns="0" anchor="ctr" anchorCtr="0">
              <a:noAutofit/>
            </a:bodyPr>
            <a:lstStyle/>
            <a:p>
              <a:pPr algn="ctr">
                <a:spcBef>
                  <a:spcPts val="600"/>
                </a:spcBef>
                <a:spcAft>
                  <a:spcPts val="600"/>
                </a:spcAft>
              </a:pPr>
              <a:r>
                <a:rPr lang="en-GB" sz="1800"/>
                <a:t>Smart </a:t>
              </a:r>
              <a:br>
                <a:rPr lang="en-GB" sz="1800"/>
              </a:br>
              <a:r>
                <a:rPr lang="en-GB" sz="1800"/>
                <a:t>distribution</a:t>
              </a:r>
            </a:p>
          </p:txBody>
        </p:sp>
      </p:grpSp>
      <p:grpSp>
        <p:nvGrpSpPr>
          <p:cNvPr id="31" name="Group 30">
            <a:extLst>
              <a:ext uri="{FF2B5EF4-FFF2-40B4-BE49-F238E27FC236}">
                <a16:creationId xmlns:a16="http://schemas.microsoft.com/office/drawing/2014/main" id="{BD992039-24AD-9E77-2061-B836A3E02A8A}"/>
              </a:ext>
            </a:extLst>
          </p:cNvPr>
          <p:cNvGrpSpPr/>
          <p:nvPr/>
        </p:nvGrpSpPr>
        <p:grpSpPr>
          <a:xfrm>
            <a:off x="1033095" y="2721000"/>
            <a:ext cx="1925241" cy="1997224"/>
            <a:chOff x="5099843" y="6060384"/>
            <a:chExt cx="1925241" cy="1997224"/>
          </a:xfrm>
        </p:grpSpPr>
        <p:pic>
          <p:nvPicPr>
            <p:cNvPr id="32" name="Picture 31">
              <a:extLst>
                <a:ext uri="{FF2B5EF4-FFF2-40B4-BE49-F238E27FC236}">
                  <a16:creationId xmlns:a16="http://schemas.microsoft.com/office/drawing/2014/main" id="{14F96A4B-972F-87D3-A045-EEB86B9E8961}"/>
                </a:ext>
              </a:extLst>
            </p:cNvPr>
            <p:cNvPicPr>
              <a:picLocks noChangeAspect="1"/>
            </p:cNvPicPr>
            <p:nvPr/>
          </p:nvPicPr>
          <p:blipFill>
            <a:blip r:embed="rId3"/>
            <a:stretch>
              <a:fillRect/>
            </a:stretch>
          </p:blipFill>
          <p:spPr>
            <a:xfrm>
              <a:off x="5099843" y="6125546"/>
              <a:ext cx="1925241" cy="1866900"/>
            </a:xfrm>
            <a:prstGeom prst="rect">
              <a:avLst/>
            </a:prstGeom>
          </p:spPr>
        </p:pic>
        <p:sp>
          <p:nvSpPr>
            <p:cNvPr id="33" name="Google Shape;698;p10">
              <a:extLst>
                <a:ext uri="{FF2B5EF4-FFF2-40B4-BE49-F238E27FC236}">
                  <a16:creationId xmlns:a16="http://schemas.microsoft.com/office/drawing/2014/main" id="{C14EAD0F-F54F-8628-D96B-38B721EEE8C9}"/>
                </a:ext>
              </a:extLst>
            </p:cNvPr>
            <p:cNvSpPr txBox="1"/>
            <p:nvPr/>
          </p:nvSpPr>
          <p:spPr>
            <a:xfrm>
              <a:off x="5122517" y="6060384"/>
              <a:ext cx="1879893" cy="1997224"/>
            </a:xfrm>
            <a:prstGeom prst="rect">
              <a:avLst/>
            </a:prstGeom>
            <a:noFill/>
            <a:ln w="25400" cap="flat" cmpd="sng">
              <a:noFill/>
              <a:prstDash val="solid"/>
              <a:round/>
              <a:headEnd type="none" w="sm" len="sm"/>
              <a:tailEnd type="none" w="sm" len="sm"/>
            </a:ln>
          </p:spPr>
          <p:txBody>
            <a:bodyPr spcFirstLastPara="1" wrap="square" lIns="0" tIns="0" rIns="0" bIns="0" anchor="ctr" anchorCtr="0">
              <a:noAutofit/>
            </a:bodyPr>
            <a:lstStyle/>
            <a:p>
              <a:pPr algn="ctr">
                <a:spcBef>
                  <a:spcPts val="600"/>
                </a:spcBef>
                <a:spcAft>
                  <a:spcPts val="600"/>
                </a:spcAft>
              </a:pPr>
              <a:r>
                <a:rPr lang="en-GB" sz="1800"/>
                <a:t>Renewable energy</a:t>
              </a:r>
            </a:p>
          </p:txBody>
        </p:sp>
      </p:grpSp>
      <p:grpSp>
        <p:nvGrpSpPr>
          <p:cNvPr id="34" name="Group 33">
            <a:extLst>
              <a:ext uri="{FF2B5EF4-FFF2-40B4-BE49-F238E27FC236}">
                <a16:creationId xmlns:a16="http://schemas.microsoft.com/office/drawing/2014/main" id="{92AD0363-849E-F81E-DA6D-47A25F9C3AF5}"/>
              </a:ext>
            </a:extLst>
          </p:cNvPr>
          <p:cNvGrpSpPr/>
          <p:nvPr/>
        </p:nvGrpSpPr>
        <p:grpSpPr>
          <a:xfrm>
            <a:off x="1033095" y="6304508"/>
            <a:ext cx="1925241" cy="1997224"/>
            <a:chOff x="5099843" y="6060384"/>
            <a:chExt cx="1925241" cy="1997224"/>
          </a:xfrm>
        </p:grpSpPr>
        <p:pic>
          <p:nvPicPr>
            <p:cNvPr id="36" name="Picture 35">
              <a:extLst>
                <a:ext uri="{FF2B5EF4-FFF2-40B4-BE49-F238E27FC236}">
                  <a16:creationId xmlns:a16="http://schemas.microsoft.com/office/drawing/2014/main" id="{3E312DE5-85F6-6490-6A9D-D103A97868BD}"/>
                </a:ext>
              </a:extLst>
            </p:cNvPr>
            <p:cNvPicPr>
              <a:picLocks noChangeAspect="1"/>
            </p:cNvPicPr>
            <p:nvPr/>
          </p:nvPicPr>
          <p:blipFill>
            <a:blip r:embed="rId3"/>
            <a:stretch>
              <a:fillRect/>
            </a:stretch>
          </p:blipFill>
          <p:spPr>
            <a:xfrm>
              <a:off x="5099843" y="6125546"/>
              <a:ext cx="1925241" cy="1866900"/>
            </a:xfrm>
            <a:prstGeom prst="rect">
              <a:avLst/>
            </a:prstGeom>
          </p:spPr>
        </p:pic>
        <p:sp>
          <p:nvSpPr>
            <p:cNvPr id="37" name="Google Shape;698;p10">
              <a:extLst>
                <a:ext uri="{FF2B5EF4-FFF2-40B4-BE49-F238E27FC236}">
                  <a16:creationId xmlns:a16="http://schemas.microsoft.com/office/drawing/2014/main" id="{7602FE18-86A5-B5B4-813C-CA932129AD80}"/>
                </a:ext>
              </a:extLst>
            </p:cNvPr>
            <p:cNvSpPr txBox="1"/>
            <p:nvPr/>
          </p:nvSpPr>
          <p:spPr>
            <a:xfrm>
              <a:off x="5122517" y="6060384"/>
              <a:ext cx="1879893" cy="1997224"/>
            </a:xfrm>
            <a:prstGeom prst="rect">
              <a:avLst/>
            </a:prstGeom>
            <a:noFill/>
            <a:ln w="25400" cap="flat" cmpd="sng">
              <a:noFill/>
              <a:prstDash val="solid"/>
              <a:round/>
              <a:headEnd type="none" w="sm" len="sm"/>
              <a:tailEnd type="none" w="sm" len="sm"/>
            </a:ln>
          </p:spPr>
          <p:txBody>
            <a:bodyPr spcFirstLastPara="1" wrap="square" lIns="0" tIns="0" rIns="0" bIns="0" anchor="ctr" anchorCtr="0">
              <a:noAutofit/>
            </a:bodyPr>
            <a:lstStyle/>
            <a:p>
              <a:pPr algn="ctr">
                <a:spcBef>
                  <a:spcPts val="600"/>
                </a:spcBef>
                <a:spcAft>
                  <a:spcPts val="600"/>
                </a:spcAft>
              </a:pPr>
              <a:r>
                <a:rPr lang="en-GB" sz="1800"/>
                <a:t>Energy</a:t>
              </a:r>
              <a:br>
                <a:rPr lang="en-GB" sz="1800"/>
              </a:br>
              <a:r>
                <a:rPr lang="en-GB" sz="1800"/>
                <a:t>storage</a:t>
              </a:r>
            </a:p>
          </p:txBody>
        </p:sp>
      </p:grpSp>
      <p:sp>
        <p:nvSpPr>
          <p:cNvPr id="2" name="Title 1">
            <a:extLst>
              <a:ext uri="{FF2B5EF4-FFF2-40B4-BE49-F238E27FC236}">
                <a16:creationId xmlns:a16="http://schemas.microsoft.com/office/drawing/2014/main" id="{DCBF39DB-BEE4-C74F-D431-F3C2995AE4FD}"/>
              </a:ext>
            </a:extLst>
          </p:cNvPr>
          <p:cNvSpPr>
            <a:spLocks noGrp="1"/>
          </p:cNvSpPr>
          <p:nvPr>
            <p:ph type="title"/>
          </p:nvPr>
        </p:nvSpPr>
        <p:spPr/>
        <p:txBody>
          <a:bodyPr/>
          <a:lstStyle/>
          <a:p>
            <a:r>
              <a:rPr lang="en"/>
              <a:t>The technology roadmap to the future</a:t>
            </a:r>
            <a:endParaRPr lang="en-US"/>
          </a:p>
        </p:txBody>
      </p:sp>
      <p:sp>
        <p:nvSpPr>
          <p:cNvPr id="12" name="Slide Number Placeholder 5">
            <a:extLst>
              <a:ext uri="{FF2B5EF4-FFF2-40B4-BE49-F238E27FC236}">
                <a16:creationId xmlns:a16="http://schemas.microsoft.com/office/drawing/2014/main" id="{34181613-9336-BC8A-AF39-CFCA00B59A1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10</a:t>
            </a:fld>
            <a:endParaRPr lang="en-US" b="0"/>
          </a:p>
        </p:txBody>
      </p:sp>
      <p:sp>
        <p:nvSpPr>
          <p:cNvPr id="28" name="TextBox 27">
            <a:extLst>
              <a:ext uri="{FF2B5EF4-FFF2-40B4-BE49-F238E27FC236}">
                <a16:creationId xmlns:a16="http://schemas.microsoft.com/office/drawing/2014/main" id="{F1A8521A-6E81-44D9-FA73-AE4906C8FEDD}"/>
              </a:ext>
            </a:extLst>
          </p:cNvPr>
          <p:cNvSpPr txBox="1"/>
          <p:nvPr/>
        </p:nvSpPr>
        <p:spPr>
          <a:xfrm>
            <a:off x="13804486" y="5874809"/>
            <a:ext cx="1742700" cy="307777"/>
          </a:xfrm>
          <a:prstGeom prst="rect">
            <a:avLst/>
          </a:prstGeom>
          <a:noFill/>
        </p:spPr>
        <p:txBody>
          <a:bodyPr wrap="square">
            <a:spAutoFit/>
          </a:bodyPr>
          <a:lstStyle/>
          <a:p>
            <a:pPr algn="ctr"/>
            <a:endParaRPr lang="en-GB" sz="1400" b="1"/>
          </a:p>
        </p:txBody>
      </p:sp>
      <p:cxnSp>
        <p:nvCxnSpPr>
          <p:cNvPr id="29" name="Google Shape;117;p20">
            <a:extLst>
              <a:ext uri="{FF2B5EF4-FFF2-40B4-BE49-F238E27FC236}">
                <a16:creationId xmlns:a16="http://schemas.microsoft.com/office/drawing/2014/main" id="{E71C1FA0-46A1-6205-FEB4-FF8B497151F4}"/>
              </a:ext>
            </a:extLst>
          </p:cNvPr>
          <p:cNvCxnSpPr>
            <a:cxnSpLocks/>
          </p:cNvCxnSpPr>
          <p:nvPr/>
        </p:nvCxnSpPr>
        <p:spPr>
          <a:xfrm>
            <a:off x="2932821" y="4330700"/>
            <a:ext cx="457200" cy="393700"/>
          </a:xfrm>
          <a:prstGeom prst="straightConnector1">
            <a:avLst/>
          </a:prstGeom>
          <a:noFill/>
          <a:ln w="22860" cap="flat" cmpd="sng">
            <a:solidFill>
              <a:schemeClr val="tx1"/>
            </a:solidFill>
            <a:prstDash val="solid"/>
            <a:round/>
            <a:headEnd type="none" w="med" len="med"/>
            <a:tailEnd type="triangle" w="lg" len="lg"/>
          </a:ln>
        </p:spPr>
      </p:cxnSp>
      <p:sp>
        <p:nvSpPr>
          <p:cNvPr id="4" name="Google Shape;549;p3">
            <a:extLst>
              <a:ext uri="{FF2B5EF4-FFF2-40B4-BE49-F238E27FC236}">
                <a16:creationId xmlns:a16="http://schemas.microsoft.com/office/drawing/2014/main" id="{DC2F4BFC-1CB5-A0D2-7953-5598EC2A84A5}"/>
              </a:ext>
            </a:extLst>
          </p:cNvPr>
          <p:cNvSpPr txBox="1"/>
          <p:nvPr/>
        </p:nvSpPr>
        <p:spPr>
          <a:xfrm>
            <a:off x="12937543" y="696253"/>
            <a:ext cx="2992970"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a:t>
            </a:r>
            <a:endParaRPr lang="en-GB" sz="1600"/>
          </a:p>
        </p:txBody>
      </p:sp>
      <p:sp>
        <p:nvSpPr>
          <p:cNvPr id="41" name="TextBox 40">
            <a:extLst>
              <a:ext uri="{FF2B5EF4-FFF2-40B4-BE49-F238E27FC236}">
                <a16:creationId xmlns:a16="http://schemas.microsoft.com/office/drawing/2014/main" id="{5AD3D404-477E-37F3-564A-0215C108EDD9}"/>
              </a:ext>
            </a:extLst>
          </p:cNvPr>
          <p:cNvSpPr txBox="1"/>
          <p:nvPr/>
        </p:nvSpPr>
        <p:spPr>
          <a:xfrm>
            <a:off x="596900" y="3082669"/>
            <a:ext cx="12788900" cy="923330"/>
          </a:xfrm>
          <a:prstGeom prst="rect">
            <a:avLst/>
          </a:prstGeom>
          <a:noFill/>
        </p:spPr>
        <p:txBody>
          <a:bodyPr wrap="square">
            <a:spAutoFit/>
          </a:bodyPr>
          <a:lstStyle/>
          <a:p>
            <a:pPr algn="ctr"/>
            <a:r>
              <a:rPr lang="en-GB" sz="1800" b="1">
                <a:solidFill>
                  <a:schemeClr val="tx1"/>
                </a:solidFill>
              </a:rPr>
              <a:t>Efficiency improvements</a:t>
            </a:r>
            <a:br>
              <a:rPr lang="en-GB" sz="1800" b="1">
                <a:solidFill>
                  <a:schemeClr val="tx1"/>
                </a:solidFill>
              </a:rPr>
            </a:br>
            <a:r>
              <a:rPr lang="en-GB" sz="1800" b="1">
                <a:solidFill>
                  <a:schemeClr val="tx1"/>
                </a:solidFill>
              </a:rPr>
              <a:t>in all technologies</a:t>
            </a:r>
          </a:p>
          <a:p>
            <a:pPr algn="ctr"/>
            <a:endParaRPr lang="en-GB" sz="1800" b="1">
              <a:solidFill>
                <a:schemeClr val="tx1"/>
              </a:solidFill>
            </a:endParaRPr>
          </a:p>
        </p:txBody>
      </p:sp>
      <p:cxnSp>
        <p:nvCxnSpPr>
          <p:cNvPr id="63" name="Google Shape;117;p20">
            <a:extLst>
              <a:ext uri="{FF2B5EF4-FFF2-40B4-BE49-F238E27FC236}">
                <a16:creationId xmlns:a16="http://schemas.microsoft.com/office/drawing/2014/main" id="{4322C91F-6681-AC15-9636-844806EF6940}"/>
              </a:ext>
            </a:extLst>
          </p:cNvPr>
          <p:cNvCxnSpPr>
            <a:cxnSpLocks/>
          </p:cNvCxnSpPr>
          <p:nvPr/>
        </p:nvCxnSpPr>
        <p:spPr>
          <a:xfrm>
            <a:off x="5023943" y="5583451"/>
            <a:ext cx="897759" cy="0"/>
          </a:xfrm>
          <a:prstGeom prst="straightConnector1">
            <a:avLst/>
          </a:prstGeom>
          <a:noFill/>
          <a:ln w="22860" cap="flat" cmpd="sng">
            <a:solidFill>
              <a:schemeClr val="tx1"/>
            </a:solidFill>
            <a:prstDash val="solid"/>
            <a:round/>
            <a:headEnd type="none" w="med" len="med"/>
            <a:tailEnd type="triangle" w="lg" len="lg"/>
          </a:ln>
        </p:spPr>
      </p:cxnSp>
      <p:cxnSp>
        <p:nvCxnSpPr>
          <p:cNvPr id="70" name="Google Shape;117;p20">
            <a:extLst>
              <a:ext uri="{FF2B5EF4-FFF2-40B4-BE49-F238E27FC236}">
                <a16:creationId xmlns:a16="http://schemas.microsoft.com/office/drawing/2014/main" id="{87F5B35B-0D1A-E00F-AABA-EF2309085FA1}"/>
              </a:ext>
            </a:extLst>
          </p:cNvPr>
          <p:cNvCxnSpPr>
            <a:cxnSpLocks/>
          </p:cNvCxnSpPr>
          <p:nvPr/>
        </p:nvCxnSpPr>
        <p:spPr>
          <a:xfrm>
            <a:off x="8008883" y="5583451"/>
            <a:ext cx="5795603" cy="0"/>
          </a:xfrm>
          <a:prstGeom prst="straightConnector1">
            <a:avLst/>
          </a:prstGeom>
          <a:noFill/>
          <a:ln w="22860" cap="flat" cmpd="sng">
            <a:solidFill>
              <a:schemeClr val="tx1"/>
            </a:solidFill>
            <a:prstDash val="solid"/>
            <a:round/>
            <a:headEnd type="none" w="med" len="med"/>
            <a:tailEnd type="triangle" w="lg" len="lg"/>
          </a:ln>
        </p:spPr>
      </p:cxnSp>
      <p:cxnSp>
        <p:nvCxnSpPr>
          <p:cNvPr id="72" name="Google Shape;117;p20">
            <a:extLst>
              <a:ext uri="{FF2B5EF4-FFF2-40B4-BE49-F238E27FC236}">
                <a16:creationId xmlns:a16="http://schemas.microsoft.com/office/drawing/2014/main" id="{A8287CAD-77EF-C6C4-C804-240C758C484E}"/>
              </a:ext>
            </a:extLst>
          </p:cNvPr>
          <p:cNvCxnSpPr>
            <a:cxnSpLocks/>
            <a:stCxn id="6" idx="0"/>
          </p:cNvCxnSpPr>
          <p:nvPr/>
        </p:nvCxnSpPr>
        <p:spPr>
          <a:xfrm flipV="1">
            <a:off x="9173964" y="5689600"/>
            <a:ext cx="0" cy="370784"/>
          </a:xfrm>
          <a:prstGeom prst="straightConnector1">
            <a:avLst/>
          </a:prstGeom>
          <a:noFill/>
          <a:ln w="22860" cap="flat" cmpd="sng">
            <a:solidFill>
              <a:schemeClr val="tx1"/>
            </a:solidFill>
            <a:prstDash val="solid"/>
            <a:round/>
            <a:headEnd type="none" w="med" len="med"/>
            <a:tailEnd type="triangle" w="lg" len="lg"/>
          </a:ln>
        </p:spPr>
      </p:cxnSp>
      <p:cxnSp>
        <p:nvCxnSpPr>
          <p:cNvPr id="42" name="Google Shape;117;p20">
            <a:extLst>
              <a:ext uri="{FF2B5EF4-FFF2-40B4-BE49-F238E27FC236}">
                <a16:creationId xmlns:a16="http://schemas.microsoft.com/office/drawing/2014/main" id="{91F904B3-84A2-7F72-2C1D-CC6BEBE7E40A}"/>
              </a:ext>
            </a:extLst>
          </p:cNvPr>
          <p:cNvCxnSpPr>
            <a:cxnSpLocks/>
          </p:cNvCxnSpPr>
          <p:nvPr/>
        </p:nvCxnSpPr>
        <p:spPr>
          <a:xfrm flipV="1">
            <a:off x="11767046" y="5689600"/>
            <a:ext cx="0" cy="370784"/>
          </a:xfrm>
          <a:prstGeom prst="straightConnector1">
            <a:avLst/>
          </a:prstGeom>
          <a:noFill/>
          <a:ln w="22860" cap="flat" cmpd="sng">
            <a:solidFill>
              <a:schemeClr val="tx1"/>
            </a:solidFill>
            <a:prstDash val="solid"/>
            <a:round/>
            <a:headEnd type="none" w="med" len="med"/>
            <a:tailEnd type="triangle" w="lg" len="lg"/>
          </a:ln>
        </p:spPr>
      </p:cxnSp>
      <p:cxnSp>
        <p:nvCxnSpPr>
          <p:cNvPr id="43" name="Google Shape;117;p20">
            <a:extLst>
              <a:ext uri="{FF2B5EF4-FFF2-40B4-BE49-F238E27FC236}">
                <a16:creationId xmlns:a16="http://schemas.microsoft.com/office/drawing/2014/main" id="{E1931C1F-02DC-0A9F-9778-7EA740D9F905}"/>
              </a:ext>
            </a:extLst>
          </p:cNvPr>
          <p:cNvCxnSpPr>
            <a:cxnSpLocks/>
          </p:cNvCxnSpPr>
          <p:nvPr/>
        </p:nvCxnSpPr>
        <p:spPr>
          <a:xfrm>
            <a:off x="10480154" y="5010352"/>
            <a:ext cx="0" cy="387148"/>
          </a:xfrm>
          <a:prstGeom prst="straightConnector1">
            <a:avLst/>
          </a:prstGeom>
          <a:noFill/>
          <a:ln w="22860" cap="flat" cmpd="sng">
            <a:solidFill>
              <a:schemeClr val="tx1"/>
            </a:solidFill>
            <a:prstDash val="solid"/>
            <a:round/>
            <a:headEnd type="none" w="med" len="med"/>
            <a:tailEnd type="triangle" w="lg" len="lg"/>
          </a:ln>
        </p:spPr>
      </p:cxnSp>
      <p:cxnSp>
        <p:nvCxnSpPr>
          <p:cNvPr id="51" name="Google Shape;117;p20">
            <a:extLst>
              <a:ext uri="{FF2B5EF4-FFF2-40B4-BE49-F238E27FC236}">
                <a16:creationId xmlns:a16="http://schemas.microsoft.com/office/drawing/2014/main" id="{2E8C5873-AE50-63A6-FF23-9920E1E78EA6}"/>
              </a:ext>
            </a:extLst>
          </p:cNvPr>
          <p:cNvCxnSpPr>
            <a:cxnSpLocks/>
          </p:cNvCxnSpPr>
          <p:nvPr/>
        </p:nvCxnSpPr>
        <p:spPr>
          <a:xfrm flipV="1">
            <a:off x="2932821" y="6630888"/>
            <a:ext cx="457200" cy="393700"/>
          </a:xfrm>
          <a:prstGeom prst="straightConnector1">
            <a:avLst/>
          </a:prstGeom>
          <a:noFill/>
          <a:ln w="22860" cap="flat" cmpd="sng">
            <a:solidFill>
              <a:schemeClr val="tx1"/>
            </a:solidFill>
            <a:prstDash val="solid"/>
            <a:round/>
            <a:headEnd type="none" w="med" len="med"/>
            <a:tailEnd type="triangle" w="lg" len="lg"/>
          </a:ln>
        </p:spPr>
      </p:cxnSp>
      <p:grpSp>
        <p:nvGrpSpPr>
          <p:cNvPr id="11" name="Group 10">
            <a:extLst>
              <a:ext uri="{FF2B5EF4-FFF2-40B4-BE49-F238E27FC236}">
                <a16:creationId xmlns:a16="http://schemas.microsoft.com/office/drawing/2014/main" id="{C6DC3BE7-80FE-1090-26A5-A2129450BBED}"/>
              </a:ext>
            </a:extLst>
          </p:cNvPr>
          <p:cNvGrpSpPr/>
          <p:nvPr/>
        </p:nvGrpSpPr>
        <p:grpSpPr>
          <a:xfrm>
            <a:off x="13827936" y="4580508"/>
            <a:ext cx="1925241" cy="1997224"/>
            <a:chOff x="5099843" y="6060384"/>
            <a:chExt cx="1925241" cy="1997224"/>
          </a:xfrm>
        </p:grpSpPr>
        <p:pic>
          <p:nvPicPr>
            <p:cNvPr id="13" name="Picture 12">
              <a:extLst>
                <a:ext uri="{FF2B5EF4-FFF2-40B4-BE49-F238E27FC236}">
                  <a16:creationId xmlns:a16="http://schemas.microsoft.com/office/drawing/2014/main" id="{BA49090B-E8F9-FAC1-9133-B0065932744C}"/>
                </a:ext>
              </a:extLst>
            </p:cNvPr>
            <p:cNvPicPr>
              <a:picLocks noChangeAspect="1"/>
            </p:cNvPicPr>
            <p:nvPr/>
          </p:nvPicPr>
          <p:blipFill>
            <a:blip r:embed="rId3"/>
            <a:stretch>
              <a:fillRect/>
            </a:stretch>
          </p:blipFill>
          <p:spPr>
            <a:xfrm>
              <a:off x="5099843" y="6125546"/>
              <a:ext cx="1925241" cy="1866900"/>
            </a:xfrm>
            <a:prstGeom prst="rect">
              <a:avLst/>
            </a:prstGeom>
          </p:spPr>
        </p:pic>
        <p:sp>
          <p:nvSpPr>
            <p:cNvPr id="14" name="Google Shape;698;p10">
              <a:extLst>
                <a:ext uri="{FF2B5EF4-FFF2-40B4-BE49-F238E27FC236}">
                  <a16:creationId xmlns:a16="http://schemas.microsoft.com/office/drawing/2014/main" id="{F697ED1A-E2A9-DE0F-49B7-5A65CA9A7AA1}"/>
                </a:ext>
              </a:extLst>
            </p:cNvPr>
            <p:cNvSpPr txBox="1"/>
            <p:nvPr/>
          </p:nvSpPr>
          <p:spPr>
            <a:xfrm>
              <a:off x="5122517" y="6060384"/>
              <a:ext cx="1879893" cy="1997224"/>
            </a:xfrm>
            <a:prstGeom prst="rect">
              <a:avLst/>
            </a:prstGeom>
            <a:noFill/>
            <a:ln w="25400" cap="flat" cmpd="sng">
              <a:noFill/>
              <a:prstDash val="solid"/>
              <a:round/>
              <a:headEnd type="none" w="sm" len="sm"/>
              <a:tailEnd type="none" w="sm" len="sm"/>
            </a:ln>
          </p:spPr>
          <p:txBody>
            <a:bodyPr spcFirstLastPara="1" wrap="square" lIns="0" tIns="0" rIns="0" bIns="0" anchor="ctr" anchorCtr="0">
              <a:noAutofit/>
            </a:bodyPr>
            <a:lstStyle/>
            <a:p>
              <a:pPr algn="ctr">
                <a:spcBef>
                  <a:spcPts val="600"/>
                </a:spcBef>
                <a:spcAft>
                  <a:spcPts val="600"/>
                </a:spcAft>
              </a:pPr>
              <a:r>
                <a:rPr lang="en-GB" sz="1800"/>
                <a:t>Net zero</a:t>
              </a:r>
            </a:p>
          </p:txBody>
        </p:sp>
      </p:grpSp>
    </p:spTree>
    <p:extLst>
      <p:ext uri="{BB962C8B-B14F-4D97-AF65-F5344CB8AC3E}">
        <p14:creationId xmlns:p14="http://schemas.microsoft.com/office/powerpoint/2010/main" val="154524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B3D0-366C-9299-12E4-FBB8FEF331EB}"/>
              </a:ext>
            </a:extLst>
          </p:cNvPr>
          <p:cNvSpPr>
            <a:spLocks noGrp="1"/>
          </p:cNvSpPr>
          <p:nvPr>
            <p:ph type="title"/>
          </p:nvPr>
        </p:nvSpPr>
        <p:spPr/>
        <p:txBody>
          <a:bodyPr/>
          <a:lstStyle/>
          <a:p>
            <a:r>
              <a:rPr lang="en"/>
              <a:t>Efficiency and storage</a:t>
            </a:r>
            <a:endParaRPr lang="en-US"/>
          </a:p>
        </p:txBody>
      </p:sp>
      <p:sp>
        <p:nvSpPr>
          <p:cNvPr id="9" name="Google Shape;698;p10">
            <a:extLst>
              <a:ext uri="{FF2B5EF4-FFF2-40B4-BE49-F238E27FC236}">
                <a16:creationId xmlns:a16="http://schemas.microsoft.com/office/drawing/2014/main" id="{D8A13409-DFB7-7D84-238D-D68DE4247E7B}"/>
              </a:ext>
            </a:extLst>
          </p:cNvPr>
          <p:cNvSpPr txBox="1"/>
          <p:nvPr/>
        </p:nvSpPr>
        <p:spPr>
          <a:xfrm>
            <a:off x="404748" y="5950356"/>
            <a:ext cx="6416749" cy="1905515"/>
          </a:xfrm>
          <a:prstGeom prst="rect">
            <a:avLst/>
          </a:prstGeom>
          <a:no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288000" tIns="360000" rIns="288000" bIns="288000" anchor="t" anchorCtr="0">
            <a:noAutofit/>
          </a:bodyPr>
          <a:lstStyle/>
          <a:p>
            <a:pPr marL="457200" lvl="0" indent="-300037" algn="l" rtl="0">
              <a:spcAft>
                <a:spcPts val="1200"/>
              </a:spcAft>
              <a:buSzPct val="70000"/>
              <a:buFont typeface="Arial" panose="020B0604020202020204" pitchFamily="34" charset="0"/>
              <a:buChar char="•"/>
            </a:pPr>
            <a:r>
              <a:rPr lang="en-GB" sz="2000"/>
              <a:t>What do you think each of the four </a:t>
            </a:r>
            <a:br>
              <a:rPr lang="en-GB" sz="2000"/>
            </a:br>
            <a:r>
              <a:rPr lang="en-GB" sz="2000"/>
              <a:t>approaches to reduce demand means?</a:t>
            </a:r>
          </a:p>
          <a:p>
            <a:pPr marL="457200" lvl="0" indent="-300037" algn="l" rtl="0">
              <a:spcBef>
                <a:spcPts val="0"/>
              </a:spcBef>
              <a:spcAft>
                <a:spcPts val="0"/>
              </a:spcAft>
              <a:buSzPct val="70000"/>
              <a:buFont typeface="Arial" panose="020B0604020202020204" pitchFamily="34" charset="0"/>
              <a:buChar char="•"/>
            </a:pPr>
            <a:r>
              <a:rPr lang="en-GB" sz="2000"/>
              <a:t>What carbon emissions reduction </a:t>
            </a:r>
            <a:br>
              <a:rPr lang="en-GB" sz="2000"/>
            </a:br>
            <a:r>
              <a:rPr lang="en-GB" sz="2000"/>
              <a:t>would this reduction deliver?</a:t>
            </a:r>
          </a:p>
        </p:txBody>
      </p:sp>
      <p:sp>
        <p:nvSpPr>
          <p:cNvPr id="46" name="Slide Number Placeholder 5">
            <a:extLst>
              <a:ext uri="{FF2B5EF4-FFF2-40B4-BE49-F238E27FC236}">
                <a16:creationId xmlns:a16="http://schemas.microsoft.com/office/drawing/2014/main" id="{062CC8C9-0C46-9DFA-8BD1-DBA68F83D0B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11</a:t>
            </a:fld>
            <a:endParaRPr lang="en-US" b="0"/>
          </a:p>
        </p:txBody>
      </p:sp>
      <p:sp>
        <p:nvSpPr>
          <p:cNvPr id="3" name="Google Shape;549;p3">
            <a:extLst>
              <a:ext uri="{FF2B5EF4-FFF2-40B4-BE49-F238E27FC236}">
                <a16:creationId xmlns:a16="http://schemas.microsoft.com/office/drawing/2014/main" id="{00C48092-BAC0-B7BC-F937-3904AA5BC769}"/>
              </a:ext>
            </a:extLst>
          </p:cNvPr>
          <p:cNvSpPr txBox="1"/>
          <p:nvPr/>
        </p:nvSpPr>
        <p:spPr>
          <a:xfrm>
            <a:off x="12937543" y="696253"/>
            <a:ext cx="2992970"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a:t>
            </a:r>
            <a:endParaRPr lang="en-GB" sz="1600"/>
          </a:p>
        </p:txBody>
      </p:sp>
      <p:pic>
        <p:nvPicPr>
          <p:cNvPr id="7" name="Picture 6">
            <a:extLst>
              <a:ext uri="{FF2B5EF4-FFF2-40B4-BE49-F238E27FC236}">
                <a16:creationId xmlns:a16="http://schemas.microsoft.com/office/drawing/2014/main" id="{6CFEFA68-8EEC-EDD4-7169-2B9A57D55A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3050" y="5306218"/>
            <a:ext cx="1003300" cy="977900"/>
          </a:xfrm>
          <a:prstGeom prst="rect">
            <a:avLst/>
          </a:prstGeom>
        </p:spPr>
      </p:pic>
      <p:pic>
        <p:nvPicPr>
          <p:cNvPr id="17" name="Picture 16">
            <a:extLst>
              <a:ext uri="{FF2B5EF4-FFF2-40B4-BE49-F238E27FC236}">
                <a16:creationId xmlns:a16="http://schemas.microsoft.com/office/drawing/2014/main" id="{C8ED059A-4907-9F44-CF6E-BD19388C27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33034" y="356612"/>
            <a:ext cx="1028700" cy="977900"/>
          </a:xfrm>
          <a:prstGeom prst="rect">
            <a:avLst/>
          </a:prstGeom>
        </p:spPr>
      </p:pic>
      <p:sp>
        <p:nvSpPr>
          <p:cNvPr id="22" name="TextBox 21">
            <a:extLst>
              <a:ext uri="{FF2B5EF4-FFF2-40B4-BE49-F238E27FC236}">
                <a16:creationId xmlns:a16="http://schemas.microsoft.com/office/drawing/2014/main" id="{9D1CB33D-E6F8-CABE-E6E9-18C5C8FC108C}"/>
              </a:ext>
            </a:extLst>
          </p:cNvPr>
          <p:cNvSpPr txBox="1"/>
          <p:nvPr/>
        </p:nvSpPr>
        <p:spPr>
          <a:xfrm>
            <a:off x="411858" y="2486262"/>
            <a:ext cx="6446142" cy="2708434"/>
          </a:xfrm>
          <a:prstGeom prst="rect">
            <a:avLst/>
          </a:prstGeom>
          <a:noFill/>
        </p:spPr>
        <p:txBody>
          <a:bodyPr wrap="square">
            <a:spAutoFit/>
          </a:bodyPr>
          <a:lstStyle/>
          <a:p>
            <a:pPr marL="0" lvl="0" indent="0" algn="l" rtl="0">
              <a:spcBef>
                <a:spcPts val="1200"/>
              </a:spcBef>
              <a:spcAft>
                <a:spcPts val="0"/>
              </a:spcAft>
              <a:buNone/>
            </a:pPr>
            <a:r>
              <a:rPr lang="en-GB" sz="2000"/>
              <a:t>300 million industrial </a:t>
            </a:r>
            <a:r>
              <a:rPr lang="en-GB" sz="2000" b="1"/>
              <a:t>electric-motor driven systems</a:t>
            </a:r>
            <a:r>
              <a:rPr lang="en-GB" sz="2000"/>
              <a:t> around the world account for 45% of the global total of:</a:t>
            </a:r>
          </a:p>
          <a:p>
            <a:pPr marL="0" lvl="0" indent="0" algn="l" rtl="0">
              <a:spcBef>
                <a:spcPts val="1200"/>
              </a:spcBef>
              <a:spcAft>
                <a:spcPts val="0"/>
              </a:spcAft>
              <a:buNone/>
            </a:pPr>
            <a:r>
              <a:rPr lang="en-GB" sz="2000"/>
              <a:t>5,796 </a:t>
            </a:r>
            <a:r>
              <a:rPr lang="en-GB" sz="2000" err="1"/>
              <a:t>TWh</a:t>
            </a:r>
            <a:r>
              <a:rPr lang="en-GB" sz="2000"/>
              <a:t> electrical consumption</a:t>
            </a:r>
          </a:p>
          <a:p>
            <a:pPr marL="0" lvl="0" indent="0" algn="l" rtl="0">
              <a:spcBef>
                <a:spcPts val="1200"/>
              </a:spcBef>
              <a:spcAft>
                <a:spcPts val="0"/>
              </a:spcAft>
              <a:buNone/>
            </a:pPr>
            <a:r>
              <a:rPr lang="en-GB" sz="2000"/>
              <a:t>13,333 Mt carbon from electricity</a:t>
            </a:r>
          </a:p>
          <a:p>
            <a:pPr marL="0" lvl="0" indent="0" algn="l" rtl="0">
              <a:spcBef>
                <a:spcPts val="1200"/>
              </a:spcBef>
              <a:spcAft>
                <a:spcPts val="0"/>
              </a:spcAft>
              <a:buNone/>
            </a:pPr>
            <a:r>
              <a:rPr lang="en-GB" sz="2000"/>
              <a:t>Four approaches make a 25% reduction in </a:t>
            </a:r>
            <a:br>
              <a:rPr lang="en-GB" sz="2000"/>
            </a:br>
            <a:r>
              <a:rPr lang="en-GB" sz="2000"/>
              <a:t>this demand possible: efficiency, matching, </a:t>
            </a:r>
            <a:br>
              <a:rPr lang="en-GB" sz="2000"/>
            </a:br>
            <a:r>
              <a:rPr lang="en-GB" sz="2000"/>
              <a:t>adjustable speed drives and system optimisation. </a:t>
            </a:r>
          </a:p>
        </p:txBody>
      </p:sp>
      <p:sp>
        <p:nvSpPr>
          <p:cNvPr id="24" name="TextBox 23">
            <a:extLst>
              <a:ext uri="{FF2B5EF4-FFF2-40B4-BE49-F238E27FC236}">
                <a16:creationId xmlns:a16="http://schemas.microsoft.com/office/drawing/2014/main" id="{212CC030-A56B-F0A0-5DAA-D7DACE6E005E}"/>
              </a:ext>
            </a:extLst>
          </p:cNvPr>
          <p:cNvSpPr txBox="1"/>
          <p:nvPr/>
        </p:nvSpPr>
        <p:spPr>
          <a:xfrm>
            <a:off x="7247119" y="2502591"/>
            <a:ext cx="6409638" cy="1938992"/>
          </a:xfrm>
          <a:prstGeom prst="rect">
            <a:avLst/>
          </a:prstGeom>
          <a:noFill/>
        </p:spPr>
        <p:txBody>
          <a:bodyPr wrap="square">
            <a:spAutoFit/>
          </a:bodyPr>
          <a:lstStyle/>
          <a:p>
            <a:pPr marL="0" lvl="0" indent="0" algn="l" rtl="0">
              <a:spcBef>
                <a:spcPts val="1200"/>
              </a:spcBef>
              <a:spcAft>
                <a:spcPts val="0"/>
              </a:spcAft>
              <a:buNone/>
            </a:pPr>
            <a:r>
              <a:rPr lang="en-GB" sz="2000"/>
              <a:t>Renewable energy sources are intermittent </a:t>
            </a:r>
            <a:br>
              <a:rPr lang="en-GB" sz="2000"/>
            </a:br>
            <a:r>
              <a:rPr lang="en-GB" sz="2000"/>
              <a:t>and can’t be turned on and off to match demand.</a:t>
            </a:r>
          </a:p>
          <a:p>
            <a:pPr marL="0" lvl="0" indent="0" algn="l" rtl="0">
              <a:spcBef>
                <a:spcPts val="1200"/>
              </a:spcBef>
              <a:spcAft>
                <a:spcPts val="0"/>
              </a:spcAft>
              <a:buNone/>
            </a:pPr>
            <a:r>
              <a:rPr lang="en-GB" sz="2000"/>
              <a:t>Battery </a:t>
            </a:r>
            <a:r>
              <a:rPr lang="en-GB" sz="2000" b="1"/>
              <a:t>grid storage </a:t>
            </a:r>
            <a:r>
              <a:rPr lang="en-GB" sz="2000"/>
              <a:t>will store surplus energy.</a:t>
            </a:r>
          </a:p>
          <a:p>
            <a:pPr marL="0" lvl="0" indent="0" algn="l" rtl="0">
              <a:spcBef>
                <a:spcPts val="1200"/>
              </a:spcBef>
              <a:spcAft>
                <a:spcPts val="0"/>
              </a:spcAft>
              <a:buNone/>
            </a:pPr>
            <a:r>
              <a:rPr lang="en-GB" sz="2000"/>
              <a:t>The UK is predicted to need 50 GW of grid </a:t>
            </a:r>
            <a:br>
              <a:rPr lang="en-GB" sz="2000"/>
            </a:br>
            <a:r>
              <a:rPr lang="en-GB" sz="2000"/>
              <a:t>storage by 2050.</a:t>
            </a:r>
          </a:p>
        </p:txBody>
      </p:sp>
      <p:sp>
        <p:nvSpPr>
          <p:cNvPr id="33" name="Google Shape;698;p10">
            <a:extLst>
              <a:ext uri="{FF2B5EF4-FFF2-40B4-BE49-F238E27FC236}">
                <a16:creationId xmlns:a16="http://schemas.microsoft.com/office/drawing/2014/main" id="{119710E3-BADD-C432-0D23-0B56D672F3F3}"/>
              </a:ext>
            </a:extLst>
          </p:cNvPr>
          <p:cNvSpPr txBox="1"/>
          <p:nvPr/>
        </p:nvSpPr>
        <p:spPr>
          <a:xfrm>
            <a:off x="7140076" y="5950356"/>
            <a:ext cx="6416749" cy="1905515"/>
          </a:xfrm>
          <a:prstGeom prst="rect">
            <a:avLst/>
          </a:prstGeom>
          <a:no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492125" lvl="0" indent="-342900" algn="l" rtl="0">
              <a:spcAft>
                <a:spcPts val="600"/>
              </a:spcAft>
              <a:buSzPct val="70000"/>
              <a:buFont typeface="Arial" panose="020B0604020202020204" pitchFamily="34" charset="0"/>
              <a:buChar char="•"/>
            </a:pPr>
            <a:r>
              <a:rPr lang="en-GB" sz="2000"/>
              <a:t>List four beneficial applications </a:t>
            </a:r>
            <a:br>
              <a:rPr lang="en-GB" sz="2000"/>
            </a:br>
            <a:r>
              <a:rPr lang="en-GB" sz="2000"/>
              <a:t>for grid storage.</a:t>
            </a:r>
          </a:p>
          <a:p>
            <a:pPr marL="492125" lvl="0" indent="-342900" algn="l" rtl="0">
              <a:spcBef>
                <a:spcPts val="0"/>
              </a:spcBef>
              <a:spcAft>
                <a:spcPts val="600"/>
              </a:spcAft>
              <a:buSzPct val="70000"/>
              <a:buFont typeface="Arial" panose="020B0604020202020204" pitchFamily="34" charset="0"/>
              <a:buChar char="•"/>
            </a:pPr>
            <a:r>
              <a:rPr lang="en-GB" sz="2000"/>
              <a:t>What non-battery forms of energy </a:t>
            </a:r>
            <a:br>
              <a:rPr lang="en-GB" sz="2000"/>
            </a:br>
            <a:r>
              <a:rPr lang="en-GB" sz="2000"/>
              <a:t>storage can you think of?</a:t>
            </a:r>
          </a:p>
        </p:txBody>
      </p:sp>
      <p:pic>
        <p:nvPicPr>
          <p:cNvPr id="34" name="Picture 33">
            <a:extLst>
              <a:ext uri="{FF2B5EF4-FFF2-40B4-BE49-F238E27FC236}">
                <a16:creationId xmlns:a16="http://schemas.microsoft.com/office/drawing/2014/main" id="{12CDD764-BA29-A5B8-4FC0-7537401829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79600" y="5306218"/>
            <a:ext cx="1003300" cy="977900"/>
          </a:xfrm>
          <a:prstGeom prst="rect">
            <a:avLst/>
          </a:prstGeom>
        </p:spPr>
      </p:pic>
    </p:spTree>
    <p:extLst>
      <p:ext uri="{BB962C8B-B14F-4D97-AF65-F5344CB8AC3E}">
        <p14:creationId xmlns:p14="http://schemas.microsoft.com/office/powerpoint/2010/main" val="884755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B3D0-366C-9299-12E4-FBB8FEF331EB}"/>
              </a:ext>
            </a:extLst>
          </p:cNvPr>
          <p:cNvSpPr>
            <a:spLocks noGrp="1"/>
          </p:cNvSpPr>
          <p:nvPr>
            <p:ph type="title"/>
          </p:nvPr>
        </p:nvSpPr>
        <p:spPr>
          <a:xfrm>
            <a:off x="411858" y="1445908"/>
            <a:ext cx="15259066" cy="728133"/>
          </a:xfrm>
        </p:spPr>
        <p:txBody>
          <a:bodyPr/>
          <a:lstStyle/>
          <a:p>
            <a:r>
              <a:rPr lang="en-GB" sz="4400" dirty="0"/>
              <a:t>Efficiency and storage </a:t>
            </a:r>
            <a:r>
              <a:rPr lang="en-GB" dirty="0"/>
              <a:t>– </a:t>
            </a:r>
            <a:r>
              <a:rPr lang="en-GB" sz="4400" dirty="0"/>
              <a:t>answers</a:t>
            </a:r>
            <a:r>
              <a:rPr lang="en-GB" dirty="0"/>
              <a:t>  </a:t>
            </a:r>
            <a:endParaRPr lang="en-US" dirty="0"/>
          </a:p>
        </p:txBody>
      </p:sp>
      <p:sp>
        <p:nvSpPr>
          <p:cNvPr id="46" name="Slide Number Placeholder 5">
            <a:extLst>
              <a:ext uri="{FF2B5EF4-FFF2-40B4-BE49-F238E27FC236}">
                <a16:creationId xmlns:a16="http://schemas.microsoft.com/office/drawing/2014/main" id="{062CC8C9-0C46-9DFA-8BD1-DBA68F83D0B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12</a:t>
            </a:fld>
            <a:endParaRPr lang="en-US" b="0"/>
          </a:p>
        </p:txBody>
      </p:sp>
      <p:sp>
        <p:nvSpPr>
          <p:cNvPr id="3" name="Google Shape;549;p3">
            <a:extLst>
              <a:ext uri="{FF2B5EF4-FFF2-40B4-BE49-F238E27FC236}">
                <a16:creationId xmlns:a16="http://schemas.microsoft.com/office/drawing/2014/main" id="{00C48092-BAC0-B7BC-F937-3904AA5BC769}"/>
              </a:ext>
            </a:extLst>
          </p:cNvPr>
          <p:cNvSpPr txBox="1"/>
          <p:nvPr/>
        </p:nvSpPr>
        <p:spPr>
          <a:xfrm>
            <a:off x="12937543" y="696253"/>
            <a:ext cx="2992970"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a:t>
            </a:r>
            <a:endParaRPr lang="en-GB" sz="1600"/>
          </a:p>
        </p:txBody>
      </p:sp>
      <p:sp>
        <p:nvSpPr>
          <p:cNvPr id="7" name="Google Shape;698;p10">
            <a:extLst>
              <a:ext uri="{FF2B5EF4-FFF2-40B4-BE49-F238E27FC236}">
                <a16:creationId xmlns:a16="http://schemas.microsoft.com/office/drawing/2014/main" id="{B59DD83D-97DC-E477-0F69-A4338F6AA0F4}"/>
              </a:ext>
            </a:extLst>
          </p:cNvPr>
          <p:cNvSpPr txBox="1"/>
          <p:nvPr/>
        </p:nvSpPr>
        <p:spPr>
          <a:xfrm>
            <a:off x="8338232" y="2822825"/>
            <a:ext cx="7360542" cy="4230554"/>
          </a:xfrm>
          <a:prstGeom prst="rect">
            <a:avLst/>
          </a:prstGeom>
          <a:no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0" lvl="0" indent="0" algn="l" rtl="0">
              <a:lnSpc>
                <a:spcPct val="115000"/>
              </a:lnSpc>
              <a:spcBef>
                <a:spcPts val="0"/>
              </a:spcBef>
              <a:spcAft>
                <a:spcPts val="0"/>
              </a:spcAft>
              <a:buNone/>
            </a:pPr>
            <a:r>
              <a:rPr lang="en-GB" sz="2000">
                <a:solidFill>
                  <a:schemeClr val="tx1"/>
                </a:solidFill>
              </a:rPr>
              <a:t>Applications for grid storage include:</a:t>
            </a:r>
          </a:p>
          <a:p>
            <a:pPr marL="457200" lvl="0" indent="-307975" algn="l" rtl="0">
              <a:lnSpc>
                <a:spcPct val="115000"/>
              </a:lnSpc>
              <a:spcBef>
                <a:spcPts val="1200"/>
              </a:spcBef>
              <a:spcAft>
                <a:spcPts val="0"/>
              </a:spcAft>
              <a:buClr>
                <a:schemeClr val="tx1"/>
              </a:buClr>
              <a:buSzPct val="70000"/>
              <a:buFont typeface="Arial" panose="020B0604020202020204" pitchFamily="34" charset="0"/>
              <a:buChar char="•"/>
            </a:pPr>
            <a:r>
              <a:rPr lang="en-GB" sz="2000">
                <a:solidFill>
                  <a:schemeClr val="tx1"/>
                </a:solidFill>
              </a:rPr>
              <a:t>manage supply v demand for renewables</a:t>
            </a:r>
          </a:p>
          <a:p>
            <a:pPr marL="457200" lvl="0" indent="-307975" algn="l" rtl="0">
              <a:lnSpc>
                <a:spcPct val="115000"/>
              </a:lnSpc>
              <a:spcBef>
                <a:spcPts val="0"/>
              </a:spcBef>
              <a:spcAft>
                <a:spcPts val="0"/>
              </a:spcAft>
              <a:buClr>
                <a:schemeClr val="tx1"/>
              </a:buClr>
              <a:buSzPct val="70000"/>
              <a:buFont typeface="Arial" panose="020B0604020202020204" pitchFamily="34" charset="0"/>
              <a:buChar char="•"/>
            </a:pPr>
            <a:r>
              <a:rPr lang="en-GB" sz="2000">
                <a:solidFill>
                  <a:schemeClr val="tx1"/>
                </a:solidFill>
              </a:rPr>
              <a:t>store surplus energy production</a:t>
            </a:r>
          </a:p>
          <a:p>
            <a:pPr marL="457200" lvl="0" indent="-307975" algn="l" rtl="0">
              <a:lnSpc>
                <a:spcPct val="115000"/>
              </a:lnSpc>
              <a:spcBef>
                <a:spcPts val="0"/>
              </a:spcBef>
              <a:spcAft>
                <a:spcPts val="0"/>
              </a:spcAft>
              <a:buClr>
                <a:schemeClr val="tx1"/>
              </a:buClr>
              <a:buSzPct val="70000"/>
              <a:buFont typeface="Arial" panose="020B0604020202020204" pitchFamily="34" charset="0"/>
              <a:buChar char="•"/>
            </a:pPr>
            <a:r>
              <a:rPr lang="en-GB" sz="2000">
                <a:solidFill>
                  <a:schemeClr val="tx1"/>
                </a:solidFill>
              </a:rPr>
              <a:t>respond to grid failure</a:t>
            </a:r>
          </a:p>
          <a:p>
            <a:pPr marL="457200" lvl="0" indent="-307975" algn="l" rtl="0">
              <a:lnSpc>
                <a:spcPct val="115000"/>
              </a:lnSpc>
              <a:spcBef>
                <a:spcPts val="0"/>
              </a:spcBef>
              <a:spcAft>
                <a:spcPts val="0"/>
              </a:spcAft>
              <a:buClr>
                <a:schemeClr val="tx1"/>
              </a:buClr>
              <a:buSzPct val="70000"/>
              <a:buFont typeface="Arial" panose="020B0604020202020204" pitchFamily="34" charset="0"/>
              <a:buChar char="•"/>
            </a:pPr>
            <a:r>
              <a:rPr lang="en-GB" sz="2000">
                <a:solidFill>
                  <a:schemeClr val="tx1"/>
                </a:solidFill>
              </a:rPr>
              <a:t>supply predicted peak demand, </a:t>
            </a:r>
            <a:r>
              <a:rPr lang="en-GB" sz="2000" err="1">
                <a:solidFill>
                  <a:schemeClr val="tx1"/>
                </a:solidFill>
              </a:rPr>
              <a:t>eg</a:t>
            </a:r>
            <a:r>
              <a:rPr lang="en-GB" sz="2000">
                <a:solidFill>
                  <a:schemeClr val="tx1"/>
                </a:solidFill>
              </a:rPr>
              <a:t> overnight </a:t>
            </a:r>
            <a:br>
              <a:rPr lang="en-GB" sz="2000">
                <a:solidFill>
                  <a:schemeClr val="tx1"/>
                </a:solidFill>
              </a:rPr>
            </a:br>
            <a:r>
              <a:rPr lang="en-GB" sz="2000">
                <a:solidFill>
                  <a:schemeClr val="tx1"/>
                </a:solidFill>
              </a:rPr>
              <a:t>electric vehicle (EV) charging.</a:t>
            </a:r>
          </a:p>
          <a:p>
            <a:pPr marL="0" lvl="0" indent="0" algn="l" rtl="0">
              <a:lnSpc>
                <a:spcPct val="115000"/>
              </a:lnSpc>
              <a:spcBef>
                <a:spcPts val="1200"/>
              </a:spcBef>
              <a:spcAft>
                <a:spcPts val="1200"/>
              </a:spcAft>
              <a:buNone/>
            </a:pPr>
            <a:r>
              <a:rPr lang="en-GB" sz="2000">
                <a:solidFill>
                  <a:schemeClr val="tx1"/>
                </a:solidFill>
              </a:rPr>
              <a:t>Non-electrical forms of energy storage include pumped hydro, compressed air and thermal (heat) batteries. Pumped hydro is the predominant form in the UK.</a:t>
            </a:r>
          </a:p>
        </p:txBody>
      </p:sp>
      <p:sp>
        <p:nvSpPr>
          <p:cNvPr id="9" name="Google Shape;698;p10">
            <a:extLst>
              <a:ext uri="{FF2B5EF4-FFF2-40B4-BE49-F238E27FC236}">
                <a16:creationId xmlns:a16="http://schemas.microsoft.com/office/drawing/2014/main" id="{8F73A396-DD16-BB2D-BC47-22F826FCF68F}"/>
              </a:ext>
            </a:extLst>
          </p:cNvPr>
          <p:cNvSpPr txBox="1"/>
          <p:nvPr/>
        </p:nvSpPr>
        <p:spPr>
          <a:xfrm>
            <a:off x="542487" y="2822825"/>
            <a:ext cx="7360542" cy="4214789"/>
          </a:xfrm>
          <a:prstGeom prst="rect">
            <a:avLst/>
          </a:prstGeom>
          <a:no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0" lvl="0" indent="0" algn="l" rtl="0">
              <a:spcBef>
                <a:spcPts val="0"/>
              </a:spcBef>
              <a:spcAft>
                <a:spcPts val="1200"/>
              </a:spcAft>
              <a:buNone/>
            </a:pPr>
            <a:r>
              <a:rPr lang="en-GB" sz="2000">
                <a:solidFill>
                  <a:schemeClr val="tx1"/>
                </a:solidFill>
              </a:rPr>
              <a:t>Efficiency: using less energy to do the same work</a:t>
            </a:r>
          </a:p>
          <a:p>
            <a:pPr marL="0" lvl="0" indent="0" algn="l" rtl="0">
              <a:spcBef>
                <a:spcPts val="0"/>
              </a:spcBef>
              <a:spcAft>
                <a:spcPts val="1200"/>
              </a:spcAft>
              <a:buNone/>
            </a:pPr>
            <a:r>
              <a:rPr lang="en-GB" sz="2000">
                <a:solidFill>
                  <a:schemeClr val="tx1"/>
                </a:solidFill>
              </a:rPr>
              <a:t>Matching: using a motor of the right power but no more</a:t>
            </a:r>
          </a:p>
          <a:p>
            <a:pPr marL="0" lvl="0" indent="0" algn="l" rtl="0">
              <a:spcBef>
                <a:spcPts val="0"/>
              </a:spcBef>
              <a:spcAft>
                <a:spcPts val="1200"/>
              </a:spcAft>
              <a:buNone/>
            </a:pPr>
            <a:r>
              <a:rPr lang="en-GB" sz="2000">
                <a:solidFill>
                  <a:schemeClr val="tx1"/>
                </a:solidFill>
              </a:rPr>
              <a:t>Adjustable speed drives: vary speed or torque to </a:t>
            </a:r>
            <a:br>
              <a:rPr lang="en-GB" sz="2000">
                <a:solidFill>
                  <a:schemeClr val="tx1"/>
                </a:solidFill>
              </a:rPr>
            </a:br>
            <a:r>
              <a:rPr lang="en-GB" sz="2000">
                <a:solidFill>
                  <a:schemeClr val="tx1"/>
                </a:solidFill>
              </a:rPr>
              <a:t>match demand</a:t>
            </a:r>
          </a:p>
          <a:p>
            <a:pPr marL="0" lvl="0" indent="0" algn="l" rtl="0">
              <a:spcBef>
                <a:spcPts val="0"/>
              </a:spcBef>
              <a:spcAft>
                <a:spcPts val="1200"/>
              </a:spcAft>
              <a:buNone/>
            </a:pPr>
            <a:r>
              <a:rPr lang="en-GB" sz="2000">
                <a:solidFill>
                  <a:schemeClr val="tx1"/>
                </a:solidFill>
              </a:rPr>
              <a:t>System optimisation: ensuring what’s connected to the motor is also efficient</a:t>
            </a:r>
          </a:p>
          <a:p>
            <a:pPr marL="0" lvl="0" indent="0" algn="l" rtl="0">
              <a:spcBef>
                <a:spcPts val="0"/>
              </a:spcBef>
              <a:spcAft>
                <a:spcPts val="1200"/>
              </a:spcAft>
              <a:buNone/>
            </a:pPr>
            <a:r>
              <a:rPr lang="en-GB" sz="2000">
                <a:solidFill>
                  <a:schemeClr val="tx1"/>
                </a:solidFill>
              </a:rPr>
              <a:t>Together these could deliver: </a:t>
            </a:r>
          </a:p>
          <a:p>
            <a:pPr marL="0" lvl="0" indent="0" algn="l" rtl="0">
              <a:spcBef>
                <a:spcPts val="1200"/>
              </a:spcBef>
              <a:spcAft>
                <a:spcPts val="1200"/>
              </a:spcAft>
              <a:buNone/>
            </a:pPr>
            <a:r>
              <a:rPr lang="en-GB" sz="2000">
                <a:solidFill>
                  <a:schemeClr val="tx1"/>
                </a:solidFill>
              </a:rPr>
              <a:t>(0.45 x 13,333) x 0.25 = 1,500 Mt carbon reduction</a:t>
            </a:r>
          </a:p>
        </p:txBody>
      </p:sp>
    </p:spTree>
    <p:extLst>
      <p:ext uri="{BB962C8B-B14F-4D97-AF65-F5344CB8AC3E}">
        <p14:creationId xmlns:p14="http://schemas.microsoft.com/office/powerpoint/2010/main" val="3439866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B3D0-366C-9299-12E4-FBB8FEF331EB}"/>
              </a:ext>
            </a:extLst>
          </p:cNvPr>
          <p:cNvSpPr>
            <a:spLocks noGrp="1"/>
          </p:cNvSpPr>
          <p:nvPr>
            <p:ph type="title"/>
          </p:nvPr>
        </p:nvSpPr>
        <p:spPr/>
        <p:txBody>
          <a:bodyPr/>
          <a:lstStyle/>
          <a:p>
            <a:r>
              <a:rPr lang="en"/>
              <a:t>Smart distribution and AI</a:t>
            </a:r>
            <a:endParaRPr lang="en-US"/>
          </a:p>
        </p:txBody>
      </p:sp>
      <p:sp>
        <p:nvSpPr>
          <p:cNvPr id="46" name="Slide Number Placeholder 5">
            <a:extLst>
              <a:ext uri="{FF2B5EF4-FFF2-40B4-BE49-F238E27FC236}">
                <a16:creationId xmlns:a16="http://schemas.microsoft.com/office/drawing/2014/main" id="{062CC8C9-0C46-9DFA-8BD1-DBA68F83D0B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13</a:t>
            </a:fld>
            <a:endParaRPr lang="en-US" b="0"/>
          </a:p>
        </p:txBody>
      </p:sp>
      <p:sp>
        <p:nvSpPr>
          <p:cNvPr id="3" name="Google Shape;549;p3">
            <a:extLst>
              <a:ext uri="{FF2B5EF4-FFF2-40B4-BE49-F238E27FC236}">
                <a16:creationId xmlns:a16="http://schemas.microsoft.com/office/drawing/2014/main" id="{00C48092-BAC0-B7BC-F937-3904AA5BC769}"/>
              </a:ext>
            </a:extLst>
          </p:cNvPr>
          <p:cNvSpPr txBox="1"/>
          <p:nvPr/>
        </p:nvSpPr>
        <p:spPr>
          <a:xfrm>
            <a:off x="12937543" y="696253"/>
            <a:ext cx="2992970"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a:t>
            </a:r>
            <a:endParaRPr lang="en-GB" sz="1600"/>
          </a:p>
        </p:txBody>
      </p:sp>
      <p:pic>
        <p:nvPicPr>
          <p:cNvPr id="20" name="Picture 19">
            <a:extLst>
              <a:ext uri="{FF2B5EF4-FFF2-40B4-BE49-F238E27FC236}">
                <a16:creationId xmlns:a16="http://schemas.microsoft.com/office/drawing/2014/main" id="{8BD5CD7C-DB3E-E7EE-6D45-0B833BD9A1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3034" y="356612"/>
            <a:ext cx="1028700" cy="977900"/>
          </a:xfrm>
          <a:prstGeom prst="rect">
            <a:avLst/>
          </a:prstGeom>
        </p:spPr>
      </p:pic>
      <p:sp>
        <p:nvSpPr>
          <p:cNvPr id="10" name="Google Shape;698;p10">
            <a:extLst>
              <a:ext uri="{FF2B5EF4-FFF2-40B4-BE49-F238E27FC236}">
                <a16:creationId xmlns:a16="http://schemas.microsoft.com/office/drawing/2014/main" id="{1DCBDA58-F25D-AF02-2FF0-1DDEBAFE85F1}"/>
              </a:ext>
            </a:extLst>
          </p:cNvPr>
          <p:cNvSpPr txBox="1"/>
          <p:nvPr/>
        </p:nvSpPr>
        <p:spPr>
          <a:xfrm>
            <a:off x="8060345" y="5112997"/>
            <a:ext cx="6549070" cy="1957273"/>
          </a:xfrm>
          <a:prstGeom prst="rect">
            <a:avLst/>
          </a:prstGeom>
          <a:no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457200" lvl="0" indent="-307975" algn="l" rtl="0">
              <a:spcBef>
                <a:spcPts val="1200"/>
              </a:spcBef>
              <a:spcAft>
                <a:spcPts val="1200"/>
              </a:spcAft>
              <a:buSzPct val="70000"/>
              <a:buFont typeface="Arial" panose="020B0604020202020204" pitchFamily="34" charset="0"/>
              <a:buChar char="•"/>
            </a:pPr>
            <a:r>
              <a:rPr lang="en-GB" sz="2000"/>
              <a:t>What might AI better forecast?</a:t>
            </a:r>
          </a:p>
          <a:p>
            <a:pPr marL="457200" lvl="0" indent="-307975" algn="l" rtl="0">
              <a:spcBef>
                <a:spcPts val="0"/>
              </a:spcBef>
              <a:spcAft>
                <a:spcPts val="1200"/>
              </a:spcAft>
              <a:buSzPct val="70000"/>
              <a:buFont typeface="Arial" panose="020B0604020202020204" pitchFamily="34" charset="0"/>
              <a:buChar char="•"/>
            </a:pPr>
            <a:r>
              <a:rPr lang="en-GB" sz="2000"/>
              <a:t>How will AI help as a distributed grid expands?</a:t>
            </a:r>
          </a:p>
        </p:txBody>
      </p:sp>
      <p:sp>
        <p:nvSpPr>
          <p:cNvPr id="18" name="Google Shape;698;p10">
            <a:extLst>
              <a:ext uri="{FF2B5EF4-FFF2-40B4-BE49-F238E27FC236}">
                <a16:creationId xmlns:a16="http://schemas.microsoft.com/office/drawing/2014/main" id="{1E754F99-C3B5-4D82-D352-7007530D59F2}"/>
              </a:ext>
            </a:extLst>
          </p:cNvPr>
          <p:cNvSpPr txBox="1"/>
          <p:nvPr/>
        </p:nvSpPr>
        <p:spPr>
          <a:xfrm>
            <a:off x="407281" y="5112998"/>
            <a:ext cx="7299805" cy="1957273"/>
          </a:xfrm>
          <a:prstGeom prst="rect">
            <a:avLst/>
          </a:prstGeom>
          <a:no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288000" tIns="288000" rIns="288000" bIns="288000" anchor="t" anchorCtr="0">
            <a:noAutofit/>
          </a:bodyPr>
          <a:lstStyle/>
          <a:p>
            <a:pPr marL="457200" lvl="0" indent="-307975" algn="l" rtl="0">
              <a:spcBef>
                <a:spcPts val="1200"/>
              </a:spcBef>
              <a:spcAft>
                <a:spcPts val="1200"/>
              </a:spcAft>
              <a:buSzPct val="70000"/>
              <a:buFont typeface="Arial" panose="020B0604020202020204" pitchFamily="34" charset="0"/>
              <a:buChar char="•"/>
            </a:pPr>
            <a:r>
              <a:rPr lang="en-GB" sz="2000"/>
              <a:t>What decisions will a smart grid need to </a:t>
            </a:r>
            <a:br>
              <a:rPr lang="en-GB" sz="2000"/>
            </a:br>
            <a:r>
              <a:rPr lang="en-GB" sz="2000"/>
              <a:t>make?</a:t>
            </a:r>
          </a:p>
          <a:p>
            <a:pPr marL="457200" lvl="0" indent="-307975" algn="l" rtl="0">
              <a:spcBef>
                <a:spcPts val="0"/>
              </a:spcBef>
              <a:spcAft>
                <a:spcPts val="1200"/>
              </a:spcAft>
              <a:buSzPct val="70000"/>
              <a:buFont typeface="Arial" panose="020B0604020202020204" pitchFamily="34" charset="0"/>
              <a:buChar char="•"/>
            </a:pPr>
            <a:r>
              <a:rPr lang="en-GB" sz="2000"/>
              <a:t>What do you think ‘actively manage demand’ means?</a:t>
            </a:r>
          </a:p>
        </p:txBody>
      </p:sp>
      <p:pic>
        <p:nvPicPr>
          <p:cNvPr id="19" name="Picture 18">
            <a:extLst>
              <a:ext uri="{FF2B5EF4-FFF2-40B4-BE49-F238E27FC236}">
                <a16:creationId xmlns:a16="http://schemas.microsoft.com/office/drawing/2014/main" id="{0E09A2AA-4972-BAA4-2B32-DA0D63C347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72223" y="4624048"/>
            <a:ext cx="1003300" cy="977900"/>
          </a:xfrm>
          <a:prstGeom prst="rect">
            <a:avLst/>
          </a:prstGeom>
        </p:spPr>
      </p:pic>
      <p:sp>
        <p:nvSpPr>
          <p:cNvPr id="22" name="TextBox 21">
            <a:extLst>
              <a:ext uri="{FF2B5EF4-FFF2-40B4-BE49-F238E27FC236}">
                <a16:creationId xmlns:a16="http://schemas.microsoft.com/office/drawing/2014/main" id="{D0445523-AFC3-2174-771B-1999B450CEDB}"/>
              </a:ext>
            </a:extLst>
          </p:cNvPr>
          <p:cNvSpPr txBox="1"/>
          <p:nvPr/>
        </p:nvSpPr>
        <p:spPr>
          <a:xfrm>
            <a:off x="407281" y="2437227"/>
            <a:ext cx="6924248" cy="1785104"/>
          </a:xfrm>
          <a:prstGeom prst="rect">
            <a:avLst/>
          </a:prstGeom>
          <a:noFill/>
        </p:spPr>
        <p:txBody>
          <a:bodyPr wrap="square">
            <a:spAutoFit/>
          </a:bodyPr>
          <a:lstStyle/>
          <a:p>
            <a:pPr marL="0" lvl="0" indent="0" algn="l" rtl="0">
              <a:spcBef>
                <a:spcPts val="1200"/>
              </a:spcBef>
              <a:spcAft>
                <a:spcPts val="0"/>
              </a:spcAft>
              <a:buNone/>
            </a:pPr>
            <a:r>
              <a:rPr lang="en-GB" sz="2000" dirty="0"/>
              <a:t>Electricity generation will shift from a relatively small number of large power stations to widely distributed renewable generation and storage.</a:t>
            </a:r>
          </a:p>
          <a:p>
            <a:pPr marL="0" lvl="0" indent="0" algn="l" rtl="0">
              <a:spcBef>
                <a:spcPts val="1200"/>
              </a:spcBef>
              <a:spcAft>
                <a:spcPts val="0"/>
              </a:spcAft>
              <a:buNone/>
            </a:pPr>
            <a:r>
              <a:rPr lang="en-GB" sz="2000" dirty="0"/>
              <a:t>A </a:t>
            </a:r>
            <a:r>
              <a:rPr lang="en-GB" sz="2000" b="1" dirty="0"/>
              <a:t>smart electricity grid</a:t>
            </a:r>
            <a:r>
              <a:rPr lang="en-GB" sz="2000" dirty="0"/>
              <a:t> will actively manage variations </a:t>
            </a:r>
            <a:br>
              <a:rPr lang="en-GB" sz="2000" dirty="0"/>
            </a:br>
            <a:r>
              <a:rPr lang="en-GB" sz="2000" dirty="0"/>
              <a:t>in supply and demand.</a:t>
            </a:r>
          </a:p>
        </p:txBody>
      </p:sp>
      <p:sp>
        <p:nvSpPr>
          <p:cNvPr id="24" name="TextBox 23">
            <a:extLst>
              <a:ext uri="{FF2B5EF4-FFF2-40B4-BE49-F238E27FC236}">
                <a16:creationId xmlns:a16="http://schemas.microsoft.com/office/drawing/2014/main" id="{19907A5F-E59C-A350-CE73-B77B7CB512F8}"/>
              </a:ext>
            </a:extLst>
          </p:cNvPr>
          <p:cNvSpPr txBox="1"/>
          <p:nvPr/>
        </p:nvSpPr>
        <p:spPr>
          <a:xfrm>
            <a:off x="8128794" y="2437227"/>
            <a:ext cx="6412172" cy="1785104"/>
          </a:xfrm>
          <a:prstGeom prst="rect">
            <a:avLst/>
          </a:prstGeom>
          <a:noFill/>
        </p:spPr>
        <p:txBody>
          <a:bodyPr wrap="square">
            <a:spAutoFit/>
          </a:bodyPr>
          <a:lstStyle/>
          <a:p>
            <a:pPr marL="0" lvl="0" indent="0" algn="l" rtl="0">
              <a:spcBef>
                <a:spcPts val="0"/>
              </a:spcBef>
              <a:spcAft>
                <a:spcPts val="0"/>
              </a:spcAft>
              <a:buNone/>
            </a:pPr>
            <a:r>
              <a:rPr lang="en-GB" sz="2000" b="1"/>
              <a:t>AI programs</a:t>
            </a:r>
            <a:r>
              <a:rPr lang="en-GB" sz="2000"/>
              <a:t> learn from the patterns they detect </a:t>
            </a:r>
            <a:br>
              <a:rPr lang="en-GB" sz="2000"/>
            </a:br>
            <a:r>
              <a:rPr lang="en-GB" sz="2000"/>
              <a:t>to apply new or modified algorithms that solve unfamiliar problems.</a:t>
            </a:r>
          </a:p>
          <a:p>
            <a:pPr marL="0" lvl="0" indent="0" algn="l" rtl="0">
              <a:spcBef>
                <a:spcPts val="1200"/>
              </a:spcBef>
              <a:spcAft>
                <a:spcPts val="0"/>
              </a:spcAft>
              <a:buNone/>
            </a:pPr>
            <a:r>
              <a:rPr lang="en-GB" sz="2000"/>
              <a:t>AI will contribute to the ‘smart’ element of smart distribution grids.</a:t>
            </a:r>
          </a:p>
        </p:txBody>
      </p:sp>
      <p:pic>
        <p:nvPicPr>
          <p:cNvPr id="25" name="Picture 24">
            <a:extLst>
              <a:ext uri="{FF2B5EF4-FFF2-40B4-BE49-F238E27FC236}">
                <a16:creationId xmlns:a16="http://schemas.microsoft.com/office/drawing/2014/main" id="{D34B7300-FB31-144E-856C-4EDC7588BE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70378" y="4572000"/>
            <a:ext cx="1003300" cy="977900"/>
          </a:xfrm>
          <a:prstGeom prst="rect">
            <a:avLst/>
          </a:prstGeom>
        </p:spPr>
      </p:pic>
    </p:spTree>
    <p:extLst>
      <p:ext uri="{BB962C8B-B14F-4D97-AF65-F5344CB8AC3E}">
        <p14:creationId xmlns:p14="http://schemas.microsoft.com/office/powerpoint/2010/main" val="4247071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3B3D0-366C-9299-12E4-FBB8FEF331EB}"/>
              </a:ext>
            </a:extLst>
          </p:cNvPr>
          <p:cNvSpPr>
            <a:spLocks noGrp="1"/>
          </p:cNvSpPr>
          <p:nvPr>
            <p:ph type="title"/>
          </p:nvPr>
        </p:nvSpPr>
        <p:spPr>
          <a:xfrm>
            <a:off x="411858" y="1445908"/>
            <a:ext cx="15259066" cy="728133"/>
          </a:xfrm>
        </p:spPr>
        <p:txBody>
          <a:bodyPr/>
          <a:lstStyle/>
          <a:p>
            <a:r>
              <a:rPr lang="en" dirty="0"/>
              <a:t>S</a:t>
            </a:r>
            <a:r>
              <a:rPr lang="en" sz="4400" dirty="0"/>
              <a:t>mart distribution and AI </a:t>
            </a:r>
            <a:r>
              <a:rPr lang="en" dirty="0"/>
              <a:t>– </a:t>
            </a:r>
            <a:r>
              <a:rPr lang="en" sz="4400" dirty="0"/>
              <a:t>answers</a:t>
            </a:r>
            <a:r>
              <a:rPr lang="en" dirty="0"/>
              <a:t> </a:t>
            </a:r>
            <a:endParaRPr lang="en-US" dirty="0"/>
          </a:p>
        </p:txBody>
      </p:sp>
      <p:sp>
        <p:nvSpPr>
          <p:cNvPr id="46" name="Slide Number Placeholder 5">
            <a:extLst>
              <a:ext uri="{FF2B5EF4-FFF2-40B4-BE49-F238E27FC236}">
                <a16:creationId xmlns:a16="http://schemas.microsoft.com/office/drawing/2014/main" id="{062CC8C9-0C46-9DFA-8BD1-DBA68F83D0B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14</a:t>
            </a:fld>
            <a:endParaRPr lang="en-US" b="0"/>
          </a:p>
        </p:txBody>
      </p:sp>
      <p:sp>
        <p:nvSpPr>
          <p:cNvPr id="3" name="Google Shape;549;p3">
            <a:extLst>
              <a:ext uri="{FF2B5EF4-FFF2-40B4-BE49-F238E27FC236}">
                <a16:creationId xmlns:a16="http://schemas.microsoft.com/office/drawing/2014/main" id="{00C48092-BAC0-B7BC-F937-3904AA5BC769}"/>
              </a:ext>
            </a:extLst>
          </p:cNvPr>
          <p:cNvSpPr txBox="1"/>
          <p:nvPr/>
        </p:nvSpPr>
        <p:spPr>
          <a:xfrm>
            <a:off x="12937543" y="696253"/>
            <a:ext cx="2992970"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a:t>
            </a:r>
            <a:endParaRPr lang="en-GB" sz="1600"/>
          </a:p>
        </p:txBody>
      </p:sp>
      <p:sp>
        <p:nvSpPr>
          <p:cNvPr id="7" name="Google Shape;698;p10">
            <a:extLst>
              <a:ext uri="{FF2B5EF4-FFF2-40B4-BE49-F238E27FC236}">
                <a16:creationId xmlns:a16="http://schemas.microsoft.com/office/drawing/2014/main" id="{B59DD83D-97DC-E477-0F69-A4338F6AA0F4}"/>
              </a:ext>
            </a:extLst>
          </p:cNvPr>
          <p:cNvSpPr txBox="1"/>
          <p:nvPr/>
        </p:nvSpPr>
        <p:spPr>
          <a:xfrm>
            <a:off x="8326711" y="2807060"/>
            <a:ext cx="7360542" cy="4214788"/>
          </a:xfrm>
          <a:prstGeom prst="rect">
            <a:avLst/>
          </a:prstGeom>
          <a:no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0" lvl="0" indent="0" algn="l" rtl="0">
              <a:lnSpc>
                <a:spcPct val="115000"/>
              </a:lnSpc>
              <a:spcBef>
                <a:spcPts val="0"/>
              </a:spcBef>
              <a:spcAft>
                <a:spcPts val="0"/>
              </a:spcAft>
              <a:buNone/>
            </a:pPr>
            <a:r>
              <a:rPr lang="en-GB" sz="2000">
                <a:solidFill>
                  <a:schemeClr val="tx1"/>
                </a:solidFill>
              </a:rPr>
              <a:t>AI might better forecast:</a:t>
            </a:r>
          </a:p>
          <a:p>
            <a:pPr marL="457200" lvl="0" indent="-307975" algn="l" rtl="0">
              <a:lnSpc>
                <a:spcPct val="115000"/>
              </a:lnSpc>
              <a:spcBef>
                <a:spcPts val="1200"/>
              </a:spcBef>
              <a:spcAft>
                <a:spcPts val="0"/>
              </a:spcAft>
              <a:buClr>
                <a:srgbClr val="595959"/>
              </a:buClr>
              <a:buSzPct val="70000"/>
              <a:buFont typeface="Arial" panose="020B0604020202020204" pitchFamily="34" charset="0"/>
              <a:buChar char="•"/>
            </a:pPr>
            <a:r>
              <a:rPr lang="en-GB" sz="2000">
                <a:solidFill>
                  <a:schemeClr val="tx1"/>
                </a:solidFill>
              </a:rPr>
              <a:t>grid and storage failures</a:t>
            </a:r>
          </a:p>
          <a:p>
            <a:pPr marL="457200" lvl="0" indent="-307975" algn="l" rtl="0">
              <a:lnSpc>
                <a:spcPct val="115000"/>
              </a:lnSpc>
              <a:spcBef>
                <a:spcPts val="0"/>
              </a:spcBef>
              <a:spcAft>
                <a:spcPts val="0"/>
              </a:spcAft>
              <a:buClr>
                <a:srgbClr val="595959"/>
              </a:buClr>
              <a:buSzPct val="70000"/>
              <a:buFont typeface="Arial" panose="020B0604020202020204" pitchFamily="34" charset="0"/>
              <a:buChar char="•"/>
            </a:pPr>
            <a:r>
              <a:rPr lang="en-GB" sz="2000">
                <a:solidFill>
                  <a:schemeClr val="tx1"/>
                </a:solidFill>
              </a:rPr>
              <a:t>renewable supply</a:t>
            </a:r>
          </a:p>
          <a:p>
            <a:pPr marL="457200" lvl="0" indent="-307975" algn="l" rtl="0">
              <a:lnSpc>
                <a:spcPct val="115000"/>
              </a:lnSpc>
              <a:spcBef>
                <a:spcPts val="0"/>
              </a:spcBef>
              <a:spcAft>
                <a:spcPts val="0"/>
              </a:spcAft>
              <a:buClr>
                <a:srgbClr val="595959"/>
              </a:buClr>
              <a:buSzPct val="70000"/>
              <a:buFont typeface="Arial" panose="020B0604020202020204" pitchFamily="34" charset="0"/>
              <a:buChar char="•"/>
            </a:pPr>
            <a:r>
              <a:rPr lang="en-GB" sz="2000">
                <a:solidFill>
                  <a:schemeClr val="tx1"/>
                </a:solidFill>
              </a:rPr>
              <a:t>user demand</a:t>
            </a:r>
          </a:p>
          <a:p>
            <a:pPr marL="457200" lvl="0" indent="-307975" algn="l" rtl="0">
              <a:lnSpc>
                <a:spcPct val="115000"/>
              </a:lnSpc>
              <a:spcBef>
                <a:spcPts val="0"/>
              </a:spcBef>
              <a:spcAft>
                <a:spcPts val="0"/>
              </a:spcAft>
              <a:buClr>
                <a:srgbClr val="595959"/>
              </a:buClr>
              <a:buSzPct val="70000"/>
              <a:buFont typeface="Arial" panose="020B0604020202020204" pitchFamily="34" charset="0"/>
              <a:buChar char="•"/>
            </a:pPr>
            <a:r>
              <a:rPr lang="en-GB" sz="2000">
                <a:solidFill>
                  <a:schemeClr val="tx1"/>
                </a:solidFill>
              </a:rPr>
              <a:t>grid switching requirements.</a:t>
            </a:r>
          </a:p>
          <a:p>
            <a:pPr marL="0" lvl="0" indent="0" algn="l" rtl="0">
              <a:lnSpc>
                <a:spcPct val="115000"/>
              </a:lnSpc>
              <a:spcBef>
                <a:spcPts val="1200"/>
              </a:spcBef>
              <a:spcAft>
                <a:spcPts val="1200"/>
              </a:spcAft>
              <a:buNone/>
            </a:pPr>
            <a:r>
              <a:rPr lang="en-GB" sz="2000">
                <a:solidFill>
                  <a:schemeClr val="tx1"/>
                </a:solidFill>
              </a:rPr>
              <a:t>AI will help as a distributed grid expands because it can learn to manage more energy and infrastructure as new demand and supply is added.</a:t>
            </a:r>
          </a:p>
        </p:txBody>
      </p:sp>
      <p:sp>
        <p:nvSpPr>
          <p:cNvPr id="9" name="Google Shape;698;p10">
            <a:extLst>
              <a:ext uri="{FF2B5EF4-FFF2-40B4-BE49-F238E27FC236}">
                <a16:creationId xmlns:a16="http://schemas.microsoft.com/office/drawing/2014/main" id="{8F73A396-DD16-BB2D-BC47-22F826FCF68F}"/>
              </a:ext>
            </a:extLst>
          </p:cNvPr>
          <p:cNvSpPr txBox="1"/>
          <p:nvPr/>
        </p:nvSpPr>
        <p:spPr>
          <a:xfrm>
            <a:off x="542487" y="2807060"/>
            <a:ext cx="7360542" cy="4214789"/>
          </a:xfrm>
          <a:prstGeom prst="rect">
            <a:avLst/>
          </a:prstGeom>
          <a:no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0" lvl="0" indent="0" algn="l" rtl="0">
              <a:lnSpc>
                <a:spcPct val="115000"/>
              </a:lnSpc>
              <a:spcBef>
                <a:spcPts val="0"/>
              </a:spcBef>
              <a:spcAft>
                <a:spcPts val="0"/>
              </a:spcAft>
              <a:buNone/>
            </a:pPr>
            <a:r>
              <a:rPr lang="en-GB" sz="2000">
                <a:solidFill>
                  <a:schemeClr val="tx1"/>
                </a:solidFill>
              </a:rPr>
              <a:t>A smart grid might need to make decisions on:</a:t>
            </a:r>
          </a:p>
          <a:p>
            <a:pPr marL="457200" lvl="0" indent="-307975" algn="l" rtl="0">
              <a:lnSpc>
                <a:spcPct val="115000"/>
              </a:lnSpc>
              <a:spcBef>
                <a:spcPts val="1200"/>
              </a:spcBef>
              <a:spcAft>
                <a:spcPts val="0"/>
              </a:spcAft>
              <a:buClr>
                <a:schemeClr val="tx1"/>
              </a:buClr>
              <a:buSzPct val="70000"/>
              <a:buFont typeface="Arial" panose="020B0604020202020204" pitchFamily="34" charset="0"/>
              <a:buChar char="•"/>
            </a:pPr>
            <a:r>
              <a:rPr lang="en-GB" sz="2000">
                <a:solidFill>
                  <a:schemeClr val="tx1"/>
                </a:solidFill>
              </a:rPr>
              <a:t>adding renewable energy when available</a:t>
            </a:r>
          </a:p>
          <a:p>
            <a:pPr marL="457200" lvl="0" indent="-307975" algn="l" rtl="0">
              <a:lnSpc>
                <a:spcPct val="115000"/>
              </a:lnSpc>
              <a:spcBef>
                <a:spcPts val="0"/>
              </a:spcBef>
              <a:spcAft>
                <a:spcPts val="0"/>
              </a:spcAft>
              <a:buClr>
                <a:schemeClr val="tx1"/>
              </a:buClr>
              <a:buSzPct val="70000"/>
              <a:buFont typeface="Arial" panose="020B0604020202020204" pitchFamily="34" charset="0"/>
              <a:buChar char="•"/>
            </a:pPr>
            <a:r>
              <a:rPr lang="en-GB" sz="2000">
                <a:solidFill>
                  <a:schemeClr val="tx1"/>
                </a:solidFill>
              </a:rPr>
              <a:t>anticipating demand based on patterns of use</a:t>
            </a:r>
          </a:p>
          <a:p>
            <a:pPr marL="457200" lvl="0" indent="-307975" algn="l" rtl="0">
              <a:lnSpc>
                <a:spcPct val="115000"/>
              </a:lnSpc>
              <a:spcBef>
                <a:spcPts val="0"/>
              </a:spcBef>
              <a:spcAft>
                <a:spcPts val="0"/>
              </a:spcAft>
              <a:buClr>
                <a:schemeClr val="tx1"/>
              </a:buClr>
              <a:buSzPct val="70000"/>
              <a:buFont typeface="Arial" panose="020B0604020202020204" pitchFamily="34" charset="0"/>
              <a:buChar char="•"/>
            </a:pPr>
            <a:r>
              <a:rPr lang="en-GB" sz="2000">
                <a:solidFill>
                  <a:schemeClr val="tx1"/>
                </a:solidFill>
              </a:rPr>
              <a:t>shifting to stored energy</a:t>
            </a:r>
          </a:p>
          <a:p>
            <a:pPr marL="457200" lvl="0" indent="-307975" algn="l" rtl="0">
              <a:lnSpc>
                <a:spcPct val="115000"/>
              </a:lnSpc>
              <a:spcBef>
                <a:spcPts val="0"/>
              </a:spcBef>
              <a:spcAft>
                <a:spcPts val="0"/>
              </a:spcAft>
              <a:buClr>
                <a:schemeClr val="tx1"/>
              </a:buClr>
              <a:buSzPct val="70000"/>
              <a:buFont typeface="Arial" panose="020B0604020202020204" pitchFamily="34" charset="0"/>
              <a:buChar char="•"/>
            </a:pPr>
            <a:r>
              <a:rPr lang="en-GB" sz="2000">
                <a:solidFill>
                  <a:schemeClr val="tx1"/>
                </a:solidFill>
              </a:rPr>
              <a:t>connecting demand, supply and storage in different regions at different times.</a:t>
            </a:r>
          </a:p>
          <a:p>
            <a:pPr marL="0" lvl="0" indent="0" algn="l" rtl="0">
              <a:lnSpc>
                <a:spcPct val="115000"/>
              </a:lnSpc>
              <a:spcBef>
                <a:spcPts val="1200"/>
              </a:spcBef>
              <a:spcAft>
                <a:spcPts val="1200"/>
              </a:spcAft>
              <a:buNone/>
            </a:pPr>
            <a:r>
              <a:rPr lang="en-GB" sz="2000">
                <a:solidFill>
                  <a:schemeClr val="tx1"/>
                </a:solidFill>
              </a:rPr>
              <a:t>To ‘actively manage demand’ means to shift some demand to times when demand is lower, nationally or locally, including through remote control of devices.</a:t>
            </a:r>
          </a:p>
        </p:txBody>
      </p:sp>
    </p:spTree>
    <p:extLst>
      <p:ext uri="{BB962C8B-B14F-4D97-AF65-F5344CB8AC3E}">
        <p14:creationId xmlns:p14="http://schemas.microsoft.com/office/powerpoint/2010/main" val="408375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Google Shape;117;p20">
            <a:extLst>
              <a:ext uri="{FF2B5EF4-FFF2-40B4-BE49-F238E27FC236}">
                <a16:creationId xmlns:a16="http://schemas.microsoft.com/office/drawing/2014/main" id="{E5A4E444-3B49-35A7-67B0-83AE2AD56BF0}"/>
              </a:ext>
            </a:extLst>
          </p:cNvPr>
          <p:cNvCxnSpPr>
            <a:cxnSpLocks/>
          </p:cNvCxnSpPr>
          <p:nvPr/>
        </p:nvCxnSpPr>
        <p:spPr>
          <a:xfrm>
            <a:off x="6591622" y="5339077"/>
            <a:ext cx="920259" cy="0"/>
          </a:xfrm>
          <a:prstGeom prst="straightConnector1">
            <a:avLst/>
          </a:prstGeom>
          <a:noFill/>
          <a:ln w="22860" cap="flat" cmpd="sng">
            <a:solidFill>
              <a:schemeClr val="tx1"/>
            </a:solidFill>
            <a:prstDash val="solid"/>
            <a:round/>
            <a:headEnd type="none" w="med" len="med"/>
            <a:tailEnd type="triangle" w="lg" len="lg"/>
          </a:ln>
        </p:spPr>
      </p:cxnSp>
      <p:sp>
        <p:nvSpPr>
          <p:cNvPr id="5" name="Title 4">
            <a:extLst>
              <a:ext uri="{FF2B5EF4-FFF2-40B4-BE49-F238E27FC236}">
                <a16:creationId xmlns:a16="http://schemas.microsoft.com/office/drawing/2014/main" id="{401B2045-DE36-5A02-0344-0959CF3F33EE}"/>
              </a:ext>
            </a:extLst>
          </p:cNvPr>
          <p:cNvSpPr>
            <a:spLocks noGrp="1"/>
          </p:cNvSpPr>
          <p:nvPr>
            <p:ph type="title"/>
          </p:nvPr>
        </p:nvSpPr>
        <p:spPr/>
        <p:txBody>
          <a:bodyPr/>
          <a:lstStyle/>
          <a:p>
            <a:r>
              <a:rPr lang="en"/>
              <a:t>Can a hydrogen economy play a role?</a:t>
            </a:r>
            <a:endParaRPr lang="en-US"/>
          </a:p>
        </p:txBody>
      </p:sp>
      <p:grpSp>
        <p:nvGrpSpPr>
          <p:cNvPr id="7" name="Group 6">
            <a:extLst>
              <a:ext uri="{FF2B5EF4-FFF2-40B4-BE49-F238E27FC236}">
                <a16:creationId xmlns:a16="http://schemas.microsoft.com/office/drawing/2014/main" id="{9569C6ED-A2C9-7EF3-B2FC-69AC14B32458}"/>
              </a:ext>
            </a:extLst>
          </p:cNvPr>
          <p:cNvGrpSpPr/>
          <p:nvPr/>
        </p:nvGrpSpPr>
        <p:grpSpPr>
          <a:xfrm>
            <a:off x="1777954" y="4432343"/>
            <a:ext cx="4698932" cy="1746475"/>
            <a:chOff x="793995" y="3233271"/>
            <a:chExt cx="4904018" cy="1822700"/>
          </a:xfrm>
        </p:grpSpPr>
        <p:sp>
          <p:nvSpPr>
            <p:cNvPr id="9" name="Google Shape;594;p7">
              <a:extLst>
                <a:ext uri="{FF2B5EF4-FFF2-40B4-BE49-F238E27FC236}">
                  <a16:creationId xmlns:a16="http://schemas.microsoft.com/office/drawing/2014/main" id="{1EBB38A9-BBCA-6AC9-0B87-FD538C988C85}"/>
                </a:ext>
              </a:extLst>
            </p:cNvPr>
            <p:cNvSpPr txBox="1"/>
            <p:nvPr/>
          </p:nvSpPr>
          <p:spPr>
            <a:xfrm>
              <a:off x="793995" y="3766919"/>
              <a:ext cx="1736876" cy="19426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lang="en-GB" sz="1800"/>
            </a:p>
          </p:txBody>
        </p:sp>
        <p:pic>
          <p:nvPicPr>
            <p:cNvPr id="8" name="Picture 7">
              <a:extLst>
                <a:ext uri="{FF2B5EF4-FFF2-40B4-BE49-F238E27FC236}">
                  <a16:creationId xmlns:a16="http://schemas.microsoft.com/office/drawing/2014/main" id="{21C5BFE1-9699-F377-2291-9BF52D7A91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9515" y="3233271"/>
              <a:ext cx="1878498" cy="1822700"/>
            </a:xfrm>
            <a:prstGeom prst="rect">
              <a:avLst/>
            </a:prstGeom>
          </p:spPr>
        </p:pic>
      </p:grpSp>
      <p:sp>
        <p:nvSpPr>
          <p:cNvPr id="11" name="TextBox 10">
            <a:extLst>
              <a:ext uri="{FF2B5EF4-FFF2-40B4-BE49-F238E27FC236}">
                <a16:creationId xmlns:a16="http://schemas.microsoft.com/office/drawing/2014/main" id="{09C33F7B-2FEE-74FB-FE92-CA2452711A86}"/>
              </a:ext>
            </a:extLst>
          </p:cNvPr>
          <p:cNvSpPr txBox="1"/>
          <p:nvPr/>
        </p:nvSpPr>
        <p:spPr>
          <a:xfrm>
            <a:off x="4895306" y="5110882"/>
            <a:ext cx="1403894" cy="384721"/>
          </a:xfrm>
          <a:prstGeom prst="rect">
            <a:avLst/>
          </a:prstGeom>
          <a:noFill/>
        </p:spPr>
        <p:txBody>
          <a:bodyPr wrap="square">
            <a:spAutoFit/>
          </a:bodyPr>
          <a:lstStyle/>
          <a:p>
            <a:pPr marL="0" lvl="0" indent="0" algn="ctr" rtl="0">
              <a:lnSpc>
                <a:spcPct val="95000"/>
              </a:lnSpc>
              <a:spcBef>
                <a:spcPts val="1200"/>
              </a:spcBef>
              <a:spcAft>
                <a:spcPts val="0"/>
              </a:spcAft>
              <a:buNone/>
            </a:pPr>
            <a:r>
              <a:rPr lang="en-GB" sz="2000" b="1"/>
              <a:t>Hydrogen</a:t>
            </a:r>
          </a:p>
        </p:txBody>
      </p:sp>
      <p:sp>
        <p:nvSpPr>
          <p:cNvPr id="17" name="Google Shape;698;p10">
            <a:extLst>
              <a:ext uri="{FF2B5EF4-FFF2-40B4-BE49-F238E27FC236}">
                <a16:creationId xmlns:a16="http://schemas.microsoft.com/office/drawing/2014/main" id="{55B24E76-9C78-7419-3638-0F7D301EAFEE}"/>
              </a:ext>
            </a:extLst>
          </p:cNvPr>
          <p:cNvSpPr txBox="1"/>
          <p:nvPr/>
        </p:nvSpPr>
        <p:spPr>
          <a:xfrm>
            <a:off x="11654107" y="2453682"/>
            <a:ext cx="4008584" cy="4870032"/>
          </a:xfrm>
          <a:prstGeom prst="rect">
            <a:avLst/>
          </a:prstGeom>
          <a:no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457200" lvl="0" indent="-304800" algn="l" rtl="0">
              <a:spcBef>
                <a:spcPts val="0"/>
              </a:spcBef>
              <a:buSzPct val="70000"/>
              <a:buFont typeface="Arial" panose="020B0604020202020204" pitchFamily="34" charset="0"/>
              <a:buChar char="•"/>
            </a:pPr>
            <a:r>
              <a:rPr lang="en-GB" sz="1800"/>
              <a:t>Which form of </a:t>
            </a:r>
            <a:br>
              <a:rPr lang="en-GB" sz="1800"/>
            </a:br>
            <a:r>
              <a:rPr lang="en-GB" sz="1800"/>
              <a:t>hydrogen might be preferable?</a:t>
            </a:r>
            <a:br>
              <a:rPr lang="en-GB" sz="1800"/>
            </a:br>
            <a:endParaRPr lang="en-GB" sz="1800"/>
          </a:p>
          <a:p>
            <a:pPr marL="457200" lvl="0" indent="-304800" algn="l" rtl="0">
              <a:spcBef>
                <a:spcPts val="0"/>
              </a:spcBef>
              <a:buSzPct val="70000"/>
              <a:buFont typeface="Arial" panose="020B0604020202020204" pitchFamily="34" charset="0"/>
              <a:buChar char="•"/>
            </a:pPr>
            <a:r>
              <a:rPr lang="en-GB" sz="1800"/>
              <a:t>What are the arguments in favour of blue hydrogen?</a:t>
            </a:r>
            <a:br>
              <a:rPr lang="en-GB" sz="1800"/>
            </a:br>
            <a:endParaRPr lang="en-GB" sz="1800"/>
          </a:p>
          <a:p>
            <a:pPr marL="457200" indent="-304800">
              <a:buSzPct val="70000"/>
              <a:buFont typeface="Arial" panose="020B0604020202020204" pitchFamily="34" charset="0"/>
              <a:buChar char="•"/>
            </a:pPr>
            <a:r>
              <a:rPr lang="en-GB" sz="1800"/>
              <a:t>Why does burning hydrogen not cause carbon emissions?</a:t>
            </a:r>
            <a:br>
              <a:rPr lang="en-GB" sz="1800"/>
            </a:br>
            <a:endParaRPr lang="en-GB" sz="1800"/>
          </a:p>
          <a:p>
            <a:pPr marL="457200" indent="-304800">
              <a:buSzPct val="70000"/>
              <a:buFont typeface="Arial" panose="020B0604020202020204" pitchFamily="34" charset="0"/>
              <a:buChar char="•"/>
            </a:pPr>
            <a:r>
              <a:rPr lang="en-GB" sz="1800"/>
              <a:t>What can fuel cells power?</a:t>
            </a:r>
            <a:br>
              <a:rPr lang="en-GB" sz="1800"/>
            </a:br>
            <a:endParaRPr lang="en-GB" sz="1800"/>
          </a:p>
          <a:p>
            <a:pPr marL="457200" indent="-304800">
              <a:buSzPct val="70000"/>
              <a:buFont typeface="Arial" panose="020B0604020202020204" pitchFamily="34" charset="0"/>
              <a:buChar char="•"/>
            </a:pPr>
            <a:r>
              <a:rPr lang="en-GB" sz="1800"/>
              <a:t>Which sectors are ‘hard to electrify’ and why?</a:t>
            </a:r>
          </a:p>
          <a:p>
            <a:pPr marL="457200" indent="-304800">
              <a:buSzPct val="70000"/>
              <a:buFont typeface="Arial" panose="020B0604020202020204" pitchFamily="34" charset="0"/>
              <a:buChar char="•"/>
            </a:pPr>
            <a:endParaRPr lang="en-GB" sz="1800"/>
          </a:p>
          <a:p>
            <a:pPr marL="457200" indent="-304800">
              <a:buSzPct val="70000"/>
              <a:buFont typeface="Arial" panose="020B0604020202020204" pitchFamily="34" charset="0"/>
              <a:buChar char="•"/>
            </a:pPr>
            <a:endParaRPr lang="en-GB" sz="1800"/>
          </a:p>
          <a:p>
            <a:pPr marL="457200" lvl="0" indent="-304800" algn="l" rtl="0">
              <a:spcBef>
                <a:spcPts val="0"/>
              </a:spcBef>
              <a:buSzPct val="70000"/>
              <a:buFont typeface="Arial" panose="020B0604020202020204" pitchFamily="34" charset="0"/>
              <a:buChar char="•"/>
            </a:pPr>
            <a:endParaRPr lang="en-GB" sz="1800"/>
          </a:p>
        </p:txBody>
      </p:sp>
      <p:pic>
        <p:nvPicPr>
          <p:cNvPr id="18" name="Picture 17">
            <a:extLst>
              <a:ext uri="{FF2B5EF4-FFF2-40B4-BE49-F238E27FC236}">
                <a16:creationId xmlns:a16="http://schemas.microsoft.com/office/drawing/2014/main" id="{B8B5F8D0-1DC3-EE16-9CAC-1CF7C1809F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058471" y="1951749"/>
            <a:ext cx="1003300" cy="977900"/>
          </a:xfrm>
          <a:prstGeom prst="rect">
            <a:avLst/>
          </a:prstGeom>
        </p:spPr>
      </p:pic>
      <p:sp>
        <p:nvSpPr>
          <p:cNvPr id="19" name="Google Shape;698;p10">
            <a:extLst>
              <a:ext uri="{FF2B5EF4-FFF2-40B4-BE49-F238E27FC236}">
                <a16:creationId xmlns:a16="http://schemas.microsoft.com/office/drawing/2014/main" id="{1938C743-255C-1F08-3CE3-4A83FF8F3D4F}"/>
              </a:ext>
            </a:extLst>
          </p:cNvPr>
          <p:cNvSpPr txBox="1"/>
          <p:nvPr/>
        </p:nvSpPr>
        <p:spPr>
          <a:xfrm>
            <a:off x="534357" y="3023461"/>
            <a:ext cx="3129580" cy="1984427"/>
          </a:xfrm>
          <a:prstGeom prst="rect">
            <a:avLst/>
          </a:prstGeom>
          <a:noFill/>
          <a:ln w="25400" cap="flat" cmpd="sng">
            <a:solidFill>
              <a:schemeClr val="tx1"/>
            </a:solidFill>
            <a:prstDash val="solid"/>
            <a:round/>
            <a:headEnd type="none" w="sm" len="sm"/>
            <a:tailEnd type="none" w="sm" len="sm"/>
          </a:ln>
        </p:spPr>
        <p:txBody>
          <a:bodyPr spcFirstLastPara="1" wrap="square" lIns="360000" tIns="251999" rIns="360000" bIns="360000" anchor="t" anchorCtr="0">
            <a:noAutofit/>
          </a:bodyPr>
          <a:lstStyle/>
          <a:p>
            <a:pPr marL="0" lvl="0" indent="0" algn="ctr" rtl="0">
              <a:spcBef>
                <a:spcPts val="1200"/>
              </a:spcBef>
              <a:spcAft>
                <a:spcPts val="600"/>
              </a:spcAft>
              <a:buNone/>
            </a:pPr>
            <a:r>
              <a:rPr lang="en-GB" sz="1800" b="1"/>
              <a:t>GREEN hydrogen</a:t>
            </a:r>
          </a:p>
          <a:p>
            <a:pPr marL="0" lvl="0" indent="0" algn="ctr" rtl="0">
              <a:spcBef>
                <a:spcPts val="0"/>
              </a:spcBef>
              <a:spcAft>
                <a:spcPts val="0"/>
              </a:spcAft>
              <a:buNone/>
            </a:pPr>
            <a:r>
              <a:rPr lang="en-GB" sz="1800"/>
              <a:t>Renewable electricity powers electrolysis </a:t>
            </a:r>
            <a:br>
              <a:rPr lang="en-GB" sz="1800"/>
            </a:br>
            <a:r>
              <a:rPr lang="en-GB" sz="1800"/>
              <a:t>of water</a:t>
            </a:r>
          </a:p>
        </p:txBody>
      </p:sp>
      <p:sp>
        <p:nvSpPr>
          <p:cNvPr id="20" name="Google Shape;698;p10">
            <a:extLst>
              <a:ext uri="{FF2B5EF4-FFF2-40B4-BE49-F238E27FC236}">
                <a16:creationId xmlns:a16="http://schemas.microsoft.com/office/drawing/2014/main" id="{0F65E4A0-B809-BF18-9B4E-2592FD71C016}"/>
              </a:ext>
            </a:extLst>
          </p:cNvPr>
          <p:cNvSpPr txBox="1"/>
          <p:nvPr/>
        </p:nvSpPr>
        <p:spPr>
          <a:xfrm>
            <a:off x="544706" y="5638510"/>
            <a:ext cx="3066820" cy="1984427"/>
          </a:xfrm>
          <a:prstGeom prst="rect">
            <a:avLst/>
          </a:prstGeom>
          <a:noFill/>
          <a:ln w="25400" cap="flat" cmpd="sng">
            <a:solidFill>
              <a:schemeClr val="tx1"/>
            </a:solidFill>
            <a:prstDash val="solid"/>
            <a:round/>
            <a:headEnd type="none" w="sm" len="sm"/>
            <a:tailEnd type="none" w="sm" len="sm"/>
          </a:ln>
        </p:spPr>
        <p:txBody>
          <a:bodyPr spcFirstLastPara="1" wrap="square" lIns="360000" tIns="251999" rIns="360000" bIns="360000" anchor="t" anchorCtr="0">
            <a:noAutofit/>
          </a:bodyPr>
          <a:lstStyle/>
          <a:p>
            <a:pPr marL="0" lvl="0" indent="0" algn="ctr" rtl="0">
              <a:spcBef>
                <a:spcPts val="0"/>
              </a:spcBef>
              <a:spcAft>
                <a:spcPts val="600"/>
              </a:spcAft>
              <a:buNone/>
            </a:pPr>
            <a:r>
              <a:rPr lang="en-GB" sz="1800" b="1"/>
              <a:t>BLUE hydrogen</a:t>
            </a:r>
          </a:p>
          <a:p>
            <a:pPr marL="0" lvl="0" indent="0" algn="ctr" rtl="0">
              <a:spcBef>
                <a:spcPts val="0"/>
              </a:spcBef>
              <a:spcAft>
                <a:spcPts val="0"/>
              </a:spcAft>
              <a:buNone/>
            </a:pPr>
            <a:r>
              <a:rPr lang="en-GB" sz="1800"/>
              <a:t>Hydrogen extracted from natural gas,</a:t>
            </a:r>
          </a:p>
          <a:p>
            <a:pPr marL="0" lvl="0" indent="0" algn="ctr" rtl="0">
              <a:spcBef>
                <a:spcPts val="0"/>
              </a:spcBef>
              <a:spcAft>
                <a:spcPts val="0"/>
              </a:spcAft>
              <a:buNone/>
            </a:pPr>
            <a:r>
              <a:rPr lang="en-GB" sz="1800"/>
              <a:t>carbon by-products captured and stored</a:t>
            </a:r>
          </a:p>
        </p:txBody>
      </p:sp>
      <p:sp>
        <p:nvSpPr>
          <p:cNvPr id="21" name="Google Shape;698;p10">
            <a:extLst>
              <a:ext uri="{FF2B5EF4-FFF2-40B4-BE49-F238E27FC236}">
                <a16:creationId xmlns:a16="http://schemas.microsoft.com/office/drawing/2014/main" id="{F82D3AA4-9DFF-D200-1E1E-C55B11F2203B}"/>
              </a:ext>
            </a:extLst>
          </p:cNvPr>
          <p:cNvSpPr txBox="1"/>
          <p:nvPr/>
        </p:nvSpPr>
        <p:spPr>
          <a:xfrm>
            <a:off x="7634752" y="4691134"/>
            <a:ext cx="3129581" cy="1278336"/>
          </a:xfrm>
          <a:prstGeom prst="rect">
            <a:avLst/>
          </a:prstGeom>
          <a:noFill/>
          <a:ln w="25400" cap="flat" cmpd="sng">
            <a:solidFill>
              <a:schemeClr val="tx1"/>
            </a:solidFill>
            <a:prstDash val="solid"/>
            <a:round/>
            <a:headEnd type="none" w="sm" len="sm"/>
            <a:tailEnd type="none" w="sm" len="sm"/>
          </a:ln>
        </p:spPr>
        <p:txBody>
          <a:bodyPr spcFirstLastPara="1" wrap="square" lIns="360000" tIns="251999" rIns="360000" bIns="360000" anchor="t" anchorCtr="0">
            <a:noAutofit/>
          </a:bodyPr>
          <a:lstStyle/>
          <a:p>
            <a:pPr marL="0" lvl="0" indent="0" algn="ctr" rtl="0">
              <a:spcBef>
                <a:spcPts val="0"/>
              </a:spcBef>
              <a:spcAft>
                <a:spcPts val="0"/>
              </a:spcAft>
              <a:buNone/>
            </a:pPr>
            <a:r>
              <a:rPr lang="en-GB" sz="1800"/>
              <a:t>Fuel cells </a:t>
            </a:r>
            <a:br>
              <a:rPr lang="en-GB" sz="1800"/>
            </a:br>
            <a:r>
              <a:rPr lang="en-GB" sz="1800"/>
              <a:t>produce electricity</a:t>
            </a:r>
          </a:p>
        </p:txBody>
      </p:sp>
      <p:sp>
        <p:nvSpPr>
          <p:cNvPr id="22" name="Google Shape;698;p10">
            <a:extLst>
              <a:ext uri="{FF2B5EF4-FFF2-40B4-BE49-F238E27FC236}">
                <a16:creationId xmlns:a16="http://schemas.microsoft.com/office/drawing/2014/main" id="{E6C06DCD-B18D-8646-C45B-DE7464C4FE8A}"/>
              </a:ext>
            </a:extLst>
          </p:cNvPr>
          <p:cNvSpPr txBox="1"/>
          <p:nvPr/>
        </p:nvSpPr>
        <p:spPr>
          <a:xfrm>
            <a:off x="7634751" y="3018534"/>
            <a:ext cx="3129581" cy="1278336"/>
          </a:xfrm>
          <a:prstGeom prst="rect">
            <a:avLst/>
          </a:prstGeom>
          <a:noFill/>
          <a:ln w="25400" cap="flat" cmpd="sng">
            <a:solidFill>
              <a:schemeClr val="tx1"/>
            </a:solidFill>
            <a:prstDash val="solid"/>
            <a:round/>
            <a:headEnd type="none" w="sm" len="sm"/>
            <a:tailEnd type="none" w="sm" len="sm"/>
          </a:ln>
        </p:spPr>
        <p:txBody>
          <a:bodyPr spcFirstLastPara="1" wrap="square" lIns="360000" tIns="251999" rIns="360000" bIns="360000" anchor="t" anchorCtr="0">
            <a:noAutofit/>
          </a:bodyPr>
          <a:lstStyle/>
          <a:p>
            <a:pPr marL="0" lvl="0" indent="0" algn="ctr" rtl="0">
              <a:spcBef>
                <a:spcPts val="0"/>
              </a:spcBef>
              <a:spcAft>
                <a:spcPts val="0"/>
              </a:spcAft>
              <a:buNone/>
            </a:pPr>
            <a:r>
              <a:rPr lang="en-GB" sz="1800"/>
              <a:t>Gas turbines </a:t>
            </a:r>
            <a:br>
              <a:rPr lang="en-GB" sz="1800"/>
            </a:br>
            <a:r>
              <a:rPr lang="en-GB" sz="1800"/>
              <a:t>generate electricity</a:t>
            </a:r>
          </a:p>
        </p:txBody>
      </p:sp>
      <p:sp>
        <p:nvSpPr>
          <p:cNvPr id="23" name="Google Shape;698;p10">
            <a:extLst>
              <a:ext uri="{FF2B5EF4-FFF2-40B4-BE49-F238E27FC236}">
                <a16:creationId xmlns:a16="http://schemas.microsoft.com/office/drawing/2014/main" id="{1D7A5E37-E986-66C2-AAF8-455AD7477CF8}"/>
              </a:ext>
            </a:extLst>
          </p:cNvPr>
          <p:cNvSpPr txBox="1"/>
          <p:nvPr/>
        </p:nvSpPr>
        <p:spPr>
          <a:xfrm>
            <a:off x="7634752" y="6344601"/>
            <a:ext cx="3129581" cy="1278336"/>
          </a:xfrm>
          <a:prstGeom prst="rect">
            <a:avLst/>
          </a:prstGeom>
          <a:noFill/>
          <a:ln w="25400" cap="flat" cmpd="sng">
            <a:solidFill>
              <a:schemeClr val="tx1"/>
            </a:solidFill>
            <a:prstDash val="solid"/>
            <a:round/>
            <a:headEnd type="none" w="sm" len="sm"/>
            <a:tailEnd type="none" w="sm" len="sm"/>
          </a:ln>
        </p:spPr>
        <p:txBody>
          <a:bodyPr spcFirstLastPara="1" wrap="square" lIns="360000" tIns="251999" rIns="360000" bIns="360000" anchor="t" anchorCtr="0">
            <a:noAutofit/>
          </a:bodyPr>
          <a:lstStyle/>
          <a:p>
            <a:pPr marL="0" lvl="0" indent="0" algn="ctr" rtl="0">
              <a:spcBef>
                <a:spcPts val="0"/>
              </a:spcBef>
              <a:spcAft>
                <a:spcPts val="0"/>
              </a:spcAft>
              <a:buNone/>
            </a:pPr>
            <a:r>
              <a:rPr lang="en-GB" sz="1800"/>
              <a:t>Burned directly in ‘hard to electrify’ industrial and transport uses</a:t>
            </a:r>
          </a:p>
        </p:txBody>
      </p:sp>
      <p:cxnSp>
        <p:nvCxnSpPr>
          <p:cNvPr id="24" name="Google Shape;117;p20">
            <a:extLst>
              <a:ext uri="{FF2B5EF4-FFF2-40B4-BE49-F238E27FC236}">
                <a16:creationId xmlns:a16="http://schemas.microsoft.com/office/drawing/2014/main" id="{72DD009B-342E-A7E4-6257-4772F004A13A}"/>
              </a:ext>
            </a:extLst>
          </p:cNvPr>
          <p:cNvCxnSpPr>
            <a:cxnSpLocks/>
          </p:cNvCxnSpPr>
          <p:nvPr/>
        </p:nvCxnSpPr>
        <p:spPr>
          <a:xfrm flipV="1">
            <a:off x="3776229" y="5969470"/>
            <a:ext cx="1065818" cy="725803"/>
          </a:xfrm>
          <a:prstGeom prst="straightConnector1">
            <a:avLst/>
          </a:prstGeom>
          <a:noFill/>
          <a:ln w="22860" cap="flat" cmpd="sng">
            <a:solidFill>
              <a:schemeClr val="tx1"/>
            </a:solidFill>
            <a:prstDash val="solid"/>
            <a:round/>
            <a:headEnd type="none" w="med" len="med"/>
            <a:tailEnd type="triangle" w="lg" len="lg"/>
          </a:ln>
        </p:spPr>
      </p:cxnSp>
      <p:cxnSp>
        <p:nvCxnSpPr>
          <p:cNvPr id="26" name="Google Shape;117;p20">
            <a:extLst>
              <a:ext uri="{FF2B5EF4-FFF2-40B4-BE49-F238E27FC236}">
                <a16:creationId xmlns:a16="http://schemas.microsoft.com/office/drawing/2014/main" id="{19F1818A-5E5E-DE25-1D0B-627F36897634}"/>
              </a:ext>
            </a:extLst>
          </p:cNvPr>
          <p:cNvCxnSpPr>
            <a:cxnSpLocks/>
          </p:cNvCxnSpPr>
          <p:nvPr/>
        </p:nvCxnSpPr>
        <p:spPr>
          <a:xfrm>
            <a:off x="3829037" y="3880879"/>
            <a:ext cx="1004077" cy="810255"/>
          </a:xfrm>
          <a:prstGeom prst="straightConnector1">
            <a:avLst/>
          </a:prstGeom>
          <a:noFill/>
          <a:ln w="22860" cap="flat" cmpd="sng">
            <a:solidFill>
              <a:schemeClr val="tx1"/>
            </a:solidFill>
            <a:prstDash val="solid"/>
            <a:round/>
            <a:headEnd type="none" w="med" len="med"/>
            <a:tailEnd type="triangle" w="lg" len="lg"/>
          </a:ln>
        </p:spPr>
      </p:cxnSp>
      <p:sp>
        <p:nvSpPr>
          <p:cNvPr id="51" name="Google Shape;549;p3">
            <a:extLst>
              <a:ext uri="{FF2B5EF4-FFF2-40B4-BE49-F238E27FC236}">
                <a16:creationId xmlns:a16="http://schemas.microsoft.com/office/drawing/2014/main" id="{EBFA0E5C-C9BB-AB63-8D2C-6C9337725DB7}"/>
              </a:ext>
            </a:extLst>
          </p:cNvPr>
          <p:cNvSpPr txBox="1"/>
          <p:nvPr/>
        </p:nvSpPr>
        <p:spPr>
          <a:xfrm>
            <a:off x="12937543" y="696253"/>
            <a:ext cx="2992970"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a:t>
            </a:r>
            <a:endParaRPr lang="en-GB" sz="1600"/>
          </a:p>
        </p:txBody>
      </p:sp>
      <p:sp>
        <p:nvSpPr>
          <p:cNvPr id="52" name="Slide Number Placeholder 5">
            <a:extLst>
              <a:ext uri="{FF2B5EF4-FFF2-40B4-BE49-F238E27FC236}">
                <a16:creationId xmlns:a16="http://schemas.microsoft.com/office/drawing/2014/main" id="{1FA49F9B-AA99-3143-7744-7C532646F587}"/>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15</a:t>
            </a:fld>
            <a:endParaRPr lang="en-US" b="0"/>
          </a:p>
        </p:txBody>
      </p:sp>
      <p:cxnSp>
        <p:nvCxnSpPr>
          <p:cNvPr id="3" name="Google Shape;117;p20">
            <a:extLst>
              <a:ext uri="{FF2B5EF4-FFF2-40B4-BE49-F238E27FC236}">
                <a16:creationId xmlns:a16="http://schemas.microsoft.com/office/drawing/2014/main" id="{AE294252-15E9-FF70-63F1-90BC94A150AB}"/>
              </a:ext>
            </a:extLst>
          </p:cNvPr>
          <p:cNvCxnSpPr>
            <a:cxnSpLocks/>
          </p:cNvCxnSpPr>
          <p:nvPr/>
        </p:nvCxnSpPr>
        <p:spPr>
          <a:xfrm>
            <a:off x="6358062" y="5969470"/>
            <a:ext cx="1065818" cy="725803"/>
          </a:xfrm>
          <a:prstGeom prst="straightConnector1">
            <a:avLst/>
          </a:prstGeom>
          <a:noFill/>
          <a:ln w="22860" cap="flat" cmpd="sng">
            <a:solidFill>
              <a:schemeClr val="tx1"/>
            </a:solidFill>
            <a:prstDash val="solid"/>
            <a:round/>
            <a:headEnd type="none" w="med" len="med"/>
            <a:tailEnd type="triangle" w="lg" len="lg"/>
          </a:ln>
        </p:spPr>
      </p:cxnSp>
      <p:cxnSp>
        <p:nvCxnSpPr>
          <p:cNvPr id="4" name="Google Shape;117;p20">
            <a:extLst>
              <a:ext uri="{FF2B5EF4-FFF2-40B4-BE49-F238E27FC236}">
                <a16:creationId xmlns:a16="http://schemas.microsoft.com/office/drawing/2014/main" id="{C9853505-D973-0919-1DF4-A99874C40311}"/>
              </a:ext>
            </a:extLst>
          </p:cNvPr>
          <p:cNvCxnSpPr>
            <a:cxnSpLocks/>
          </p:cNvCxnSpPr>
          <p:nvPr/>
        </p:nvCxnSpPr>
        <p:spPr>
          <a:xfrm flipV="1">
            <a:off x="6375202" y="3880879"/>
            <a:ext cx="1004077" cy="810255"/>
          </a:xfrm>
          <a:prstGeom prst="straightConnector1">
            <a:avLst/>
          </a:prstGeom>
          <a:noFill/>
          <a:ln w="22860" cap="flat" cmpd="sng">
            <a:solidFill>
              <a:schemeClr val="tx1"/>
            </a:solidFill>
            <a:prstDash val="solid"/>
            <a:round/>
            <a:headEnd type="none" w="med" len="med"/>
            <a:tailEnd type="triangle" w="lg" len="lg"/>
          </a:ln>
        </p:spPr>
      </p:cxnSp>
    </p:spTree>
    <p:extLst>
      <p:ext uri="{BB962C8B-B14F-4D97-AF65-F5344CB8AC3E}">
        <p14:creationId xmlns:p14="http://schemas.microsoft.com/office/powerpoint/2010/main" val="856126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DA64-4816-759B-A94E-0D9B5C2287B1}"/>
              </a:ext>
            </a:extLst>
          </p:cNvPr>
          <p:cNvSpPr>
            <a:spLocks noGrp="1"/>
          </p:cNvSpPr>
          <p:nvPr>
            <p:ph type="title"/>
          </p:nvPr>
        </p:nvSpPr>
        <p:spPr/>
        <p:txBody>
          <a:bodyPr/>
          <a:lstStyle/>
          <a:p>
            <a:r>
              <a:rPr lang="en" dirty="0"/>
              <a:t>Hydrogen economy – answers </a:t>
            </a:r>
            <a:endParaRPr lang="en-US" dirty="0"/>
          </a:p>
        </p:txBody>
      </p:sp>
      <p:sp>
        <p:nvSpPr>
          <p:cNvPr id="4" name="Google Shape;698;p10">
            <a:extLst>
              <a:ext uri="{FF2B5EF4-FFF2-40B4-BE49-F238E27FC236}">
                <a16:creationId xmlns:a16="http://schemas.microsoft.com/office/drawing/2014/main" id="{BE3A6C41-18B8-9E63-4FF8-0014174F83C3}"/>
              </a:ext>
            </a:extLst>
          </p:cNvPr>
          <p:cNvSpPr txBox="1"/>
          <p:nvPr/>
        </p:nvSpPr>
        <p:spPr>
          <a:xfrm>
            <a:off x="542487" y="2494672"/>
            <a:ext cx="7066628" cy="6208457"/>
          </a:xfrm>
          <a:prstGeom prst="rect">
            <a:avLst/>
          </a:prstGeom>
          <a:no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457200" lvl="0" indent="-304800" algn="l" rtl="0">
              <a:lnSpc>
                <a:spcPct val="100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The hydrogen economy is the part of an economy for which hydrogen forms the energy source.</a:t>
            </a:r>
          </a:p>
          <a:p>
            <a:pPr marL="457200" lvl="0" indent="-304800" algn="l" rtl="0">
              <a:lnSpc>
                <a:spcPct val="100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Green hydrogen is preferable because producing it it does not produce carbon emissions. Where nations have abundant natural gas (this includes the UK) blue hydrogen offers a transitional source of hydrogen until sufficient green hydrogen production is available.</a:t>
            </a:r>
          </a:p>
          <a:p>
            <a:pPr marL="457200" lvl="0" indent="-304800" algn="l" rtl="0">
              <a:lnSpc>
                <a:spcPct val="100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Burning hydrogen produces only water as a combustion product so does not contribute carbon to the atmosphere.</a:t>
            </a:r>
          </a:p>
          <a:p>
            <a:pPr marL="457200" lvl="0" indent="-304800" algn="l" rtl="0">
              <a:lnSpc>
                <a:spcPct val="100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Fuel cells convert the chemical energy in hydrogen and oxygen (from air) into electricity. They can power vehicles, appliances and homes.</a:t>
            </a:r>
          </a:p>
          <a:p>
            <a:pPr marL="457200" lvl="0" indent="-304800" algn="l" rtl="0">
              <a:lnSpc>
                <a:spcPct val="100000"/>
              </a:lnSpc>
              <a:spcBef>
                <a:spcPts val="0"/>
              </a:spcBef>
              <a:spcAft>
                <a:spcPts val="1200"/>
              </a:spcAft>
              <a:buClr>
                <a:schemeClr val="dk1"/>
              </a:buClr>
              <a:buSzPct val="70000"/>
              <a:buFont typeface="Arial" panose="020B0604020202020204" pitchFamily="34" charset="0"/>
              <a:buChar char="•"/>
            </a:pPr>
            <a:r>
              <a:rPr lang="en-GB" sz="2000" dirty="0">
                <a:solidFill>
                  <a:schemeClr val="dk1"/>
                </a:solidFill>
              </a:rPr>
              <a:t>‘Hard to electrify’ sectors include long distance shipping and industries that require a lot of heat, such as steel, cement or glass.</a:t>
            </a:r>
            <a:endParaRPr lang="en-GB" sz="2000" dirty="0"/>
          </a:p>
        </p:txBody>
      </p:sp>
      <p:sp>
        <p:nvSpPr>
          <p:cNvPr id="6" name="Google Shape;549;p3">
            <a:extLst>
              <a:ext uri="{FF2B5EF4-FFF2-40B4-BE49-F238E27FC236}">
                <a16:creationId xmlns:a16="http://schemas.microsoft.com/office/drawing/2014/main" id="{B54D20CA-7DD3-CD2A-C781-D9297D8AD185}"/>
              </a:ext>
            </a:extLst>
          </p:cNvPr>
          <p:cNvSpPr txBox="1"/>
          <p:nvPr/>
        </p:nvSpPr>
        <p:spPr>
          <a:xfrm>
            <a:off x="12937543" y="696253"/>
            <a:ext cx="2992970"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a:t>
            </a:r>
            <a:endParaRPr lang="en-GB" sz="1600"/>
          </a:p>
        </p:txBody>
      </p:sp>
      <p:sp>
        <p:nvSpPr>
          <p:cNvPr id="7" name="Slide Number Placeholder 5">
            <a:extLst>
              <a:ext uri="{FF2B5EF4-FFF2-40B4-BE49-F238E27FC236}">
                <a16:creationId xmlns:a16="http://schemas.microsoft.com/office/drawing/2014/main" id="{1B9966F7-1A6F-A61E-B159-52C0E88D21F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16</a:t>
            </a:fld>
            <a:endParaRPr lang="en-US" b="0"/>
          </a:p>
        </p:txBody>
      </p:sp>
    </p:spTree>
    <p:extLst>
      <p:ext uri="{BB962C8B-B14F-4D97-AF65-F5344CB8AC3E}">
        <p14:creationId xmlns:p14="http://schemas.microsoft.com/office/powerpoint/2010/main" val="3423090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C870FDF2-7166-8BB6-FA7D-02064825EB38}"/>
              </a:ext>
            </a:extLst>
          </p:cNvPr>
          <p:cNvGrpSpPr/>
          <p:nvPr/>
        </p:nvGrpSpPr>
        <p:grpSpPr>
          <a:xfrm>
            <a:off x="2013600" y="3653365"/>
            <a:ext cx="11257176" cy="1746475"/>
            <a:chOff x="1892251" y="4164407"/>
            <a:chExt cx="11257176" cy="1746475"/>
          </a:xfrm>
        </p:grpSpPr>
        <p:grpSp>
          <p:nvGrpSpPr>
            <p:cNvPr id="7" name="Group 6">
              <a:extLst>
                <a:ext uri="{FF2B5EF4-FFF2-40B4-BE49-F238E27FC236}">
                  <a16:creationId xmlns:a16="http://schemas.microsoft.com/office/drawing/2014/main" id="{9569C6ED-A2C9-7EF3-B2FC-69AC14B32458}"/>
                </a:ext>
              </a:extLst>
            </p:cNvPr>
            <p:cNvGrpSpPr/>
            <p:nvPr/>
          </p:nvGrpSpPr>
          <p:grpSpPr>
            <a:xfrm>
              <a:off x="1892251" y="4164407"/>
              <a:ext cx="4698932" cy="1746475"/>
              <a:chOff x="793995" y="3233270"/>
              <a:chExt cx="4904018" cy="1822700"/>
            </a:xfrm>
          </p:grpSpPr>
          <p:sp>
            <p:nvSpPr>
              <p:cNvPr id="9" name="Google Shape;594;p7">
                <a:extLst>
                  <a:ext uri="{FF2B5EF4-FFF2-40B4-BE49-F238E27FC236}">
                    <a16:creationId xmlns:a16="http://schemas.microsoft.com/office/drawing/2014/main" id="{1EBB38A9-BBCA-6AC9-0B87-FD538C988C85}"/>
                  </a:ext>
                </a:extLst>
              </p:cNvPr>
              <p:cNvSpPr txBox="1"/>
              <p:nvPr/>
            </p:nvSpPr>
            <p:spPr>
              <a:xfrm>
                <a:off x="793995" y="3766919"/>
                <a:ext cx="1736876" cy="19426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lang="en-GB" sz="1800"/>
              </a:p>
            </p:txBody>
          </p:sp>
          <p:pic>
            <p:nvPicPr>
              <p:cNvPr id="8" name="Picture 7">
                <a:extLst>
                  <a:ext uri="{FF2B5EF4-FFF2-40B4-BE49-F238E27FC236}">
                    <a16:creationId xmlns:a16="http://schemas.microsoft.com/office/drawing/2014/main" id="{21C5BFE1-9699-F377-2291-9BF52D7A91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9515" y="3233270"/>
                <a:ext cx="1878498" cy="1822700"/>
              </a:xfrm>
              <a:prstGeom prst="rect">
                <a:avLst/>
              </a:prstGeom>
            </p:spPr>
          </p:pic>
        </p:grpSp>
        <p:sp>
          <p:nvSpPr>
            <p:cNvPr id="11" name="TextBox 10">
              <a:extLst>
                <a:ext uri="{FF2B5EF4-FFF2-40B4-BE49-F238E27FC236}">
                  <a16:creationId xmlns:a16="http://schemas.microsoft.com/office/drawing/2014/main" id="{09C33F7B-2FEE-74FB-FE92-CA2452711A86}"/>
                </a:ext>
              </a:extLst>
            </p:cNvPr>
            <p:cNvSpPr txBox="1"/>
            <p:nvPr/>
          </p:nvSpPr>
          <p:spPr>
            <a:xfrm>
              <a:off x="5022303" y="4842947"/>
              <a:ext cx="8127124" cy="384721"/>
            </a:xfrm>
            <a:prstGeom prst="rect">
              <a:avLst/>
            </a:prstGeom>
            <a:noFill/>
          </p:spPr>
          <p:txBody>
            <a:bodyPr wrap="square">
              <a:spAutoFit/>
            </a:bodyPr>
            <a:lstStyle/>
            <a:p>
              <a:pPr marL="0" lvl="0" indent="0" algn="l" rtl="0">
                <a:lnSpc>
                  <a:spcPct val="95000"/>
                </a:lnSpc>
                <a:spcBef>
                  <a:spcPts val="1200"/>
                </a:spcBef>
                <a:spcAft>
                  <a:spcPts val="0"/>
                </a:spcAft>
                <a:buNone/>
              </a:pPr>
              <a:r>
                <a:rPr lang="en-GB" sz="2000" b="1"/>
                <a:t>Hydrogen</a:t>
              </a:r>
            </a:p>
          </p:txBody>
        </p:sp>
      </p:grpSp>
      <p:cxnSp>
        <p:nvCxnSpPr>
          <p:cNvPr id="41" name="Google Shape;117;p20">
            <a:extLst>
              <a:ext uri="{FF2B5EF4-FFF2-40B4-BE49-F238E27FC236}">
                <a16:creationId xmlns:a16="http://schemas.microsoft.com/office/drawing/2014/main" id="{E5A4E444-3B49-35A7-67B0-83AE2AD56BF0}"/>
              </a:ext>
            </a:extLst>
          </p:cNvPr>
          <p:cNvCxnSpPr>
            <a:cxnSpLocks/>
          </p:cNvCxnSpPr>
          <p:nvPr/>
        </p:nvCxnSpPr>
        <p:spPr>
          <a:xfrm>
            <a:off x="7031535" y="4617473"/>
            <a:ext cx="920259" cy="0"/>
          </a:xfrm>
          <a:prstGeom prst="straightConnector1">
            <a:avLst/>
          </a:prstGeom>
          <a:noFill/>
          <a:ln w="22860" cap="flat" cmpd="sng">
            <a:solidFill>
              <a:schemeClr val="tx1"/>
            </a:solidFill>
            <a:prstDash val="solid"/>
            <a:round/>
            <a:headEnd type="none" w="med" len="med"/>
            <a:tailEnd type="triangle" w="lg" len="lg"/>
          </a:ln>
        </p:spPr>
      </p:cxnSp>
      <p:sp>
        <p:nvSpPr>
          <p:cNvPr id="5" name="Title 4">
            <a:extLst>
              <a:ext uri="{FF2B5EF4-FFF2-40B4-BE49-F238E27FC236}">
                <a16:creationId xmlns:a16="http://schemas.microsoft.com/office/drawing/2014/main" id="{401B2045-DE36-5A02-0344-0959CF3F33EE}"/>
              </a:ext>
            </a:extLst>
          </p:cNvPr>
          <p:cNvSpPr>
            <a:spLocks noGrp="1"/>
          </p:cNvSpPr>
          <p:nvPr>
            <p:ph type="title"/>
          </p:nvPr>
        </p:nvSpPr>
        <p:spPr/>
        <p:txBody>
          <a:bodyPr/>
          <a:lstStyle/>
          <a:p>
            <a:r>
              <a:rPr lang="en"/>
              <a:t>Hydrogen cartridges</a:t>
            </a:r>
            <a:endParaRPr lang="en-US"/>
          </a:p>
        </p:txBody>
      </p:sp>
      <p:sp>
        <p:nvSpPr>
          <p:cNvPr id="17" name="Google Shape;698;p10">
            <a:extLst>
              <a:ext uri="{FF2B5EF4-FFF2-40B4-BE49-F238E27FC236}">
                <a16:creationId xmlns:a16="http://schemas.microsoft.com/office/drawing/2014/main" id="{55B24E76-9C78-7419-3638-0F7D301EAFEE}"/>
              </a:ext>
            </a:extLst>
          </p:cNvPr>
          <p:cNvSpPr txBox="1"/>
          <p:nvPr/>
        </p:nvSpPr>
        <p:spPr>
          <a:xfrm>
            <a:off x="587437" y="6498290"/>
            <a:ext cx="9619392" cy="2286479"/>
          </a:xfrm>
          <a:prstGeom prst="rect">
            <a:avLst/>
          </a:prstGeom>
          <a:no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457200" lvl="0" indent="-317500" algn="l" rtl="0">
              <a:spcBef>
                <a:spcPts val="0"/>
              </a:spcBef>
              <a:spcAft>
                <a:spcPts val="600"/>
              </a:spcAft>
              <a:buSzPct val="70000"/>
              <a:buFont typeface="Arial" panose="020B0604020202020204" pitchFamily="34" charset="0"/>
              <a:buChar char="•"/>
            </a:pPr>
            <a:r>
              <a:rPr lang="en-GB" sz="1800">
                <a:solidFill>
                  <a:schemeClr val="tx1"/>
                </a:solidFill>
              </a:rPr>
              <a:t>How can hydrogen cartridges support a zero-carbon supply chain?</a:t>
            </a:r>
          </a:p>
          <a:p>
            <a:pPr marL="457200" lvl="0" indent="-317500" algn="l" rtl="0">
              <a:spcBef>
                <a:spcPts val="0"/>
              </a:spcBef>
              <a:spcAft>
                <a:spcPts val="600"/>
              </a:spcAft>
              <a:buSzPct val="70000"/>
              <a:buFont typeface="Arial" panose="020B0604020202020204" pitchFamily="34" charset="0"/>
              <a:buChar char="•"/>
            </a:pPr>
            <a:r>
              <a:rPr lang="en-GB" sz="1800">
                <a:solidFill>
                  <a:schemeClr val="tx1"/>
                </a:solidFill>
              </a:rPr>
              <a:t>How do hydrogen cartridges fit into the concept of a circular economy?</a:t>
            </a:r>
          </a:p>
          <a:p>
            <a:pPr marL="457200" lvl="0" indent="-317500" algn="l" rtl="0">
              <a:spcBef>
                <a:spcPts val="0"/>
              </a:spcBef>
              <a:spcAft>
                <a:spcPts val="600"/>
              </a:spcAft>
              <a:buSzPct val="70000"/>
              <a:buFont typeface="Arial" panose="020B0604020202020204" pitchFamily="34" charset="0"/>
              <a:buChar char="•"/>
            </a:pPr>
            <a:r>
              <a:rPr lang="en-GB" sz="1800">
                <a:solidFill>
                  <a:schemeClr val="tx1"/>
                </a:solidFill>
              </a:rPr>
              <a:t>An average UK home uses about 6 to 8 kWh electricity per day. An EV full </a:t>
            </a:r>
            <a:br>
              <a:rPr lang="en-GB" sz="1800">
                <a:solidFill>
                  <a:schemeClr val="tx1"/>
                </a:solidFill>
              </a:rPr>
            </a:br>
            <a:r>
              <a:rPr lang="en-GB" sz="1800">
                <a:solidFill>
                  <a:schemeClr val="tx1"/>
                </a:solidFill>
              </a:rPr>
              <a:t>charge is around 75 kWh. How many cartridges might be needed per home? </a:t>
            </a:r>
            <a:br>
              <a:rPr lang="en-GB" sz="1800">
                <a:solidFill>
                  <a:schemeClr val="tx1"/>
                </a:solidFill>
              </a:rPr>
            </a:br>
            <a:r>
              <a:rPr lang="en-GB" sz="1800">
                <a:solidFill>
                  <a:schemeClr val="tx1"/>
                </a:solidFill>
              </a:rPr>
              <a:t>What about to supply 15% of the UK’s approximately 30 million homes?</a:t>
            </a:r>
          </a:p>
        </p:txBody>
      </p:sp>
      <p:pic>
        <p:nvPicPr>
          <p:cNvPr id="18" name="Picture 17">
            <a:extLst>
              <a:ext uri="{FF2B5EF4-FFF2-40B4-BE49-F238E27FC236}">
                <a16:creationId xmlns:a16="http://schemas.microsoft.com/office/drawing/2014/main" id="{B8B5F8D0-1DC3-EE16-9CAC-1CF7C1809F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1343" y="5984006"/>
            <a:ext cx="1003300" cy="977900"/>
          </a:xfrm>
          <a:prstGeom prst="rect">
            <a:avLst/>
          </a:prstGeom>
        </p:spPr>
      </p:pic>
      <p:sp>
        <p:nvSpPr>
          <p:cNvPr id="19" name="Google Shape;698;p10">
            <a:extLst>
              <a:ext uri="{FF2B5EF4-FFF2-40B4-BE49-F238E27FC236}">
                <a16:creationId xmlns:a16="http://schemas.microsoft.com/office/drawing/2014/main" id="{1938C743-255C-1F08-3CE3-4A83FF8F3D4F}"/>
              </a:ext>
            </a:extLst>
          </p:cNvPr>
          <p:cNvSpPr txBox="1"/>
          <p:nvPr/>
        </p:nvSpPr>
        <p:spPr>
          <a:xfrm>
            <a:off x="570292" y="3871562"/>
            <a:ext cx="3129580" cy="1445882"/>
          </a:xfrm>
          <a:prstGeom prst="rect">
            <a:avLst/>
          </a:prstGeom>
          <a:noFill/>
          <a:ln w="25400" cap="flat" cmpd="sng">
            <a:solidFill>
              <a:schemeClr val="tx1"/>
            </a:solidFill>
            <a:prstDash val="solid"/>
            <a:round/>
            <a:headEnd type="none" w="sm" len="sm"/>
            <a:tailEnd type="none" w="sm" len="sm"/>
          </a:ln>
        </p:spPr>
        <p:txBody>
          <a:bodyPr spcFirstLastPara="1" wrap="square" lIns="360000" tIns="251999" rIns="360000" bIns="360000" anchor="t" anchorCtr="0">
            <a:noAutofit/>
          </a:bodyPr>
          <a:lstStyle/>
          <a:p>
            <a:pPr marL="0" lvl="0" indent="0" algn="ctr" rtl="0">
              <a:spcBef>
                <a:spcPts val="1200"/>
              </a:spcBef>
              <a:spcAft>
                <a:spcPts val="600"/>
              </a:spcAft>
              <a:buNone/>
            </a:pPr>
            <a:r>
              <a:rPr lang="en-GB" sz="1800" b="1"/>
              <a:t>GREEN </a:t>
            </a:r>
            <a:br>
              <a:rPr lang="en-GB" sz="1800" b="1"/>
            </a:br>
            <a:r>
              <a:rPr lang="en-GB" sz="1800" b="1"/>
              <a:t>hydrogen production</a:t>
            </a:r>
          </a:p>
        </p:txBody>
      </p:sp>
      <p:cxnSp>
        <p:nvCxnSpPr>
          <p:cNvPr id="26" name="Google Shape;117;p20">
            <a:extLst>
              <a:ext uri="{FF2B5EF4-FFF2-40B4-BE49-F238E27FC236}">
                <a16:creationId xmlns:a16="http://schemas.microsoft.com/office/drawing/2014/main" id="{19F1818A-5E5E-DE25-1D0B-627F36897634}"/>
              </a:ext>
            </a:extLst>
          </p:cNvPr>
          <p:cNvCxnSpPr>
            <a:cxnSpLocks/>
          </p:cNvCxnSpPr>
          <p:nvPr/>
        </p:nvCxnSpPr>
        <p:spPr>
          <a:xfrm>
            <a:off x="3805917" y="4579794"/>
            <a:ext cx="1009347" cy="0"/>
          </a:xfrm>
          <a:prstGeom prst="straightConnector1">
            <a:avLst/>
          </a:prstGeom>
          <a:noFill/>
          <a:ln w="22860" cap="flat" cmpd="sng">
            <a:solidFill>
              <a:schemeClr val="tx1"/>
            </a:solidFill>
            <a:prstDash val="solid"/>
            <a:round/>
            <a:headEnd type="none" w="med" len="med"/>
            <a:tailEnd type="triangle" w="lg" len="lg"/>
          </a:ln>
        </p:spPr>
      </p:cxnSp>
      <p:sp>
        <p:nvSpPr>
          <p:cNvPr id="2" name="Text Placeholder 18">
            <a:extLst>
              <a:ext uri="{FF2B5EF4-FFF2-40B4-BE49-F238E27FC236}">
                <a16:creationId xmlns:a16="http://schemas.microsoft.com/office/drawing/2014/main" id="{5B928FA4-EE79-9888-6F36-FF3512D38343}"/>
              </a:ext>
            </a:extLst>
          </p:cNvPr>
          <p:cNvSpPr txBox="1">
            <a:spLocks/>
          </p:cNvSpPr>
          <p:nvPr/>
        </p:nvSpPr>
        <p:spPr>
          <a:xfrm>
            <a:off x="451614" y="2287588"/>
            <a:ext cx="10014999" cy="1046045"/>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1200"/>
              </a:spcAft>
              <a:buNone/>
            </a:pPr>
            <a:r>
              <a:rPr lang="en-GB" sz="2000" dirty="0"/>
              <a:t>Hydrogen cartridges may offer an energy-dense, portable energy solution that complements renewable electrification, which in some applications could replace </a:t>
            </a:r>
            <a:br>
              <a:rPr lang="en-GB" sz="2000" dirty="0"/>
            </a:br>
            <a:r>
              <a:rPr lang="en-GB" sz="2000" dirty="0"/>
              <a:t>both battery storage and fuels.</a:t>
            </a:r>
          </a:p>
        </p:txBody>
      </p:sp>
      <p:grpSp>
        <p:nvGrpSpPr>
          <p:cNvPr id="29" name="Group 28">
            <a:extLst>
              <a:ext uri="{FF2B5EF4-FFF2-40B4-BE49-F238E27FC236}">
                <a16:creationId xmlns:a16="http://schemas.microsoft.com/office/drawing/2014/main" id="{25999BFD-CE0D-6636-651B-3A1D91EA1418}"/>
              </a:ext>
            </a:extLst>
          </p:cNvPr>
          <p:cNvGrpSpPr/>
          <p:nvPr/>
        </p:nvGrpSpPr>
        <p:grpSpPr>
          <a:xfrm>
            <a:off x="8496091" y="3901348"/>
            <a:ext cx="1179412" cy="1798493"/>
            <a:chOff x="8135474" y="4479120"/>
            <a:chExt cx="1213975" cy="1851198"/>
          </a:xfrm>
        </p:grpSpPr>
        <p:sp>
          <p:nvSpPr>
            <p:cNvPr id="13" name="Google Shape;214;p27">
              <a:extLst>
                <a:ext uri="{FF2B5EF4-FFF2-40B4-BE49-F238E27FC236}">
                  <a16:creationId xmlns:a16="http://schemas.microsoft.com/office/drawing/2014/main" id="{C8CFC569-4846-DA20-56C6-B33347C5CEE8}"/>
                </a:ext>
              </a:extLst>
            </p:cNvPr>
            <p:cNvSpPr/>
            <p:nvPr/>
          </p:nvSpPr>
          <p:spPr>
            <a:xfrm>
              <a:off x="8705962" y="4957608"/>
              <a:ext cx="643487" cy="1372710"/>
            </a:xfrm>
            <a:prstGeom prst="roundRect">
              <a:avLst>
                <a:gd name="adj" fmla="val 16667"/>
              </a:avLst>
            </a:prstGeom>
            <a:solidFill>
              <a:schemeClr val="bg1">
                <a:lumMod val="85000"/>
              </a:schemeClr>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14;p27">
              <a:extLst>
                <a:ext uri="{FF2B5EF4-FFF2-40B4-BE49-F238E27FC236}">
                  <a16:creationId xmlns:a16="http://schemas.microsoft.com/office/drawing/2014/main" id="{542F8EF3-02CD-132B-6226-1DFB9D489B4D}"/>
                </a:ext>
              </a:extLst>
            </p:cNvPr>
            <p:cNvSpPr/>
            <p:nvPr/>
          </p:nvSpPr>
          <p:spPr>
            <a:xfrm>
              <a:off x="8442378" y="4723220"/>
              <a:ext cx="643487" cy="1372710"/>
            </a:xfrm>
            <a:prstGeom prst="roundRect">
              <a:avLst>
                <a:gd name="adj" fmla="val 16667"/>
              </a:avLst>
            </a:prstGeom>
            <a:solidFill>
              <a:schemeClr val="bg1">
                <a:lumMod val="75000"/>
              </a:schemeClr>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14;p27">
              <a:extLst>
                <a:ext uri="{FF2B5EF4-FFF2-40B4-BE49-F238E27FC236}">
                  <a16:creationId xmlns:a16="http://schemas.microsoft.com/office/drawing/2014/main" id="{8CA2C745-E5B2-EBB4-5A55-75991E357CAA}"/>
                </a:ext>
              </a:extLst>
            </p:cNvPr>
            <p:cNvSpPr/>
            <p:nvPr/>
          </p:nvSpPr>
          <p:spPr>
            <a:xfrm>
              <a:off x="8135474" y="4479120"/>
              <a:ext cx="643487" cy="1372710"/>
            </a:xfrm>
            <a:prstGeom prst="roundRect">
              <a:avLst>
                <a:gd name="adj" fmla="val 16667"/>
              </a:avLst>
            </a:prstGeom>
            <a:solidFill>
              <a:schemeClr val="bg1">
                <a:lumMod val="65000"/>
              </a:schemeClr>
            </a:solidFill>
            <a:ln w="12700">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216;p27">
            <a:extLst>
              <a:ext uri="{FF2B5EF4-FFF2-40B4-BE49-F238E27FC236}">
                <a16:creationId xmlns:a16="http://schemas.microsoft.com/office/drawing/2014/main" id="{5283E978-8EB0-AE3F-0E0D-75204794380D}"/>
              </a:ext>
            </a:extLst>
          </p:cNvPr>
          <p:cNvSpPr txBox="1"/>
          <p:nvPr/>
        </p:nvSpPr>
        <p:spPr>
          <a:xfrm>
            <a:off x="8007420" y="3283832"/>
            <a:ext cx="2150972"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t>3 kWh cartridges</a:t>
            </a:r>
            <a:endParaRPr sz="1800" b="1"/>
          </a:p>
        </p:txBody>
      </p:sp>
      <p:sp>
        <p:nvSpPr>
          <p:cNvPr id="15" name="Google Shape;217;p27">
            <a:extLst>
              <a:ext uri="{FF2B5EF4-FFF2-40B4-BE49-F238E27FC236}">
                <a16:creationId xmlns:a16="http://schemas.microsoft.com/office/drawing/2014/main" id="{579E5AE2-9F08-AE3E-22BC-892D9EB757CE}"/>
              </a:ext>
            </a:extLst>
          </p:cNvPr>
          <p:cNvSpPr txBox="1"/>
          <p:nvPr/>
        </p:nvSpPr>
        <p:spPr>
          <a:xfrm>
            <a:off x="11800028" y="2767408"/>
            <a:ext cx="2592112" cy="615523"/>
          </a:xfrm>
          <a:prstGeom prst="rect">
            <a:avLst/>
          </a:prstGeom>
          <a:noFill/>
          <a:ln w="12700">
            <a:solidFill>
              <a:schemeClr val="tx1"/>
            </a:solidFill>
          </a:ln>
        </p:spPr>
        <p:txBody>
          <a:bodyPr spcFirstLastPara="1" wrap="square" lIns="91425" tIns="91425" rIns="91425" bIns="91425" anchor="t" anchorCtr="0">
            <a:spAutoFit/>
          </a:bodyPr>
          <a:lstStyle/>
          <a:p>
            <a:pPr marL="0" lvl="0" indent="0" algn="ctr" rtl="0">
              <a:spcBef>
                <a:spcPts val="600"/>
              </a:spcBef>
              <a:spcAft>
                <a:spcPts val="600"/>
              </a:spcAft>
              <a:buNone/>
            </a:pPr>
            <a:r>
              <a:rPr lang="en" sz="1800" err="1"/>
              <a:t>eBikes</a:t>
            </a:r>
            <a:r>
              <a:rPr lang="en" sz="1800"/>
              <a:t> + EVs</a:t>
            </a:r>
            <a:endParaRPr sz="1800"/>
          </a:p>
        </p:txBody>
      </p:sp>
      <p:sp>
        <p:nvSpPr>
          <p:cNvPr id="16" name="Google Shape;218;p27">
            <a:extLst>
              <a:ext uri="{FF2B5EF4-FFF2-40B4-BE49-F238E27FC236}">
                <a16:creationId xmlns:a16="http://schemas.microsoft.com/office/drawing/2014/main" id="{B52B6E32-9823-0C06-6AF9-21E52A3A0331}"/>
              </a:ext>
            </a:extLst>
          </p:cNvPr>
          <p:cNvSpPr txBox="1"/>
          <p:nvPr/>
        </p:nvSpPr>
        <p:spPr>
          <a:xfrm>
            <a:off x="11797313" y="3791471"/>
            <a:ext cx="2592112" cy="615523"/>
          </a:xfrm>
          <a:prstGeom prst="rect">
            <a:avLst/>
          </a:prstGeom>
          <a:noFill/>
          <a:ln w="12700">
            <a:solidFill>
              <a:schemeClr val="tx1"/>
            </a:solidFill>
          </a:ln>
        </p:spPr>
        <p:txBody>
          <a:bodyPr spcFirstLastPara="1" wrap="square" lIns="91425" tIns="91425" rIns="91425" bIns="91425" anchor="t" anchorCtr="0">
            <a:spAutoFit/>
          </a:bodyPr>
          <a:lstStyle/>
          <a:p>
            <a:pPr marL="0" lvl="0" indent="0" algn="ctr" rtl="0">
              <a:spcBef>
                <a:spcPts val="600"/>
              </a:spcBef>
              <a:spcAft>
                <a:spcPts val="600"/>
              </a:spcAft>
              <a:buNone/>
            </a:pPr>
            <a:r>
              <a:rPr lang="en" sz="1800"/>
              <a:t>Device charging</a:t>
            </a:r>
            <a:endParaRPr sz="1800"/>
          </a:p>
        </p:txBody>
      </p:sp>
      <p:sp>
        <p:nvSpPr>
          <p:cNvPr id="25" name="Google Shape;219;p27">
            <a:extLst>
              <a:ext uri="{FF2B5EF4-FFF2-40B4-BE49-F238E27FC236}">
                <a16:creationId xmlns:a16="http://schemas.microsoft.com/office/drawing/2014/main" id="{2AEAAF54-3797-D11B-D9C9-89E54F077A2B}"/>
              </a:ext>
            </a:extLst>
          </p:cNvPr>
          <p:cNvSpPr txBox="1"/>
          <p:nvPr/>
        </p:nvSpPr>
        <p:spPr>
          <a:xfrm>
            <a:off x="11793405" y="4815534"/>
            <a:ext cx="2592112" cy="615523"/>
          </a:xfrm>
          <a:prstGeom prst="rect">
            <a:avLst/>
          </a:prstGeom>
          <a:noFill/>
          <a:ln w="12700">
            <a:solidFill>
              <a:schemeClr val="tx1"/>
            </a:solidFill>
          </a:ln>
        </p:spPr>
        <p:txBody>
          <a:bodyPr spcFirstLastPara="1" wrap="square" lIns="91425" tIns="91425" rIns="91425" bIns="91425" anchor="t" anchorCtr="0">
            <a:spAutoFit/>
          </a:bodyPr>
          <a:lstStyle/>
          <a:p>
            <a:pPr marL="0" lvl="0" indent="0" algn="ctr" rtl="0">
              <a:spcBef>
                <a:spcPts val="600"/>
              </a:spcBef>
              <a:spcAft>
                <a:spcPts val="600"/>
              </a:spcAft>
              <a:buNone/>
            </a:pPr>
            <a:r>
              <a:rPr lang="en" sz="1800"/>
              <a:t>Mobile energy</a:t>
            </a:r>
            <a:endParaRPr sz="1800"/>
          </a:p>
        </p:txBody>
      </p:sp>
      <p:sp>
        <p:nvSpPr>
          <p:cNvPr id="27" name="Google Shape;220;p27">
            <a:extLst>
              <a:ext uri="{FF2B5EF4-FFF2-40B4-BE49-F238E27FC236}">
                <a16:creationId xmlns:a16="http://schemas.microsoft.com/office/drawing/2014/main" id="{5EB9097B-0A0D-20E5-E505-D3CB4303DAEC}"/>
              </a:ext>
            </a:extLst>
          </p:cNvPr>
          <p:cNvSpPr txBox="1"/>
          <p:nvPr/>
        </p:nvSpPr>
        <p:spPr>
          <a:xfrm>
            <a:off x="11801221" y="5839597"/>
            <a:ext cx="2587010" cy="615523"/>
          </a:xfrm>
          <a:prstGeom prst="rect">
            <a:avLst/>
          </a:prstGeom>
          <a:noFill/>
          <a:ln w="12700">
            <a:solidFill>
              <a:schemeClr val="tx1"/>
            </a:solidFill>
          </a:ln>
        </p:spPr>
        <p:txBody>
          <a:bodyPr spcFirstLastPara="1" wrap="square" lIns="91425" tIns="91425" rIns="91425" bIns="91425" anchor="t" anchorCtr="0">
            <a:spAutoFit/>
          </a:bodyPr>
          <a:lstStyle/>
          <a:p>
            <a:pPr marL="0" lvl="0" indent="0" algn="ctr" rtl="0">
              <a:spcBef>
                <a:spcPts val="600"/>
              </a:spcBef>
              <a:spcAft>
                <a:spcPts val="600"/>
              </a:spcAft>
              <a:buNone/>
            </a:pPr>
            <a:r>
              <a:rPr lang="en" sz="1800"/>
              <a:t>Home energy</a:t>
            </a:r>
            <a:endParaRPr sz="1800"/>
          </a:p>
        </p:txBody>
      </p:sp>
      <p:cxnSp>
        <p:nvCxnSpPr>
          <p:cNvPr id="31" name="Google Shape;117;p20">
            <a:extLst>
              <a:ext uri="{FF2B5EF4-FFF2-40B4-BE49-F238E27FC236}">
                <a16:creationId xmlns:a16="http://schemas.microsoft.com/office/drawing/2014/main" id="{55636E4B-69C8-15EB-3839-8548925B002F}"/>
              </a:ext>
            </a:extLst>
          </p:cNvPr>
          <p:cNvCxnSpPr>
            <a:cxnSpLocks/>
          </p:cNvCxnSpPr>
          <p:nvPr/>
        </p:nvCxnSpPr>
        <p:spPr>
          <a:xfrm flipV="1">
            <a:off x="10355513" y="3484247"/>
            <a:ext cx="985612" cy="668020"/>
          </a:xfrm>
          <a:prstGeom prst="straightConnector1">
            <a:avLst/>
          </a:prstGeom>
          <a:noFill/>
          <a:ln w="22860" cap="flat" cmpd="sng">
            <a:solidFill>
              <a:schemeClr val="tx1"/>
            </a:solidFill>
            <a:prstDash val="solid"/>
            <a:round/>
            <a:headEnd type="none" w="med" len="med"/>
            <a:tailEnd type="triangle" w="lg" len="lg"/>
          </a:ln>
        </p:spPr>
      </p:cxnSp>
      <p:cxnSp>
        <p:nvCxnSpPr>
          <p:cNvPr id="33" name="Google Shape;117;p20">
            <a:extLst>
              <a:ext uri="{FF2B5EF4-FFF2-40B4-BE49-F238E27FC236}">
                <a16:creationId xmlns:a16="http://schemas.microsoft.com/office/drawing/2014/main" id="{71E40A88-A509-2F0E-70CE-D0874DE37376}"/>
              </a:ext>
            </a:extLst>
          </p:cNvPr>
          <p:cNvCxnSpPr>
            <a:cxnSpLocks/>
          </p:cNvCxnSpPr>
          <p:nvPr/>
        </p:nvCxnSpPr>
        <p:spPr>
          <a:xfrm>
            <a:off x="10355513" y="5176152"/>
            <a:ext cx="985612" cy="798822"/>
          </a:xfrm>
          <a:prstGeom prst="straightConnector1">
            <a:avLst/>
          </a:prstGeom>
          <a:noFill/>
          <a:ln w="22860" cap="flat" cmpd="sng">
            <a:solidFill>
              <a:schemeClr val="tx1"/>
            </a:solidFill>
            <a:prstDash val="solid"/>
            <a:round/>
            <a:headEnd type="none" w="med" len="med"/>
            <a:tailEnd type="triangle" w="lg" len="lg"/>
          </a:ln>
        </p:spPr>
      </p:cxnSp>
      <p:cxnSp>
        <p:nvCxnSpPr>
          <p:cNvPr id="35" name="Google Shape;117;p20">
            <a:extLst>
              <a:ext uri="{FF2B5EF4-FFF2-40B4-BE49-F238E27FC236}">
                <a16:creationId xmlns:a16="http://schemas.microsoft.com/office/drawing/2014/main" id="{6B4D3988-0750-7952-8BA6-C0B24CF055B6}"/>
              </a:ext>
            </a:extLst>
          </p:cNvPr>
          <p:cNvCxnSpPr>
            <a:cxnSpLocks/>
          </p:cNvCxnSpPr>
          <p:nvPr/>
        </p:nvCxnSpPr>
        <p:spPr>
          <a:xfrm>
            <a:off x="10355513" y="4800595"/>
            <a:ext cx="1179411" cy="413259"/>
          </a:xfrm>
          <a:prstGeom prst="straightConnector1">
            <a:avLst/>
          </a:prstGeom>
          <a:noFill/>
          <a:ln w="22860" cap="flat" cmpd="sng">
            <a:solidFill>
              <a:schemeClr val="tx1"/>
            </a:solidFill>
            <a:prstDash val="solid"/>
            <a:round/>
            <a:headEnd type="none" w="med" len="med"/>
            <a:tailEnd type="triangle" w="lg" len="lg"/>
          </a:ln>
        </p:spPr>
      </p:cxnSp>
      <p:cxnSp>
        <p:nvCxnSpPr>
          <p:cNvPr id="38" name="Google Shape;117;p20">
            <a:extLst>
              <a:ext uri="{FF2B5EF4-FFF2-40B4-BE49-F238E27FC236}">
                <a16:creationId xmlns:a16="http://schemas.microsoft.com/office/drawing/2014/main" id="{D61D60BF-9971-076F-B8F7-9CD5BAC8BA95}"/>
              </a:ext>
            </a:extLst>
          </p:cNvPr>
          <p:cNvCxnSpPr>
            <a:cxnSpLocks/>
          </p:cNvCxnSpPr>
          <p:nvPr/>
        </p:nvCxnSpPr>
        <p:spPr>
          <a:xfrm flipV="1">
            <a:off x="10355513" y="4247936"/>
            <a:ext cx="1179411" cy="216258"/>
          </a:xfrm>
          <a:prstGeom prst="straightConnector1">
            <a:avLst/>
          </a:prstGeom>
          <a:noFill/>
          <a:ln w="22860" cap="flat" cmpd="sng">
            <a:solidFill>
              <a:schemeClr val="tx1"/>
            </a:solidFill>
            <a:prstDash val="solid"/>
            <a:round/>
            <a:headEnd type="none" w="med" len="med"/>
            <a:tailEnd type="triangle" w="lg" len="lg"/>
          </a:ln>
        </p:spPr>
      </p:cxnSp>
      <p:sp>
        <p:nvSpPr>
          <p:cNvPr id="43" name="Google Shape;549;p3">
            <a:extLst>
              <a:ext uri="{FF2B5EF4-FFF2-40B4-BE49-F238E27FC236}">
                <a16:creationId xmlns:a16="http://schemas.microsoft.com/office/drawing/2014/main" id="{2409C0A2-28A2-1D0B-E911-97AFD5626C83}"/>
              </a:ext>
            </a:extLst>
          </p:cNvPr>
          <p:cNvSpPr txBox="1"/>
          <p:nvPr/>
        </p:nvSpPr>
        <p:spPr>
          <a:xfrm>
            <a:off x="12937543" y="696253"/>
            <a:ext cx="2992970"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a:t>
            </a:r>
            <a:endParaRPr lang="en-GB" sz="1600"/>
          </a:p>
        </p:txBody>
      </p:sp>
      <p:sp>
        <p:nvSpPr>
          <p:cNvPr id="45" name="Slide Number Placeholder 5">
            <a:extLst>
              <a:ext uri="{FF2B5EF4-FFF2-40B4-BE49-F238E27FC236}">
                <a16:creationId xmlns:a16="http://schemas.microsoft.com/office/drawing/2014/main" id="{51A02E4F-A72C-794A-8A69-DE293541F55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17</a:t>
            </a:fld>
            <a:endParaRPr lang="en-US" b="0"/>
          </a:p>
        </p:txBody>
      </p:sp>
    </p:spTree>
    <p:extLst>
      <p:ext uri="{BB962C8B-B14F-4D97-AF65-F5344CB8AC3E}">
        <p14:creationId xmlns:p14="http://schemas.microsoft.com/office/powerpoint/2010/main" val="886315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DA64-4816-759B-A94E-0D9B5C2287B1}"/>
              </a:ext>
            </a:extLst>
          </p:cNvPr>
          <p:cNvSpPr>
            <a:spLocks noGrp="1"/>
          </p:cNvSpPr>
          <p:nvPr>
            <p:ph type="title"/>
          </p:nvPr>
        </p:nvSpPr>
        <p:spPr/>
        <p:txBody>
          <a:bodyPr/>
          <a:lstStyle/>
          <a:p>
            <a:r>
              <a:rPr lang="en" dirty="0"/>
              <a:t>Hydrogen cartridges – answers </a:t>
            </a:r>
            <a:endParaRPr lang="en-US" dirty="0"/>
          </a:p>
        </p:txBody>
      </p:sp>
      <p:sp>
        <p:nvSpPr>
          <p:cNvPr id="5" name="Google Shape;698;p10">
            <a:extLst>
              <a:ext uri="{FF2B5EF4-FFF2-40B4-BE49-F238E27FC236}">
                <a16:creationId xmlns:a16="http://schemas.microsoft.com/office/drawing/2014/main" id="{3A51E58E-F58E-818F-1026-ADC1495C608B}"/>
              </a:ext>
            </a:extLst>
          </p:cNvPr>
          <p:cNvSpPr txBox="1"/>
          <p:nvPr/>
        </p:nvSpPr>
        <p:spPr>
          <a:xfrm>
            <a:off x="542486" y="2492889"/>
            <a:ext cx="7066627" cy="5203420"/>
          </a:xfrm>
          <a:prstGeom prst="rect">
            <a:avLst/>
          </a:prstGeom>
          <a:no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457200" lvl="0" indent="-304800" algn="l" rtl="0">
              <a:spcBef>
                <a:spcPts val="0"/>
              </a:spcBef>
              <a:spcAft>
                <a:spcPts val="600"/>
              </a:spcAft>
              <a:buClr>
                <a:schemeClr val="dk1"/>
              </a:buClr>
              <a:buSzPct val="70000"/>
              <a:buFont typeface="Arial" panose="020B0604020202020204" pitchFamily="34" charset="0"/>
              <a:buChar char="•"/>
            </a:pPr>
            <a:r>
              <a:rPr lang="en-GB" sz="2000">
                <a:solidFill>
                  <a:schemeClr val="dk1"/>
                </a:solidFill>
              </a:rPr>
              <a:t>Hydrogen cartridges can support a zero-carbon supply chain by powering the machinery and vehicles used to transport the cartridges.</a:t>
            </a:r>
          </a:p>
          <a:p>
            <a:pPr marL="457200" lvl="0" indent="-304800" algn="l" rtl="0">
              <a:spcBef>
                <a:spcPts val="0"/>
              </a:spcBef>
              <a:spcAft>
                <a:spcPts val="600"/>
              </a:spcAft>
              <a:buClr>
                <a:schemeClr val="dk1"/>
              </a:buClr>
              <a:buSzPct val="70000"/>
              <a:buFont typeface="Arial" panose="020B0604020202020204" pitchFamily="34" charset="0"/>
              <a:buChar char="•"/>
            </a:pPr>
            <a:r>
              <a:rPr lang="en-GB" sz="2000">
                <a:solidFill>
                  <a:schemeClr val="dk1"/>
                </a:solidFill>
              </a:rPr>
              <a:t>Hydrogen cartridges fit into the concept of a circular economy by providing a reusable ‘container’ for energy that can be reused, repaired and recycled at the end of their useful lives.</a:t>
            </a:r>
          </a:p>
          <a:p>
            <a:pPr marL="457200" indent="-304800">
              <a:spcAft>
                <a:spcPts val="600"/>
              </a:spcAft>
              <a:buClr>
                <a:schemeClr val="dk1"/>
              </a:buClr>
              <a:buSzPct val="70000"/>
              <a:buFont typeface="Arial" panose="020B0604020202020204" pitchFamily="34" charset="0"/>
              <a:buChar char="•"/>
            </a:pPr>
            <a:r>
              <a:rPr lang="en-GB" sz="2000">
                <a:solidFill>
                  <a:schemeClr val="dk1"/>
                </a:solidFill>
              </a:rPr>
              <a:t>An average UK home might need four cartridges on most days for power and EV top-ups. Cartridges might not offer the best solution for a full charge (which might require 25 cartridges). 15% of UK homes might therefore require 18 million </a:t>
            </a:r>
            <a:br>
              <a:rPr lang="en-GB" sz="2000">
                <a:solidFill>
                  <a:schemeClr val="dk1"/>
                </a:solidFill>
              </a:rPr>
            </a:br>
            <a:r>
              <a:rPr lang="en-GB" sz="2000">
                <a:solidFill>
                  <a:schemeClr val="dk1"/>
                </a:solidFill>
              </a:rPr>
              <a:t>cartridges </a:t>
            </a:r>
            <a:r>
              <a:rPr lang="en-GB" sz="2000"/>
              <a:t>–</a:t>
            </a:r>
            <a:r>
              <a:rPr lang="en-GB" sz="2000">
                <a:solidFill>
                  <a:schemeClr val="dk1"/>
                </a:solidFill>
              </a:rPr>
              <a:t> plus the infrastructure to produce </a:t>
            </a:r>
            <a:br>
              <a:rPr lang="en-GB" sz="2000">
                <a:solidFill>
                  <a:schemeClr val="dk1"/>
                </a:solidFill>
              </a:rPr>
            </a:br>
            <a:r>
              <a:rPr lang="en-GB" sz="2000">
                <a:solidFill>
                  <a:schemeClr val="dk1"/>
                </a:solidFill>
              </a:rPr>
              <a:t>and transport them.</a:t>
            </a:r>
          </a:p>
        </p:txBody>
      </p:sp>
      <p:sp>
        <p:nvSpPr>
          <p:cNvPr id="6" name="Google Shape;549;p3">
            <a:extLst>
              <a:ext uri="{FF2B5EF4-FFF2-40B4-BE49-F238E27FC236}">
                <a16:creationId xmlns:a16="http://schemas.microsoft.com/office/drawing/2014/main" id="{B54D20CA-7DD3-CD2A-C781-D9297D8AD185}"/>
              </a:ext>
            </a:extLst>
          </p:cNvPr>
          <p:cNvSpPr txBox="1"/>
          <p:nvPr/>
        </p:nvSpPr>
        <p:spPr>
          <a:xfrm>
            <a:off x="12937543" y="696253"/>
            <a:ext cx="2992970"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a:t>
            </a:r>
            <a:endParaRPr lang="en-GB" sz="1600"/>
          </a:p>
        </p:txBody>
      </p:sp>
      <p:sp>
        <p:nvSpPr>
          <p:cNvPr id="7" name="Slide Number Placeholder 5">
            <a:extLst>
              <a:ext uri="{FF2B5EF4-FFF2-40B4-BE49-F238E27FC236}">
                <a16:creationId xmlns:a16="http://schemas.microsoft.com/office/drawing/2014/main" id="{1B9966F7-1A6F-A61E-B159-52C0E88D21FD}"/>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18</a:t>
            </a:fld>
            <a:endParaRPr lang="en-US" b="0"/>
          </a:p>
        </p:txBody>
      </p:sp>
    </p:spTree>
    <p:extLst>
      <p:ext uri="{BB962C8B-B14F-4D97-AF65-F5344CB8AC3E}">
        <p14:creationId xmlns:p14="http://schemas.microsoft.com/office/powerpoint/2010/main" val="4050956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BEDA-6C9E-776A-B174-A0DD5B90F5BD}"/>
              </a:ext>
            </a:extLst>
          </p:cNvPr>
          <p:cNvSpPr>
            <a:spLocks noGrp="1"/>
          </p:cNvSpPr>
          <p:nvPr>
            <p:ph type="title"/>
          </p:nvPr>
        </p:nvSpPr>
        <p:spPr/>
        <p:txBody>
          <a:bodyPr/>
          <a:lstStyle/>
          <a:p>
            <a:r>
              <a:rPr lang="en"/>
              <a:t>Net zero, engineering, your career and your impact</a:t>
            </a:r>
            <a:endParaRPr lang="en-US"/>
          </a:p>
        </p:txBody>
      </p:sp>
      <p:sp>
        <p:nvSpPr>
          <p:cNvPr id="9" name="Google Shape;594;p7">
            <a:extLst>
              <a:ext uri="{FF2B5EF4-FFF2-40B4-BE49-F238E27FC236}">
                <a16:creationId xmlns:a16="http://schemas.microsoft.com/office/drawing/2014/main" id="{F597899F-61C5-05FC-60F3-FD98A62BEAC7}"/>
              </a:ext>
            </a:extLst>
          </p:cNvPr>
          <p:cNvSpPr txBox="1"/>
          <p:nvPr/>
        </p:nvSpPr>
        <p:spPr>
          <a:xfrm>
            <a:off x="-2674311" y="3597277"/>
            <a:ext cx="2605282" cy="291389"/>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lang="en-GB" sz="1800"/>
          </a:p>
        </p:txBody>
      </p:sp>
      <p:pic>
        <p:nvPicPr>
          <p:cNvPr id="10" name="Picture 9">
            <a:extLst>
              <a:ext uri="{FF2B5EF4-FFF2-40B4-BE49-F238E27FC236}">
                <a16:creationId xmlns:a16="http://schemas.microsoft.com/office/drawing/2014/main" id="{665224C7-52C6-2DE0-FF4D-63CA399B1B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7555" y="2568454"/>
            <a:ext cx="3158356" cy="3064543"/>
          </a:xfrm>
          <a:prstGeom prst="rect">
            <a:avLst/>
          </a:prstGeom>
        </p:spPr>
      </p:pic>
      <p:pic>
        <p:nvPicPr>
          <p:cNvPr id="13" name="Picture 12">
            <a:extLst>
              <a:ext uri="{FF2B5EF4-FFF2-40B4-BE49-F238E27FC236}">
                <a16:creationId xmlns:a16="http://schemas.microsoft.com/office/drawing/2014/main" id="{3F71B4E8-FB00-DFDA-D813-62AB7899C6D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6008" y="2568454"/>
            <a:ext cx="3158356" cy="3064543"/>
          </a:xfrm>
          <a:prstGeom prst="rect">
            <a:avLst/>
          </a:prstGeom>
        </p:spPr>
      </p:pic>
      <p:pic>
        <p:nvPicPr>
          <p:cNvPr id="16" name="Picture 15">
            <a:extLst>
              <a:ext uri="{FF2B5EF4-FFF2-40B4-BE49-F238E27FC236}">
                <a16:creationId xmlns:a16="http://schemas.microsoft.com/office/drawing/2014/main" id="{BA0A11E9-7239-7686-61E8-01323EAE10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94461" y="2536013"/>
            <a:ext cx="3158356" cy="3064543"/>
          </a:xfrm>
          <a:prstGeom prst="rect">
            <a:avLst/>
          </a:prstGeom>
        </p:spPr>
      </p:pic>
      <p:sp>
        <p:nvSpPr>
          <p:cNvPr id="12" name="TextBox 11">
            <a:extLst>
              <a:ext uri="{FF2B5EF4-FFF2-40B4-BE49-F238E27FC236}">
                <a16:creationId xmlns:a16="http://schemas.microsoft.com/office/drawing/2014/main" id="{15B5E22D-C492-F344-85EC-925F0FC74377}"/>
              </a:ext>
            </a:extLst>
          </p:cNvPr>
          <p:cNvSpPr txBox="1"/>
          <p:nvPr/>
        </p:nvSpPr>
        <p:spPr>
          <a:xfrm>
            <a:off x="2058254" y="5867718"/>
            <a:ext cx="3158357" cy="2246769"/>
          </a:xfrm>
          <a:prstGeom prst="rect">
            <a:avLst/>
          </a:prstGeom>
          <a:noFill/>
        </p:spPr>
        <p:txBody>
          <a:bodyPr wrap="square">
            <a:spAutoFit/>
          </a:bodyPr>
          <a:lstStyle/>
          <a:p>
            <a:pPr marL="0" lvl="0" indent="0" algn="l" rtl="0">
              <a:spcBef>
                <a:spcPts val="0"/>
              </a:spcBef>
              <a:spcAft>
                <a:spcPts val="0"/>
              </a:spcAft>
              <a:buNone/>
            </a:pPr>
            <a:r>
              <a:rPr lang="en-GB" sz="2000"/>
              <a:t>Energy</a:t>
            </a:r>
          </a:p>
          <a:p>
            <a:pPr marL="0" lvl="0" indent="0" algn="l" rtl="0">
              <a:spcBef>
                <a:spcPts val="0"/>
              </a:spcBef>
              <a:spcAft>
                <a:spcPts val="0"/>
              </a:spcAft>
              <a:buNone/>
            </a:pPr>
            <a:r>
              <a:rPr lang="en-GB" sz="2000"/>
              <a:t>Infrastructure</a:t>
            </a:r>
          </a:p>
          <a:p>
            <a:pPr marL="0" lvl="0" indent="0" algn="l" rtl="0">
              <a:spcBef>
                <a:spcPts val="0"/>
              </a:spcBef>
              <a:spcAft>
                <a:spcPts val="0"/>
              </a:spcAft>
              <a:buNone/>
            </a:pPr>
            <a:r>
              <a:rPr lang="en-GB" sz="2000"/>
              <a:t>Manufacturing</a:t>
            </a:r>
          </a:p>
          <a:p>
            <a:pPr marL="0" lvl="0" indent="0" algn="l" rtl="0">
              <a:spcBef>
                <a:spcPts val="0"/>
              </a:spcBef>
              <a:spcAft>
                <a:spcPts val="0"/>
              </a:spcAft>
              <a:buNone/>
            </a:pPr>
            <a:r>
              <a:rPr lang="en-GB" sz="2000"/>
              <a:t>Transport</a:t>
            </a:r>
          </a:p>
          <a:p>
            <a:pPr marL="0" lvl="0" indent="0" algn="l" rtl="0">
              <a:spcBef>
                <a:spcPts val="0"/>
              </a:spcBef>
              <a:spcAft>
                <a:spcPts val="0"/>
              </a:spcAft>
              <a:buNone/>
            </a:pPr>
            <a:r>
              <a:rPr lang="en-GB" sz="2000"/>
              <a:t>Sustainability/waste</a:t>
            </a:r>
          </a:p>
          <a:p>
            <a:pPr marL="0" lvl="0" indent="0" algn="l" rtl="0">
              <a:spcBef>
                <a:spcPts val="0"/>
              </a:spcBef>
              <a:spcAft>
                <a:spcPts val="0"/>
              </a:spcAft>
              <a:buNone/>
            </a:pPr>
            <a:r>
              <a:rPr lang="en-GB" sz="2000"/>
              <a:t>Construction</a:t>
            </a:r>
          </a:p>
          <a:p>
            <a:pPr marL="0" lvl="0" indent="0" algn="l" rtl="0">
              <a:spcBef>
                <a:spcPts val="0"/>
              </a:spcBef>
              <a:spcAft>
                <a:spcPts val="0"/>
              </a:spcAft>
              <a:buNone/>
            </a:pPr>
            <a:r>
              <a:rPr lang="en-GB" sz="2000"/>
              <a:t>Automation/robotics</a:t>
            </a:r>
          </a:p>
        </p:txBody>
      </p:sp>
      <p:sp>
        <p:nvSpPr>
          <p:cNvPr id="18" name="TextBox 17">
            <a:extLst>
              <a:ext uri="{FF2B5EF4-FFF2-40B4-BE49-F238E27FC236}">
                <a16:creationId xmlns:a16="http://schemas.microsoft.com/office/drawing/2014/main" id="{4059E2B3-D696-F186-E1FC-FF72C966DBAD}"/>
              </a:ext>
            </a:extLst>
          </p:cNvPr>
          <p:cNvSpPr txBox="1"/>
          <p:nvPr/>
        </p:nvSpPr>
        <p:spPr>
          <a:xfrm>
            <a:off x="6647608" y="5867718"/>
            <a:ext cx="3158357" cy="1938992"/>
          </a:xfrm>
          <a:prstGeom prst="rect">
            <a:avLst/>
          </a:prstGeom>
          <a:noFill/>
        </p:spPr>
        <p:txBody>
          <a:bodyPr wrap="square">
            <a:spAutoFit/>
          </a:bodyPr>
          <a:lstStyle/>
          <a:p>
            <a:pPr marL="0" lvl="0" indent="0" algn="l" rtl="0">
              <a:spcBef>
                <a:spcPts val="0"/>
              </a:spcBef>
              <a:spcAft>
                <a:spcPts val="0"/>
              </a:spcAft>
              <a:buNone/>
            </a:pPr>
            <a:r>
              <a:rPr lang="en-GB" sz="2000"/>
              <a:t>Research</a:t>
            </a:r>
          </a:p>
          <a:p>
            <a:pPr marL="0" lvl="0" indent="0" algn="l" rtl="0">
              <a:spcBef>
                <a:spcPts val="0"/>
              </a:spcBef>
              <a:spcAft>
                <a:spcPts val="0"/>
              </a:spcAft>
              <a:buClr>
                <a:schemeClr val="dk1"/>
              </a:buClr>
              <a:buSzPts val="1100"/>
              <a:buFont typeface="Arial"/>
              <a:buNone/>
            </a:pPr>
            <a:r>
              <a:rPr lang="en-GB" sz="2000">
                <a:solidFill>
                  <a:schemeClr val="dk1"/>
                </a:solidFill>
              </a:rPr>
              <a:t>Design</a:t>
            </a:r>
            <a:endParaRPr lang="en-GB" sz="2000"/>
          </a:p>
          <a:p>
            <a:pPr marL="0" lvl="0" indent="0" algn="l" rtl="0">
              <a:spcBef>
                <a:spcPts val="0"/>
              </a:spcBef>
              <a:spcAft>
                <a:spcPts val="0"/>
              </a:spcAft>
              <a:buClr>
                <a:schemeClr val="dk1"/>
              </a:buClr>
              <a:buSzPts val="1100"/>
              <a:buFont typeface="Arial"/>
              <a:buNone/>
            </a:pPr>
            <a:r>
              <a:rPr lang="en-GB" sz="2000">
                <a:solidFill>
                  <a:schemeClr val="dk1"/>
                </a:solidFill>
              </a:rPr>
              <a:t>Planning</a:t>
            </a:r>
            <a:endParaRPr lang="en-GB" sz="2000"/>
          </a:p>
          <a:p>
            <a:pPr marL="0" lvl="0" indent="0" algn="l" rtl="0">
              <a:spcBef>
                <a:spcPts val="0"/>
              </a:spcBef>
              <a:spcAft>
                <a:spcPts val="0"/>
              </a:spcAft>
              <a:buNone/>
            </a:pPr>
            <a:r>
              <a:rPr lang="en-GB" sz="2000"/>
              <a:t>Production</a:t>
            </a:r>
          </a:p>
          <a:p>
            <a:pPr marL="0" lvl="0" indent="0" algn="l" rtl="0">
              <a:spcBef>
                <a:spcPts val="0"/>
              </a:spcBef>
              <a:spcAft>
                <a:spcPts val="0"/>
              </a:spcAft>
              <a:buNone/>
            </a:pPr>
            <a:r>
              <a:rPr lang="en-GB" sz="2000"/>
              <a:t>Maintenance</a:t>
            </a:r>
          </a:p>
          <a:p>
            <a:pPr marL="0" lvl="0" indent="0" algn="l" rtl="0">
              <a:spcBef>
                <a:spcPts val="0"/>
              </a:spcBef>
              <a:spcAft>
                <a:spcPts val="0"/>
              </a:spcAft>
              <a:buNone/>
            </a:pPr>
            <a:r>
              <a:rPr lang="en-GB" sz="2000"/>
              <a:t>Business/management</a:t>
            </a:r>
          </a:p>
        </p:txBody>
      </p:sp>
      <p:sp>
        <p:nvSpPr>
          <p:cNvPr id="19" name="TextBox 18">
            <a:extLst>
              <a:ext uri="{FF2B5EF4-FFF2-40B4-BE49-F238E27FC236}">
                <a16:creationId xmlns:a16="http://schemas.microsoft.com/office/drawing/2014/main" id="{D38AFF7F-CBEE-33AE-1C15-CA1F7F134E7D}"/>
              </a:ext>
            </a:extLst>
          </p:cNvPr>
          <p:cNvSpPr txBox="1"/>
          <p:nvPr/>
        </p:nvSpPr>
        <p:spPr>
          <a:xfrm>
            <a:off x="11236962" y="5867718"/>
            <a:ext cx="3158357" cy="1938992"/>
          </a:xfrm>
          <a:prstGeom prst="rect">
            <a:avLst/>
          </a:prstGeom>
          <a:noFill/>
        </p:spPr>
        <p:txBody>
          <a:bodyPr wrap="square">
            <a:spAutoFit/>
          </a:bodyPr>
          <a:lstStyle/>
          <a:p>
            <a:pPr marL="0" lvl="0" indent="0" algn="l" rtl="0">
              <a:spcBef>
                <a:spcPts val="0"/>
              </a:spcBef>
              <a:spcAft>
                <a:spcPts val="0"/>
              </a:spcAft>
              <a:buNone/>
            </a:pPr>
            <a:r>
              <a:rPr lang="en-GB" sz="2000"/>
              <a:t>Creativity</a:t>
            </a:r>
          </a:p>
          <a:p>
            <a:pPr marL="0" lvl="0" indent="0" algn="l" rtl="0">
              <a:spcBef>
                <a:spcPts val="0"/>
              </a:spcBef>
              <a:spcAft>
                <a:spcPts val="0"/>
              </a:spcAft>
              <a:buClr>
                <a:schemeClr val="dk1"/>
              </a:buClr>
              <a:buSzPts val="1100"/>
              <a:buFont typeface="Arial"/>
              <a:buNone/>
            </a:pPr>
            <a:r>
              <a:rPr lang="en-GB" sz="2000">
                <a:solidFill>
                  <a:schemeClr val="dk1"/>
                </a:solidFill>
              </a:rPr>
              <a:t>Innovation</a:t>
            </a:r>
            <a:endParaRPr lang="en-GB" sz="2000"/>
          </a:p>
          <a:p>
            <a:pPr marL="0" lvl="0" indent="0" algn="l" rtl="0">
              <a:spcBef>
                <a:spcPts val="0"/>
              </a:spcBef>
              <a:spcAft>
                <a:spcPts val="0"/>
              </a:spcAft>
              <a:buNone/>
            </a:pPr>
            <a:r>
              <a:rPr lang="en-GB" sz="2000"/>
              <a:t>Leadership</a:t>
            </a:r>
          </a:p>
          <a:p>
            <a:pPr marL="0" lvl="0" indent="0" algn="l" rtl="0">
              <a:spcBef>
                <a:spcPts val="0"/>
              </a:spcBef>
              <a:spcAft>
                <a:spcPts val="0"/>
              </a:spcAft>
              <a:buNone/>
            </a:pPr>
            <a:r>
              <a:rPr lang="en-GB" sz="2000"/>
              <a:t>Mentoring</a:t>
            </a:r>
          </a:p>
          <a:p>
            <a:pPr marL="0" lvl="0" indent="0" algn="l" rtl="0">
              <a:spcBef>
                <a:spcPts val="0"/>
              </a:spcBef>
              <a:spcAft>
                <a:spcPts val="0"/>
              </a:spcAft>
              <a:buNone/>
            </a:pPr>
            <a:r>
              <a:rPr lang="en-GB" sz="2000"/>
              <a:t>Role model</a:t>
            </a:r>
          </a:p>
          <a:p>
            <a:pPr marL="0" lvl="0" indent="0" algn="l" rtl="0">
              <a:spcBef>
                <a:spcPts val="0"/>
              </a:spcBef>
              <a:spcAft>
                <a:spcPts val="0"/>
              </a:spcAft>
              <a:buNone/>
            </a:pPr>
            <a:r>
              <a:rPr lang="en-GB" sz="2000"/>
              <a:t>Activism/policy influence</a:t>
            </a:r>
          </a:p>
        </p:txBody>
      </p:sp>
      <p:cxnSp>
        <p:nvCxnSpPr>
          <p:cNvPr id="20" name="Google Shape;117;p20">
            <a:extLst>
              <a:ext uri="{FF2B5EF4-FFF2-40B4-BE49-F238E27FC236}">
                <a16:creationId xmlns:a16="http://schemas.microsoft.com/office/drawing/2014/main" id="{467A734A-56F3-61FB-4E6F-C1978504C255}"/>
              </a:ext>
            </a:extLst>
          </p:cNvPr>
          <p:cNvCxnSpPr>
            <a:cxnSpLocks/>
          </p:cNvCxnSpPr>
          <p:nvPr/>
        </p:nvCxnSpPr>
        <p:spPr>
          <a:xfrm>
            <a:off x="4694097" y="4273850"/>
            <a:ext cx="1357821" cy="0"/>
          </a:xfrm>
          <a:prstGeom prst="straightConnector1">
            <a:avLst/>
          </a:prstGeom>
          <a:noFill/>
          <a:ln w="22860" cap="flat" cmpd="sng">
            <a:solidFill>
              <a:schemeClr val="tx1"/>
            </a:solidFill>
            <a:prstDash val="solid"/>
            <a:round/>
            <a:headEnd type="none" w="med" len="med"/>
            <a:tailEnd type="triangle" w="lg" len="lg"/>
          </a:ln>
        </p:spPr>
      </p:cxnSp>
      <p:cxnSp>
        <p:nvCxnSpPr>
          <p:cNvPr id="22" name="Google Shape;117;p20">
            <a:extLst>
              <a:ext uri="{FF2B5EF4-FFF2-40B4-BE49-F238E27FC236}">
                <a16:creationId xmlns:a16="http://schemas.microsoft.com/office/drawing/2014/main" id="{D1280233-5898-9044-0FCB-4C7F29C509FC}"/>
              </a:ext>
            </a:extLst>
          </p:cNvPr>
          <p:cNvCxnSpPr>
            <a:cxnSpLocks/>
          </p:cNvCxnSpPr>
          <p:nvPr/>
        </p:nvCxnSpPr>
        <p:spPr>
          <a:xfrm>
            <a:off x="9385840" y="4273850"/>
            <a:ext cx="1357821" cy="0"/>
          </a:xfrm>
          <a:prstGeom prst="straightConnector1">
            <a:avLst/>
          </a:prstGeom>
          <a:noFill/>
          <a:ln w="22860" cap="flat" cmpd="sng">
            <a:solidFill>
              <a:schemeClr val="tx1"/>
            </a:solidFill>
            <a:prstDash val="solid"/>
            <a:round/>
            <a:headEnd type="none" w="med" len="med"/>
            <a:tailEnd type="triangle" w="lg" len="lg"/>
          </a:ln>
        </p:spPr>
      </p:cxnSp>
      <p:sp>
        <p:nvSpPr>
          <p:cNvPr id="23" name="Google Shape;549;p3">
            <a:extLst>
              <a:ext uri="{FF2B5EF4-FFF2-40B4-BE49-F238E27FC236}">
                <a16:creationId xmlns:a16="http://schemas.microsoft.com/office/drawing/2014/main" id="{AA71D044-B842-1DAE-D4C8-69262FBCCAD0}"/>
              </a:ext>
            </a:extLst>
          </p:cNvPr>
          <p:cNvSpPr txBox="1"/>
          <p:nvPr/>
        </p:nvSpPr>
        <p:spPr>
          <a:xfrm>
            <a:off x="12937543" y="696253"/>
            <a:ext cx="2992970"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a:t>
            </a:r>
            <a:endParaRPr lang="en-GB" sz="1600"/>
          </a:p>
        </p:txBody>
      </p:sp>
      <p:sp>
        <p:nvSpPr>
          <p:cNvPr id="24" name="Slide Number Placeholder 5">
            <a:extLst>
              <a:ext uri="{FF2B5EF4-FFF2-40B4-BE49-F238E27FC236}">
                <a16:creationId xmlns:a16="http://schemas.microsoft.com/office/drawing/2014/main" id="{AE159327-26AE-9E11-BFDB-7A2B492F15E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19</a:t>
            </a:fld>
            <a:endParaRPr lang="en-US" b="0"/>
          </a:p>
        </p:txBody>
      </p:sp>
      <p:sp>
        <p:nvSpPr>
          <p:cNvPr id="3" name="TextBox 2">
            <a:extLst>
              <a:ext uri="{FF2B5EF4-FFF2-40B4-BE49-F238E27FC236}">
                <a16:creationId xmlns:a16="http://schemas.microsoft.com/office/drawing/2014/main" id="{17ACD277-FF5A-505D-46EB-1D72DDF09747}"/>
              </a:ext>
            </a:extLst>
          </p:cNvPr>
          <p:cNvSpPr txBox="1"/>
          <p:nvPr/>
        </p:nvSpPr>
        <p:spPr>
          <a:xfrm>
            <a:off x="1549400" y="2712492"/>
            <a:ext cx="3048000" cy="2799308"/>
          </a:xfrm>
          <a:prstGeom prst="rect">
            <a:avLst/>
          </a:prstGeom>
          <a:noFill/>
        </p:spPr>
        <p:txBody>
          <a:bodyPr wrap="square" lIns="0" tIns="0" rIns="0" bIns="0" anchor="ctr">
            <a:noAutofit/>
          </a:bodyPr>
          <a:lstStyle/>
          <a:p>
            <a:pPr marL="0" lvl="0" indent="0" algn="ctr" rtl="0">
              <a:spcBef>
                <a:spcPts val="0"/>
              </a:spcBef>
              <a:spcAft>
                <a:spcPts val="1200"/>
              </a:spcAft>
              <a:buNone/>
            </a:pPr>
            <a:r>
              <a:rPr lang="en-GB" sz="2000" b="1"/>
              <a:t>Which areas of engineering will contribute to a net </a:t>
            </a:r>
            <a:br>
              <a:rPr lang="en-GB" sz="2000" b="1"/>
            </a:br>
            <a:r>
              <a:rPr lang="en-GB" sz="2000" b="1"/>
              <a:t>zero future?</a:t>
            </a:r>
          </a:p>
        </p:txBody>
      </p:sp>
      <p:sp>
        <p:nvSpPr>
          <p:cNvPr id="4" name="TextBox 3">
            <a:extLst>
              <a:ext uri="{FF2B5EF4-FFF2-40B4-BE49-F238E27FC236}">
                <a16:creationId xmlns:a16="http://schemas.microsoft.com/office/drawing/2014/main" id="{402EC73F-4CC8-84A0-52D5-5D5CF2155D1C}"/>
              </a:ext>
            </a:extLst>
          </p:cNvPr>
          <p:cNvSpPr txBox="1"/>
          <p:nvPr/>
        </p:nvSpPr>
        <p:spPr>
          <a:xfrm>
            <a:off x="6197278" y="2712492"/>
            <a:ext cx="3048000" cy="2799308"/>
          </a:xfrm>
          <a:prstGeom prst="rect">
            <a:avLst/>
          </a:prstGeom>
          <a:noFill/>
        </p:spPr>
        <p:txBody>
          <a:bodyPr wrap="square" lIns="0" tIns="0" rIns="0" bIns="0" anchor="ctr">
            <a:noAutofit/>
          </a:bodyPr>
          <a:lstStyle/>
          <a:p>
            <a:pPr marL="0" lvl="0" indent="0" algn="ctr" rtl="0">
              <a:spcBef>
                <a:spcPts val="0"/>
              </a:spcBef>
              <a:spcAft>
                <a:spcPts val="1200"/>
              </a:spcAft>
              <a:buNone/>
            </a:pPr>
            <a:r>
              <a:rPr lang="en-GB" sz="2000" b="1"/>
              <a:t>Which engineering </a:t>
            </a:r>
            <a:br>
              <a:rPr lang="en-GB" sz="2000" b="1"/>
            </a:br>
            <a:r>
              <a:rPr lang="en-GB" sz="2000" b="1"/>
              <a:t>roles will </a:t>
            </a:r>
            <a:br>
              <a:rPr lang="en-GB" sz="2000" b="1"/>
            </a:br>
            <a:r>
              <a:rPr lang="en-GB" sz="2000" b="1"/>
              <a:t>be needed?</a:t>
            </a:r>
          </a:p>
        </p:txBody>
      </p:sp>
      <p:sp>
        <p:nvSpPr>
          <p:cNvPr id="5" name="TextBox 4">
            <a:extLst>
              <a:ext uri="{FF2B5EF4-FFF2-40B4-BE49-F238E27FC236}">
                <a16:creationId xmlns:a16="http://schemas.microsoft.com/office/drawing/2014/main" id="{98258BEC-A663-FC44-84C0-7FD7252B084D}"/>
              </a:ext>
            </a:extLst>
          </p:cNvPr>
          <p:cNvSpPr txBox="1"/>
          <p:nvPr/>
        </p:nvSpPr>
        <p:spPr>
          <a:xfrm>
            <a:off x="10873606" y="2712492"/>
            <a:ext cx="3048000" cy="2799308"/>
          </a:xfrm>
          <a:prstGeom prst="rect">
            <a:avLst/>
          </a:prstGeom>
          <a:noFill/>
        </p:spPr>
        <p:txBody>
          <a:bodyPr wrap="square" lIns="0" tIns="0" rIns="0" bIns="0" anchor="ctr">
            <a:noAutofit/>
          </a:bodyPr>
          <a:lstStyle/>
          <a:p>
            <a:pPr marL="0" lvl="0" indent="0" algn="ctr" rtl="0">
              <a:spcBef>
                <a:spcPts val="0"/>
              </a:spcBef>
              <a:spcAft>
                <a:spcPts val="1200"/>
              </a:spcAft>
              <a:buNone/>
            </a:pPr>
            <a:r>
              <a:rPr lang="en-GB" sz="2000" b="1"/>
              <a:t>What personal contribution could </a:t>
            </a:r>
            <a:br>
              <a:rPr lang="en-GB" sz="2000" b="1"/>
            </a:br>
            <a:r>
              <a:rPr lang="en-GB" sz="2000" b="1"/>
              <a:t>you make through </a:t>
            </a:r>
            <a:br>
              <a:rPr lang="en-GB" sz="2000" b="1"/>
            </a:br>
            <a:r>
              <a:rPr lang="en-GB" sz="2000" b="1"/>
              <a:t>your career?</a:t>
            </a:r>
          </a:p>
        </p:txBody>
      </p:sp>
    </p:spTree>
    <p:extLst>
      <p:ext uri="{BB962C8B-B14F-4D97-AF65-F5344CB8AC3E}">
        <p14:creationId xmlns:p14="http://schemas.microsoft.com/office/powerpoint/2010/main" val="2227044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5D2BD9-4FE3-FB8A-FECB-4CD4E575597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2</a:t>
            </a:fld>
            <a:endParaRPr lang="en-US" b="0">
              <a:solidFill>
                <a:schemeClr val="tx1"/>
              </a:solidFill>
            </a:endParaRPr>
          </a:p>
        </p:txBody>
      </p:sp>
      <p:sp>
        <p:nvSpPr>
          <p:cNvPr id="3" name="Title 1">
            <a:extLst>
              <a:ext uri="{FF2B5EF4-FFF2-40B4-BE49-F238E27FC236}">
                <a16:creationId xmlns:a16="http://schemas.microsoft.com/office/drawing/2014/main" id="{CF54C747-A645-A821-475D-070EC5E62036}"/>
              </a:ext>
            </a:extLst>
          </p:cNvPr>
          <p:cNvSpPr txBox="1">
            <a:spLocks/>
          </p:cNvSpPr>
          <p:nvPr/>
        </p:nvSpPr>
        <p:spPr>
          <a:xfrm>
            <a:off x="4897542" y="1606203"/>
            <a:ext cx="6462504"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ct val="100000"/>
              </a:lnSpc>
              <a:spcBef>
                <a:spcPts val="0"/>
              </a:spcBef>
              <a:spcAft>
                <a:spcPts val="1200"/>
              </a:spcAft>
            </a:pPr>
            <a:r>
              <a:rPr lang="en-GB" sz="4500"/>
              <a:t>Practitioner guide</a:t>
            </a:r>
            <a:endParaRPr lang="en-NZ" sz="4500"/>
          </a:p>
          <a:p>
            <a:pPr>
              <a:lnSpc>
                <a:spcPct val="100000"/>
              </a:lnSpc>
              <a:spcBef>
                <a:spcPts val="0"/>
              </a:spcBef>
            </a:pPr>
            <a:r>
              <a:rPr lang="en-GB" sz="2500" b="0"/>
              <a:t>3. Delivering renewable energy</a:t>
            </a:r>
            <a:endParaRPr lang="en-NZ" sz="2500" b="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14" name="Picture 13">
            <a:extLst>
              <a:ext uri="{FF2B5EF4-FFF2-40B4-BE49-F238E27FC236}">
                <a16:creationId xmlns:a16="http://schemas.microsoft.com/office/drawing/2014/main" id="{6B395C0D-8C0A-F868-5E20-44D40DD88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353" y="3461720"/>
            <a:ext cx="3266959" cy="3169920"/>
          </a:xfrm>
          <a:prstGeom prst="rect">
            <a:avLst/>
          </a:prstGeom>
        </p:spPr>
      </p:pic>
      <p:pic>
        <p:nvPicPr>
          <p:cNvPr id="13" name="Picture 12">
            <a:extLst>
              <a:ext uri="{FF2B5EF4-FFF2-40B4-BE49-F238E27FC236}">
                <a16:creationId xmlns:a16="http://schemas.microsoft.com/office/drawing/2014/main" id="{4F1D198D-191C-DCC5-FC5F-B9A70FE279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827" y="3461720"/>
            <a:ext cx="3266959" cy="3169920"/>
          </a:xfrm>
          <a:prstGeom prst="rect">
            <a:avLst/>
          </a:prstGeom>
        </p:spPr>
      </p:pic>
      <p:sp>
        <p:nvSpPr>
          <p:cNvPr id="590" name="Google Shape;590;p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a:t>
            </a:r>
            <a:endParaRPr/>
          </a:p>
        </p:txBody>
      </p:sp>
      <p:sp>
        <p:nvSpPr>
          <p:cNvPr id="591" name="Google Shape;591;p7"/>
          <p:cNvSpPr/>
          <p:nvPr/>
        </p:nvSpPr>
        <p:spPr>
          <a:xfrm>
            <a:off x="458352" y="2291752"/>
            <a:ext cx="2691106" cy="4064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You will be able to:</a:t>
            </a:r>
            <a:endParaRPr/>
          </a:p>
        </p:txBody>
      </p:sp>
      <p:sp>
        <p:nvSpPr>
          <p:cNvPr id="2" name="Slide Number Placeholder 5">
            <a:extLst>
              <a:ext uri="{FF2B5EF4-FFF2-40B4-BE49-F238E27FC236}">
                <a16:creationId xmlns:a16="http://schemas.microsoft.com/office/drawing/2014/main" id="{C852EBBF-1B7C-4F4D-AE3F-C1A85ED47D4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20</a:t>
            </a:fld>
            <a:endParaRPr lang="en-US" b="0">
              <a:solidFill>
                <a:schemeClr val="bg1"/>
              </a:solidFill>
            </a:endParaRPr>
          </a:p>
        </p:txBody>
      </p:sp>
      <p:pic>
        <p:nvPicPr>
          <p:cNvPr id="15" name="Picture 14">
            <a:extLst>
              <a:ext uri="{FF2B5EF4-FFF2-40B4-BE49-F238E27FC236}">
                <a16:creationId xmlns:a16="http://schemas.microsoft.com/office/drawing/2014/main" id="{7DB29704-AB77-865D-0409-FF7C4AB5DD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9090" y="3461720"/>
            <a:ext cx="3266959" cy="3169920"/>
          </a:xfrm>
          <a:prstGeom prst="rect">
            <a:avLst/>
          </a:prstGeom>
        </p:spPr>
      </p:pic>
      <p:sp>
        <p:nvSpPr>
          <p:cNvPr id="16" name="Google Shape;594;p7">
            <a:extLst>
              <a:ext uri="{FF2B5EF4-FFF2-40B4-BE49-F238E27FC236}">
                <a16:creationId xmlns:a16="http://schemas.microsoft.com/office/drawing/2014/main" id="{DEE00D73-3EC5-7142-851C-BC67198D91D4}"/>
              </a:ext>
            </a:extLst>
          </p:cNvPr>
          <p:cNvSpPr txBox="1"/>
          <p:nvPr/>
        </p:nvSpPr>
        <p:spPr>
          <a:xfrm>
            <a:off x="3898901" y="3635896"/>
            <a:ext cx="3238500" cy="2866504"/>
          </a:xfrm>
          <a:prstGeom prst="rect">
            <a:avLst/>
          </a:prstGeom>
          <a:noFill/>
          <a:ln>
            <a:noFill/>
          </a:ln>
        </p:spPr>
        <p:txBody>
          <a:bodyPr spcFirstLastPara="1" wrap="square" lIns="0" tIns="0" rIns="0" bIns="0" anchor="ctr" anchorCtr="0">
            <a:noAutofit/>
          </a:bodyPr>
          <a:lstStyle/>
          <a:p>
            <a:pPr marL="114300" lvl="0" algn="ctr" rtl="0">
              <a:spcBef>
                <a:spcPts val="0"/>
              </a:spcBef>
              <a:spcAft>
                <a:spcPts val="0"/>
              </a:spcAft>
              <a:buSzPts val="1800"/>
            </a:pPr>
            <a:r>
              <a:rPr lang="en-GB" sz="1800"/>
              <a:t>Explain how </a:t>
            </a:r>
            <a:br>
              <a:rPr lang="en-GB" sz="1800"/>
            </a:br>
            <a:r>
              <a:rPr lang="en-GB" sz="1800"/>
              <a:t>efficiency, grid storage, </a:t>
            </a:r>
            <a:br>
              <a:rPr lang="en-GB" sz="1800"/>
            </a:br>
            <a:r>
              <a:rPr lang="en-GB" sz="1800"/>
              <a:t>smart grids and </a:t>
            </a:r>
            <a:br>
              <a:rPr lang="en-GB" sz="1800"/>
            </a:br>
            <a:r>
              <a:rPr lang="en-GB" sz="1800"/>
              <a:t>AI will contribute to a </a:t>
            </a:r>
            <a:br>
              <a:rPr lang="en-GB" sz="1800"/>
            </a:br>
            <a:r>
              <a:rPr lang="en-GB" sz="1800"/>
              <a:t>dynamically responsive</a:t>
            </a:r>
            <a:br>
              <a:rPr lang="en-GB" sz="1800"/>
            </a:br>
            <a:r>
              <a:rPr lang="en-GB" sz="1800"/>
              <a:t> energy grid.</a:t>
            </a:r>
          </a:p>
        </p:txBody>
      </p:sp>
      <p:sp>
        <p:nvSpPr>
          <p:cNvPr id="3" name="Google Shape;549;p3">
            <a:extLst>
              <a:ext uri="{FF2B5EF4-FFF2-40B4-BE49-F238E27FC236}">
                <a16:creationId xmlns:a16="http://schemas.microsoft.com/office/drawing/2014/main" id="{2158DBF3-60F5-9D3D-F70A-2B463EEC091E}"/>
              </a:ext>
            </a:extLst>
          </p:cNvPr>
          <p:cNvSpPr txBox="1"/>
          <p:nvPr/>
        </p:nvSpPr>
        <p:spPr>
          <a:xfrm>
            <a:off x="12937543" y="696253"/>
            <a:ext cx="2992970"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a:t>
            </a:r>
            <a:endParaRPr lang="en-GB" sz="1600"/>
          </a:p>
        </p:txBody>
      </p:sp>
      <p:sp>
        <p:nvSpPr>
          <p:cNvPr id="4" name="Google Shape;594;p7">
            <a:extLst>
              <a:ext uri="{FF2B5EF4-FFF2-40B4-BE49-F238E27FC236}">
                <a16:creationId xmlns:a16="http://schemas.microsoft.com/office/drawing/2014/main" id="{4E1CA687-3E97-4DCE-5A2D-FABA33AA1614}"/>
              </a:ext>
            </a:extLst>
          </p:cNvPr>
          <p:cNvSpPr txBox="1"/>
          <p:nvPr/>
        </p:nvSpPr>
        <p:spPr>
          <a:xfrm>
            <a:off x="449338" y="3635896"/>
            <a:ext cx="3238500" cy="2866504"/>
          </a:xfrm>
          <a:prstGeom prst="rect">
            <a:avLst/>
          </a:prstGeom>
          <a:noFill/>
          <a:ln>
            <a:noFill/>
          </a:ln>
        </p:spPr>
        <p:txBody>
          <a:bodyPr spcFirstLastPara="1" wrap="square" lIns="0" tIns="0" rIns="0" bIns="0" anchor="ctr" anchorCtr="0">
            <a:noAutofit/>
          </a:bodyPr>
          <a:lstStyle/>
          <a:p>
            <a:pPr marL="114300" lvl="0" algn="ctr" rtl="0">
              <a:spcBef>
                <a:spcPts val="0"/>
              </a:spcBef>
              <a:spcAft>
                <a:spcPts val="0"/>
              </a:spcAft>
              <a:buSzPts val="1800"/>
            </a:pPr>
            <a:r>
              <a:rPr lang="en-GB" sz="1800"/>
              <a:t>Identify how </a:t>
            </a:r>
            <a:br>
              <a:rPr lang="en-GB" sz="1800"/>
            </a:br>
            <a:r>
              <a:rPr lang="en-GB" sz="1800"/>
              <a:t>a range of engineering technologies could work together to achieve </a:t>
            </a:r>
            <a:br>
              <a:rPr lang="en-GB" sz="1800"/>
            </a:br>
            <a:r>
              <a:rPr lang="en-GB" sz="1800"/>
              <a:t>net zero.</a:t>
            </a:r>
          </a:p>
        </p:txBody>
      </p:sp>
      <p:sp>
        <p:nvSpPr>
          <p:cNvPr id="5" name="Google Shape;594;p7">
            <a:extLst>
              <a:ext uri="{FF2B5EF4-FFF2-40B4-BE49-F238E27FC236}">
                <a16:creationId xmlns:a16="http://schemas.microsoft.com/office/drawing/2014/main" id="{D4BAE863-A29F-C7CD-E7AB-D25788EBA6F5}"/>
              </a:ext>
            </a:extLst>
          </p:cNvPr>
          <p:cNvSpPr txBox="1"/>
          <p:nvPr/>
        </p:nvSpPr>
        <p:spPr>
          <a:xfrm>
            <a:off x="7307338" y="3635896"/>
            <a:ext cx="3238500" cy="2866504"/>
          </a:xfrm>
          <a:prstGeom prst="rect">
            <a:avLst/>
          </a:prstGeom>
          <a:noFill/>
          <a:ln>
            <a:noFill/>
          </a:ln>
        </p:spPr>
        <p:txBody>
          <a:bodyPr spcFirstLastPara="1" wrap="square" lIns="0" tIns="0" rIns="0" bIns="0" anchor="ctr" anchorCtr="0">
            <a:noAutofit/>
          </a:bodyPr>
          <a:lstStyle/>
          <a:p>
            <a:pPr marL="114300" lvl="0" algn="ctr" rtl="0">
              <a:spcBef>
                <a:spcPts val="0"/>
              </a:spcBef>
              <a:spcAft>
                <a:spcPts val="0"/>
              </a:spcAft>
              <a:buSzPts val="1800"/>
            </a:pPr>
            <a:r>
              <a:rPr lang="en-GB" sz="1800"/>
              <a:t>Evaluate the </a:t>
            </a:r>
            <a:br>
              <a:rPr lang="en-GB" sz="1800"/>
            </a:br>
            <a:r>
              <a:rPr lang="en-GB" sz="1800"/>
              <a:t>potential for a </a:t>
            </a:r>
            <a:br>
              <a:rPr lang="en-GB" sz="1800"/>
            </a:br>
            <a:r>
              <a:rPr lang="en-GB" sz="1800"/>
              <a:t>hydrogen economy </a:t>
            </a:r>
            <a:br>
              <a:rPr lang="en-GB" sz="1800"/>
            </a:br>
            <a:r>
              <a:rPr lang="en-GB" sz="1800"/>
              <a:t>to complement </a:t>
            </a:r>
            <a:br>
              <a:rPr lang="en-GB" sz="1800"/>
            </a:br>
            <a:r>
              <a:rPr lang="en-GB" sz="1800"/>
              <a:t>renewable energy.</a:t>
            </a:r>
          </a:p>
        </p:txBody>
      </p:sp>
    </p:spTree>
    <p:extLst>
      <p:ext uri="{BB962C8B-B14F-4D97-AF65-F5344CB8AC3E}">
        <p14:creationId xmlns:p14="http://schemas.microsoft.com/office/powerpoint/2010/main" val="310458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graphicFrame>
        <p:nvGraphicFramePr>
          <p:cNvPr id="7" name="Table 9">
            <a:extLst>
              <a:ext uri="{FF2B5EF4-FFF2-40B4-BE49-F238E27FC236}">
                <a16:creationId xmlns:a16="http://schemas.microsoft.com/office/drawing/2014/main" id="{DD6A1CA7-9164-69C8-B7A8-7ACD9E615721}"/>
              </a:ext>
            </a:extLst>
          </p:cNvPr>
          <p:cNvGraphicFramePr>
            <a:graphicFrameLocks noGrp="1"/>
          </p:cNvGraphicFramePr>
          <p:nvPr>
            <p:extLst>
              <p:ext uri="{D42A27DB-BD31-4B8C-83A1-F6EECF244321}">
                <p14:modId xmlns:p14="http://schemas.microsoft.com/office/powerpoint/2010/main" val="1631380211"/>
              </p:ext>
            </p:extLst>
          </p:nvPr>
        </p:nvGraphicFramePr>
        <p:xfrm>
          <a:off x="498401" y="3971243"/>
          <a:ext cx="15331774" cy="741680"/>
        </p:xfrm>
        <a:graphic>
          <a:graphicData uri="http://schemas.openxmlformats.org/drawingml/2006/table">
            <a:tbl>
              <a:tblPr firstRow="1" bandRow="1">
                <a:tableStyleId>{F2DE63D5-997A-4646-A377-4702673A728D}</a:tableStyleId>
              </a:tblPr>
              <a:tblGrid>
                <a:gridCol w="3275931">
                  <a:extLst>
                    <a:ext uri="{9D8B030D-6E8A-4147-A177-3AD203B41FA5}">
                      <a16:colId xmlns:a16="http://schemas.microsoft.com/office/drawing/2014/main" val="1341920397"/>
                    </a:ext>
                  </a:extLst>
                </a:gridCol>
                <a:gridCol w="1167319">
                  <a:extLst>
                    <a:ext uri="{9D8B030D-6E8A-4147-A177-3AD203B41FA5}">
                      <a16:colId xmlns:a16="http://schemas.microsoft.com/office/drawing/2014/main" val="1625234520"/>
                    </a:ext>
                  </a:extLst>
                </a:gridCol>
                <a:gridCol w="4163438">
                  <a:extLst>
                    <a:ext uri="{9D8B030D-6E8A-4147-A177-3AD203B41FA5}">
                      <a16:colId xmlns:a16="http://schemas.microsoft.com/office/drawing/2014/main" val="2584098693"/>
                    </a:ext>
                  </a:extLst>
                </a:gridCol>
                <a:gridCol w="2342568">
                  <a:extLst>
                    <a:ext uri="{9D8B030D-6E8A-4147-A177-3AD203B41FA5}">
                      <a16:colId xmlns:a16="http://schemas.microsoft.com/office/drawing/2014/main" val="4119896531"/>
                    </a:ext>
                  </a:extLst>
                </a:gridCol>
                <a:gridCol w="1669659">
                  <a:extLst>
                    <a:ext uri="{9D8B030D-6E8A-4147-A177-3AD203B41FA5}">
                      <a16:colId xmlns:a16="http://schemas.microsoft.com/office/drawing/2014/main" val="946961469"/>
                    </a:ext>
                  </a:extLst>
                </a:gridCol>
                <a:gridCol w="1313630">
                  <a:extLst>
                    <a:ext uri="{9D8B030D-6E8A-4147-A177-3AD203B41FA5}">
                      <a16:colId xmlns:a16="http://schemas.microsoft.com/office/drawing/2014/main" val="2540207167"/>
                    </a:ext>
                  </a:extLst>
                </a:gridCol>
                <a:gridCol w="1399229">
                  <a:extLst>
                    <a:ext uri="{9D8B030D-6E8A-4147-A177-3AD203B41FA5}">
                      <a16:colId xmlns:a16="http://schemas.microsoft.com/office/drawing/2014/main" val="185756884"/>
                    </a:ext>
                  </a:extLst>
                </a:gridCol>
              </a:tblGrid>
              <a:tr h="370840">
                <a:tc>
                  <a:txBody>
                    <a:bodyPr/>
                    <a:lstStyle/>
                    <a:p>
                      <a:pPr algn="ctr"/>
                      <a:r>
                        <a:rPr lang="en-US" sz="1600">
                          <a:latin typeface="Arial" panose="020B0604020202020204" pitchFamily="34" charset="0"/>
                          <a:cs typeface="Arial" panose="020B0604020202020204" pitchFamily="34" charset="0"/>
                        </a:rPr>
                        <a:t>Resource name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a:latin typeface="Arial" panose="020B0604020202020204" pitchFamily="34" charset="0"/>
                          <a:cs typeface="Arial" panose="020B0604020202020204" pitchFamily="34" charset="0"/>
                        </a:rPr>
                        <a:t>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a:latin typeface="Arial"/>
                          <a:cs typeface="Arial"/>
                        </a:rPr>
                        <a:t>PPT slides + notes </a:t>
                      </a:r>
                      <a:r>
                        <a:rPr lang="en-US" sz="1600" b="0" i="0" u="none" strike="noStrike" noProof="0"/>
                        <a:t>–</a:t>
                      </a:r>
                      <a:r>
                        <a:rPr lang="en-US" sz="1600">
                          <a:latin typeface="Arial"/>
                          <a:cs typeface="Arial"/>
                        </a:rPr>
                        <a:t> practitioner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a:latin typeface="Arial"/>
                          <a:cs typeface="Arial"/>
                        </a:rPr>
                        <a:t>PPT slides </a:t>
                      </a:r>
                      <a:r>
                        <a:rPr lang="en-US" sz="1600" b="0" i="0" u="none" strike="noStrike" noProof="0"/>
                        <a:t>–</a:t>
                      </a:r>
                      <a:r>
                        <a:rPr lang="en-US" sz="1600">
                          <a:latin typeface="Arial"/>
                          <a:cs typeface="Arial"/>
                        </a:rPr>
                        <a:t> learner</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a:latin typeface="Arial" panose="020B0604020202020204" pitchFamily="34" charset="0"/>
                          <a:cs typeface="Arial" panose="020B0604020202020204" pitchFamily="34" charset="0"/>
                        </a:rPr>
                        <a:t>Activity sheets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a:latin typeface="Arial" panose="020B0604020202020204" pitchFamily="34" charset="0"/>
                          <a:cs typeface="Arial" panose="020B0604020202020204" pitchFamily="34" charset="0"/>
                        </a:rPr>
                        <a:t>Film</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600">
                          <a:latin typeface="Arial" panose="020B0604020202020204" pitchFamily="34" charset="0"/>
                          <a:cs typeface="Arial" panose="020B0604020202020204" pitchFamily="34" charset="0"/>
                        </a:rPr>
                        <a:t>Interactive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411087963"/>
                  </a:ext>
                </a:extLst>
              </a:tr>
              <a:tr h="370840">
                <a:tc>
                  <a:txBody>
                    <a:bodyPr/>
                    <a:lstStyle/>
                    <a:p>
                      <a:pPr marL="91440" marR="91440" lvl="0" indent="0" algn="l" rtl="0">
                        <a:spcBef>
                          <a:spcPts val="0"/>
                        </a:spcBef>
                        <a:spcAft>
                          <a:spcPts val="0"/>
                        </a:spcAft>
                        <a:buNone/>
                      </a:pPr>
                      <a:r>
                        <a:rPr lang="en-GB" sz="1400">
                          <a:solidFill>
                            <a:schemeClr val="dk1"/>
                          </a:solidFill>
                        </a:rPr>
                        <a:t>3. Delivering renewable energy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solidFill>
                          <a:schemeClr val="accent2"/>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40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endParaRPr lang="en-US" sz="16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46966545"/>
                  </a:ext>
                </a:extLst>
              </a:tr>
            </a:tbl>
          </a:graphicData>
        </a:graphic>
      </p:graphicFrame>
      <p:sp>
        <p:nvSpPr>
          <p:cNvPr id="535" name="Google Shape;535;p3"/>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GB"/>
              <a:t>Introduction and overview</a:t>
            </a:r>
            <a:endParaRPr/>
          </a:p>
        </p:txBody>
      </p:sp>
      <p:sp>
        <p:nvSpPr>
          <p:cNvPr id="536" name="Google Shape;536;p3"/>
          <p:cNvSpPr txBox="1">
            <a:spLocks noGrp="1"/>
          </p:cNvSpPr>
          <p:nvPr>
            <p:ph type="body" idx="4294967295"/>
          </p:nvPr>
        </p:nvSpPr>
        <p:spPr>
          <a:xfrm>
            <a:off x="411858" y="2387279"/>
            <a:ext cx="14893925" cy="1006475"/>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None/>
            </a:pPr>
            <a:r>
              <a:rPr lang="en-GB" sz="1400">
                <a:solidFill>
                  <a:srgbClr val="000000"/>
                </a:solidFill>
              </a:rPr>
              <a:t>These resources help practitioners to deliver the </a:t>
            </a:r>
            <a:r>
              <a:rPr lang="en-GB" sz="1400"/>
              <a:t>r</a:t>
            </a:r>
            <a:r>
              <a:rPr lang="en-GB" sz="1400">
                <a:solidFill>
                  <a:srgbClr val="000000"/>
                </a:solidFill>
              </a:rPr>
              <a:t>enewable </a:t>
            </a:r>
            <a:r>
              <a:rPr lang="en-GB" sz="1400"/>
              <a:t>e</a:t>
            </a:r>
            <a:r>
              <a:rPr lang="en-GB" sz="1400">
                <a:solidFill>
                  <a:srgbClr val="000000"/>
                </a:solidFill>
              </a:rPr>
              <a:t>nergy components of engineering and manufacturing-related qualifications at levels 2 and 3. They introduce the topic and stimulate learners to explore and reflect on key concepts and are designed to complement and enhance practitioner</a:t>
            </a:r>
            <a:r>
              <a:rPr lang="en-GB" sz="1400"/>
              <a:t>s’</a:t>
            </a:r>
            <a:r>
              <a:rPr lang="en-GB" sz="1400">
                <a:solidFill>
                  <a:srgbClr val="000000"/>
                </a:solidFill>
              </a:rPr>
              <a:t> own lesson materials and schemes of work.</a:t>
            </a:r>
          </a:p>
        </p:txBody>
      </p:sp>
      <p:sp>
        <p:nvSpPr>
          <p:cNvPr id="537" name="Google Shape;537;p3"/>
          <p:cNvSpPr txBox="1">
            <a:spLocks noGrp="1"/>
          </p:cNvSpPr>
          <p:nvPr>
            <p:ph type="body" idx="4294967295"/>
          </p:nvPr>
        </p:nvSpPr>
        <p:spPr>
          <a:xfrm>
            <a:off x="411858" y="3057920"/>
            <a:ext cx="15433872" cy="952929"/>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600"/>
              </a:spcAft>
              <a:buClr>
                <a:srgbClr val="000000"/>
              </a:buClr>
              <a:buSzPts val="1100"/>
              <a:buFont typeface="Arial"/>
              <a:buNone/>
            </a:pPr>
            <a:r>
              <a:rPr lang="en-GB" sz="2000" b="1"/>
              <a:t>Resources summary</a:t>
            </a:r>
          </a:p>
          <a:p>
            <a:pPr marL="0" lvl="0" indent="0" algn="l" rtl="0">
              <a:spcBef>
                <a:spcPts val="0"/>
              </a:spcBef>
              <a:spcAft>
                <a:spcPts val="600"/>
              </a:spcAft>
              <a:buClr>
                <a:srgbClr val="000000"/>
              </a:buClr>
              <a:buSzPts val="1100"/>
              <a:buFont typeface="Arial"/>
              <a:buNone/>
            </a:pPr>
            <a:r>
              <a:rPr lang="en-GB" sz="1400" b="1">
                <a:solidFill>
                  <a:schemeClr val="dk1"/>
                </a:solidFill>
              </a:rPr>
              <a:t>Prerequisites</a:t>
            </a:r>
            <a:r>
              <a:rPr lang="en-GB" sz="1400">
                <a:solidFill>
                  <a:schemeClr val="dk1"/>
                </a:solidFill>
              </a:rPr>
              <a:t> - We recommend that learners complete </a:t>
            </a:r>
            <a:r>
              <a:rPr lang="en-GB" sz="1400" b="1">
                <a:solidFill>
                  <a:schemeClr val="dk1"/>
                </a:solidFill>
              </a:rPr>
              <a:t>1. Sources, advantages and disadvantages of renewable energy </a:t>
            </a:r>
            <a:r>
              <a:rPr lang="en-GB" sz="1400">
                <a:solidFill>
                  <a:schemeClr val="dk1"/>
                </a:solidFill>
              </a:rPr>
              <a:t>and </a:t>
            </a:r>
            <a:r>
              <a:rPr lang="en-GB" sz="1400" b="1">
                <a:solidFill>
                  <a:schemeClr val="dk1"/>
                </a:solidFill>
              </a:rPr>
              <a:t>2. Planning for renewable energy </a:t>
            </a:r>
            <a:r>
              <a:rPr lang="en-GB" sz="1400">
                <a:solidFill>
                  <a:schemeClr val="dk1"/>
                </a:solidFill>
              </a:rPr>
              <a:t>before starting this resource.</a:t>
            </a:r>
            <a:endParaRPr lang="en-GB" sz="1400">
              <a:solidFill>
                <a:srgbClr val="FF0000"/>
              </a:solidFill>
            </a:endParaRPr>
          </a:p>
          <a:p>
            <a:pPr marL="0" lvl="0" indent="0" algn="l" rtl="0">
              <a:lnSpc>
                <a:spcPct val="100000"/>
              </a:lnSpc>
              <a:spcBef>
                <a:spcPts val="0"/>
              </a:spcBef>
              <a:spcAft>
                <a:spcPts val="0"/>
              </a:spcAft>
              <a:buClr>
                <a:schemeClr val="dk1"/>
              </a:buClr>
              <a:buSzPts val="2000"/>
              <a:buNone/>
            </a:pPr>
            <a:endParaRPr lang="en-GB" sz="1400" b="1"/>
          </a:p>
          <a:p>
            <a:pPr marL="0" lvl="0" indent="0" algn="l" rtl="0">
              <a:lnSpc>
                <a:spcPct val="100000"/>
              </a:lnSpc>
              <a:spcBef>
                <a:spcPts val="0"/>
              </a:spcBef>
              <a:spcAft>
                <a:spcPts val="0"/>
              </a:spcAft>
              <a:buClr>
                <a:schemeClr val="dk1"/>
              </a:buClr>
              <a:buSzPts val="2000"/>
              <a:buNone/>
            </a:pPr>
            <a:endParaRPr sz="1400"/>
          </a:p>
        </p:txBody>
      </p:sp>
      <p:sp>
        <p:nvSpPr>
          <p:cNvPr id="538" name="Google Shape;538;p3"/>
          <p:cNvSpPr txBox="1">
            <a:spLocks noGrp="1"/>
          </p:cNvSpPr>
          <p:nvPr>
            <p:ph type="body" idx="4294967295"/>
          </p:nvPr>
        </p:nvSpPr>
        <p:spPr>
          <a:xfrm>
            <a:off x="9148251" y="5342018"/>
            <a:ext cx="6804690" cy="2221155"/>
          </a:xfrm>
          <a:prstGeom prst="rect">
            <a:avLst/>
          </a:prstGeom>
          <a:noFill/>
          <a:ln>
            <a:noFill/>
          </a:ln>
        </p:spPr>
        <p:txBody>
          <a:bodyPr spcFirstLastPara="1" wrap="square" lIns="90000" tIns="45700" rIns="91425" bIns="45700" anchor="t" anchorCtr="0">
            <a:noAutofit/>
          </a:bodyPr>
          <a:lstStyle/>
          <a:p>
            <a:pPr marL="0" lvl="0" indent="0" algn="l" rtl="0">
              <a:lnSpc>
                <a:spcPct val="100000"/>
              </a:lnSpc>
              <a:spcBef>
                <a:spcPts val="0"/>
              </a:spcBef>
              <a:spcAft>
                <a:spcPts val="0"/>
              </a:spcAft>
              <a:buNone/>
            </a:pPr>
            <a:r>
              <a:rPr lang="en-GB" sz="1400">
                <a:solidFill>
                  <a:srgbClr val="000000"/>
                </a:solidFill>
              </a:rPr>
              <a:t>The </a:t>
            </a:r>
            <a:r>
              <a:rPr lang="en-GB" sz="1400"/>
              <a:t>L</a:t>
            </a:r>
            <a:r>
              <a:rPr lang="en-GB" sz="1400">
                <a:solidFill>
                  <a:srgbClr val="000000"/>
                </a:solidFill>
              </a:rPr>
              <a:t>evel 3 resources explore making energy and power calculations and consider how solar and wind power can be combined to provide low-carbon power for a manufacturing plant, exploring seasonal variations, before making ballpark calculations for the UK. They explore how other emerging technologies can be implemented alongside renewables to create a smart distributed grid that is responsive to dynamic changes in supply and demand, and how learners’ engineering careers can contribute to the transition to a net zero economy.</a:t>
            </a:r>
          </a:p>
        </p:txBody>
      </p:sp>
      <p:sp>
        <p:nvSpPr>
          <p:cNvPr id="540" name="Google Shape;540;p3"/>
          <p:cNvSpPr/>
          <p:nvPr/>
        </p:nvSpPr>
        <p:spPr>
          <a:xfrm>
            <a:off x="411858" y="5052668"/>
            <a:ext cx="7367576" cy="38779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i="0" u="none" strike="noStrike" cap="none">
                <a:solidFill>
                  <a:schemeClr val="dk1"/>
                </a:solidFill>
                <a:latin typeface="Arial"/>
                <a:ea typeface="Arial"/>
                <a:cs typeface="Arial"/>
                <a:sym typeface="Arial"/>
              </a:rPr>
              <a:t>Delivery</a:t>
            </a:r>
            <a:endParaRPr/>
          </a:p>
          <a:p>
            <a:pPr marL="0" lvl="0" indent="0" algn="l" rtl="0">
              <a:spcBef>
                <a:spcPts val="0"/>
              </a:spcBef>
              <a:spcAft>
                <a:spcPts val="0"/>
              </a:spcAft>
              <a:buClr>
                <a:srgbClr val="000000"/>
              </a:buClr>
              <a:buSzPts val="1100"/>
              <a:buFont typeface="Arial"/>
              <a:buNone/>
            </a:pPr>
            <a:r>
              <a:rPr lang="en-GB" sz="1400">
                <a:solidFill>
                  <a:srgbClr val="000000"/>
                </a:solidFill>
              </a:rPr>
              <a:t>Delivery suggestions for practitioners, and suggested answers where appropriate, are in the presenter’s notes for each slide. The core activities in each resource provide around   60 mins of learning time, though additional suggestions, including independent learning, can extend this time significantly. </a:t>
            </a:r>
          </a:p>
          <a:p>
            <a:pPr marL="0" marR="0" lvl="0" indent="0" algn="l" rtl="0">
              <a:spcBef>
                <a:spcPts val="1200"/>
              </a:spcBef>
              <a:spcAft>
                <a:spcPts val="0"/>
              </a:spcAft>
              <a:buNone/>
            </a:pPr>
            <a:r>
              <a:rPr lang="en-GB" sz="2000" b="1" i="0" u="none" strike="noStrike" cap="none">
                <a:solidFill>
                  <a:schemeClr val="dk1"/>
                </a:solidFill>
                <a:latin typeface="Arial"/>
                <a:ea typeface="Arial"/>
                <a:cs typeface="Arial"/>
                <a:sym typeface="Arial"/>
              </a:rPr>
              <a:t>Overarching theme/big questions</a:t>
            </a:r>
            <a:endParaRPr/>
          </a:p>
          <a:p>
            <a:pPr marL="0" lvl="0" indent="0" algn="l" rtl="0">
              <a:spcBef>
                <a:spcPts val="0"/>
              </a:spcBef>
              <a:spcAft>
                <a:spcPts val="0"/>
              </a:spcAft>
              <a:buNone/>
            </a:pPr>
            <a:r>
              <a:rPr lang="en-GB" sz="1400">
                <a:solidFill>
                  <a:schemeClr val="dk1"/>
                </a:solidFill>
              </a:rPr>
              <a:t>How can renewable energy meet current and future demand?</a:t>
            </a:r>
            <a:br>
              <a:rPr lang="en-GB" sz="1400">
                <a:solidFill>
                  <a:schemeClr val="dk1"/>
                </a:solidFill>
              </a:rPr>
            </a:br>
            <a:br>
              <a:rPr lang="en-GB" sz="2000" b="1" i="0" u="none" strike="noStrike" cap="none">
                <a:solidFill>
                  <a:schemeClr val="dk1"/>
                </a:solidFill>
                <a:latin typeface="Calibri"/>
                <a:ea typeface="Calibri"/>
                <a:cs typeface="Calibri"/>
                <a:sym typeface="Calibri"/>
              </a:rPr>
            </a:br>
            <a:r>
              <a:rPr lang="en-GB" sz="2000" b="1" i="0" u="none" strike="noStrike" cap="none">
                <a:solidFill>
                  <a:schemeClr val="dk1"/>
                </a:solidFill>
                <a:latin typeface="+mj-lt"/>
                <a:ea typeface="Calibri"/>
                <a:cs typeface="Calibri"/>
                <a:sym typeface="Calibri"/>
              </a:rPr>
              <a:t>Overview</a:t>
            </a:r>
            <a:br>
              <a:rPr lang="en-GB" sz="2000" b="1" i="0" u="none" strike="noStrike" cap="none">
                <a:solidFill>
                  <a:schemeClr val="dk1"/>
                </a:solidFill>
                <a:latin typeface="Calibri"/>
                <a:ea typeface="Calibri"/>
                <a:cs typeface="Calibri"/>
                <a:sym typeface="Calibri"/>
              </a:rPr>
            </a:br>
            <a:r>
              <a:rPr lang="en-GB" sz="1400">
                <a:solidFill>
                  <a:srgbClr val="000000"/>
                </a:solidFill>
              </a:rPr>
              <a:t>The </a:t>
            </a:r>
            <a:r>
              <a:rPr lang="en-GB" sz="1400"/>
              <a:t>L</a:t>
            </a:r>
            <a:r>
              <a:rPr lang="en-GB" sz="1400">
                <a:solidFill>
                  <a:srgbClr val="000000"/>
                </a:solidFill>
              </a:rPr>
              <a:t>evel 2 resource reviews the need for renewable energy as an alternative to fossil fuels that contribute to climate change and helps learners to consider some advantages and disadvantages of each form, and how they might help to power the UK.</a:t>
            </a:r>
          </a:p>
          <a:p>
            <a:pPr marL="0" marR="0" lvl="0" indent="0" algn="l" rtl="0">
              <a:spcBef>
                <a:spcPts val="0"/>
              </a:spcBef>
              <a:spcAft>
                <a:spcPts val="0"/>
              </a:spcAft>
              <a:buClr>
                <a:schemeClr val="dk1"/>
              </a:buClr>
              <a:buSzPts val="1400"/>
              <a:buFont typeface="Calibri"/>
              <a:buNone/>
            </a:pPr>
            <a:endParaRPr lang="en-GB" sz="1400" b="0" i="0" u="none" strike="noStrike" cap="none">
              <a:solidFill>
                <a:schemeClr val="dk1"/>
              </a:solidFill>
              <a:latin typeface="Arial"/>
              <a:ea typeface="Arial"/>
              <a:cs typeface="Arial"/>
              <a:sym typeface="Arial"/>
            </a:endParaRPr>
          </a:p>
          <a:p>
            <a:pPr marL="0" marR="0" lvl="0" indent="0" algn="l" rtl="0">
              <a:spcBef>
                <a:spcPts val="1200"/>
              </a:spcBef>
              <a:spcAft>
                <a:spcPts val="0"/>
              </a:spcAft>
              <a:buNone/>
            </a:pPr>
            <a:endParaRPr sz="2000" b="1" i="0" u="none" strike="noStrike" cap="none">
              <a:solidFill>
                <a:schemeClr val="dk1"/>
              </a:solidFill>
              <a:latin typeface="Calibri"/>
              <a:ea typeface="Calibri"/>
              <a:cs typeface="Calibri"/>
              <a:sym typeface="Calibri"/>
            </a:endParaRPr>
          </a:p>
        </p:txBody>
      </p:sp>
      <p:pic>
        <p:nvPicPr>
          <p:cNvPr id="541" name="Google Shape;541;p3" descr="Tic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771945" y="4335086"/>
            <a:ext cx="362347" cy="329406"/>
          </a:xfrm>
          <a:prstGeom prst="rect">
            <a:avLst/>
          </a:prstGeom>
          <a:noFill/>
          <a:ln>
            <a:noFill/>
          </a:ln>
        </p:spPr>
      </p:pic>
      <p:pic>
        <p:nvPicPr>
          <p:cNvPr id="542" name="Google Shape;542;p3" descr="Tick with solid fil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260535" y="4350326"/>
            <a:ext cx="362347" cy="329406"/>
          </a:xfrm>
          <a:prstGeom prst="rect">
            <a:avLst/>
          </a:prstGeom>
          <a:noFill/>
          <a:ln>
            <a:noFill/>
          </a:ln>
        </p:spPr>
      </p:pic>
      <p:sp>
        <p:nvSpPr>
          <p:cNvPr id="2" name="Slide Number Placeholder 5">
            <a:extLst>
              <a:ext uri="{FF2B5EF4-FFF2-40B4-BE49-F238E27FC236}">
                <a16:creationId xmlns:a16="http://schemas.microsoft.com/office/drawing/2014/main" id="{C538D024-E284-D36A-06AD-52348BBDB54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3</a:t>
            </a:fld>
            <a:endParaRPr lang="en-US" b="0">
              <a:solidFill>
                <a:schemeClr val="tx1"/>
              </a:solidFill>
            </a:endParaRPr>
          </a:p>
        </p:txBody>
      </p:sp>
      <p:sp>
        <p:nvSpPr>
          <p:cNvPr id="4" name="Google Shape;549;p3">
            <a:extLst>
              <a:ext uri="{FF2B5EF4-FFF2-40B4-BE49-F238E27FC236}">
                <a16:creationId xmlns:a16="http://schemas.microsoft.com/office/drawing/2014/main" id="{8D636EE8-CD6E-111D-CD9B-87ADD5F92FD1}"/>
              </a:ext>
            </a:extLst>
          </p:cNvPr>
          <p:cNvSpPr txBox="1"/>
          <p:nvPr/>
        </p:nvSpPr>
        <p:spPr>
          <a:xfrm>
            <a:off x="11180230" y="696253"/>
            <a:ext cx="4771865"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 </a:t>
            </a:r>
            <a:r>
              <a:rPr lang="en-GB" sz="1600"/>
              <a:t>| Practitioner guide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4"/>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 and resource links </a:t>
            </a:r>
            <a:endParaRPr/>
          </a:p>
        </p:txBody>
      </p:sp>
      <p:sp>
        <p:nvSpPr>
          <p:cNvPr id="560" name="Google Shape;560;p4"/>
          <p:cNvSpPr txBox="1">
            <a:spLocks noGrp="1"/>
          </p:cNvSpPr>
          <p:nvPr>
            <p:ph type="body" idx="4294967295"/>
          </p:nvPr>
        </p:nvSpPr>
        <p:spPr>
          <a:xfrm>
            <a:off x="411858" y="2715066"/>
            <a:ext cx="6624373" cy="5578036"/>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000" b="1">
                <a:solidFill>
                  <a:schemeClr val="dk1"/>
                </a:solidFill>
              </a:rPr>
              <a:t>Level 3</a:t>
            </a:r>
            <a:r>
              <a:rPr lang="en-GB" sz="2000" b="1"/>
              <a:t> resource 2</a:t>
            </a:r>
            <a:endParaRPr/>
          </a:p>
          <a:p>
            <a:pPr marL="0" lvl="0" indent="0" algn="l" rtl="0">
              <a:spcBef>
                <a:spcPts val="1200"/>
              </a:spcBef>
              <a:spcAft>
                <a:spcPts val="0"/>
              </a:spcAft>
              <a:buNone/>
            </a:pPr>
            <a:r>
              <a:rPr lang="en-GB" sz="2000" b="1">
                <a:solidFill>
                  <a:schemeClr val="dk1"/>
                </a:solidFill>
              </a:rPr>
              <a:t>Delivering renewable energy</a:t>
            </a:r>
          </a:p>
          <a:p>
            <a:pPr marL="457200" lvl="0" indent="-317500" algn="l" rtl="0">
              <a:lnSpc>
                <a:spcPct val="100000"/>
              </a:lnSpc>
              <a:spcBef>
                <a:spcPts val="1200"/>
              </a:spcBef>
              <a:spcAft>
                <a:spcPts val="1200"/>
              </a:spcAft>
              <a:buClr>
                <a:schemeClr val="dk1"/>
              </a:buClr>
              <a:buSzPct val="70000"/>
              <a:buFont typeface="Arial" panose="020B0604020202020204" pitchFamily="34" charset="0"/>
              <a:buChar char="•"/>
            </a:pPr>
            <a:r>
              <a:rPr lang="en-GB" sz="1800">
                <a:solidFill>
                  <a:schemeClr val="dk1"/>
                </a:solidFill>
              </a:rPr>
              <a:t>Identify how a range of engineering technologies could work together to achieve net zero.</a:t>
            </a:r>
          </a:p>
          <a:p>
            <a:pPr marL="457200" lvl="0" indent="-317500" algn="l" rtl="0">
              <a:lnSpc>
                <a:spcPct val="100000"/>
              </a:lnSpc>
              <a:spcBef>
                <a:spcPts val="0"/>
              </a:spcBef>
              <a:spcAft>
                <a:spcPts val="1200"/>
              </a:spcAft>
              <a:buClr>
                <a:schemeClr val="dk1"/>
              </a:buClr>
              <a:buSzPct val="70000"/>
              <a:buFont typeface="Arial" panose="020B0604020202020204" pitchFamily="34" charset="0"/>
              <a:buChar char="•"/>
            </a:pPr>
            <a:r>
              <a:rPr lang="en-GB" sz="1800">
                <a:solidFill>
                  <a:schemeClr val="dk1"/>
                </a:solidFill>
              </a:rPr>
              <a:t>Explain how efficiency, grid storage, smart grids and artificial intelligence (AI) will contribute to a dynamically responsive energy grid.</a:t>
            </a:r>
          </a:p>
          <a:p>
            <a:pPr marL="457200" lvl="0" indent="-317500" algn="l" rtl="0">
              <a:lnSpc>
                <a:spcPct val="100000"/>
              </a:lnSpc>
              <a:spcBef>
                <a:spcPts val="0"/>
              </a:spcBef>
              <a:spcAft>
                <a:spcPts val="1200"/>
              </a:spcAft>
              <a:buClr>
                <a:schemeClr val="dk1"/>
              </a:buClr>
              <a:buSzPct val="70000"/>
              <a:buFont typeface="Arial" panose="020B0604020202020204" pitchFamily="34" charset="0"/>
              <a:buChar char="•"/>
            </a:pPr>
            <a:r>
              <a:rPr lang="en-GB" sz="1800">
                <a:solidFill>
                  <a:schemeClr val="dk1"/>
                </a:solidFill>
              </a:rPr>
              <a:t>Evaluate the potential for a hydrogen economy to complement renewable energy.</a:t>
            </a:r>
          </a:p>
          <a:p>
            <a:pPr marL="514350" lvl="0" indent="-285750" algn="l" rtl="0">
              <a:lnSpc>
                <a:spcPct val="100000"/>
              </a:lnSpc>
              <a:spcBef>
                <a:spcPts val="0"/>
              </a:spcBef>
              <a:spcAft>
                <a:spcPts val="1200"/>
              </a:spcAft>
              <a:buClr>
                <a:schemeClr val="dk1"/>
              </a:buClr>
              <a:buSzPct val="70000"/>
              <a:buFont typeface="Arial" panose="020B0604020202020204" pitchFamily="34" charset="0"/>
              <a:buChar char="•"/>
            </a:pPr>
            <a:endParaRPr sz="1800">
              <a:solidFill>
                <a:schemeClr val="dk1"/>
              </a:solidFill>
            </a:endParaRPr>
          </a:p>
          <a:p>
            <a:pPr marL="0" lvl="0" indent="0" algn="l" rtl="0">
              <a:lnSpc>
                <a:spcPct val="90000"/>
              </a:lnSpc>
              <a:spcBef>
                <a:spcPts val="1200"/>
              </a:spcBef>
              <a:spcAft>
                <a:spcPts val="0"/>
              </a:spcAft>
              <a:buClr>
                <a:schemeClr val="dk1"/>
              </a:buClr>
              <a:buSzPts val="1600"/>
              <a:buNone/>
            </a:pPr>
            <a:endParaRPr sz="1600">
              <a:solidFill>
                <a:schemeClr val="dk1"/>
              </a:solidFill>
            </a:endParaRPr>
          </a:p>
        </p:txBody>
      </p:sp>
      <p:sp>
        <p:nvSpPr>
          <p:cNvPr id="561" name="Google Shape;561;p4"/>
          <p:cNvSpPr txBox="1">
            <a:spLocks noGrp="1"/>
          </p:cNvSpPr>
          <p:nvPr>
            <p:ph type="body" idx="4294967295"/>
          </p:nvPr>
        </p:nvSpPr>
        <p:spPr>
          <a:xfrm>
            <a:off x="7809655" y="2717929"/>
            <a:ext cx="6624373" cy="5578036"/>
          </a:xfrm>
          <a:prstGeom prst="rect">
            <a:avLst/>
          </a:prstGeom>
          <a:noFill/>
          <a:ln>
            <a:noFill/>
          </a:ln>
        </p:spPr>
        <p:txBody>
          <a:bodyPr spcFirstLastPara="1" wrap="square" lIns="90000" tIns="45700" rIns="91425" bIns="45700" anchor="t" anchorCtr="0">
            <a:noAutofit/>
          </a:bodyPr>
          <a:lstStyle/>
          <a:p>
            <a:pPr marL="0" lvl="0" indent="0" algn="l" rtl="0">
              <a:spcBef>
                <a:spcPts val="0"/>
              </a:spcBef>
              <a:spcAft>
                <a:spcPts val="0"/>
              </a:spcAft>
              <a:buNone/>
            </a:pPr>
            <a:r>
              <a:rPr lang="en-GB" sz="2000" b="1" dirty="0"/>
              <a:t>Full resource list available for the topic of Renewable energy:</a:t>
            </a:r>
          </a:p>
          <a:p>
            <a:pPr marL="0" lvl="0" indent="0" algn="l" rtl="0">
              <a:spcBef>
                <a:spcPts val="0"/>
              </a:spcBef>
              <a:spcAft>
                <a:spcPts val="0"/>
              </a:spcAft>
              <a:buNone/>
            </a:pPr>
            <a:endParaRPr lang="en-GB" sz="2000" b="1" dirty="0"/>
          </a:p>
          <a:p>
            <a:pPr marL="0" lvl="0" indent="0" algn="l" rtl="0">
              <a:spcBef>
                <a:spcPts val="0"/>
              </a:spcBef>
              <a:spcAft>
                <a:spcPts val="0"/>
              </a:spcAft>
              <a:buClr>
                <a:schemeClr val="dk1"/>
              </a:buClr>
              <a:buSzPts val="1100"/>
              <a:buFont typeface="Arial"/>
              <a:buNone/>
            </a:pPr>
            <a:r>
              <a:rPr lang="en-GB" sz="1800" dirty="0"/>
              <a:t>1. Sources, advantages and disadvantages of renewable energy (Level 2)</a:t>
            </a:r>
          </a:p>
          <a:p>
            <a:pPr marL="0" lvl="0" indent="0" algn="l" rtl="0">
              <a:spcBef>
                <a:spcPts val="0"/>
              </a:spcBef>
              <a:spcAft>
                <a:spcPts val="0"/>
              </a:spcAft>
              <a:buClr>
                <a:schemeClr val="dk1"/>
              </a:buClr>
              <a:buSzPts val="1100"/>
              <a:buFont typeface="Arial"/>
              <a:buNone/>
            </a:pPr>
            <a:r>
              <a:rPr lang="en-GB" sz="1800" dirty="0"/>
              <a:t>2. Planning for renewable energy (Level 3)</a:t>
            </a:r>
          </a:p>
          <a:p>
            <a:pPr marL="0" lvl="0" indent="0" algn="l" rtl="0">
              <a:spcBef>
                <a:spcPts val="0"/>
              </a:spcBef>
              <a:spcAft>
                <a:spcPts val="0"/>
              </a:spcAft>
              <a:buClr>
                <a:schemeClr val="dk1"/>
              </a:buClr>
              <a:buSzPts val="1100"/>
              <a:buFont typeface="Arial"/>
              <a:buNone/>
            </a:pPr>
            <a:r>
              <a:rPr lang="en-GB" sz="1800" b="1" dirty="0"/>
              <a:t>3. Delivering renewable energy (Level 3)</a:t>
            </a:r>
          </a:p>
          <a:p>
            <a:pPr marL="0" lvl="0" indent="0" algn="l" rtl="0">
              <a:lnSpc>
                <a:spcPct val="100000"/>
              </a:lnSpc>
              <a:spcBef>
                <a:spcPts val="0"/>
              </a:spcBef>
              <a:spcAft>
                <a:spcPts val="0"/>
              </a:spcAft>
              <a:buClr>
                <a:srgbClr val="000000"/>
              </a:buClr>
              <a:buSzPts val="1100"/>
              <a:buFont typeface="Arial"/>
              <a:buNone/>
            </a:pPr>
            <a:endParaRPr lang="en-GB" sz="1800" b="1" dirty="0">
              <a:solidFill>
                <a:srgbClr val="000000"/>
              </a:solidFill>
            </a:endParaRPr>
          </a:p>
          <a:p>
            <a:pPr marL="0" lvl="0" indent="0" algn="l" rtl="0">
              <a:lnSpc>
                <a:spcPct val="90000"/>
              </a:lnSpc>
              <a:spcBef>
                <a:spcPts val="0"/>
              </a:spcBef>
              <a:buClr>
                <a:schemeClr val="dk1"/>
              </a:buClr>
              <a:buSzPts val="2000"/>
              <a:buNone/>
            </a:pPr>
            <a:r>
              <a:rPr lang="en-GB" sz="2000" b="1" dirty="0"/>
              <a:t>Links to other supported topics</a:t>
            </a:r>
          </a:p>
          <a:p>
            <a:pPr marL="0" lvl="0" indent="0" algn="l" rtl="0">
              <a:lnSpc>
                <a:spcPct val="90000"/>
              </a:lnSpc>
              <a:spcBef>
                <a:spcPts val="0"/>
              </a:spcBef>
              <a:buClr>
                <a:schemeClr val="dk1"/>
              </a:buClr>
              <a:buSzPts val="2000"/>
              <a:buNone/>
            </a:pPr>
            <a:endParaRPr lang="en-GB" sz="1600" dirty="0"/>
          </a:p>
          <a:p>
            <a:pPr marL="0" lvl="0" indent="0" algn="l" rtl="0">
              <a:spcBef>
                <a:spcPts val="0"/>
              </a:spcBef>
              <a:spcAft>
                <a:spcPts val="0"/>
              </a:spcAft>
              <a:buClr>
                <a:srgbClr val="000000"/>
              </a:buClr>
              <a:buSzPts val="1100"/>
              <a:buFont typeface="Arial"/>
              <a:buNone/>
            </a:pPr>
            <a:r>
              <a:rPr lang="en-GB" sz="1800" dirty="0">
                <a:solidFill>
                  <a:srgbClr val="000000"/>
                </a:solidFill>
              </a:rPr>
              <a:t>Battery technologies, Electrical machines, Innovation and emerging technologies, Sustainability.</a:t>
            </a:r>
            <a:endParaRPr lang="en-GB" sz="1800" b="1" dirty="0">
              <a:solidFill>
                <a:srgbClr val="000000"/>
              </a:solidFill>
            </a:endParaRPr>
          </a:p>
        </p:txBody>
      </p:sp>
      <p:sp>
        <p:nvSpPr>
          <p:cNvPr id="3" name="Slide Number Placeholder 5">
            <a:extLst>
              <a:ext uri="{FF2B5EF4-FFF2-40B4-BE49-F238E27FC236}">
                <a16:creationId xmlns:a16="http://schemas.microsoft.com/office/drawing/2014/main" id="{1A3187F7-E28A-02D2-20E0-0177C726075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4</a:t>
            </a:fld>
            <a:endParaRPr lang="en-US" b="0">
              <a:solidFill>
                <a:schemeClr val="tx1"/>
              </a:solidFill>
            </a:endParaRPr>
          </a:p>
        </p:txBody>
      </p:sp>
      <p:sp>
        <p:nvSpPr>
          <p:cNvPr id="2" name="Google Shape;549;p3">
            <a:extLst>
              <a:ext uri="{FF2B5EF4-FFF2-40B4-BE49-F238E27FC236}">
                <a16:creationId xmlns:a16="http://schemas.microsoft.com/office/drawing/2014/main" id="{D2AE091C-5ADE-CE32-8BB4-C1CCBEF65FCF}"/>
              </a:ext>
            </a:extLst>
          </p:cNvPr>
          <p:cNvSpPr txBox="1"/>
          <p:nvPr/>
        </p:nvSpPr>
        <p:spPr>
          <a:xfrm>
            <a:off x="11180230" y="696253"/>
            <a:ext cx="4771865"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 </a:t>
            </a:r>
            <a:r>
              <a:rPr lang="en-GB" sz="1600"/>
              <a:t>| Practitioner guide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5"/>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rmAutofit/>
          </a:bodyPr>
          <a:lstStyle/>
          <a:p>
            <a:pPr marL="0" lvl="0" indent="0" algn="l" rtl="0">
              <a:lnSpc>
                <a:spcPct val="90000"/>
              </a:lnSpc>
              <a:spcBef>
                <a:spcPts val="0"/>
              </a:spcBef>
              <a:spcAft>
                <a:spcPts val="0"/>
              </a:spcAft>
              <a:buClr>
                <a:schemeClr val="dk1"/>
              </a:buClr>
              <a:buSzPts val="4400"/>
              <a:buFont typeface="Arial"/>
              <a:buNone/>
            </a:pPr>
            <a:r>
              <a:rPr lang="en-GB"/>
              <a:t>Subject coverage</a:t>
            </a:r>
            <a:endParaRPr/>
          </a:p>
        </p:txBody>
      </p:sp>
      <p:sp>
        <p:nvSpPr>
          <p:cNvPr id="570" name="Google Shape;570;p5"/>
          <p:cNvSpPr txBox="1"/>
          <p:nvPr/>
        </p:nvSpPr>
        <p:spPr>
          <a:xfrm>
            <a:off x="5618398" y="2658794"/>
            <a:ext cx="3780000" cy="5634307"/>
          </a:xfrm>
          <a:prstGeom prst="rect">
            <a:avLst/>
          </a:prstGeom>
          <a:noFill/>
          <a:ln>
            <a:noFill/>
          </a:ln>
        </p:spPr>
        <p:txBody>
          <a:bodyPr spcFirstLastPara="1" wrap="square" lIns="90000" tIns="45700" rIns="91425" bIns="45700" anchor="t" anchorCtr="0">
            <a:noAutofit/>
          </a:bodyPr>
          <a:lstStyle/>
          <a:p>
            <a:pPr marL="457200" marR="0" lvl="0" indent="-228600" algn="l" rtl="0">
              <a:lnSpc>
                <a:spcPct val="90000"/>
              </a:lnSpc>
              <a:spcBef>
                <a:spcPts val="0"/>
              </a:spcBef>
              <a:spcAft>
                <a:spcPts val="0"/>
              </a:spcAft>
              <a:buClr>
                <a:schemeClr val="dk1"/>
              </a:buClr>
              <a:buSzPts val="1100"/>
              <a:buFont typeface="Arial"/>
              <a:buNone/>
            </a:pPr>
            <a:endParaRPr sz="1600" b="0" i="0">
              <a:solidFill>
                <a:schemeClr val="dk1"/>
              </a:solidFill>
              <a:latin typeface="Arial"/>
              <a:ea typeface="Arial"/>
              <a:cs typeface="Arial"/>
              <a:sym typeface="Arial"/>
            </a:endParaRPr>
          </a:p>
        </p:txBody>
      </p:sp>
      <p:sp>
        <p:nvSpPr>
          <p:cNvPr id="571" name="Google Shape;571;p5"/>
          <p:cNvSpPr txBox="1">
            <a:spLocks noGrp="1"/>
          </p:cNvSpPr>
          <p:nvPr>
            <p:ph type="body" idx="4294967295"/>
          </p:nvPr>
        </p:nvSpPr>
        <p:spPr>
          <a:xfrm>
            <a:off x="467573" y="2675819"/>
            <a:ext cx="5865169" cy="5039297"/>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n-GB" sz="2200" b="1"/>
              <a:t>Renewable energy</a:t>
            </a:r>
            <a:endParaRPr sz="2200">
              <a:solidFill>
                <a:schemeClr val="dk1"/>
              </a:solidFill>
            </a:endParaRPr>
          </a:p>
          <a:p>
            <a:pPr marL="0" lvl="0" indent="0" algn="l" rtl="0">
              <a:spcBef>
                <a:spcPts val="0"/>
              </a:spcBef>
              <a:spcAft>
                <a:spcPts val="0"/>
              </a:spcAft>
              <a:buNone/>
            </a:pPr>
            <a:endParaRPr lang="en-GB" sz="2000">
              <a:solidFill>
                <a:srgbClr val="0000FF"/>
              </a:solidFill>
            </a:endParaRPr>
          </a:p>
          <a:p>
            <a:pPr marL="501650" lvl="0" indent="-342900" algn="l" rtl="0">
              <a:spcBef>
                <a:spcPts val="0"/>
              </a:spcBef>
              <a:spcAft>
                <a:spcPts val="1200"/>
              </a:spcAft>
              <a:buClr>
                <a:schemeClr val="dk1"/>
              </a:buClr>
              <a:buSzPct val="70000"/>
              <a:buFont typeface="Arial" panose="020B0604020202020204" pitchFamily="34" charset="0"/>
              <a:buChar char="•"/>
            </a:pPr>
            <a:r>
              <a:rPr lang="en-GB" sz="2000">
                <a:solidFill>
                  <a:schemeClr val="dk1"/>
                </a:solidFill>
              </a:rPr>
              <a:t>Carbon neutral v net zero</a:t>
            </a:r>
          </a:p>
          <a:p>
            <a:pPr marL="501650" lvl="0" indent="-342900" algn="l" rtl="0">
              <a:spcBef>
                <a:spcPts val="0"/>
              </a:spcBef>
              <a:spcAft>
                <a:spcPts val="1200"/>
              </a:spcAft>
              <a:buClr>
                <a:schemeClr val="dk1"/>
              </a:buClr>
              <a:buSzPct val="70000"/>
              <a:buFont typeface="Arial" panose="020B0604020202020204" pitchFamily="34" charset="0"/>
              <a:buChar char="•"/>
            </a:pPr>
            <a:r>
              <a:rPr lang="en-GB" sz="2000">
                <a:solidFill>
                  <a:schemeClr val="dk1"/>
                </a:solidFill>
              </a:rPr>
              <a:t>Technology roadmaps to net zero</a:t>
            </a:r>
          </a:p>
          <a:p>
            <a:pPr marL="501650" lvl="0" indent="-342900" algn="l" rtl="0">
              <a:spcBef>
                <a:spcPts val="0"/>
              </a:spcBef>
              <a:spcAft>
                <a:spcPts val="1200"/>
              </a:spcAft>
              <a:buClr>
                <a:schemeClr val="dk1"/>
              </a:buClr>
              <a:buSzPct val="70000"/>
              <a:buFont typeface="Arial" panose="020B0604020202020204" pitchFamily="34" charset="0"/>
              <a:buChar char="•"/>
            </a:pPr>
            <a:r>
              <a:rPr lang="en-GB" sz="2000">
                <a:solidFill>
                  <a:schemeClr val="dk1"/>
                </a:solidFill>
              </a:rPr>
              <a:t>Efficiency</a:t>
            </a:r>
          </a:p>
          <a:p>
            <a:pPr marL="501650" lvl="0" indent="-342900" algn="l" rtl="0">
              <a:spcBef>
                <a:spcPts val="0"/>
              </a:spcBef>
              <a:spcAft>
                <a:spcPts val="1200"/>
              </a:spcAft>
              <a:buClr>
                <a:schemeClr val="dk1"/>
              </a:buClr>
              <a:buSzPct val="70000"/>
              <a:buFont typeface="Arial" panose="020B0604020202020204" pitchFamily="34" charset="0"/>
              <a:buChar char="•"/>
            </a:pPr>
            <a:r>
              <a:rPr lang="en-GB" sz="2000">
                <a:solidFill>
                  <a:schemeClr val="dk1"/>
                </a:solidFill>
              </a:rPr>
              <a:t>Grid storage</a:t>
            </a:r>
          </a:p>
          <a:p>
            <a:pPr marL="501650" lvl="0" indent="-342900" algn="l" rtl="0">
              <a:spcBef>
                <a:spcPts val="0"/>
              </a:spcBef>
              <a:spcAft>
                <a:spcPts val="1200"/>
              </a:spcAft>
              <a:buClr>
                <a:schemeClr val="dk1"/>
              </a:buClr>
              <a:buSzPct val="70000"/>
              <a:buFont typeface="Arial" panose="020B0604020202020204" pitchFamily="34" charset="0"/>
              <a:buChar char="•"/>
            </a:pPr>
            <a:r>
              <a:rPr lang="en-GB" sz="2000">
                <a:solidFill>
                  <a:schemeClr val="dk1"/>
                </a:solidFill>
              </a:rPr>
              <a:t>Smart grids and AI</a:t>
            </a:r>
          </a:p>
          <a:p>
            <a:pPr marL="501650" lvl="0" indent="-342900" algn="l" rtl="0">
              <a:spcBef>
                <a:spcPts val="0"/>
              </a:spcBef>
              <a:spcAft>
                <a:spcPts val="1200"/>
              </a:spcAft>
              <a:buClr>
                <a:schemeClr val="dk1"/>
              </a:buClr>
              <a:buSzPct val="70000"/>
              <a:buFont typeface="Arial" panose="020B0604020202020204" pitchFamily="34" charset="0"/>
              <a:buChar char="•"/>
            </a:pPr>
            <a:r>
              <a:rPr lang="en-GB" sz="2000">
                <a:solidFill>
                  <a:schemeClr val="dk1"/>
                </a:solidFill>
              </a:rPr>
              <a:t>The hydrogen economy</a:t>
            </a:r>
          </a:p>
          <a:p>
            <a:pPr marL="501650" lvl="0" indent="-342900" algn="l" rtl="0">
              <a:spcBef>
                <a:spcPts val="0"/>
              </a:spcBef>
              <a:spcAft>
                <a:spcPts val="1200"/>
              </a:spcAft>
              <a:buClr>
                <a:schemeClr val="dk1"/>
              </a:buClr>
              <a:buSzPct val="70000"/>
              <a:buFont typeface="Arial" panose="020B0604020202020204" pitchFamily="34" charset="0"/>
              <a:buChar char="•"/>
            </a:pPr>
            <a:r>
              <a:rPr lang="en-GB" sz="2000">
                <a:solidFill>
                  <a:schemeClr val="dk1"/>
                </a:solidFill>
              </a:rPr>
              <a:t>Career opportunities related to renewable energy and net zero technologies</a:t>
            </a:r>
          </a:p>
        </p:txBody>
      </p:sp>
      <p:sp>
        <p:nvSpPr>
          <p:cNvPr id="572" name="Google Shape;572;p5"/>
          <p:cNvSpPr txBox="1"/>
          <p:nvPr/>
        </p:nvSpPr>
        <p:spPr>
          <a:xfrm>
            <a:off x="5662434" y="2605928"/>
            <a:ext cx="4871343" cy="2682210"/>
          </a:xfrm>
          <a:prstGeom prst="rect">
            <a:avLst/>
          </a:prstGeom>
          <a:noFill/>
          <a:ln>
            <a:noFill/>
          </a:ln>
        </p:spPr>
        <p:txBody>
          <a:bodyPr spcFirstLastPara="1" wrap="square" lIns="90000"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600" b="1" i="0">
              <a:solidFill>
                <a:schemeClr val="dk1"/>
              </a:solidFill>
              <a:latin typeface="Arial"/>
              <a:ea typeface="Arial"/>
              <a:cs typeface="Arial"/>
              <a:sym typeface="Arial"/>
            </a:endParaRPr>
          </a:p>
        </p:txBody>
      </p:sp>
      <p:sp>
        <p:nvSpPr>
          <p:cNvPr id="574" name="Google Shape;574;p5"/>
          <p:cNvSpPr txBox="1"/>
          <p:nvPr/>
        </p:nvSpPr>
        <p:spPr>
          <a:xfrm>
            <a:off x="10564465" y="5772891"/>
            <a:ext cx="4871343" cy="2682210"/>
          </a:xfrm>
          <a:prstGeom prst="rect">
            <a:avLst/>
          </a:prstGeom>
          <a:noFill/>
          <a:ln>
            <a:noFill/>
          </a:ln>
        </p:spPr>
        <p:txBody>
          <a:bodyPr spcFirstLastPara="1" wrap="square" lIns="90000" tIns="45700" rIns="91425" bIns="45700" anchor="t" anchorCtr="0">
            <a:noAutofit/>
          </a:bodyPr>
          <a:lstStyle/>
          <a:p>
            <a:pPr marL="0" marR="0" lvl="0" indent="0" algn="l" rtl="0">
              <a:lnSpc>
                <a:spcPct val="90000"/>
              </a:lnSpc>
              <a:spcBef>
                <a:spcPts val="0"/>
              </a:spcBef>
              <a:spcAft>
                <a:spcPts val="0"/>
              </a:spcAft>
              <a:buClr>
                <a:schemeClr val="dk1"/>
              </a:buClr>
              <a:buSzPts val="1100"/>
              <a:buFont typeface="Arial"/>
              <a:buNone/>
            </a:pPr>
            <a:endParaRPr sz="1600" b="0" i="0">
              <a:solidFill>
                <a:schemeClr val="dk1"/>
              </a:solidFill>
              <a:latin typeface="Arial"/>
              <a:ea typeface="Arial"/>
              <a:cs typeface="Arial"/>
              <a:sym typeface="Arial"/>
            </a:endParaRPr>
          </a:p>
        </p:txBody>
      </p:sp>
      <p:sp>
        <p:nvSpPr>
          <p:cNvPr id="3" name="Slide Number Placeholder 5">
            <a:extLst>
              <a:ext uri="{FF2B5EF4-FFF2-40B4-BE49-F238E27FC236}">
                <a16:creationId xmlns:a16="http://schemas.microsoft.com/office/drawing/2014/main" id="{0FDB50DD-509E-1E55-B707-280BD172F7E0}"/>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5</a:t>
            </a:fld>
            <a:endParaRPr lang="en-US" b="0">
              <a:solidFill>
                <a:schemeClr val="tx1"/>
              </a:solidFill>
            </a:endParaRPr>
          </a:p>
        </p:txBody>
      </p:sp>
      <p:sp>
        <p:nvSpPr>
          <p:cNvPr id="2" name="Google Shape;571;p5">
            <a:extLst>
              <a:ext uri="{FF2B5EF4-FFF2-40B4-BE49-F238E27FC236}">
                <a16:creationId xmlns:a16="http://schemas.microsoft.com/office/drawing/2014/main" id="{8039F505-B2A7-44A2-4018-72A18C24AD80}"/>
              </a:ext>
            </a:extLst>
          </p:cNvPr>
          <p:cNvSpPr txBox="1">
            <a:spLocks/>
          </p:cNvSpPr>
          <p:nvPr/>
        </p:nvSpPr>
        <p:spPr>
          <a:xfrm>
            <a:off x="6300084" y="2675819"/>
            <a:ext cx="4871343" cy="5039297"/>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8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228600" algn="l" rtl="0">
              <a:lnSpc>
                <a:spcPct val="90000"/>
              </a:lnSpc>
              <a:spcBef>
                <a:spcPts val="1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1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pPr marL="0" indent="0">
              <a:spcBef>
                <a:spcPts val="0"/>
              </a:spcBef>
              <a:buSzPts val="2000"/>
            </a:pPr>
            <a:r>
              <a:rPr lang="en-GB" sz="2200" b="1"/>
              <a:t>Maths</a:t>
            </a:r>
            <a:endParaRPr lang="en-GB" sz="2200"/>
          </a:p>
          <a:p>
            <a:pPr marL="0" indent="0">
              <a:spcBef>
                <a:spcPts val="0"/>
              </a:spcBef>
            </a:pPr>
            <a:endParaRPr lang="en-GB" sz="2000">
              <a:solidFill>
                <a:srgbClr val="0000FF"/>
              </a:solidFill>
            </a:endParaRPr>
          </a:p>
          <a:p>
            <a:pPr marL="501650" lvl="0" indent="-342900" algn="l" rtl="0">
              <a:lnSpc>
                <a:spcPct val="80000"/>
              </a:lnSpc>
              <a:spcBef>
                <a:spcPts val="0"/>
              </a:spcBef>
              <a:spcAft>
                <a:spcPts val="1200"/>
              </a:spcAft>
              <a:buClr>
                <a:schemeClr val="dk1"/>
              </a:buClr>
              <a:buSzPct val="70000"/>
              <a:buFont typeface="Arial" panose="020B0604020202020204" pitchFamily="34" charset="0"/>
              <a:buChar char="•"/>
            </a:pPr>
            <a:r>
              <a:rPr lang="en-GB" sz="2000">
                <a:solidFill>
                  <a:schemeClr val="dk1"/>
                </a:solidFill>
              </a:rPr>
              <a:t>Working with units</a:t>
            </a:r>
          </a:p>
          <a:p>
            <a:pPr marL="501650" lvl="0" indent="-342900" algn="l" rtl="0">
              <a:lnSpc>
                <a:spcPct val="80000"/>
              </a:lnSpc>
              <a:spcBef>
                <a:spcPts val="0"/>
              </a:spcBef>
              <a:spcAft>
                <a:spcPts val="1200"/>
              </a:spcAft>
              <a:buClr>
                <a:schemeClr val="dk1"/>
              </a:buClr>
              <a:buSzPct val="70000"/>
              <a:buFont typeface="Arial" panose="020B0604020202020204" pitchFamily="34" charset="0"/>
              <a:buChar char="•"/>
            </a:pPr>
            <a:r>
              <a:rPr lang="en-GB" sz="2000">
                <a:solidFill>
                  <a:schemeClr val="dk1"/>
                </a:solidFill>
              </a:rPr>
              <a:t>Using formulas</a:t>
            </a:r>
          </a:p>
        </p:txBody>
      </p:sp>
      <p:sp>
        <p:nvSpPr>
          <p:cNvPr id="5" name="Google Shape;549;p3">
            <a:extLst>
              <a:ext uri="{FF2B5EF4-FFF2-40B4-BE49-F238E27FC236}">
                <a16:creationId xmlns:a16="http://schemas.microsoft.com/office/drawing/2014/main" id="{28091BC3-5504-44F1-BAB1-94040412444A}"/>
              </a:ext>
            </a:extLst>
          </p:cNvPr>
          <p:cNvSpPr txBox="1"/>
          <p:nvPr/>
        </p:nvSpPr>
        <p:spPr>
          <a:xfrm>
            <a:off x="11180230" y="696253"/>
            <a:ext cx="4771865"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 </a:t>
            </a:r>
            <a:r>
              <a:rPr lang="en-GB" sz="1600"/>
              <a:t>| Practitioner guide</a:t>
            </a:r>
          </a:p>
        </p:txBody>
      </p:sp>
      <p:sp>
        <p:nvSpPr>
          <p:cNvPr id="6" name="Google Shape;571;p5">
            <a:extLst>
              <a:ext uri="{FF2B5EF4-FFF2-40B4-BE49-F238E27FC236}">
                <a16:creationId xmlns:a16="http://schemas.microsoft.com/office/drawing/2014/main" id="{8E9E5D72-DD74-2B3D-310A-09A131675784}"/>
              </a:ext>
            </a:extLst>
          </p:cNvPr>
          <p:cNvSpPr txBox="1">
            <a:spLocks/>
          </p:cNvSpPr>
          <p:nvPr/>
        </p:nvSpPr>
        <p:spPr>
          <a:xfrm>
            <a:off x="10222759" y="2675819"/>
            <a:ext cx="4958029" cy="5039297"/>
          </a:xfrm>
          <a:prstGeom prst="rect">
            <a:avLst/>
          </a:prstGeom>
          <a:noFill/>
          <a:ln>
            <a:noFill/>
          </a:ln>
        </p:spPr>
        <p:txBody>
          <a:bodyPr spcFirstLastPara="1" wrap="square" lIns="90000"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8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914400" marR="0" lvl="1" indent="-228600" algn="l" rtl="0">
              <a:lnSpc>
                <a:spcPct val="90000"/>
              </a:lnSpc>
              <a:spcBef>
                <a:spcPts val="18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18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90000"/>
              </a:lnSpc>
              <a:spcBef>
                <a:spcPts val="18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pPr marL="0" indent="0">
              <a:spcBef>
                <a:spcPts val="0"/>
              </a:spcBef>
              <a:buSzPts val="2000"/>
            </a:pPr>
            <a:r>
              <a:rPr lang="en-GB" sz="2200" b="1"/>
              <a:t>Including careers</a:t>
            </a:r>
            <a:endParaRPr lang="en-GB" sz="2200"/>
          </a:p>
          <a:p>
            <a:pPr marL="0" indent="0">
              <a:spcBef>
                <a:spcPts val="0"/>
              </a:spcBef>
            </a:pPr>
            <a:endParaRPr lang="en-GB" sz="2000">
              <a:solidFill>
                <a:srgbClr val="0000FF"/>
              </a:solidFill>
            </a:endParaRPr>
          </a:p>
          <a:p>
            <a:pPr marL="501650" lvl="0" indent="-342900" algn="l" rtl="0">
              <a:lnSpc>
                <a:spcPct val="115000"/>
              </a:lnSpc>
              <a:spcBef>
                <a:spcPts val="0"/>
              </a:spcBef>
              <a:spcAft>
                <a:spcPts val="0"/>
              </a:spcAft>
              <a:buClr>
                <a:schemeClr val="dk1"/>
              </a:buClr>
              <a:buSzPct val="70000"/>
              <a:buFont typeface="Arial" panose="020B0604020202020204" pitchFamily="34" charset="0"/>
              <a:buChar char="•"/>
            </a:pPr>
            <a:r>
              <a:rPr lang="en-GB" sz="2000">
                <a:solidFill>
                  <a:schemeClr val="dk1"/>
                </a:solidFill>
              </a:rPr>
              <a:t>Examples of career opportunities related to renewable energy and net zero technologies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6"/>
          <p:cNvSpPr txBox="1">
            <a:spLocks noGrp="1"/>
          </p:cNvSpPr>
          <p:nvPr>
            <p:ph type="title"/>
          </p:nvPr>
        </p:nvSpPr>
        <p:spPr>
          <a:xfrm>
            <a:off x="3064951" y="1282292"/>
            <a:ext cx="10062369" cy="6910070"/>
          </a:xfrm>
          <a:prstGeom prst="rect">
            <a:avLst/>
          </a:prstGeom>
          <a:noFill/>
          <a:ln>
            <a:noFill/>
          </a:ln>
        </p:spPr>
        <p:txBody>
          <a:bodyPr spcFirstLastPara="1" wrap="square" lIns="90000" tIns="45700" rIns="91425" bIns="45700" anchor="ctr" anchorCtr="0">
            <a:normAutofit/>
          </a:bodyPr>
          <a:lstStyle/>
          <a:p>
            <a:pPr>
              <a:lnSpc>
                <a:spcPct val="100000"/>
              </a:lnSpc>
              <a:spcBef>
                <a:spcPts val="0"/>
              </a:spcBef>
            </a:pPr>
            <a:r>
              <a:rPr lang="en-GB" sz="4200"/>
              <a:t>3. Delivering </a:t>
            </a:r>
            <a:br>
              <a:rPr lang="en-GB" sz="4200"/>
            </a:br>
            <a:r>
              <a:rPr lang="en-GB" sz="4200"/>
              <a:t>renewable energy</a:t>
            </a:r>
            <a:endParaRPr lang="en-NZ" sz="4200"/>
          </a:p>
        </p:txBody>
      </p:sp>
      <p:sp>
        <p:nvSpPr>
          <p:cNvPr id="2" name="Slide Number Placeholder 5">
            <a:extLst>
              <a:ext uri="{FF2B5EF4-FFF2-40B4-BE49-F238E27FC236}">
                <a16:creationId xmlns:a16="http://schemas.microsoft.com/office/drawing/2014/main" id="{4B353AE2-284F-2DF3-760A-AB7EA45E436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tx1"/>
                </a:solidFill>
              </a:rPr>
              <a:pPr algn="r"/>
              <a:t>6</a:t>
            </a:fld>
            <a:endParaRPr lang="en-US" b="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14" name="Picture 13">
            <a:extLst>
              <a:ext uri="{FF2B5EF4-FFF2-40B4-BE49-F238E27FC236}">
                <a16:creationId xmlns:a16="http://schemas.microsoft.com/office/drawing/2014/main" id="{6B395C0D-8C0A-F868-5E20-44D40DD880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8353" y="3461720"/>
            <a:ext cx="3266959" cy="3169920"/>
          </a:xfrm>
          <a:prstGeom prst="rect">
            <a:avLst/>
          </a:prstGeom>
        </p:spPr>
      </p:pic>
      <p:pic>
        <p:nvPicPr>
          <p:cNvPr id="13" name="Picture 12">
            <a:extLst>
              <a:ext uri="{FF2B5EF4-FFF2-40B4-BE49-F238E27FC236}">
                <a16:creationId xmlns:a16="http://schemas.microsoft.com/office/drawing/2014/main" id="{4F1D198D-191C-DCC5-FC5F-B9A70FE279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19827" y="3461720"/>
            <a:ext cx="3266959" cy="3169920"/>
          </a:xfrm>
          <a:prstGeom prst="rect">
            <a:avLst/>
          </a:prstGeom>
        </p:spPr>
      </p:pic>
      <p:sp>
        <p:nvSpPr>
          <p:cNvPr id="590" name="Google Shape;590;p7"/>
          <p:cNvSpPr txBox="1">
            <a:spLocks noGrp="1"/>
          </p:cNvSpPr>
          <p:nvPr>
            <p:ph type="title"/>
          </p:nvPr>
        </p:nvSpPr>
        <p:spPr>
          <a:xfrm>
            <a:off x="411858" y="1445908"/>
            <a:ext cx="14022170" cy="728133"/>
          </a:xfrm>
          <a:prstGeom prst="rect">
            <a:avLst/>
          </a:prstGeom>
          <a:noFill/>
          <a:ln>
            <a:noFill/>
          </a:ln>
        </p:spPr>
        <p:txBody>
          <a:bodyPr spcFirstLastPara="1" wrap="square" lIns="90000" tIns="45700" rIns="91425" bIns="45700" anchor="t" anchorCtr="0">
            <a:noAutofit/>
          </a:bodyPr>
          <a:lstStyle/>
          <a:p>
            <a:pPr marL="0" lvl="0" indent="0" algn="l" rtl="0">
              <a:lnSpc>
                <a:spcPct val="90000"/>
              </a:lnSpc>
              <a:spcBef>
                <a:spcPts val="0"/>
              </a:spcBef>
              <a:spcAft>
                <a:spcPts val="0"/>
              </a:spcAft>
              <a:buClr>
                <a:schemeClr val="dk1"/>
              </a:buClr>
              <a:buSzPts val="4400"/>
              <a:buFont typeface="Arial"/>
              <a:buNone/>
            </a:pPr>
            <a:r>
              <a:rPr lang="en-GB"/>
              <a:t>Learning outcomes</a:t>
            </a:r>
            <a:endParaRPr/>
          </a:p>
        </p:txBody>
      </p:sp>
      <p:sp>
        <p:nvSpPr>
          <p:cNvPr id="591" name="Google Shape;591;p7"/>
          <p:cNvSpPr/>
          <p:nvPr/>
        </p:nvSpPr>
        <p:spPr>
          <a:xfrm>
            <a:off x="458352" y="2291752"/>
            <a:ext cx="2691106" cy="4064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a:solidFill>
                  <a:schemeClr val="dk1"/>
                </a:solidFill>
                <a:latin typeface="Arial"/>
                <a:ea typeface="Arial"/>
                <a:cs typeface="Arial"/>
                <a:sym typeface="Arial"/>
              </a:rPr>
              <a:t>You will be able to:</a:t>
            </a:r>
            <a:endParaRPr/>
          </a:p>
        </p:txBody>
      </p:sp>
      <p:sp>
        <p:nvSpPr>
          <p:cNvPr id="2" name="Slide Number Placeholder 5">
            <a:extLst>
              <a:ext uri="{FF2B5EF4-FFF2-40B4-BE49-F238E27FC236}">
                <a16:creationId xmlns:a16="http://schemas.microsoft.com/office/drawing/2014/main" id="{C852EBBF-1B7C-4F4D-AE3F-C1A85ED47D4C}"/>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a:solidFill>
                <a:schemeClr val="bg1"/>
              </a:solidFill>
            </a:endParaRPr>
          </a:p>
        </p:txBody>
      </p:sp>
      <p:pic>
        <p:nvPicPr>
          <p:cNvPr id="15" name="Picture 14">
            <a:extLst>
              <a:ext uri="{FF2B5EF4-FFF2-40B4-BE49-F238E27FC236}">
                <a16:creationId xmlns:a16="http://schemas.microsoft.com/office/drawing/2014/main" id="{7DB29704-AB77-865D-0409-FF7C4AB5DD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9090" y="3461720"/>
            <a:ext cx="3266959" cy="3169920"/>
          </a:xfrm>
          <a:prstGeom prst="rect">
            <a:avLst/>
          </a:prstGeom>
        </p:spPr>
      </p:pic>
      <p:sp>
        <p:nvSpPr>
          <p:cNvPr id="16" name="Google Shape;594;p7">
            <a:extLst>
              <a:ext uri="{FF2B5EF4-FFF2-40B4-BE49-F238E27FC236}">
                <a16:creationId xmlns:a16="http://schemas.microsoft.com/office/drawing/2014/main" id="{DEE00D73-3EC5-7142-851C-BC67198D91D4}"/>
              </a:ext>
            </a:extLst>
          </p:cNvPr>
          <p:cNvSpPr txBox="1"/>
          <p:nvPr/>
        </p:nvSpPr>
        <p:spPr>
          <a:xfrm>
            <a:off x="3898901" y="3635896"/>
            <a:ext cx="3238500" cy="2866504"/>
          </a:xfrm>
          <a:prstGeom prst="rect">
            <a:avLst/>
          </a:prstGeom>
          <a:noFill/>
          <a:ln>
            <a:noFill/>
          </a:ln>
        </p:spPr>
        <p:txBody>
          <a:bodyPr spcFirstLastPara="1" wrap="square" lIns="0" tIns="0" rIns="0" bIns="0" anchor="ctr" anchorCtr="0">
            <a:noAutofit/>
          </a:bodyPr>
          <a:lstStyle/>
          <a:p>
            <a:pPr marL="114300" lvl="0" algn="ctr" rtl="0">
              <a:spcBef>
                <a:spcPts val="0"/>
              </a:spcBef>
              <a:spcAft>
                <a:spcPts val="0"/>
              </a:spcAft>
              <a:buSzPts val="1800"/>
            </a:pPr>
            <a:r>
              <a:rPr lang="en-GB" sz="1800"/>
              <a:t>Explain how </a:t>
            </a:r>
            <a:br>
              <a:rPr lang="en-GB" sz="1800"/>
            </a:br>
            <a:r>
              <a:rPr lang="en-GB" sz="1800"/>
              <a:t>efficiency, grid storage, </a:t>
            </a:r>
            <a:br>
              <a:rPr lang="en-GB" sz="1800"/>
            </a:br>
            <a:r>
              <a:rPr lang="en-GB" sz="1800"/>
              <a:t>smart grids and </a:t>
            </a:r>
            <a:br>
              <a:rPr lang="en-GB" sz="1800"/>
            </a:br>
            <a:r>
              <a:rPr lang="en-GB" sz="1800"/>
              <a:t>AI will contribute to a </a:t>
            </a:r>
            <a:br>
              <a:rPr lang="en-GB" sz="1800"/>
            </a:br>
            <a:r>
              <a:rPr lang="en-GB" sz="1800"/>
              <a:t>dynamically responsive</a:t>
            </a:r>
            <a:br>
              <a:rPr lang="en-GB" sz="1800"/>
            </a:br>
            <a:r>
              <a:rPr lang="en-GB" sz="1800"/>
              <a:t> energy grid.</a:t>
            </a:r>
          </a:p>
        </p:txBody>
      </p:sp>
      <p:sp>
        <p:nvSpPr>
          <p:cNvPr id="3" name="Google Shape;549;p3">
            <a:extLst>
              <a:ext uri="{FF2B5EF4-FFF2-40B4-BE49-F238E27FC236}">
                <a16:creationId xmlns:a16="http://schemas.microsoft.com/office/drawing/2014/main" id="{2158DBF3-60F5-9D3D-F70A-2B463EEC091E}"/>
              </a:ext>
            </a:extLst>
          </p:cNvPr>
          <p:cNvSpPr txBox="1"/>
          <p:nvPr/>
        </p:nvSpPr>
        <p:spPr>
          <a:xfrm>
            <a:off x="12937543" y="696253"/>
            <a:ext cx="2992970"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a:t>
            </a:r>
            <a:endParaRPr lang="en-GB" sz="1600"/>
          </a:p>
        </p:txBody>
      </p:sp>
      <p:sp>
        <p:nvSpPr>
          <p:cNvPr id="4" name="Google Shape;594;p7">
            <a:extLst>
              <a:ext uri="{FF2B5EF4-FFF2-40B4-BE49-F238E27FC236}">
                <a16:creationId xmlns:a16="http://schemas.microsoft.com/office/drawing/2014/main" id="{4E1CA687-3E97-4DCE-5A2D-FABA33AA1614}"/>
              </a:ext>
            </a:extLst>
          </p:cNvPr>
          <p:cNvSpPr txBox="1"/>
          <p:nvPr/>
        </p:nvSpPr>
        <p:spPr>
          <a:xfrm>
            <a:off x="449338" y="3635896"/>
            <a:ext cx="3238500" cy="2866504"/>
          </a:xfrm>
          <a:prstGeom prst="rect">
            <a:avLst/>
          </a:prstGeom>
          <a:noFill/>
          <a:ln>
            <a:noFill/>
          </a:ln>
        </p:spPr>
        <p:txBody>
          <a:bodyPr spcFirstLastPara="1" wrap="square" lIns="0" tIns="0" rIns="0" bIns="0" anchor="ctr" anchorCtr="0">
            <a:noAutofit/>
          </a:bodyPr>
          <a:lstStyle/>
          <a:p>
            <a:pPr marL="114300" lvl="0" algn="ctr" rtl="0">
              <a:spcBef>
                <a:spcPts val="0"/>
              </a:spcBef>
              <a:spcAft>
                <a:spcPts val="0"/>
              </a:spcAft>
              <a:buSzPts val="1800"/>
            </a:pPr>
            <a:r>
              <a:rPr lang="en-GB" sz="1800"/>
              <a:t>Identify how </a:t>
            </a:r>
            <a:br>
              <a:rPr lang="en-GB" sz="1800"/>
            </a:br>
            <a:r>
              <a:rPr lang="en-GB" sz="1800"/>
              <a:t>a range of engineering technologies could work together to achieve </a:t>
            </a:r>
            <a:br>
              <a:rPr lang="en-GB" sz="1800"/>
            </a:br>
            <a:r>
              <a:rPr lang="en-GB" sz="1800"/>
              <a:t>net zero.</a:t>
            </a:r>
          </a:p>
        </p:txBody>
      </p:sp>
      <p:sp>
        <p:nvSpPr>
          <p:cNvPr id="5" name="Google Shape;594;p7">
            <a:extLst>
              <a:ext uri="{FF2B5EF4-FFF2-40B4-BE49-F238E27FC236}">
                <a16:creationId xmlns:a16="http://schemas.microsoft.com/office/drawing/2014/main" id="{D4BAE863-A29F-C7CD-E7AB-D25788EBA6F5}"/>
              </a:ext>
            </a:extLst>
          </p:cNvPr>
          <p:cNvSpPr txBox="1"/>
          <p:nvPr/>
        </p:nvSpPr>
        <p:spPr>
          <a:xfrm>
            <a:off x="7307338" y="3635896"/>
            <a:ext cx="3238500" cy="2866504"/>
          </a:xfrm>
          <a:prstGeom prst="rect">
            <a:avLst/>
          </a:prstGeom>
          <a:noFill/>
          <a:ln>
            <a:noFill/>
          </a:ln>
        </p:spPr>
        <p:txBody>
          <a:bodyPr spcFirstLastPara="1" wrap="square" lIns="0" tIns="0" rIns="0" bIns="0" anchor="ctr" anchorCtr="0">
            <a:noAutofit/>
          </a:bodyPr>
          <a:lstStyle/>
          <a:p>
            <a:pPr marL="114300" lvl="0" algn="ctr" rtl="0">
              <a:spcBef>
                <a:spcPts val="0"/>
              </a:spcBef>
              <a:spcAft>
                <a:spcPts val="0"/>
              </a:spcAft>
              <a:buSzPts val="1800"/>
            </a:pPr>
            <a:r>
              <a:rPr lang="en-GB" sz="1800"/>
              <a:t>Evaluate the </a:t>
            </a:r>
            <a:br>
              <a:rPr lang="en-GB" sz="1800"/>
            </a:br>
            <a:r>
              <a:rPr lang="en-GB" sz="1800"/>
              <a:t>potential for a </a:t>
            </a:r>
            <a:br>
              <a:rPr lang="en-GB" sz="1800"/>
            </a:br>
            <a:r>
              <a:rPr lang="en-GB" sz="1800"/>
              <a:t>hydrogen economy </a:t>
            </a:r>
            <a:br>
              <a:rPr lang="en-GB" sz="1800"/>
            </a:br>
            <a:r>
              <a:rPr lang="en-GB" sz="1800"/>
              <a:t>to complement </a:t>
            </a:r>
            <a:br>
              <a:rPr lang="en-GB" sz="1800"/>
            </a:br>
            <a:r>
              <a:rPr lang="en-GB" sz="1800"/>
              <a:t>renewable energy.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72656-69D7-3A14-177F-AEA27706271E}"/>
              </a:ext>
            </a:extLst>
          </p:cNvPr>
          <p:cNvSpPr>
            <a:spLocks noGrp="1"/>
          </p:cNvSpPr>
          <p:nvPr>
            <p:ph type="title"/>
          </p:nvPr>
        </p:nvSpPr>
        <p:spPr/>
        <p:txBody>
          <a:bodyPr/>
          <a:lstStyle/>
          <a:p>
            <a:r>
              <a:rPr lang="en"/>
              <a:t>Net zero or carbon neutral </a:t>
            </a:r>
            <a:r>
              <a:rPr lang="en" b="0"/>
              <a:t>–</a:t>
            </a:r>
            <a:r>
              <a:rPr lang="en"/>
              <a:t> or both?</a:t>
            </a:r>
            <a:endParaRPr lang="en-US">
              <a:solidFill>
                <a:schemeClr val="tx1"/>
              </a:solidFill>
              <a:latin typeface="Arial" panose="020B0604020202020204" pitchFamily="34" charset="0"/>
              <a:cs typeface="Arial" panose="020B0604020202020204" pitchFamily="34" charset="0"/>
            </a:endParaRPr>
          </a:p>
        </p:txBody>
      </p:sp>
      <p:sp>
        <p:nvSpPr>
          <p:cNvPr id="22" name="Google Shape;698;p10">
            <a:extLst>
              <a:ext uri="{FF2B5EF4-FFF2-40B4-BE49-F238E27FC236}">
                <a16:creationId xmlns:a16="http://schemas.microsoft.com/office/drawing/2014/main" id="{34F9EEB8-B83B-9197-8599-EEEC21D78365}"/>
              </a:ext>
            </a:extLst>
          </p:cNvPr>
          <p:cNvSpPr txBox="1"/>
          <p:nvPr/>
        </p:nvSpPr>
        <p:spPr>
          <a:xfrm>
            <a:off x="592584" y="7300692"/>
            <a:ext cx="10219932" cy="1342729"/>
          </a:xfrm>
          <a:prstGeom prst="rect">
            <a:avLst/>
          </a:prstGeom>
          <a:no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360000" tIns="360000" rIns="360000" bIns="360000" anchor="t" anchorCtr="0">
            <a:noAutofit/>
          </a:bodyPr>
          <a:lstStyle/>
          <a:p>
            <a:pPr marL="139700" lvl="0" algn="l" rtl="0">
              <a:spcBef>
                <a:spcPts val="0"/>
              </a:spcBef>
              <a:spcAft>
                <a:spcPts val="0"/>
              </a:spcAft>
              <a:buSzPts val="1400"/>
            </a:pPr>
            <a:r>
              <a:rPr lang="en-GB" sz="1800"/>
              <a:t>What technologies or areas of engineering do you think need to develop </a:t>
            </a:r>
            <a:br>
              <a:rPr lang="en-GB" sz="1800"/>
            </a:br>
            <a:r>
              <a:rPr lang="en-GB" sz="1800"/>
              <a:t>in order to achieve net zero by 2050? List five that you think will be most important.</a:t>
            </a:r>
          </a:p>
        </p:txBody>
      </p:sp>
      <p:sp>
        <p:nvSpPr>
          <p:cNvPr id="26" name="Slide Number Placeholder 5">
            <a:extLst>
              <a:ext uri="{FF2B5EF4-FFF2-40B4-BE49-F238E27FC236}">
                <a16:creationId xmlns:a16="http://schemas.microsoft.com/office/drawing/2014/main" id="{1C8742E8-2942-C658-9EBC-B52A7926FB9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8</a:t>
            </a:fld>
            <a:endParaRPr lang="en-US" b="0"/>
          </a:p>
        </p:txBody>
      </p:sp>
      <p:pic>
        <p:nvPicPr>
          <p:cNvPr id="4" name="Picture 3">
            <a:extLst>
              <a:ext uri="{FF2B5EF4-FFF2-40B4-BE49-F238E27FC236}">
                <a16:creationId xmlns:a16="http://schemas.microsoft.com/office/drawing/2014/main" id="{736FC847-5F6A-308E-B837-3BE83D3786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92308" y="6789354"/>
            <a:ext cx="1003300" cy="977900"/>
          </a:xfrm>
          <a:prstGeom prst="rect">
            <a:avLst/>
          </a:prstGeom>
        </p:spPr>
      </p:pic>
      <p:sp>
        <p:nvSpPr>
          <p:cNvPr id="23" name="Text Placeholder 18">
            <a:extLst>
              <a:ext uri="{FF2B5EF4-FFF2-40B4-BE49-F238E27FC236}">
                <a16:creationId xmlns:a16="http://schemas.microsoft.com/office/drawing/2014/main" id="{8FEA2DA2-B75A-225F-77B6-3AE32AC6AE8E}"/>
              </a:ext>
            </a:extLst>
          </p:cNvPr>
          <p:cNvSpPr txBox="1">
            <a:spLocks/>
          </p:cNvSpPr>
          <p:nvPr/>
        </p:nvSpPr>
        <p:spPr>
          <a:xfrm>
            <a:off x="451615" y="2287588"/>
            <a:ext cx="11896000" cy="945597"/>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None/>
            </a:pPr>
            <a:r>
              <a:rPr lang="en-GB" sz="2000"/>
              <a:t>The UK has a legally-binding target to achieve net zero emissions by 2050.</a:t>
            </a:r>
          </a:p>
          <a:p>
            <a:pPr marL="0" lvl="0" indent="0" algn="l" rtl="0">
              <a:spcBef>
                <a:spcPts val="1200"/>
              </a:spcBef>
              <a:spcAft>
                <a:spcPts val="1200"/>
              </a:spcAft>
              <a:buNone/>
            </a:pPr>
            <a:r>
              <a:rPr lang="en-GB" sz="2000"/>
              <a:t>What is the significance of this? How does it differ from becoming ‘carbon neutral’?</a:t>
            </a:r>
          </a:p>
        </p:txBody>
      </p:sp>
      <p:sp>
        <p:nvSpPr>
          <p:cNvPr id="3" name="Google Shape;549;p3">
            <a:extLst>
              <a:ext uri="{FF2B5EF4-FFF2-40B4-BE49-F238E27FC236}">
                <a16:creationId xmlns:a16="http://schemas.microsoft.com/office/drawing/2014/main" id="{628D215B-5E4B-DD0D-5888-EDB66EFC95FD}"/>
              </a:ext>
            </a:extLst>
          </p:cNvPr>
          <p:cNvSpPr txBox="1"/>
          <p:nvPr/>
        </p:nvSpPr>
        <p:spPr>
          <a:xfrm>
            <a:off x="12937543" y="696253"/>
            <a:ext cx="2992970"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a:t>
            </a:r>
            <a:endParaRPr lang="en-GB" sz="1600"/>
          </a:p>
        </p:txBody>
      </p:sp>
      <p:sp>
        <p:nvSpPr>
          <p:cNvPr id="24" name="Google Shape;108;p20">
            <a:extLst>
              <a:ext uri="{FF2B5EF4-FFF2-40B4-BE49-F238E27FC236}">
                <a16:creationId xmlns:a16="http://schemas.microsoft.com/office/drawing/2014/main" id="{56DD9D12-D5AD-4328-F259-06CDBDC13A71}"/>
              </a:ext>
            </a:extLst>
          </p:cNvPr>
          <p:cNvSpPr txBox="1"/>
          <p:nvPr/>
        </p:nvSpPr>
        <p:spPr>
          <a:xfrm>
            <a:off x="4660891" y="3558421"/>
            <a:ext cx="2797343" cy="5693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en-GB" sz="2000" b="1"/>
              <a:t>  Carbon neutral</a:t>
            </a:r>
          </a:p>
        </p:txBody>
      </p:sp>
      <p:sp>
        <p:nvSpPr>
          <p:cNvPr id="27" name="Google Shape;110;p20">
            <a:extLst>
              <a:ext uri="{FF2B5EF4-FFF2-40B4-BE49-F238E27FC236}">
                <a16:creationId xmlns:a16="http://schemas.microsoft.com/office/drawing/2014/main" id="{DA43E89E-0FCB-D95D-0413-D6512BBF2F1D}"/>
              </a:ext>
            </a:extLst>
          </p:cNvPr>
          <p:cNvSpPr txBox="1"/>
          <p:nvPr/>
        </p:nvSpPr>
        <p:spPr>
          <a:xfrm>
            <a:off x="8679592" y="3562176"/>
            <a:ext cx="5647679" cy="5693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600"/>
              </a:spcAft>
              <a:buNone/>
            </a:pPr>
            <a:r>
              <a:rPr lang="en" sz="2000" b="1"/>
              <a:t>  Cutting all other greenhouse gas emissions</a:t>
            </a:r>
            <a:endParaRPr sz="2000" b="1"/>
          </a:p>
        </p:txBody>
      </p:sp>
      <p:grpSp>
        <p:nvGrpSpPr>
          <p:cNvPr id="5" name="Group 4">
            <a:extLst>
              <a:ext uri="{FF2B5EF4-FFF2-40B4-BE49-F238E27FC236}">
                <a16:creationId xmlns:a16="http://schemas.microsoft.com/office/drawing/2014/main" id="{D27493FB-68C7-E5FE-0079-4C8E790FDE14}"/>
              </a:ext>
            </a:extLst>
          </p:cNvPr>
          <p:cNvGrpSpPr/>
          <p:nvPr/>
        </p:nvGrpSpPr>
        <p:grpSpPr>
          <a:xfrm>
            <a:off x="2993717" y="3428064"/>
            <a:ext cx="756011" cy="733555"/>
            <a:chOff x="2269900" y="3438224"/>
            <a:chExt cx="756011" cy="733555"/>
          </a:xfrm>
        </p:grpSpPr>
        <p:pic>
          <p:nvPicPr>
            <p:cNvPr id="44" name="Picture 43">
              <a:extLst>
                <a:ext uri="{FF2B5EF4-FFF2-40B4-BE49-F238E27FC236}">
                  <a16:creationId xmlns:a16="http://schemas.microsoft.com/office/drawing/2014/main" id="{1AC35BDC-8678-E157-8806-9B96F235FC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9900" y="3438224"/>
              <a:ext cx="756011" cy="733555"/>
            </a:xfrm>
            <a:prstGeom prst="rect">
              <a:avLst/>
            </a:prstGeom>
          </p:spPr>
        </p:pic>
        <p:sp>
          <p:nvSpPr>
            <p:cNvPr id="30" name="Google Shape;107;p20">
              <a:extLst>
                <a:ext uri="{FF2B5EF4-FFF2-40B4-BE49-F238E27FC236}">
                  <a16:creationId xmlns:a16="http://schemas.microsoft.com/office/drawing/2014/main" id="{47355A52-ABBB-B3D6-410C-8881E663744A}"/>
                </a:ext>
              </a:extLst>
            </p:cNvPr>
            <p:cNvSpPr txBox="1"/>
            <p:nvPr/>
          </p:nvSpPr>
          <p:spPr>
            <a:xfrm>
              <a:off x="2481383" y="3548950"/>
              <a:ext cx="465018" cy="5231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t>=</a:t>
              </a:r>
              <a:r>
                <a:rPr lang="en" sz="2200"/>
                <a:t> </a:t>
              </a:r>
              <a:endParaRPr sz="2200"/>
            </a:p>
          </p:txBody>
        </p:sp>
      </p:grpSp>
      <p:sp>
        <p:nvSpPr>
          <p:cNvPr id="43" name="Google Shape;108;p20">
            <a:extLst>
              <a:ext uri="{FF2B5EF4-FFF2-40B4-BE49-F238E27FC236}">
                <a16:creationId xmlns:a16="http://schemas.microsoft.com/office/drawing/2014/main" id="{3CBC6C70-7CAC-A1D9-8E23-196E12A35C19}"/>
              </a:ext>
            </a:extLst>
          </p:cNvPr>
          <p:cNvSpPr txBox="1"/>
          <p:nvPr/>
        </p:nvSpPr>
        <p:spPr>
          <a:xfrm>
            <a:off x="1283141" y="3568957"/>
            <a:ext cx="1345227"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000" b="1"/>
              <a:t>Net zero</a:t>
            </a:r>
            <a:endParaRPr sz="2000"/>
          </a:p>
        </p:txBody>
      </p:sp>
      <p:grpSp>
        <p:nvGrpSpPr>
          <p:cNvPr id="47" name="Group 46">
            <a:extLst>
              <a:ext uri="{FF2B5EF4-FFF2-40B4-BE49-F238E27FC236}">
                <a16:creationId xmlns:a16="http://schemas.microsoft.com/office/drawing/2014/main" id="{447448CC-E924-DE49-CB05-9F93DD349117}"/>
              </a:ext>
            </a:extLst>
          </p:cNvPr>
          <p:cNvGrpSpPr/>
          <p:nvPr/>
        </p:nvGrpSpPr>
        <p:grpSpPr>
          <a:xfrm>
            <a:off x="7458234" y="3428065"/>
            <a:ext cx="1354767" cy="733555"/>
            <a:chOff x="7752429" y="3512339"/>
            <a:chExt cx="1354767" cy="733555"/>
          </a:xfrm>
        </p:grpSpPr>
        <p:pic>
          <p:nvPicPr>
            <p:cNvPr id="45" name="Picture 44">
              <a:extLst>
                <a:ext uri="{FF2B5EF4-FFF2-40B4-BE49-F238E27FC236}">
                  <a16:creationId xmlns:a16="http://schemas.microsoft.com/office/drawing/2014/main" id="{12ABA8D6-4DE7-DB19-FC40-C0D40C9191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52429" y="3512339"/>
              <a:ext cx="756011" cy="733555"/>
            </a:xfrm>
            <a:prstGeom prst="rect">
              <a:avLst/>
            </a:prstGeom>
          </p:spPr>
        </p:pic>
        <p:sp>
          <p:nvSpPr>
            <p:cNvPr id="25" name="Google Shape;109;p20">
              <a:extLst>
                <a:ext uri="{FF2B5EF4-FFF2-40B4-BE49-F238E27FC236}">
                  <a16:creationId xmlns:a16="http://schemas.microsoft.com/office/drawing/2014/main" id="{23FBAB1F-CC94-B219-5B73-D0477A490D8B}"/>
                </a:ext>
              </a:extLst>
            </p:cNvPr>
            <p:cNvSpPr txBox="1"/>
            <p:nvPr/>
          </p:nvSpPr>
          <p:spPr>
            <a:xfrm>
              <a:off x="7970644" y="3651036"/>
              <a:ext cx="1136552"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t>+</a:t>
              </a:r>
              <a:endParaRPr sz="2000" b="1"/>
            </a:p>
          </p:txBody>
        </p:sp>
      </p:grpSp>
      <p:sp>
        <p:nvSpPr>
          <p:cNvPr id="7" name="TextBox 6">
            <a:extLst>
              <a:ext uri="{FF2B5EF4-FFF2-40B4-BE49-F238E27FC236}">
                <a16:creationId xmlns:a16="http://schemas.microsoft.com/office/drawing/2014/main" id="{D0CF4E12-BDBA-8C03-A78E-8C339A1FD8B4}"/>
              </a:ext>
            </a:extLst>
          </p:cNvPr>
          <p:cNvSpPr txBox="1"/>
          <p:nvPr/>
        </p:nvSpPr>
        <p:spPr>
          <a:xfrm>
            <a:off x="4063562" y="4336695"/>
            <a:ext cx="5028746" cy="2015936"/>
          </a:xfrm>
          <a:prstGeom prst="rect">
            <a:avLst/>
          </a:prstGeom>
          <a:noFill/>
        </p:spPr>
        <p:txBody>
          <a:bodyPr wrap="square">
            <a:spAutoFit/>
          </a:bodyPr>
          <a:lstStyle/>
          <a:p>
            <a:pPr marL="482600" lvl="0" indent="-342900" algn="l" rtl="0">
              <a:spcBef>
                <a:spcPts val="0"/>
              </a:spcBef>
              <a:spcAft>
                <a:spcPts val="600"/>
              </a:spcAft>
              <a:buSzPct val="70000"/>
              <a:buFont typeface="Arial" panose="020B0604020202020204" pitchFamily="34" charset="0"/>
              <a:buChar char="•"/>
            </a:pPr>
            <a:r>
              <a:rPr lang="en-GB" sz="2000"/>
              <a:t>cutting carbon emissions</a:t>
            </a:r>
          </a:p>
          <a:p>
            <a:pPr marL="482600" lvl="0" indent="-342900" algn="l" rtl="0">
              <a:spcBef>
                <a:spcPts val="0"/>
              </a:spcBef>
              <a:spcAft>
                <a:spcPts val="1200"/>
              </a:spcAft>
              <a:buSzPct val="70000"/>
              <a:buFont typeface="Arial" panose="020B0604020202020204" pitchFamily="34" charset="0"/>
              <a:buChar char="•"/>
            </a:pPr>
            <a:r>
              <a:rPr lang="en-GB" sz="2000"/>
              <a:t>investing in carbon capture </a:t>
            </a:r>
            <a:br>
              <a:rPr lang="en-GB" sz="2000"/>
            </a:br>
            <a:r>
              <a:rPr lang="en-GB" sz="2000"/>
              <a:t>and ‘sinks’ like forests</a:t>
            </a:r>
          </a:p>
          <a:p>
            <a:pPr marL="0" lvl="0" indent="0" algn="l" rtl="0">
              <a:spcBef>
                <a:spcPts val="1200"/>
              </a:spcBef>
              <a:spcAft>
                <a:spcPts val="600"/>
              </a:spcAft>
              <a:buNone/>
            </a:pPr>
            <a:r>
              <a:rPr lang="en-GB" sz="2000"/>
              <a:t>  … so no net (overall) carbon dioxide</a:t>
            </a:r>
            <a:br>
              <a:rPr lang="en-GB" sz="2000"/>
            </a:br>
            <a:r>
              <a:rPr lang="en-GB" sz="2000"/>
              <a:t>  (CO</a:t>
            </a:r>
            <a:r>
              <a:rPr lang="en-GB" sz="2000" baseline="-25000"/>
              <a:t>2</a:t>
            </a:r>
            <a:r>
              <a:rPr lang="en-GB" sz="2000"/>
              <a:t>) is added to the atmosphere.</a:t>
            </a:r>
          </a:p>
        </p:txBody>
      </p:sp>
      <p:sp>
        <p:nvSpPr>
          <p:cNvPr id="9" name="TextBox 8">
            <a:extLst>
              <a:ext uri="{FF2B5EF4-FFF2-40B4-BE49-F238E27FC236}">
                <a16:creationId xmlns:a16="http://schemas.microsoft.com/office/drawing/2014/main" id="{C5213F59-EBDC-CBA4-C9D6-7E11561017AE}"/>
              </a:ext>
            </a:extLst>
          </p:cNvPr>
          <p:cNvSpPr txBox="1"/>
          <p:nvPr/>
        </p:nvSpPr>
        <p:spPr>
          <a:xfrm>
            <a:off x="9737618" y="4211850"/>
            <a:ext cx="4912815" cy="2015936"/>
          </a:xfrm>
          <a:prstGeom prst="rect">
            <a:avLst/>
          </a:prstGeom>
          <a:noFill/>
        </p:spPr>
        <p:txBody>
          <a:bodyPr wrap="square">
            <a:spAutoFit/>
          </a:bodyPr>
          <a:lstStyle/>
          <a:p>
            <a:pPr marL="482400" lvl="0" indent="-342900" algn="l" rtl="0">
              <a:spcBef>
                <a:spcPts val="0"/>
              </a:spcBef>
              <a:spcAft>
                <a:spcPts val="600"/>
              </a:spcAft>
              <a:buSzPct val="70000"/>
              <a:buFont typeface="Arial" panose="020B0604020202020204" pitchFamily="34" charset="0"/>
              <a:buChar char="•"/>
            </a:pPr>
            <a:r>
              <a:rPr lang="en-GB" sz="2000"/>
              <a:t>methane (CH</a:t>
            </a:r>
            <a:r>
              <a:rPr lang="en-GB" sz="2000" baseline="-25000"/>
              <a:t>4</a:t>
            </a:r>
            <a:r>
              <a:rPr lang="en-GB" sz="2000"/>
              <a:t>)</a:t>
            </a:r>
          </a:p>
          <a:p>
            <a:pPr marL="482400" lvl="0" indent="-342900" algn="l" rtl="0">
              <a:spcBef>
                <a:spcPts val="0"/>
              </a:spcBef>
              <a:spcAft>
                <a:spcPts val="600"/>
              </a:spcAft>
              <a:buSzPct val="70000"/>
              <a:buFont typeface="Arial" panose="020B0604020202020204" pitchFamily="34" charset="0"/>
              <a:buChar char="•"/>
            </a:pPr>
            <a:r>
              <a:rPr lang="en-GB" sz="2000"/>
              <a:t>nitrous oxide (N</a:t>
            </a:r>
            <a:r>
              <a:rPr lang="en-GB" sz="2000" baseline="-25000"/>
              <a:t>2</a:t>
            </a:r>
            <a:r>
              <a:rPr lang="en-GB" sz="2000"/>
              <a:t>O)</a:t>
            </a:r>
          </a:p>
          <a:p>
            <a:pPr marL="482400" lvl="0" indent="-342900" algn="l" rtl="0">
              <a:spcBef>
                <a:spcPts val="0"/>
              </a:spcBef>
              <a:spcAft>
                <a:spcPts val="600"/>
              </a:spcAft>
              <a:buSzPct val="70000"/>
              <a:buFont typeface="Arial" panose="020B0604020202020204" pitchFamily="34" charset="0"/>
              <a:buChar char="•"/>
            </a:pPr>
            <a:r>
              <a:rPr lang="en-GB" sz="2000"/>
              <a:t>sulphur dioxide (SO</a:t>
            </a:r>
            <a:r>
              <a:rPr lang="en-GB" sz="2000" baseline="-25000"/>
              <a:t>2</a:t>
            </a:r>
            <a:r>
              <a:rPr lang="en-GB" sz="2000"/>
              <a:t>) etc</a:t>
            </a:r>
          </a:p>
          <a:p>
            <a:pPr marL="0" lvl="0" indent="0" algn="l" rtl="0">
              <a:spcBef>
                <a:spcPts val="1200"/>
              </a:spcBef>
              <a:spcAft>
                <a:spcPts val="600"/>
              </a:spcAft>
              <a:buNone/>
            </a:pPr>
            <a:r>
              <a:rPr lang="en-GB" sz="2000"/>
              <a:t>  …for a more complete approach </a:t>
            </a:r>
            <a:br>
              <a:rPr lang="en-GB" sz="2000"/>
            </a:br>
            <a:r>
              <a:rPr lang="en-GB" sz="2000"/>
              <a:t>  to limiting climate change.</a:t>
            </a:r>
          </a:p>
        </p:txBody>
      </p:sp>
    </p:spTree>
    <p:extLst>
      <p:ext uri="{BB962C8B-B14F-4D97-AF65-F5344CB8AC3E}">
        <p14:creationId xmlns:p14="http://schemas.microsoft.com/office/powerpoint/2010/main" val="97450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1BDB3-ED4C-44D6-1B2B-390411C516AD}"/>
              </a:ext>
            </a:extLst>
          </p:cNvPr>
          <p:cNvSpPr>
            <a:spLocks noGrp="1"/>
          </p:cNvSpPr>
          <p:nvPr>
            <p:ph type="title"/>
          </p:nvPr>
        </p:nvSpPr>
        <p:spPr/>
        <p:txBody>
          <a:bodyPr/>
          <a:lstStyle/>
          <a:p>
            <a:r>
              <a:rPr lang="en"/>
              <a:t>What is the technology roadmap to the future?</a:t>
            </a:r>
            <a:endParaRPr lang="en-US"/>
          </a:p>
        </p:txBody>
      </p:sp>
      <p:pic>
        <p:nvPicPr>
          <p:cNvPr id="4" name="Picture 3">
            <a:extLst>
              <a:ext uri="{FF2B5EF4-FFF2-40B4-BE49-F238E27FC236}">
                <a16:creationId xmlns:a16="http://schemas.microsoft.com/office/drawing/2014/main" id="{C004EB06-7FB4-3F94-0420-7B87A1828026}"/>
              </a:ext>
            </a:extLst>
          </p:cNvPr>
          <p:cNvPicPr>
            <a:picLocks noChangeAspect="1"/>
          </p:cNvPicPr>
          <p:nvPr/>
        </p:nvPicPr>
        <p:blipFill>
          <a:blip r:embed="rId3"/>
          <a:srcRect/>
          <a:stretch/>
        </p:blipFill>
        <p:spPr>
          <a:xfrm>
            <a:off x="3333034" y="356612"/>
            <a:ext cx="1028700" cy="977900"/>
          </a:xfrm>
          <a:prstGeom prst="rect">
            <a:avLst/>
          </a:prstGeom>
        </p:spPr>
      </p:pic>
      <p:sp>
        <p:nvSpPr>
          <p:cNvPr id="5" name="Text Placeholder 18">
            <a:extLst>
              <a:ext uri="{FF2B5EF4-FFF2-40B4-BE49-F238E27FC236}">
                <a16:creationId xmlns:a16="http://schemas.microsoft.com/office/drawing/2014/main" id="{00FC1AB7-06AA-FC50-BA7F-3BC1DB0A7679}"/>
              </a:ext>
            </a:extLst>
          </p:cNvPr>
          <p:cNvSpPr txBox="1">
            <a:spLocks/>
          </p:cNvSpPr>
          <p:nvPr/>
        </p:nvSpPr>
        <p:spPr>
          <a:xfrm>
            <a:off x="451615" y="2287588"/>
            <a:ext cx="8536612" cy="497653"/>
          </a:xfrm>
          <a:prstGeom prst="rect">
            <a:avLst/>
          </a:prstGeom>
        </p:spPr>
        <p:txBody>
          <a:bodyPr vert="horz" lIns="90000" tIns="45720" rIns="91440" bIns="4572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spcBef>
                <a:spcPts val="0"/>
              </a:spcBef>
              <a:spcAft>
                <a:spcPts val="0"/>
              </a:spcAft>
              <a:buSzPts val="852"/>
              <a:buNone/>
            </a:pPr>
            <a:r>
              <a:rPr lang="en-GB" sz="2000"/>
              <a:t>These five areas of engineering will play critical roles to reach net zero.</a:t>
            </a:r>
          </a:p>
        </p:txBody>
      </p:sp>
      <p:sp>
        <p:nvSpPr>
          <p:cNvPr id="6" name="Google Shape;698;p10">
            <a:extLst>
              <a:ext uri="{FF2B5EF4-FFF2-40B4-BE49-F238E27FC236}">
                <a16:creationId xmlns:a16="http://schemas.microsoft.com/office/drawing/2014/main" id="{F3894028-33A8-5C3B-DC86-D41A1F231E90}"/>
              </a:ext>
            </a:extLst>
          </p:cNvPr>
          <p:cNvSpPr txBox="1"/>
          <p:nvPr/>
        </p:nvSpPr>
        <p:spPr>
          <a:xfrm>
            <a:off x="3982798" y="6878938"/>
            <a:ext cx="7298210" cy="1768069"/>
          </a:xfrm>
          <a:prstGeom prst="rect">
            <a:avLst/>
          </a:prstGeom>
          <a:noFill/>
          <a:ln w="28575" cap="flat" cmpd="sng">
            <a:gradFill>
              <a:gsLst>
                <a:gs pos="100000">
                  <a:srgbClr val="FF7500"/>
                </a:gs>
                <a:gs pos="21000">
                  <a:srgbClr val="FFD600"/>
                </a:gs>
              </a:gsLst>
              <a:lin ang="18900000" scaled="0"/>
            </a:gradFill>
            <a:prstDash val="solid"/>
            <a:round/>
            <a:headEnd type="none" w="sm" len="sm"/>
            <a:tailEnd type="none" w="sm" len="sm"/>
          </a:ln>
        </p:spPr>
        <p:txBody>
          <a:bodyPr spcFirstLastPara="1" wrap="square" lIns="251999" tIns="251999" rIns="251999" bIns="251999" anchor="t" anchorCtr="0">
            <a:noAutofit/>
          </a:bodyPr>
          <a:lstStyle/>
          <a:p>
            <a:pPr marL="422910" lvl="0" indent="-285750" algn="l" rtl="0">
              <a:spcBef>
                <a:spcPts val="1200"/>
              </a:spcBef>
              <a:spcAft>
                <a:spcPts val="0"/>
              </a:spcAft>
              <a:buSzPct val="70000"/>
              <a:buFont typeface="Arial" panose="020B0604020202020204" pitchFamily="34" charset="0"/>
              <a:buChar char="•"/>
            </a:pPr>
            <a:r>
              <a:rPr lang="en-GB" sz="1800">
                <a:solidFill>
                  <a:schemeClr val="tx1"/>
                </a:solidFill>
              </a:rPr>
              <a:t>Combine these into a concept map that suggests</a:t>
            </a:r>
            <a:br>
              <a:rPr lang="en-GB" sz="1800">
                <a:solidFill>
                  <a:schemeClr val="tx1"/>
                </a:solidFill>
              </a:rPr>
            </a:br>
            <a:r>
              <a:rPr lang="en-GB" sz="1800">
                <a:solidFill>
                  <a:schemeClr val="tx1"/>
                </a:solidFill>
              </a:rPr>
              <a:t>how each one works with and complements the others.</a:t>
            </a:r>
          </a:p>
          <a:p>
            <a:pPr marL="422910" indent="-285750">
              <a:spcBef>
                <a:spcPts val="1200"/>
              </a:spcBef>
              <a:buSzPct val="70000"/>
              <a:buFont typeface="Arial" panose="020B0604020202020204" pitchFamily="34" charset="0"/>
              <a:buChar char="•"/>
            </a:pPr>
            <a:r>
              <a:rPr lang="en-GB" sz="1800">
                <a:solidFill>
                  <a:schemeClr val="tx1"/>
                </a:solidFill>
              </a:rPr>
              <a:t>What other technologies or approaches could you include?</a:t>
            </a:r>
          </a:p>
          <a:p>
            <a:pPr marL="422910" lvl="0" indent="-285750" algn="l" rtl="0">
              <a:spcBef>
                <a:spcPts val="1200"/>
              </a:spcBef>
              <a:spcAft>
                <a:spcPts val="0"/>
              </a:spcAft>
              <a:buSzPct val="70000"/>
              <a:buFont typeface="Arial" panose="020B0604020202020204" pitchFamily="34" charset="0"/>
              <a:buChar char="•"/>
            </a:pPr>
            <a:endParaRPr lang="en-GB" sz="1800">
              <a:solidFill>
                <a:schemeClr val="tx1"/>
              </a:solidFill>
            </a:endParaRPr>
          </a:p>
        </p:txBody>
      </p:sp>
      <p:pic>
        <p:nvPicPr>
          <p:cNvPr id="7" name="Picture 6">
            <a:extLst>
              <a:ext uri="{FF2B5EF4-FFF2-40B4-BE49-F238E27FC236}">
                <a16:creationId xmlns:a16="http://schemas.microsoft.com/office/drawing/2014/main" id="{6BCF6CC1-319E-FB2D-1A31-8D41C41920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00594" y="6312919"/>
            <a:ext cx="1003300" cy="977900"/>
          </a:xfrm>
          <a:prstGeom prst="rect">
            <a:avLst/>
          </a:prstGeom>
        </p:spPr>
      </p:pic>
      <p:grpSp>
        <p:nvGrpSpPr>
          <p:cNvPr id="8" name="Group 7">
            <a:extLst>
              <a:ext uri="{FF2B5EF4-FFF2-40B4-BE49-F238E27FC236}">
                <a16:creationId xmlns:a16="http://schemas.microsoft.com/office/drawing/2014/main" id="{CE05D9A3-BDA8-45BC-F7FF-3947EC2D0E99}"/>
              </a:ext>
            </a:extLst>
          </p:cNvPr>
          <p:cNvGrpSpPr/>
          <p:nvPr/>
        </p:nvGrpSpPr>
        <p:grpSpPr>
          <a:xfrm>
            <a:off x="1083680" y="2992873"/>
            <a:ext cx="1899180" cy="1822700"/>
            <a:chOff x="631691" y="3000445"/>
            <a:chExt cx="1899180" cy="1822700"/>
          </a:xfrm>
        </p:grpSpPr>
        <p:pic>
          <p:nvPicPr>
            <p:cNvPr id="9" name="Picture 8">
              <a:extLst>
                <a:ext uri="{FF2B5EF4-FFF2-40B4-BE49-F238E27FC236}">
                  <a16:creationId xmlns:a16="http://schemas.microsoft.com/office/drawing/2014/main" id="{E3731D7C-0167-07A4-F4B9-41F1D8CBEA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691" y="3000445"/>
              <a:ext cx="1878498" cy="1822700"/>
            </a:xfrm>
            <a:prstGeom prst="rect">
              <a:avLst/>
            </a:prstGeom>
          </p:spPr>
        </p:pic>
        <p:sp>
          <p:nvSpPr>
            <p:cNvPr id="10" name="Google Shape;594;p7">
              <a:extLst>
                <a:ext uri="{FF2B5EF4-FFF2-40B4-BE49-F238E27FC236}">
                  <a16:creationId xmlns:a16="http://schemas.microsoft.com/office/drawing/2014/main" id="{4EC88C8E-9546-67BC-97E1-F9A45361CCE6}"/>
                </a:ext>
              </a:extLst>
            </p:cNvPr>
            <p:cNvSpPr txBox="1"/>
            <p:nvPr/>
          </p:nvSpPr>
          <p:spPr>
            <a:xfrm>
              <a:off x="793995" y="3766919"/>
              <a:ext cx="1736876" cy="36929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1800"/>
                <a:t>Electrification</a:t>
              </a:r>
            </a:p>
          </p:txBody>
        </p:sp>
      </p:grpSp>
      <p:sp>
        <p:nvSpPr>
          <p:cNvPr id="11" name="Google Shape;125;p21">
            <a:extLst>
              <a:ext uri="{FF2B5EF4-FFF2-40B4-BE49-F238E27FC236}">
                <a16:creationId xmlns:a16="http://schemas.microsoft.com/office/drawing/2014/main" id="{447C9E9F-7C8B-FF79-F316-4DB6A8BED70E}"/>
              </a:ext>
            </a:extLst>
          </p:cNvPr>
          <p:cNvSpPr txBox="1"/>
          <p:nvPr/>
        </p:nvSpPr>
        <p:spPr>
          <a:xfrm>
            <a:off x="675639" y="5063781"/>
            <a:ext cx="2715262" cy="1415742"/>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000"/>
              <a:t>Moving from fossil </a:t>
            </a:r>
            <a:br>
              <a:rPr lang="en" sz="2000"/>
            </a:br>
            <a:r>
              <a:rPr lang="en" sz="2000"/>
              <a:t>fuel to electrical </a:t>
            </a:r>
            <a:br>
              <a:rPr lang="en" sz="2000"/>
            </a:br>
            <a:r>
              <a:rPr lang="en" sz="2000"/>
              <a:t>energy in homes, </a:t>
            </a:r>
            <a:br>
              <a:rPr lang="en" sz="2000"/>
            </a:br>
            <a:r>
              <a:rPr lang="en" sz="2000"/>
              <a:t>industry and transport.</a:t>
            </a:r>
            <a:endParaRPr sz="2000"/>
          </a:p>
        </p:txBody>
      </p:sp>
      <p:grpSp>
        <p:nvGrpSpPr>
          <p:cNvPr id="12" name="Group 11">
            <a:extLst>
              <a:ext uri="{FF2B5EF4-FFF2-40B4-BE49-F238E27FC236}">
                <a16:creationId xmlns:a16="http://schemas.microsoft.com/office/drawing/2014/main" id="{E43AE15F-7355-1379-59B8-C9075EBB4FBC}"/>
              </a:ext>
            </a:extLst>
          </p:cNvPr>
          <p:cNvGrpSpPr/>
          <p:nvPr/>
        </p:nvGrpSpPr>
        <p:grpSpPr>
          <a:xfrm>
            <a:off x="4107789" y="2992873"/>
            <a:ext cx="1878498" cy="1822700"/>
            <a:chOff x="3975433" y="2954265"/>
            <a:chExt cx="1878498" cy="1822700"/>
          </a:xfrm>
        </p:grpSpPr>
        <p:pic>
          <p:nvPicPr>
            <p:cNvPr id="13" name="Picture 12">
              <a:extLst>
                <a:ext uri="{FF2B5EF4-FFF2-40B4-BE49-F238E27FC236}">
                  <a16:creationId xmlns:a16="http://schemas.microsoft.com/office/drawing/2014/main" id="{8EB95C3A-8A5E-3F1D-B3F8-8E21C7FEA1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75433" y="2954265"/>
              <a:ext cx="1878498" cy="1822700"/>
            </a:xfrm>
            <a:prstGeom prst="rect">
              <a:avLst/>
            </a:prstGeom>
          </p:spPr>
        </p:pic>
        <p:sp>
          <p:nvSpPr>
            <p:cNvPr id="14" name="Google Shape;594;p7">
              <a:extLst>
                <a:ext uri="{FF2B5EF4-FFF2-40B4-BE49-F238E27FC236}">
                  <a16:creationId xmlns:a16="http://schemas.microsoft.com/office/drawing/2014/main" id="{1E79AAB4-3F8A-231E-3A87-B59C851509BF}"/>
                </a:ext>
              </a:extLst>
            </p:cNvPr>
            <p:cNvSpPr txBox="1"/>
            <p:nvPr/>
          </p:nvSpPr>
          <p:spPr>
            <a:xfrm>
              <a:off x="4046244" y="3654328"/>
              <a:ext cx="1736876" cy="64629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GB" sz="1800"/>
                <a:t>Renewable</a:t>
              </a:r>
            </a:p>
            <a:p>
              <a:pPr marL="0" lvl="0" indent="0" algn="ctr" rtl="0">
                <a:spcBef>
                  <a:spcPts val="0"/>
                </a:spcBef>
                <a:spcAft>
                  <a:spcPts val="0"/>
                </a:spcAft>
                <a:buNone/>
              </a:pPr>
              <a:r>
                <a:rPr lang="en-GB" sz="1800"/>
                <a:t>energy</a:t>
              </a:r>
            </a:p>
          </p:txBody>
        </p:sp>
      </p:grpSp>
      <p:sp>
        <p:nvSpPr>
          <p:cNvPr id="15" name="Google Shape;126;p21">
            <a:extLst>
              <a:ext uri="{FF2B5EF4-FFF2-40B4-BE49-F238E27FC236}">
                <a16:creationId xmlns:a16="http://schemas.microsoft.com/office/drawing/2014/main" id="{5AB41B05-E5EB-56B6-5221-679DC2A3E114}"/>
              </a:ext>
            </a:extLst>
          </p:cNvPr>
          <p:cNvSpPr txBox="1"/>
          <p:nvPr/>
        </p:nvSpPr>
        <p:spPr>
          <a:xfrm>
            <a:off x="3606681" y="5063781"/>
            <a:ext cx="2880714" cy="800189"/>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000"/>
              <a:t>Generating energy from renewable sources.</a:t>
            </a:r>
            <a:endParaRPr sz="2000"/>
          </a:p>
        </p:txBody>
      </p:sp>
      <p:grpSp>
        <p:nvGrpSpPr>
          <p:cNvPr id="16" name="Group 15">
            <a:extLst>
              <a:ext uri="{FF2B5EF4-FFF2-40B4-BE49-F238E27FC236}">
                <a16:creationId xmlns:a16="http://schemas.microsoft.com/office/drawing/2014/main" id="{51E9BF30-9A50-C4D4-06F0-9AE323496689}"/>
              </a:ext>
            </a:extLst>
          </p:cNvPr>
          <p:cNvGrpSpPr/>
          <p:nvPr/>
        </p:nvGrpSpPr>
        <p:grpSpPr>
          <a:xfrm>
            <a:off x="7143830" y="2992873"/>
            <a:ext cx="1878498" cy="1822700"/>
            <a:chOff x="7068726" y="2989438"/>
            <a:chExt cx="2286004" cy="2218102"/>
          </a:xfrm>
        </p:grpSpPr>
        <p:pic>
          <p:nvPicPr>
            <p:cNvPr id="17" name="Picture 16">
              <a:extLst>
                <a:ext uri="{FF2B5EF4-FFF2-40B4-BE49-F238E27FC236}">
                  <a16:creationId xmlns:a16="http://schemas.microsoft.com/office/drawing/2014/main" id="{3B231C52-6C54-DC9B-5BCF-91F77DBC3F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8726" y="2989438"/>
              <a:ext cx="2286004" cy="2218102"/>
            </a:xfrm>
            <a:prstGeom prst="rect">
              <a:avLst/>
            </a:prstGeom>
          </p:spPr>
        </p:pic>
        <p:sp>
          <p:nvSpPr>
            <p:cNvPr id="18" name="Google Shape;594;p7">
              <a:extLst>
                <a:ext uri="{FF2B5EF4-FFF2-40B4-BE49-F238E27FC236}">
                  <a16:creationId xmlns:a16="http://schemas.microsoft.com/office/drawing/2014/main" id="{0379637B-AFDE-4078-4B94-2EB4D6DC6DE1}"/>
                </a:ext>
              </a:extLst>
            </p:cNvPr>
            <p:cNvSpPr txBox="1"/>
            <p:nvPr/>
          </p:nvSpPr>
          <p:spPr>
            <a:xfrm>
              <a:off x="7343290" y="3758909"/>
              <a:ext cx="1736876" cy="36929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GB" sz="1800"/>
                <a:t>Energy storage</a:t>
              </a:r>
            </a:p>
          </p:txBody>
        </p:sp>
      </p:grpSp>
      <p:sp>
        <p:nvSpPr>
          <p:cNvPr id="19" name="Google Shape;127;p21">
            <a:extLst>
              <a:ext uri="{FF2B5EF4-FFF2-40B4-BE49-F238E27FC236}">
                <a16:creationId xmlns:a16="http://schemas.microsoft.com/office/drawing/2014/main" id="{C80E9213-B16F-190D-B378-04A3A9AD6210}"/>
              </a:ext>
            </a:extLst>
          </p:cNvPr>
          <p:cNvSpPr txBox="1"/>
          <p:nvPr/>
        </p:nvSpPr>
        <p:spPr>
          <a:xfrm>
            <a:off x="6957175" y="5063781"/>
            <a:ext cx="2251809" cy="110796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000"/>
              <a:t>Storing renewable energy for when it is needed. </a:t>
            </a:r>
            <a:endParaRPr sz="2000"/>
          </a:p>
        </p:txBody>
      </p:sp>
      <p:grpSp>
        <p:nvGrpSpPr>
          <p:cNvPr id="20" name="Group 19">
            <a:extLst>
              <a:ext uri="{FF2B5EF4-FFF2-40B4-BE49-F238E27FC236}">
                <a16:creationId xmlns:a16="http://schemas.microsoft.com/office/drawing/2014/main" id="{642D2F74-CE90-D3FD-51EE-CA273B2854A1}"/>
              </a:ext>
            </a:extLst>
          </p:cNvPr>
          <p:cNvGrpSpPr/>
          <p:nvPr/>
        </p:nvGrpSpPr>
        <p:grpSpPr>
          <a:xfrm>
            <a:off x="10167643" y="2992873"/>
            <a:ext cx="1878498" cy="1822700"/>
            <a:chOff x="10179876" y="2989438"/>
            <a:chExt cx="2286004" cy="2218102"/>
          </a:xfrm>
        </p:grpSpPr>
        <p:pic>
          <p:nvPicPr>
            <p:cNvPr id="21" name="Picture 20">
              <a:extLst>
                <a:ext uri="{FF2B5EF4-FFF2-40B4-BE49-F238E27FC236}">
                  <a16:creationId xmlns:a16="http://schemas.microsoft.com/office/drawing/2014/main" id="{62983ABD-052E-E620-7F8F-9B6136EF8D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9876" y="2989438"/>
              <a:ext cx="2286004" cy="2218102"/>
            </a:xfrm>
            <a:prstGeom prst="rect">
              <a:avLst/>
            </a:prstGeom>
          </p:spPr>
        </p:pic>
        <p:sp>
          <p:nvSpPr>
            <p:cNvPr id="22" name="Google Shape;594;p7">
              <a:extLst>
                <a:ext uri="{FF2B5EF4-FFF2-40B4-BE49-F238E27FC236}">
                  <a16:creationId xmlns:a16="http://schemas.microsoft.com/office/drawing/2014/main" id="{52344B0D-417E-E87B-02ED-9A7EDFDFA855}"/>
                </a:ext>
              </a:extLst>
            </p:cNvPr>
            <p:cNvSpPr txBox="1"/>
            <p:nvPr/>
          </p:nvSpPr>
          <p:spPr>
            <a:xfrm>
              <a:off x="10454440" y="3747116"/>
              <a:ext cx="1736876" cy="646289"/>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GB" sz="1800"/>
                <a:t>Smart</a:t>
              </a:r>
              <a:br>
                <a:rPr lang="en-GB" sz="1800"/>
              </a:br>
              <a:r>
                <a:rPr lang="en-GB" sz="1800"/>
                <a:t>distribution</a:t>
              </a:r>
            </a:p>
          </p:txBody>
        </p:sp>
      </p:grpSp>
      <p:sp>
        <p:nvSpPr>
          <p:cNvPr id="23" name="Google Shape;128;p21">
            <a:extLst>
              <a:ext uri="{FF2B5EF4-FFF2-40B4-BE49-F238E27FC236}">
                <a16:creationId xmlns:a16="http://schemas.microsoft.com/office/drawing/2014/main" id="{41C07E6C-8D99-2363-6C2E-49364BFD244D}"/>
              </a:ext>
            </a:extLst>
          </p:cNvPr>
          <p:cNvSpPr txBox="1"/>
          <p:nvPr/>
        </p:nvSpPr>
        <p:spPr>
          <a:xfrm>
            <a:off x="9869264" y="5063781"/>
            <a:ext cx="2475256" cy="110796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000"/>
              <a:t>A national grid that actively balances supply and demand.</a:t>
            </a:r>
            <a:endParaRPr sz="2000"/>
          </a:p>
        </p:txBody>
      </p:sp>
      <p:grpSp>
        <p:nvGrpSpPr>
          <p:cNvPr id="24" name="Group 23">
            <a:extLst>
              <a:ext uri="{FF2B5EF4-FFF2-40B4-BE49-F238E27FC236}">
                <a16:creationId xmlns:a16="http://schemas.microsoft.com/office/drawing/2014/main" id="{3B23A103-3D59-2844-12F2-740059255C48}"/>
              </a:ext>
            </a:extLst>
          </p:cNvPr>
          <p:cNvGrpSpPr/>
          <p:nvPr/>
        </p:nvGrpSpPr>
        <p:grpSpPr>
          <a:xfrm>
            <a:off x="13240301" y="2992873"/>
            <a:ext cx="1878498" cy="1822700"/>
            <a:chOff x="13551646" y="3000445"/>
            <a:chExt cx="1878498" cy="1822700"/>
          </a:xfrm>
        </p:grpSpPr>
        <p:pic>
          <p:nvPicPr>
            <p:cNvPr id="25" name="Picture 24">
              <a:extLst>
                <a:ext uri="{FF2B5EF4-FFF2-40B4-BE49-F238E27FC236}">
                  <a16:creationId xmlns:a16="http://schemas.microsoft.com/office/drawing/2014/main" id="{56B98393-FF7B-F068-AD8C-90B5311013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51646" y="3000445"/>
              <a:ext cx="1878498" cy="1822700"/>
            </a:xfrm>
            <a:prstGeom prst="rect">
              <a:avLst/>
            </a:prstGeom>
          </p:spPr>
        </p:pic>
        <p:sp>
          <p:nvSpPr>
            <p:cNvPr id="26" name="Google Shape;594;p7">
              <a:extLst>
                <a:ext uri="{FF2B5EF4-FFF2-40B4-BE49-F238E27FC236}">
                  <a16:creationId xmlns:a16="http://schemas.microsoft.com/office/drawing/2014/main" id="{C89324F6-9A81-4B15-0A38-0DE1446D5C5E}"/>
                </a:ext>
              </a:extLst>
            </p:cNvPr>
            <p:cNvSpPr txBox="1"/>
            <p:nvPr/>
          </p:nvSpPr>
          <p:spPr>
            <a:xfrm>
              <a:off x="13654915" y="3757169"/>
              <a:ext cx="1736876" cy="369291"/>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GB" sz="1800"/>
                <a:t>Efficiency</a:t>
              </a:r>
            </a:p>
          </p:txBody>
        </p:sp>
      </p:grpSp>
      <p:sp>
        <p:nvSpPr>
          <p:cNvPr id="27" name="Google Shape;129;p21">
            <a:extLst>
              <a:ext uri="{FF2B5EF4-FFF2-40B4-BE49-F238E27FC236}">
                <a16:creationId xmlns:a16="http://schemas.microsoft.com/office/drawing/2014/main" id="{9410BEEF-7C96-FE99-BF51-D4DA584355D9}"/>
              </a:ext>
            </a:extLst>
          </p:cNvPr>
          <p:cNvSpPr txBox="1"/>
          <p:nvPr/>
        </p:nvSpPr>
        <p:spPr>
          <a:xfrm>
            <a:off x="12877800" y="5063781"/>
            <a:ext cx="2603500" cy="1107965"/>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2000"/>
              <a:t>Innovations to </a:t>
            </a:r>
            <a:br>
              <a:rPr lang="en" sz="2000"/>
            </a:br>
            <a:r>
              <a:rPr lang="en" sz="2000"/>
              <a:t>produce more energy while using less.</a:t>
            </a:r>
            <a:endParaRPr sz="2000"/>
          </a:p>
        </p:txBody>
      </p:sp>
      <p:sp>
        <p:nvSpPr>
          <p:cNvPr id="51" name="Google Shape;549;p3">
            <a:extLst>
              <a:ext uri="{FF2B5EF4-FFF2-40B4-BE49-F238E27FC236}">
                <a16:creationId xmlns:a16="http://schemas.microsoft.com/office/drawing/2014/main" id="{F0F3C5E8-6CCA-4286-A3C4-6509DE993142}"/>
              </a:ext>
            </a:extLst>
          </p:cNvPr>
          <p:cNvSpPr txBox="1"/>
          <p:nvPr/>
        </p:nvSpPr>
        <p:spPr>
          <a:xfrm>
            <a:off x="12937543" y="696253"/>
            <a:ext cx="2992970" cy="53641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600">
                <a:solidFill>
                  <a:schemeClr val="dk1"/>
                </a:solidFill>
              </a:rPr>
              <a:t>3. Delivering renewable energy</a:t>
            </a:r>
            <a:endParaRPr lang="en-GB" sz="1600"/>
          </a:p>
        </p:txBody>
      </p:sp>
      <p:sp>
        <p:nvSpPr>
          <p:cNvPr id="52" name="Slide Number Placeholder 5">
            <a:extLst>
              <a:ext uri="{FF2B5EF4-FFF2-40B4-BE49-F238E27FC236}">
                <a16:creationId xmlns:a16="http://schemas.microsoft.com/office/drawing/2014/main" id="{D889AD4A-4515-1905-5FB8-3ABF9B14A31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9</a:t>
            </a:fld>
            <a:endParaRPr lang="en-US" b="0"/>
          </a:p>
        </p:txBody>
      </p:sp>
    </p:spTree>
    <p:extLst>
      <p:ext uri="{BB962C8B-B14F-4D97-AF65-F5344CB8AC3E}">
        <p14:creationId xmlns:p14="http://schemas.microsoft.com/office/powerpoint/2010/main" val="3204306361"/>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844CDCD9C00F46A1BCE9A463997082" ma:contentTypeVersion="13" ma:contentTypeDescription="Create a new document." ma:contentTypeScope="" ma:versionID="c264dbd3cde4180840d763f46b291697">
  <xsd:schema xmlns:xsd="http://www.w3.org/2001/XMLSchema" xmlns:xs="http://www.w3.org/2001/XMLSchema" xmlns:p="http://schemas.microsoft.com/office/2006/metadata/properties" xmlns:ns2="d1a1ca9c-76a7-47b7-9ef4-f14a26abf7af" xmlns:ns3="4fc865ed-9e33-4d03-b19f-b352596ecae9" targetNamespace="http://schemas.microsoft.com/office/2006/metadata/properties" ma:root="true" ma:fieldsID="7400bd4a18a24e34d0b1fb963a2d21dc" ns2:_="" ns3:_="">
    <xsd:import namespace="d1a1ca9c-76a7-47b7-9ef4-f14a26abf7af"/>
    <xsd:import namespace="4fc865ed-9e33-4d03-b19f-b352596ec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1ca9c-76a7-47b7-9ef4-f14a26abf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c865ed-9e33-4d03-b19f-b352596ec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2d6f0c-c615-4f75-a032-12c38811d25d}" ma:internalName="TaxCatchAll" ma:showField="CatchAllData" ma:web="4fc865ed-9e33-4d03-b19f-b352596eca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a1ca9c-76a7-47b7-9ef4-f14a26abf7af">
      <Terms xmlns="http://schemas.microsoft.com/office/infopath/2007/PartnerControls"/>
    </lcf76f155ced4ddcb4097134ff3c332f>
    <TaxCatchAll xmlns="4fc865ed-9e33-4d03-b19f-b352596ecae9" xsi:nil="true"/>
  </documentManagement>
</p:properties>
</file>

<file path=customXml/itemProps1.xml><?xml version="1.0" encoding="utf-8"?>
<ds:datastoreItem xmlns:ds="http://schemas.openxmlformats.org/officeDocument/2006/customXml" ds:itemID="{A2BF8769-F051-4978-B0E3-04AADB6F031B}"/>
</file>

<file path=customXml/itemProps2.xml><?xml version="1.0" encoding="utf-8"?>
<ds:datastoreItem xmlns:ds="http://schemas.openxmlformats.org/officeDocument/2006/customXml" ds:itemID="{FB539E19-BEEC-4DDD-8D73-5E188352E90C}">
  <ds:schemaRefs>
    <ds:schemaRef ds:uri="http://schemas.microsoft.com/sharepoint/v3/contenttype/forms"/>
  </ds:schemaRefs>
</ds:datastoreItem>
</file>

<file path=customXml/itemProps3.xml><?xml version="1.0" encoding="utf-8"?>
<ds:datastoreItem xmlns:ds="http://schemas.openxmlformats.org/officeDocument/2006/customXml" ds:itemID="{1889C76E-1127-4655-B022-303598579912}">
  <ds:schemaRefs>
    <ds:schemaRef ds:uri="1ccdc7b9-4b6b-4ed9-8fc5-54a67669b5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 ds:uri="0edf7d78-1330-49f6-bffc-7239953f04fe"/>
    <ds:schemaRef ds:uri="f97151d3-a763-4fee-95d1-c0b0132eac99"/>
  </ds:schemaRefs>
</ds:datastoreItem>
</file>

<file path=docProps/app.xml><?xml version="1.0" encoding="utf-8"?>
<Properties xmlns="http://schemas.openxmlformats.org/officeDocument/2006/extended-properties" xmlns:vt="http://schemas.openxmlformats.org/officeDocument/2006/docPropsVTypes">
  <TotalTime>25</TotalTime>
  <Words>3746</Words>
  <Application>Microsoft Office PowerPoint</Application>
  <PresentationFormat>Custom</PresentationFormat>
  <Paragraphs>440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Introduction and overview</vt:lpstr>
      <vt:lpstr>Learning outcomes and resource links </vt:lpstr>
      <vt:lpstr>Subject coverage</vt:lpstr>
      <vt:lpstr>3. Delivering  renewable energy</vt:lpstr>
      <vt:lpstr>Learning outcomes</vt:lpstr>
      <vt:lpstr>Net zero or carbon neutral – or both?</vt:lpstr>
      <vt:lpstr>What is the technology roadmap to the future?</vt:lpstr>
      <vt:lpstr>The technology roadmap to the future</vt:lpstr>
      <vt:lpstr>Efficiency and storage</vt:lpstr>
      <vt:lpstr>Efficiency and storage – answers  </vt:lpstr>
      <vt:lpstr>Smart distribution and AI</vt:lpstr>
      <vt:lpstr>Smart distribution and AI – answers </vt:lpstr>
      <vt:lpstr>Can a hydrogen economy play a role?</vt:lpstr>
      <vt:lpstr>Hydrogen economy – answers </vt:lpstr>
      <vt:lpstr>Hydrogen cartridges</vt:lpstr>
      <vt:lpstr>Hydrogen cartridges – answers </vt:lpstr>
      <vt:lpstr>Net zero, engineering, your career and your impact</vt:lpstr>
      <vt:lpstr>Learning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V-Bryony Yanney</cp:lastModifiedBy>
  <cp:revision>14</cp:revision>
  <dcterms:created xsi:type="dcterms:W3CDTF">2022-05-23T15:11:33Z</dcterms:created>
  <dcterms:modified xsi:type="dcterms:W3CDTF">2023-03-08T10:36:54Z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0x0101007C844CDCD9C00F46A1BCE9A463997082</vt:lpwstr>
  </property>
  <property fmtid="{D5CDD505-2E9C-101B-9397-08002B2CF9AE}" pid="3" name="MediaServiceImageTags">
    <vt:lpwstr/>
  </property>
</Properties>
</file>