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707" r:id="rId5"/>
    <p:sldMasterId id="2147483672" r:id="rId6"/>
  </p:sldMasterIdLst>
  <p:notesMasterIdLst>
    <p:notesMasterId r:id="rId21"/>
  </p:notesMasterIdLst>
  <p:sldIdLst>
    <p:sldId id="256" r:id="rId7"/>
    <p:sldId id="272" r:id="rId8"/>
    <p:sldId id="275" r:id="rId9"/>
    <p:sldId id="320" r:id="rId10"/>
    <p:sldId id="344" r:id="rId11"/>
    <p:sldId id="345" r:id="rId12"/>
    <p:sldId id="352" r:id="rId13"/>
    <p:sldId id="347" r:id="rId14"/>
    <p:sldId id="348" r:id="rId15"/>
    <p:sldId id="349" r:id="rId16"/>
    <p:sldId id="333" r:id="rId17"/>
    <p:sldId id="350" r:id="rId18"/>
    <p:sldId id="334" r:id="rId19"/>
    <p:sldId id="351" r:id="rId20"/>
  </p:sldIdLst>
  <p:sldSz cx="16257588" cy="9144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49" userDrawn="1">
          <p15:clr>
            <a:srgbClr val="A4A3A4"/>
          </p15:clr>
        </p15:guide>
        <p15:guide id="2" pos="512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52E3E04-DFCD-009C-E7C8-C19ACA976B3D}" name="Sidney Yanney" initials="SY" userId="d447cc76b5363470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V-Mike Guilmant-Cush" initials="VG" lastIdx="3" clrIdx="6">
    <p:extLst>
      <p:ext uri="{19B8F6BF-5375-455C-9EA6-DF929625EA0E}">
        <p15:presenceInfo xmlns:p15="http://schemas.microsoft.com/office/powerpoint/2012/main" userId="S::mike.guilmant-cush@blackbaud.me::3c7f021d-b981-41a2-afc2-8c0dc9565e5f" providerId="AD"/>
      </p:ext>
    </p:extLst>
  </p:cmAuthor>
  <p:cmAuthor id="1" name="Minna Down" initials="MD" lastIdx="13" clrIdx="0">
    <p:extLst>
      <p:ext uri="{19B8F6BF-5375-455C-9EA6-DF929625EA0E}">
        <p15:presenceInfo xmlns:p15="http://schemas.microsoft.com/office/powerpoint/2012/main" userId="f49f9c9fde2637aa" providerId="Windows Live"/>
      </p:ext>
    </p:extLst>
  </p:cmAuthor>
  <p:cmAuthor id="2" name="Bryony" initials="B" lastIdx="38" clrIdx="1">
    <p:extLst>
      <p:ext uri="{19B8F6BF-5375-455C-9EA6-DF929625EA0E}">
        <p15:presenceInfo xmlns:p15="http://schemas.microsoft.com/office/powerpoint/2012/main" userId="fe1aad7348244552" providerId="Windows Live"/>
      </p:ext>
    </p:extLst>
  </p:cmAuthor>
  <p:cmAuthor id="3" name="Mike Guilmant-Cush" initials="MG" lastIdx="6" clrIdx="2">
    <p:extLst>
      <p:ext uri="{19B8F6BF-5375-455C-9EA6-DF929625EA0E}">
        <p15:presenceInfo xmlns:p15="http://schemas.microsoft.com/office/powerpoint/2012/main" userId="Mike Guilmant-Cush" providerId="None"/>
      </p:ext>
    </p:extLst>
  </p:cmAuthor>
  <p:cmAuthor id="4" name="Karen Wadsworth" initials="KW" lastIdx="31" clrIdx="3">
    <p:extLst>
      <p:ext uri="{19B8F6BF-5375-455C-9EA6-DF929625EA0E}">
        <p15:presenceInfo xmlns:p15="http://schemas.microsoft.com/office/powerpoint/2012/main" userId="Karen Wadsworth" providerId="None"/>
      </p:ext>
    </p:extLst>
  </p:cmAuthor>
  <p:cmAuthor id="5" name="Estelle Lloyd" initials="EL" lastIdx="17" clrIdx="4">
    <p:extLst>
      <p:ext uri="{19B8F6BF-5375-455C-9EA6-DF929625EA0E}">
        <p15:presenceInfo xmlns:p15="http://schemas.microsoft.com/office/powerpoint/2012/main" userId="Estelle Lloyd" providerId="None"/>
      </p:ext>
    </p:extLst>
  </p:cmAuthor>
  <p:cmAuthor id="6" name="Michael Guilmant-Cush" initials="MGC" lastIdx="1" clrIdx="5">
    <p:extLst>
      <p:ext uri="{19B8F6BF-5375-455C-9EA6-DF929625EA0E}">
        <p15:presenceInfo xmlns:p15="http://schemas.microsoft.com/office/powerpoint/2012/main" userId="S::mike@mgcwriting.onmicrosoft.com::1f83a091-1871-4096-b5ea-a3285935905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1C5C"/>
    <a:srgbClr val="B2BFF0"/>
    <a:srgbClr val="22166B"/>
    <a:srgbClr val="ECECED"/>
    <a:srgbClr val="FF9EB8"/>
    <a:srgbClr val="FF7500"/>
    <a:srgbClr val="21176B"/>
    <a:srgbClr val="3DB876"/>
    <a:srgbClr val="00F291"/>
    <a:srgbClr val="24D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10007A-24A5-7A33-5A73-FECB56261477}" v="7" dt="2023-02-24T15:16:33.073"/>
    <p1510:client id="{23D10EF1-EEA0-A4C7-0742-1B44C403040C}" v="262" dt="2023-03-08T14:37:13.78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389"/>
    <p:restoredTop sz="52564" autoAdjust="0"/>
  </p:normalViewPr>
  <p:slideViewPr>
    <p:cSldViewPr snapToGrid="0" snapToObjects="1">
      <p:cViewPr varScale="1">
        <p:scale>
          <a:sx n="25" d="100"/>
          <a:sy n="25" d="100"/>
        </p:scale>
        <p:origin x="2212" y="20"/>
      </p:cViewPr>
      <p:guideLst>
        <p:guide orient="horz" pos="4649"/>
        <p:guide pos="5120"/>
      </p:guideLst>
    </p:cSldViewPr>
  </p:slideViewPr>
  <p:outlineViewPr>
    <p:cViewPr>
      <p:scale>
        <a:sx n="33" d="100"/>
        <a:sy n="33" d="100"/>
      </p:scale>
      <p:origin x="0" y="-245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-Mike Guilmant-Cush" userId="S::mike.guilmant-cush@blackbaud.me::3c7f021d-b981-41a2-afc2-8c0dc9565e5f" providerId="AD" clId="Web-{23D10EF1-EEA0-A4C7-0742-1B44C403040C}"/>
    <pc:docChg chg="modSld">
      <pc:chgData name="V-Mike Guilmant-Cush" userId="S::mike.guilmant-cush@blackbaud.me::3c7f021d-b981-41a2-afc2-8c0dc9565e5f" providerId="AD" clId="Web-{23D10EF1-EEA0-A4C7-0742-1B44C403040C}" dt="2023-03-08T14:37:13.532" v="127" actId="20577"/>
      <pc:docMkLst>
        <pc:docMk/>
      </pc:docMkLst>
      <pc:sldChg chg="modSp">
        <pc:chgData name="V-Mike Guilmant-Cush" userId="S::mike.guilmant-cush@blackbaud.me::3c7f021d-b981-41a2-afc2-8c0dc9565e5f" providerId="AD" clId="Web-{23D10EF1-EEA0-A4C7-0742-1B44C403040C}" dt="2023-03-08T14:32:04.900" v="4" actId="20577"/>
        <pc:sldMkLst>
          <pc:docMk/>
          <pc:sldMk cId="2042572004" sldId="345"/>
        </pc:sldMkLst>
        <pc:spChg chg="mod">
          <ac:chgData name="V-Mike Guilmant-Cush" userId="S::mike.guilmant-cush@blackbaud.me::3c7f021d-b981-41a2-afc2-8c0dc9565e5f" providerId="AD" clId="Web-{23D10EF1-EEA0-A4C7-0742-1B44C403040C}" dt="2023-03-08T14:31:51.384" v="0" actId="20577"/>
          <ac:spMkLst>
            <pc:docMk/>
            <pc:sldMk cId="2042572004" sldId="345"/>
            <ac:spMk id="68" creationId="{77C95514-4DE4-873A-54E4-E313E6A839D4}"/>
          </ac:spMkLst>
        </pc:spChg>
        <pc:spChg chg="mod">
          <ac:chgData name="V-Mike Guilmant-Cush" userId="S::mike.guilmant-cush@blackbaud.me::3c7f021d-b981-41a2-afc2-8c0dc9565e5f" providerId="AD" clId="Web-{23D10EF1-EEA0-A4C7-0742-1B44C403040C}" dt="2023-03-08T14:31:56.634" v="1" actId="20577"/>
          <ac:spMkLst>
            <pc:docMk/>
            <pc:sldMk cId="2042572004" sldId="345"/>
            <ac:spMk id="69" creationId="{EC283D99-7ABA-7C05-0F4C-60AEE95FE099}"/>
          </ac:spMkLst>
        </pc:spChg>
        <pc:spChg chg="mod">
          <ac:chgData name="V-Mike Guilmant-Cush" userId="S::mike.guilmant-cush@blackbaud.me::3c7f021d-b981-41a2-afc2-8c0dc9565e5f" providerId="AD" clId="Web-{23D10EF1-EEA0-A4C7-0742-1B44C403040C}" dt="2023-03-08T14:31:59.666" v="2" actId="20577"/>
          <ac:spMkLst>
            <pc:docMk/>
            <pc:sldMk cId="2042572004" sldId="345"/>
            <ac:spMk id="70" creationId="{C58D8C10-41FC-01B2-4D38-8B300FFA9C9C}"/>
          </ac:spMkLst>
        </pc:spChg>
        <pc:spChg chg="mod">
          <ac:chgData name="V-Mike Guilmant-Cush" userId="S::mike.guilmant-cush@blackbaud.me::3c7f021d-b981-41a2-afc2-8c0dc9565e5f" providerId="AD" clId="Web-{23D10EF1-EEA0-A4C7-0742-1B44C403040C}" dt="2023-03-08T14:32:04.900" v="4" actId="20577"/>
          <ac:spMkLst>
            <pc:docMk/>
            <pc:sldMk cId="2042572004" sldId="345"/>
            <ac:spMk id="71" creationId="{92EA9836-5286-BAEB-C15B-8F45D7B7CE9C}"/>
          </ac:spMkLst>
        </pc:spChg>
      </pc:sldChg>
      <pc:sldChg chg="modSp">
        <pc:chgData name="V-Mike Guilmant-Cush" userId="S::mike.guilmant-cush@blackbaud.me::3c7f021d-b981-41a2-afc2-8c0dc9565e5f" providerId="AD" clId="Web-{23D10EF1-EEA0-A4C7-0742-1B44C403040C}" dt="2023-03-08T14:37:13.532" v="127" actId="20577"/>
        <pc:sldMkLst>
          <pc:docMk/>
          <pc:sldMk cId="2649657762" sldId="347"/>
        </pc:sldMkLst>
        <pc:spChg chg="mod">
          <ac:chgData name="V-Mike Guilmant-Cush" userId="S::mike.guilmant-cush@blackbaud.me::3c7f021d-b981-41a2-afc2-8c0dc9565e5f" providerId="AD" clId="Web-{23D10EF1-EEA0-A4C7-0742-1B44C403040C}" dt="2023-03-08T14:35:40.780" v="81" actId="20577"/>
          <ac:spMkLst>
            <pc:docMk/>
            <pc:sldMk cId="2649657762" sldId="347"/>
            <ac:spMk id="10" creationId="{8C74A5F2-189A-435B-E9EE-0780A8018153}"/>
          </ac:spMkLst>
        </pc:spChg>
        <pc:spChg chg="mod">
          <ac:chgData name="V-Mike Guilmant-Cush" userId="S::mike.guilmant-cush@blackbaud.me::3c7f021d-b981-41a2-afc2-8c0dc9565e5f" providerId="AD" clId="Web-{23D10EF1-EEA0-A4C7-0742-1B44C403040C}" dt="2023-03-08T14:36:26.515" v="93" actId="20577"/>
          <ac:spMkLst>
            <pc:docMk/>
            <pc:sldMk cId="2649657762" sldId="347"/>
            <ac:spMk id="11" creationId="{1FCCB4D9-E264-5CA5-26A2-25D6350B87BB}"/>
          </ac:spMkLst>
        </pc:spChg>
        <pc:spChg chg="mod">
          <ac:chgData name="V-Mike Guilmant-Cush" userId="S::mike.guilmant-cush@blackbaud.me::3c7f021d-b981-41a2-afc2-8c0dc9565e5f" providerId="AD" clId="Web-{23D10EF1-EEA0-A4C7-0742-1B44C403040C}" dt="2023-03-08T14:37:13.532" v="127" actId="20577"/>
          <ac:spMkLst>
            <pc:docMk/>
            <pc:sldMk cId="2649657762" sldId="347"/>
            <ac:spMk id="12" creationId="{328B632E-054C-795C-E94A-18D69875A93E}"/>
          </ac:spMkLst>
        </pc:spChg>
      </pc:sldChg>
      <pc:sldChg chg="modSp">
        <pc:chgData name="V-Mike Guilmant-Cush" userId="S::mike.guilmant-cush@blackbaud.me::3c7f021d-b981-41a2-afc2-8c0dc9565e5f" providerId="AD" clId="Web-{23D10EF1-EEA0-A4C7-0742-1B44C403040C}" dt="2023-03-08T14:33:13.339" v="7" actId="20577"/>
        <pc:sldMkLst>
          <pc:docMk/>
          <pc:sldMk cId="4216758114" sldId="352"/>
        </pc:sldMkLst>
        <pc:spChg chg="mod">
          <ac:chgData name="V-Mike Guilmant-Cush" userId="S::mike.guilmant-cush@blackbaud.me::3c7f021d-b981-41a2-afc2-8c0dc9565e5f" providerId="AD" clId="Web-{23D10EF1-EEA0-A4C7-0742-1B44C403040C}" dt="2023-03-08T14:33:09.105" v="5" actId="20577"/>
          <ac:spMkLst>
            <pc:docMk/>
            <pc:sldMk cId="4216758114" sldId="352"/>
            <ac:spMk id="5" creationId="{1B311A94-C364-2022-FC2F-AEFAD92B31B7}"/>
          </ac:spMkLst>
        </pc:spChg>
        <pc:spChg chg="mod">
          <ac:chgData name="V-Mike Guilmant-Cush" userId="S::mike.guilmant-cush@blackbaud.me::3c7f021d-b981-41a2-afc2-8c0dc9565e5f" providerId="AD" clId="Web-{23D10EF1-EEA0-A4C7-0742-1B44C403040C}" dt="2023-03-08T14:33:13.339" v="7" actId="20577"/>
          <ac:spMkLst>
            <pc:docMk/>
            <pc:sldMk cId="4216758114" sldId="352"/>
            <ac:spMk id="6" creationId="{346EDC81-782A-4131-E4B0-CC25924793C7}"/>
          </ac:spMkLst>
        </pc:spChg>
      </pc:sldChg>
    </pc:docChg>
  </pc:docChgLst>
  <pc:docChgLst>
    <pc:chgData name="V-Mike Guilmant-Cush" userId="S::mike.guilmant-cush@blackbaud.me::3c7f021d-b981-41a2-afc2-8c0dc9565e5f" providerId="AD" clId="Web-{1F10007A-24A5-7A33-5A73-FECB56261477}"/>
    <pc:docChg chg="modSld">
      <pc:chgData name="V-Mike Guilmant-Cush" userId="S::mike.guilmant-cush@blackbaud.me::3c7f021d-b981-41a2-afc2-8c0dc9565e5f" providerId="AD" clId="Web-{1F10007A-24A5-7A33-5A73-FECB56261477}" dt="2023-02-24T15:16:33.073" v="4"/>
      <pc:docMkLst>
        <pc:docMk/>
      </pc:docMkLst>
      <pc:sldChg chg="delSp modSp">
        <pc:chgData name="V-Mike Guilmant-Cush" userId="S::mike.guilmant-cush@blackbaud.me::3c7f021d-b981-41a2-afc2-8c0dc9565e5f" providerId="AD" clId="Web-{1F10007A-24A5-7A33-5A73-FECB56261477}" dt="2023-02-24T15:16:33.073" v="4"/>
        <pc:sldMkLst>
          <pc:docMk/>
          <pc:sldMk cId="2042572004" sldId="345"/>
        </pc:sldMkLst>
        <pc:spChg chg="mod">
          <ac:chgData name="V-Mike Guilmant-Cush" userId="S::mike.guilmant-cush@blackbaud.me::3c7f021d-b981-41a2-afc2-8c0dc9565e5f" providerId="AD" clId="Web-{1F10007A-24A5-7A33-5A73-FECB56261477}" dt="2023-02-24T15:16:21.463" v="2"/>
          <ac:spMkLst>
            <pc:docMk/>
            <pc:sldMk cId="2042572004" sldId="345"/>
            <ac:spMk id="35" creationId="{3EBFF11E-EAB6-9775-703F-3D1B6C219408}"/>
          </ac:spMkLst>
        </pc:spChg>
        <pc:spChg chg="mod">
          <ac:chgData name="V-Mike Guilmant-Cush" userId="S::mike.guilmant-cush@blackbaud.me::3c7f021d-b981-41a2-afc2-8c0dc9565e5f" providerId="AD" clId="Web-{1F10007A-24A5-7A33-5A73-FECB56261477}" dt="2023-02-24T15:16:16.197" v="1"/>
          <ac:spMkLst>
            <pc:docMk/>
            <pc:sldMk cId="2042572004" sldId="345"/>
            <ac:spMk id="36" creationId="{CE779032-5AD5-ABD3-C8D4-21ED50C9515F}"/>
          </ac:spMkLst>
        </pc:spChg>
        <pc:spChg chg="mod">
          <ac:chgData name="V-Mike Guilmant-Cush" userId="S::mike.guilmant-cush@blackbaud.me::3c7f021d-b981-41a2-afc2-8c0dc9565e5f" providerId="AD" clId="Web-{1F10007A-24A5-7A33-5A73-FECB56261477}" dt="2023-02-24T15:15:50.617" v="0" actId="1076"/>
          <ac:spMkLst>
            <pc:docMk/>
            <pc:sldMk cId="2042572004" sldId="345"/>
            <ac:spMk id="74" creationId="{A56ECC92-706B-DBAF-F79F-447061D2705D}"/>
          </ac:spMkLst>
        </pc:spChg>
        <pc:cxnChg chg="del">
          <ac:chgData name="V-Mike Guilmant-Cush" userId="S::mike.guilmant-cush@blackbaud.me::3c7f021d-b981-41a2-afc2-8c0dc9565e5f" providerId="AD" clId="Web-{1F10007A-24A5-7A33-5A73-FECB56261477}" dt="2023-02-24T15:16:30.511" v="3"/>
          <ac:cxnSpMkLst>
            <pc:docMk/>
            <pc:sldMk cId="2042572004" sldId="345"/>
            <ac:cxnSpMk id="37" creationId="{F58703EC-C1EC-BAE8-7982-57FB4809BA43}"/>
          </ac:cxnSpMkLst>
        </pc:cxnChg>
        <pc:cxnChg chg="del">
          <ac:chgData name="V-Mike Guilmant-Cush" userId="S::mike.guilmant-cush@blackbaud.me::3c7f021d-b981-41a2-afc2-8c0dc9565e5f" providerId="AD" clId="Web-{1F10007A-24A5-7A33-5A73-FECB56261477}" dt="2023-02-24T15:16:33.073" v="4"/>
          <ac:cxnSpMkLst>
            <pc:docMk/>
            <pc:sldMk cId="2042572004" sldId="345"/>
            <ac:cxnSpMk id="48" creationId="{61B251F7-9985-3E9F-264F-C5C21F8CEDDA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6177F610-3751-F945-A338-751CC6F6B176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7713ECE-1B03-7F4B-8F63-1FC03E6A28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21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8796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261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7091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1853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6601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42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995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3485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73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1109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109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5659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47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713ECE-1B03-7F4B-8F63-1FC03E6A284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9032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37221" y="1496484"/>
            <a:ext cx="6208295" cy="6251853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2EAAA0-1EDA-BE19-1612-350625794AE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605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8729" y="1167130"/>
            <a:ext cx="6380130" cy="6910070"/>
          </a:xfrm>
        </p:spPr>
        <p:txBody>
          <a:bodyPr anchor="ctr">
            <a:normAutofit/>
          </a:bodyPr>
          <a:lstStyle>
            <a:lvl1pPr algn="ctr">
              <a:defRPr sz="5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3CD62CC-58C0-5E0E-BABB-F71C515C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93576F-7F1D-5EFB-17B8-81732A533E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990" y="0"/>
            <a:ext cx="16272578" cy="916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779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260835-944E-7CBD-3997-491A87F1E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19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11592" y="1316567"/>
            <a:ext cx="8230404" cy="6498167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D4245972-D3D9-B483-0041-8D9AFD4A1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868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9827" y="609600"/>
            <a:ext cx="5243495" cy="2133600"/>
          </a:xfrm>
        </p:spPr>
        <p:txBody>
          <a:bodyPr anchor="b"/>
          <a:lstStyle>
            <a:lvl1pPr>
              <a:defRPr sz="4267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11592" y="1316567"/>
            <a:ext cx="8230404" cy="6498167"/>
          </a:xfrm>
        </p:spPr>
        <p:txBody>
          <a:bodyPr anchor="t"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9827" y="2743200"/>
            <a:ext cx="5243495" cy="5082117"/>
          </a:xfrm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1867"/>
            </a:lvl2pPr>
            <a:lvl3pPr marL="1219170" indent="0">
              <a:buNone/>
              <a:defRPr sz="1600"/>
            </a:lvl3pPr>
            <a:lvl4pPr marL="1828754" indent="0">
              <a:buNone/>
              <a:defRPr sz="1333"/>
            </a:lvl4pPr>
            <a:lvl5pPr marL="2438339" indent="0">
              <a:buNone/>
              <a:defRPr sz="1333"/>
            </a:lvl5pPr>
            <a:lvl6pPr marL="3047924" indent="0">
              <a:buNone/>
              <a:defRPr sz="1333"/>
            </a:lvl6pPr>
            <a:lvl7pPr marL="3657509" indent="0">
              <a:buNone/>
              <a:defRPr sz="1333"/>
            </a:lvl7pPr>
            <a:lvl8pPr marL="4267093" indent="0">
              <a:buNone/>
              <a:defRPr sz="1333"/>
            </a:lvl8pPr>
            <a:lvl9pPr marL="4876678" indent="0">
              <a:buNone/>
              <a:defRPr sz="1333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D9F9920-B0B6-28A2-62FE-A54B339F4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319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0B00B66-1DD8-6CEF-8ECF-43ED974D0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168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634337" y="486834"/>
            <a:ext cx="3505542" cy="774911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709" y="486834"/>
            <a:ext cx="10313407" cy="774911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17709" y="8475134"/>
            <a:ext cx="3657957" cy="486833"/>
          </a:xfrm>
          <a:prstGeom prst="rect">
            <a:avLst/>
          </a:prstGeom>
        </p:spPr>
        <p:txBody>
          <a:bodyPr/>
          <a:lstStyle/>
          <a:p>
            <a:fld id="{C9125D00-F7C3-3147-8FA7-087DEE8832CD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6A4707-2BE5-C8B2-2A71-D40AE0F1F2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138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CAB0-5DC4-29D6-2C01-847AE9BCF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0FA068-6A62-67D6-CD15-8DE22D429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82920-9D38-DE5A-0C9F-D516D712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E3578C-5160-AC26-FB6B-4D30E133C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40772-5D16-70EE-791F-E32E70E86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220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7F62B0-CDF7-FCE2-13FE-7EFA89C29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DC3CDC-5DF9-1B39-51CA-E3C655FD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14A827-F422-5898-D4BA-37B6D583A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12F9B-C13A-5ECC-766B-343D4E0A0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EC9919-81D5-51D9-CD5C-99E76338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50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4ADA0E-5C8B-1F84-905D-5B57816D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CA75B0-770D-822E-4A42-98E1F9F55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23664-4D98-7B5A-07FE-0B34080E5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E7B4E7-B8F2-84BC-922B-C7AF04F7A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C1A7E-BBA7-152C-421C-AC14607D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902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6C0BA7-47BB-CA0C-D664-363D45C9B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01E5-7656-F0BE-FE56-76E13F924E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FCAE179-E434-56A1-4C6F-DF9621D1C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7C09F7-6E47-0B6E-F69F-60BCA8EAC1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F2903F-F690-52C4-07E4-63526DD6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E208C2-74ED-8DE4-A83F-72A01EAF8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61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04689C-D456-0524-6D9D-0F06DFE532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6257588" cy="91520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1D153C-2691-E06D-2D89-9E726D9E96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75" y="1"/>
            <a:ext cx="16257587" cy="915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652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8EB71-AEB4-6D73-A212-6070B2414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45E57-8121-C433-904C-BA757B348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22EE77-1016-F879-37D1-268995C1F9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C975AA-EAE7-D776-D2CF-02D57F94C8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005B17-3335-2DE6-CCDE-D8036C69E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FA0732D-8883-3C10-BF83-FB6D75AB3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0FF39D-C1A7-6DD1-E70A-FB004693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7CC07-3929-7B42-4320-0965E4AB70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601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4098D-816B-A804-41B1-4877F0098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6C527A-D9E2-6881-6DFC-B08C9213C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61A88-8D77-EFD3-50B4-830C09B78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9DD20D-1719-E6EB-297F-1C609D36E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71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E3DA2E-0464-23CB-3593-11B7F4C97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F2CC8F-027E-D863-6926-F23B85B92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00D28-9F81-851F-E2F8-527BC9FC3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1638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BEDCD-D4E9-E6CE-38AD-68192E473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273C2-7900-321B-4778-930F6C402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E7D4FA-A2BD-8544-FDDC-CB45C741E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C6558-C683-4A08-D578-64BD383C34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C36BB5-BAEA-0352-A5DA-0DB2FE977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D8B17A-3E92-B794-FDA2-4635E1D8C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681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C1D34B-DF48-4D34-80CB-754E30F55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997C01-8029-0E14-55C2-AF96D43AB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6C267D-602C-93AC-3D10-800F2906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C1358C-D0D7-1F52-7B00-A0FFFCAE2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18D67C-07F6-3767-3DF7-85FD2092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8F7E5-27BA-46A6-BC1C-F57530CE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4907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1DE55-E961-BE3A-BAC1-90F1B701A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3C0D7A-9700-5E35-C80F-2638B7973C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6C45D-794F-3955-C8B4-AD7D6F2F4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3F188E-E7F2-8153-63F2-06407F924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9AE01-4E2A-A77B-F656-0ACCB6CB4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85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8450DB8-B543-F6B9-615E-976D7CABB4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59D7FC-195F-FB91-0298-4EE8CD49A1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13A4EE-BC76-85BA-A2FA-F91A6D211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2D71B3-1841-0B67-0552-DCB6E47C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2473C2-0C7C-DD86-569D-5C05A1F15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195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10E7AF-1298-7727-ACE8-E99754474D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0" y="1497013"/>
            <a:ext cx="12193588" cy="3182937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C3538C-AFC8-5EBD-11BC-16A8D87966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32000" y="4802188"/>
            <a:ext cx="12193588" cy="22082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76375-923B-BBD3-E153-118134A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0E00CF-14C1-7BBB-EF95-89DC1BB9F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DA2F6D-29F9-58E4-688B-DA1E5E1F8E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5725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5DDE5E-C45B-5C30-6A45-E4304B608C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B8EEE0-D309-955A-C1A2-73AC06397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565BB-C942-DE28-7F7E-DC71B0DACB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092E4-D234-612F-BA10-A169AF20A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8E7E5-8A29-4398-2BC8-F95A680CE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0766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4DDCE4-9E53-3D0E-ABE4-43F7B0A47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9663" y="2279650"/>
            <a:ext cx="14022387" cy="3803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32D0B7-62BC-25D8-E753-B55CC7E2A4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09663" y="6119813"/>
            <a:ext cx="14022387" cy="20002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9E874-F06A-1983-AA94-18929772B0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833F51-1C52-585D-9E48-E72550D68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45DE76-BA89-D917-8C76-6EC3C4DDF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880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D919469-B195-8DD3-2DB3-28AD95D2E02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374" y="0"/>
            <a:ext cx="16267961" cy="915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3925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4A7FD9-51D9-BAF0-C0F2-28586B5F79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716B93-5B89-C74D-27E7-FA600F4303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0" y="2433638"/>
            <a:ext cx="6934200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A3582A-6D7F-FB3C-37BF-9033C5E0A5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04200" y="2433638"/>
            <a:ext cx="6935788" cy="580231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E8699B-214C-4B7C-CCEE-C96EC858C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E7A2D2-7D61-7D92-EB9D-B60FB6870F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A09E8-EB0B-2C43-3A09-3EC3DD8FC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33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CD4DB3-EC2F-E6B6-EE9A-FD909C982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487363"/>
            <a:ext cx="14022387" cy="176688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017415-E951-C3DD-5354-9C1EDDB6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9188" y="2241550"/>
            <a:ext cx="687863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ED3CBA-356F-E158-0AD7-60F9E83D5E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9188" y="3340100"/>
            <a:ext cx="687863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2B1AE9-3872-A94E-DC03-AF73431A85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8231188" y="2241550"/>
            <a:ext cx="6910387" cy="10985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10338B-F176-8BCC-08F1-84D9BEF162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231188" y="3340100"/>
            <a:ext cx="6910387" cy="4913313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A93E13-F64D-36C2-3A96-1ED31CF8B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0F52879-7EA7-8A4D-0771-D831123A2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007BAE-3DE4-ED1A-E0F7-5F2618883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96744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223EC-3D03-CF8B-25B2-0F8F04EF5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6C38345-49FA-D206-376F-8336C4478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F94E86-B911-1A51-8ED6-9A3FB2DCB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430EBE-6A9A-1136-869D-A9B28C0B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705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AEDF4-CC12-6366-19BD-F5153360B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487247-20BD-F2F2-2ACE-89066446B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3232FB-794A-B6BF-A102-244B81454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229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82F5D7-CE14-1190-9C40-B0D58B16E5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5DCF1-149D-1397-4AE2-79753993E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C21F2E-2368-A669-7865-55328BB5A8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8698E-A303-1C62-24C9-BCFBA3A61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74E394-455F-E7D2-38AE-F74D8C01D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ED742C-F47E-571B-F815-9DCB386A8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34325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0F609-6681-721D-3E31-E1E5DF65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9188" y="609600"/>
            <a:ext cx="5243512" cy="21336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C206B6-A955-0212-79CC-0D5E818E78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911975" y="1316038"/>
            <a:ext cx="8229600" cy="64992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F044-88B5-B57F-A0EF-74620A239A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119188" y="2743200"/>
            <a:ext cx="5243512" cy="508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C01B92-F52E-E434-142B-9C5E635F8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6C34E-58D4-BDF1-1034-CD6B8D60C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FD075D-A7FD-5C52-2EBD-4507B78E6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132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721FC-87BF-322E-F210-5E271697F9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CEB477-5352-DFFD-8BF7-5A295E56E4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82981-B35A-8C7E-929D-1B8C396C2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706713-91B2-DD05-FF88-DCD6AC4BC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7E8C2-3ADA-3F0B-6C00-A1074B046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6623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D7E1A5-B155-5530-5566-2725C4600A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1634788" y="487363"/>
            <a:ext cx="3505200" cy="7748587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1CE1-9D16-1B7D-B0EF-2E71FE88CB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17600" y="487363"/>
            <a:ext cx="10364788" cy="7748587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491EC2-326F-55D4-2B63-36C1989BF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10E72D-18C5-AB2B-33AF-2ACC42CB1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0D443B-C039-58BC-84EC-F2E60B094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2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6C3B16-DB15-482D-A3AF-753DCA420CF8}"/>
              </a:ext>
            </a:extLst>
          </p:cNvPr>
          <p:cNvSpPr txBox="1">
            <a:spLocks/>
          </p:cNvSpPr>
          <p:nvPr userDrawn="1"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EAF283C-9637-FE26-19A7-D2C04D2E0E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40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D6C3B16-DB15-482D-A3AF-753DCA420CF8}"/>
              </a:ext>
            </a:extLst>
          </p:cNvPr>
          <p:cNvSpPr txBox="1">
            <a:spLocks/>
          </p:cNvSpPr>
          <p:nvPr userDrawn="1"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‹#›</a:t>
            </a:fld>
            <a:endParaRPr lang="en-US" b="0" dirty="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2984865-C543-3741-88B0-2E420980B0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72" y="0"/>
            <a:ext cx="16243301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5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331687" y="680297"/>
            <a:ext cx="2275650" cy="486833"/>
          </a:xfrm>
        </p:spPr>
        <p:txBody>
          <a:bodyPr/>
          <a:lstStyle/>
          <a:p>
            <a:r>
              <a:rPr lang="en-US"/>
              <a:t>Innovation and change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A4974198-0EBB-EE33-521E-0EFC317EC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</p:spPr>
        <p:txBody>
          <a:bodyPr/>
          <a:lstStyle/>
          <a:p>
            <a:r>
              <a:rPr lang="en-GB" dirty="0"/>
              <a:t>Emerging technologies and sustainability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D96F8-24D1-E866-70B0-6F92AA015E3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09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9981697" cy="72813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393555" y="680297"/>
            <a:ext cx="5213782" cy="486833"/>
          </a:xfrm>
        </p:spPr>
        <p:txBody>
          <a:bodyPr/>
          <a:lstStyle/>
          <a:p>
            <a:r>
              <a:rPr lang="en-US"/>
              <a:t>Sustainability  |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EEBE850-DD37-DC83-58E8-28BF54123E31}"/>
              </a:ext>
            </a:extLst>
          </p:cNvPr>
          <p:cNvCxnSpPr>
            <a:cxnSpLocks/>
          </p:cNvCxnSpPr>
          <p:nvPr userDrawn="1"/>
        </p:nvCxnSpPr>
        <p:spPr>
          <a:xfrm>
            <a:off x="411858" y="4568611"/>
            <a:ext cx="4219964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81F7BC98-7CD0-684B-3592-45A710A2AE6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858" y="4165865"/>
            <a:ext cx="2677714" cy="383529"/>
          </a:xfrm>
        </p:spPr>
        <p:txBody>
          <a:bodyPr/>
          <a:lstStyle/>
          <a:p>
            <a:pPr lvl="2"/>
            <a:r>
              <a:rPr lang="en-GB" dirty="0"/>
              <a:t>Third level</a:t>
            </a:r>
          </a:p>
        </p:txBody>
      </p:sp>
      <p:sp>
        <p:nvSpPr>
          <p:cNvPr id="40" name="Content Placeholder 6">
            <a:extLst>
              <a:ext uri="{FF2B5EF4-FFF2-40B4-BE49-F238E27FC236}">
                <a16:creationId xmlns:a16="http://schemas.microsoft.com/office/drawing/2014/main" id="{1A04E5D9-C80A-EFE1-C276-F91333F4D45C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60581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3" name="Content Placeholder 6">
            <a:extLst>
              <a:ext uri="{FF2B5EF4-FFF2-40B4-BE49-F238E27FC236}">
                <a16:creationId xmlns:a16="http://schemas.microsoft.com/office/drawing/2014/main" id="{F971CA1C-4DFA-F19E-ED92-E067DA4CB826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318320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0" name="Text Placeholder 14">
            <a:extLst>
              <a:ext uri="{FF2B5EF4-FFF2-40B4-BE49-F238E27FC236}">
                <a16:creationId xmlns:a16="http://schemas.microsoft.com/office/drawing/2014/main" id="{83A59D01-5DD8-A717-B7C7-A6A0DED88EB5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4923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3" name="Text Placeholder 14">
            <a:extLst>
              <a:ext uri="{FF2B5EF4-FFF2-40B4-BE49-F238E27FC236}">
                <a16:creationId xmlns:a16="http://schemas.microsoft.com/office/drawing/2014/main" id="{989EF47C-4348-2AF7-0E7B-86139A4A92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7880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38" name="Content Placeholder 6">
            <a:extLst>
              <a:ext uri="{FF2B5EF4-FFF2-40B4-BE49-F238E27FC236}">
                <a16:creationId xmlns:a16="http://schemas.microsoft.com/office/drawing/2014/main" id="{2665C20B-909B-4DC8-9885-04990A5D0350}"/>
              </a:ext>
            </a:extLst>
          </p:cNvPr>
          <p:cNvSpPr>
            <a:spLocks noGrp="1"/>
          </p:cNvSpPr>
          <p:nvPr>
            <p:ph sz="quarter" idx="40"/>
          </p:nvPr>
        </p:nvSpPr>
        <p:spPr>
          <a:xfrm>
            <a:off x="5806464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39" name="Content Placeholder 6">
            <a:extLst>
              <a:ext uri="{FF2B5EF4-FFF2-40B4-BE49-F238E27FC236}">
                <a16:creationId xmlns:a16="http://schemas.microsoft.com/office/drawing/2014/main" id="{AFCC6EA3-8AC0-8391-694C-285B2305984E}"/>
              </a:ext>
            </a:extLst>
          </p:cNvPr>
          <p:cNvSpPr>
            <a:spLocks noGrp="1"/>
          </p:cNvSpPr>
          <p:nvPr>
            <p:ph sz="quarter" idx="41"/>
          </p:nvPr>
        </p:nvSpPr>
        <p:spPr>
          <a:xfrm>
            <a:off x="8383851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1" name="Text Placeholder 14">
            <a:extLst>
              <a:ext uri="{FF2B5EF4-FFF2-40B4-BE49-F238E27FC236}">
                <a16:creationId xmlns:a16="http://schemas.microsoft.com/office/drawing/2014/main" id="{42BE7498-09B7-D49D-E531-D8F9EBB4B1E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849889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5" name="Text Placeholder 14">
            <a:extLst>
              <a:ext uri="{FF2B5EF4-FFF2-40B4-BE49-F238E27FC236}">
                <a16:creationId xmlns:a16="http://schemas.microsoft.com/office/drawing/2014/main" id="{03811367-FE27-ECFE-C386-9265B1434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479456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6" name="Content Placeholder 6">
            <a:extLst>
              <a:ext uri="{FF2B5EF4-FFF2-40B4-BE49-F238E27FC236}">
                <a16:creationId xmlns:a16="http://schemas.microsoft.com/office/drawing/2014/main" id="{E103C0BF-D3BA-1CDE-B3FA-A0B6C37251B2}"/>
              </a:ext>
            </a:extLst>
          </p:cNvPr>
          <p:cNvSpPr>
            <a:spLocks noGrp="1"/>
          </p:cNvSpPr>
          <p:nvPr>
            <p:ph sz="quarter" idx="44"/>
          </p:nvPr>
        </p:nvSpPr>
        <p:spPr>
          <a:xfrm>
            <a:off x="11035692" y="6300944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7" name="Content Placeholder 6">
            <a:extLst>
              <a:ext uri="{FF2B5EF4-FFF2-40B4-BE49-F238E27FC236}">
                <a16:creationId xmlns:a16="http://schemas.microsoft.com/office/drawing/2014/main" id="{3F1EC2D2-0106-87F4-853F-12BB2CA09962}"/>
              </a:ext>
            </a:extLst>
          </p:cNvPr>
          <p:cNvSpPr>
            <a:spLocks noGrp="1"/>
          </p:cNvSpPr>
          <p:nvPr>
            <p:ph sz="quarter" idx="45"/>
          </p:nvPr>
        </p:nvSpPr>
        <p:spPr>
          <a:xfrm>
            <a:off x="13613079" y="6261232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68" name="Text Placeholder 14">
            <a:extLst>
              <a:ext uri="{FF2B5EF4-FFF2-40B4-BE49-F238E27FC236}">
                <a16:creationId xmlns:a16="http://schemas.microsoft.com/office/drawing/2014/main" id="{458C1720-3803-E0DE-533A-868F1F49EC8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79117" y="7608292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69" name="Text Placeholder 14">
            <a:extLst>
              <a:ext uri="{FF2B5EF4-FFF2-40B4-BE49-F238E27FC236}">
                <a16:creationId xmlns:a16="http://schemas.microsoft.com/office/drawing/2014/main" id="{E52F994A-5D48-BF28-3DEC-0B809C7990D4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708684" y="751391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88EE313E-EF5F-9635-708F-8D9287DBD52E}"/>
              </a:ext>
            </a:extLst>
          </p:cNvPr>
          <p:cNvCxnSpPr>
            <a:cxnSpLocks/>
          </p:cNvCxnSpPr>
          <p:nvPr userDrawn="1"/>
        </p:nvCxnSpPr>
        <p:spPr>
          <a:xfrm>
            <a:off x="20145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8175550C-F2F1-3AE7-3328-20D58CD2B597}"/>
              </a:ext>
            </a:extLst>
          </p:cNvPr>
          <p:cNvCxnSpPr>
            <a:cxnSpLocks/>
          </p:cNvCxnSpPr>
          <p:nvPr userDrawn="1"/>
        </p:nvCxnSpPr>
        <p:spPr>
          <a:xfrm>
            <a:off x="4643438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9F668B7F-71DF-6E48-1F74-42B992D8DCD4}"/>
              </a:ext>
            </a:extLst>
          </p:cNvPr>
          <p:cNvCxnSpPr>
            <a:cxnSpLocks/>
          </p:cNvCxnSpPr>
          <p:nvPr userDrawn="1"/>
        </p:nvCxnSpPr>
        <p:spPr>
          <a:xfrm>
            <a:off x="98726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C71D670B-12EA-546B-E5B4-9AA823569F32}"/>
              </a:ext>
            </a:extLst>
          </p:cNvPr>
          <p:cNvCxnSpPr>
            <a:cxnSpLocks/>
          </p:cNvCxnSpPr>
          <p:nvPr userDrawn="1"/>
        </p:nvCxnSpPr>
        <p:spPr>
          <a:xfrm>
            <a:off x="125015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lg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C5704CB-CDF6-0680-7A0F-6BD1159D996A}"/>
              </a:ext>
            </a:extLst>
          </p:cNvPr>
          <p:cNvCxnSpPr>
            <a:cxnSpLocks/>
          </p:cNvCxnSpPr>
          <p:nvPr userDrawn="1"/>
        </p:nvCxnSpPr>
        <p:spPr>
          <a:xfrm>
            <a:off x="7243763" y="6889001"/>
            <a:ext cx="1031185" cy="0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73B1CE35-BD5B-FF1B-1D6F-E2D84F200CF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700994" y="4463666"/>
            <a:ext cx="2170563" cy="1553352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78" name="Content Placeholder 6">
            <a:extLst>
              <a:ext uri="{FF2B5EF4-FFF2-40B4-BE49-F238E27FC236}">
                <a16:creationId xmlns:a16="http://schemas.microsoft.com/office/drawing/2014/main" id="{6C5EB8DC-5360-CE76-274B-BB58171ECFE7}"/>
              </a:ext>
            </a:extLst>
          </p:cNvPr>
          <p:cNvSpPr>
            <a:spLocks noGrp="1"/>
          </p:cNvSpPr>
          <p:nvPr>
            <p:ph sz="quarter" idx="49"/>
          </p:nvPr>
        </p:nvSpPr>
        <p:spPr>
          <a:xfrm>
            <a:off x="5049226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79" name="Text Placeholder 14">
            <a:extLst>
              <a:ext uri="{FF2B5EF4-FFF2-40B4-BE49-F238E27FC236}">
                <a16:creationId xmlns:a16="http://schemas.microsoft.com/office/drawing/2014/main" id="{6376B28D-25C1-9520-9A0F-6D617E298E68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5092651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0" name="Content Placeholder 6">
            <a:extLst>
              <a:ext uri="{FF2B5EF4-FFF2-40B4-BE49-F238E27FC236}">
                <a16:creationId xmlns:a16="http://schemas.microsoft.com/office/drawing/2014/main" id="{08096E47-C25E-DDF7-2F0C-8BA748B68447}"/>
              </a:ext>
            </a:extLst>
          </p:cNvPr>
          <p:cNvSpPr>
            <a:spLocks noGrp="1"/>
          </p:cNvSpPr>
          <p:nvPr>
            <p:ph sz="quarter" idx="51"/>
          </p:nvPr>
        </p:nvSpPr>
        <p:spPr>
          <a:xfrm>
            <a:off x="9206892" y="3829207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1" name="Text Placeholder 14">
            <a:extLst>
              <a:ext uri="{FF2B5EF4-FFF2-40B4-BE49-F238E27FC236}">
                <a16:creationId xmlns:a16="http://schemas.microsoft.com/office/drawing/2014/main" id="{6EB83CC1-40CC-71C2-2AC7-13057919404E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50317" y="5136555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83" name="Content Placeholder 6">
            <a:extLst>
              <a:ext uri="{FF2B5EF4-FFF2-40B4-BE49-F238E27FC236}">
                <a16:creationId xmlns:a16="http://schemas.microsoft.com/office/drawing/2014/main" id="{2F047CC8-875D-4148-0A71-DFF145E98F19}"/>
              </a:ext>
            </a:extLst>
          </p:cNvPr>
          <p:cNvSpPr>
            <a:spLocks noGrp="1"/>
          </p:cNvSpPr>
          <p:nvPr>
            <p:ph sz="quarter" idx="53"/>
          </p:nvPr>
        </p:nvSpPr>
        <p:spPr>
          <a:xfrm>
            <a:off x="7120917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84" name="Text Placeholder 14">
            <a:extLst>
              <a:ext uri="{FF2B5EF4-FFF2-40B4-BE49-F238E27FC236}">
                <a16:creationId xmlns:a16="http://schemas.microsoft.com/office/drawing/2014/main" id="{3A6B629C-496F-30EB-10B7-0F823CD79485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7164342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F90F8C93-9395-15E4-CDEA-A23A967FDDD1}"/>
              </a:ext>
            </a:extLst>
          </p:cNvPr>
          <p:cNvCxnSpPr>
            <a:cxnSpLocks/>
          </p:cNvCxnSpPr>
          <p:nvPr userDrawn="1"/>
        </p:nvCxnSpPr>
        <p:spPr>
          <a:xfrm flipV="1">
            <a:off x="9286876" y="5458047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06FDEF80-4B28-9C0E-4153-0AC297588123}"/>
              </a:ext>
            </a:extLst>
          </p:cNvPr>
          <p:cNvCxnSpPr>
            <a:cxnSpLocks/>
          </p:cNvCxnSpPr>
          <p:nvPr userDrawn="1"/>
        </p:nvCxnSpPr>
        <p:spPr>
          <a:xfrm>
            <a:off x="5999562" y="5485102"/>
            <a:ext cx="225719" cy="745154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3E343168-A891-86F0-A02B-06B4403428B5}"/>
              </a:ext>
            </a:extLst>
          </p:cNvPr>
          <p:cNvCxnSpPr>
            <a:cxnSpLocks/>
          </p:cNvCxnSpPr>
          <p:nvPr userDrawn="1"/>
        </p:nvCxnSpPr>
        <p:spPr>
          <a:xfrm flipH="1">
            <a:off x="6298187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EBD3ED41-73E6-AF8F-EBDD-02EE0F43CF26}"/>
              </a:ext>
            </a:extLst>
          </p:cNvPr>
          <p:cNvCxnSpPr>
            <a:cxnSpLocks/>
          </p:cNvCxnSpPr>
          <p:nvPr userDrawn="1"/>
        </p:nvCxnSpPr>
        <p:spPr>
          <a:xfrm>
            <a:off x="8403434" y="3358590"/>
            <a:ext cx="778807" cy="568853"/>
          </a:xfrm>
          <a:prstGeom prst="straightConnector1">
            <a:avLst/>
          </a:prstGeom>
          <a:ln w="15875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Content Placeholder 6">
            <a:extLst>
              <a:ext uri="{FF2B5EF4-FFF2-40B4-BE49-F238E27FC236}">
                <a16:creationId xmlns:a16="http://schemas.microsoft.com/office/drawing/2014/main" id="{1E918644-F917-835B-B644-3228C06755BB}"/>
              </a:ext>
            </a:extLst>
          </p:cNvPr>
          <p:cNvSpPr>
            <a:spLocks noGrp="1"/>
          </p:cNvSpPr>
          <p:nvPr>
            <p:ph sz="quarter" idx="55"/>
          </p:nvPr>
        </p:nvSpPr>
        <p:spPr>
          <a:xfrm>
            <a:off x="11650054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0" name="Text Placeholder 14">
            <a:extLst>
              <a:ext uri="{FF2B5EF4-FFF2-40B4-BE49-F238E27FC236}">
                <a16:creationId xmlns:a16="http://schemas.microsoft.com/office/drawing/2014/main" id="{488F3D23-6144-9989-EBC6-F90244273107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1693479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1" name="Content Placeholder 6">
            <a:extLst>
              <a:ext uri="{FF2B5EF4-FFF2-40B4-BE49-F238E27FC236}">
                <a16:creationId xmlns:a16="http://schemas.microsoft.com/office/drawing/2014/main" id="{56598799-1CB2-81F6-F9B2-97F37E78A9EA}"/>
              </a:ext>
            </a:extLst>
          </p:cNvPr>
          <p:cNvSpPr>
            <a:spLocks noGrp="1"/>
          </p:cNvSpPr>
          <p:nvPr>
            <p:ph sz="quarter" idx="57"/>
          </p:nvPr>
        </p:nvSpPr>
        <p:spPr>
          <a:xfrm>
            <a:off x="14236092" y="2300445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2" name="Text Placeholder 14">
            <a:extLst>
              <a:ext uri="{FF2B5EF4-FFF2-40B4-BE49-F238E27FC236}">
                <a16:creationId xmlns:a16="http://schemas.microsoft.com/office/drawing/2014/main" id="{E5F21458-B3FA-B86A-2EBF-DBB619C809D3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4279517" y="3607793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3" name="Content Placeholder 6">
            <a:extLst>
              <a:ext uri="{FF2B5EF4-FFF2-40B4-BE49-F238E27FC236}">
                <a16:creationId xmlns:a16="http://schemas.microsoft.com/office/drawing/2014/main" id="{556960CE-B9D0-5A52-B181-2B3F4C4137E6}"/>
              </a:ext>
            </a:extLst>
          </p:cNvPr>
          <p:cNvSpPr>
            <a:spLocks noGrp="1"/>
          </p:cNvSpPr>
          <p:nvPr>
            <p:ph sz="quarter" idx="59"/>
          </p:nvPr>
        </p:nvSpPr>
        <p:spPr>
          <a:xfrm>
            <a:off x="12964505" y="3800633"/>
            <a:ext cx="1248961" cy="1248962"/>
          </a:xfrm>
          <a:prstGeom prst="heptagon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/>
          <a:lstStyle>
            <a:lvl1pPr algn="ctr">
              <a:defRPr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94" name="Text Placeholder 14">
            <a:extLst>
              <a:ext uri="{FF2B5EF4-FFF2-40B4-BE49-F238E27FC236}">
                <a16:creationId xmlns:a16="http://schemas.microsoft.com/office/drawing/2014/main" id="{57D3FA11-4CE9-6B71-5338-3E19CF65ECA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3007930" y="5107981"/>
            <a:ext cx="1095375" cy="477837"/>
          </a:xfrm>
        </p:spPr>
        <p:txBody>
          <a:bodyPr/>
          <a:lstStyle>
            <a:lvl3pPr algn="ctr">
              <a:defRPr/>
            </a:lvl3pPr>
          </a:lstStyle>
          <a:p>
            <a:pPr lvl="2"/>
            <a:r>
              <a:rPr lang="en-GB" dirty="0"/>
              <a:t>Third level</a:t>
            </a:r>
          </a:p>
        </p:txBody>
      </p:sp>
      <p:sp>
        <p:nvSpPr>
          <p:cNvPr id="96" name="Content Placeholder 6">
            <a:extLst>
              <a:ext uri="{FF2B5EF4-FFF2-40B4-BE49-F238E27FC236}">
                <a16:creationId xmlns:a16="http://schemas.microsoft.com/office/drawing/2014/main" id="{821DFC8E-5444-0990-EDD9-DDD33132341E}"/>
              </a:ext>
            </a:extLst>
          </p:cNvPr>
          <p:cNvSpPr>
            <a:spLocks noGrp="1"/>
          </p:cNvSpPr>
          <p:nvPr>
            <p:ph sz="quarter" idx="61"/>
          </p:nvPr>
        </p:nvSpPr>
        <p:spPr>
          <a:xfrm>
            <a:off x="11252602" y="1352794"/>
            <a:ext cx="4593128" cy="426158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3DB876"/>
                </a:gs>
                <a:gs pos="100000">
                  <a:srgbClr val="FFD600"/>
                </a:gs>
              </a:gsLst>
              <a:lin ang="18900000" scaled="1"/>
              <a:tileRect/>
            </a:gradFill>
          </a:ln>
        </p:spPr>
        <p:txBody>
          <a:bodyPr tIns="396000">
            <a:normAutofit/>
          </a:bodyPr>
          <a:lstStyle>
            <a:lvl1pPr algn="ctr">
              <a:defRPr sz="2000"/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GB" dirty="0"/>
              <a:t>Click</a:t>
            </a:r>
            <a:endParaRPr lang="en-US" dirty="0"/>
          </a:p>
        </p:txBody>
      </p:sp>
      <p:sp>
        <p:nvSpPr>
          <p:cNvPr id="42" name="Slide Number Placeholder 5">
            <a:extLst>
              <a:ext uri="{FF2B5EF4-FFF2-40B4-BE49-F238E27FC236}">
                <a16:creationId xmlns:a16="http://schemas.microsoft.com/office/drawing/2014/main" id="{7F987BB9-CFD0-5E66-EF4B-DD086CDDAE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177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ayfinding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58" y="2294021"/>
            <a:ext cx="14711979" cy="100711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31F8891-B431-1BF3-B3C7-84EE07D09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1858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6D592988-0365-6ABD-619E-08F07A2B2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145512" y="3467612"/>
            <a:ext cx="7717730" cy="482548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DCCF562-DB63-A020-9152-8879317F6B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" y="0"/>
            <a:ext cx="16250444" cy="914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01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mage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Sustainability  |</a:t>
            </a:r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C8CFAC08-2320-7263-1F3A-34CBA4248F0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88476" y="477926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C6057C67-94BE-A669-CEE0-7E3EBEAD4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50321" y="680297"/>
            <a:ext cx="539750" cy="486833"/>
          </a:xfrm>
        </p:spPr>
        <p:txBody>
          <a:bodyPr/>
          <a:lstStyle>
            <a:lvl1pPr algn="l">
              <a:defRPr/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Picture Placeholder 15">
            <a:extLst>
              <a:ext uri="{FF2B5EF4-FFF2-40B4-BE49-F238E27FC236}">
                <a16:creationId xmlns:a16="http://schemas.microsoft.com/office/drawing/2014/main" id="{19EB0776-B1B4-3E7E-8447-4705F62407E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736476" y="2584704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1E9507C9-334D-655A-C31C-98AEF6EAB3A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833244" y="4791456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8" name="Picture Placeholder 15">
            <a:extLst>
              <a:ext uri="{FF2B5EF4-FFF2-40B4-BE49-F238E27FC236}">
                <a16:creationId xmlns:a16="http://schemas.microsoft.com/office/drawing/2014/main" id="{750FB8EA-AD6E-A0D7-DDD2-E523460BA58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381372" y="1938528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id="{DBFE590B-CE82-F200-E6F9-186AAA3775F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12319644" y="4389120"/>
            <a:ext cx="3401508" cy="3322160"/>
          </a:xfrm>
          <a:custGeom>
            <a:avLst/>
            <a:gdLst>
              <a:gd name="connsiteX0" fmla="*/ 1766808 w 3528310"/>
              <a:gd name="connsiteY0" fmla="*/ 0 h 3446004"/>
              <a:gd name="connsiteX1" fmla="*/ 3172396 w 3528310"/>
              <a:gd name="connsiteY1" fmla="*/ 687333 h 3446004"/>
              <a:gd name="connsiteX2" fmla="*/ 3528310 w 3528310"/>
              <a:gd name="connsiteY2" fmla="*/ 2222389 h 3446004"/>
              <a:gd name="connsiteX3" fmla="*/ 2553112 w 3528310"/>
              <a:gd name="connsiteY3" fmla="*/ 3446004 h 3446004"/>
              <a:gd name="connsiteX4" fmla="*/ 998904 w 3528310"/>
              <a:gd name="connsiteY4" fmla="*/ 3446004 h 3446004"/>
              <a:gd name="connsiteX5" fmla="*/ 0 w 3528310"/>
              <a:gd name="connsiteY5" fmla="*/ 2233092 h 3446004"/>
              <a:gd name="connsiteX6" fmla="*/ 362796 w 3528310"/>
              <a:gd name="connsiteY6" fmla="*/ 673930 h 3446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28310" h="3446004">
                <a:moveTo>
                  <a:pt x="1766808" y="0"/>
                </a:moveTo>
                <a:lnTo>
                  <a:pt x="3172396" y="687333"/>
                </a:lnTo>
                <a:lnTo>
                  <a:pt x="3528310" y="2222389"/>
                </a:lnTo>
                <a:lnTo>
                  <a:pt x="2553112" y="3446004"/>
                </a:lnTo>
                <a:lnTo>
                  <a:pt x="998904" y="3446004"/>
                </a:lnTo>
                <a:lnTo>
                  <a:pt x="0" y="2233092"/>
                </a:lnTo>
                <a:lnTo>
                  <a:pt x="362796" y="673930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52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11858" y="1445908"/>
            <a:ext cx="14022170" cy="728133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1858" y="2294021"/>
            <a:ext cx="14711979" cy="5941930"/>
          </a:xfrm>
          <a:prstGeom prst="rect">
            <a:avLst/>
          </a:prstGeom>
        </p:spPr>
        <p:txBody>
          <a:bodyPr vert="horz" lIns="90000" tIns="45720" rIns="91440" bIns="45720" rtlCol="0" anchor="t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40163" y="680297"/>
            <a:ext cx="2167174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Sustainability  |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417801" y="6802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600" b="0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3DFB89B-1973-AD4A-A045-E94CB24D8D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072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703" r:id="rId3"/>
    <p:sldLayoutId id="2147483702" r:id="rId4"/>
    <p:sldLayoutId id="2147483706" r:id="rId5"/>
    <p:sldLayoutId id="2147483704" r:id="rId6"/>
    <p:sldLayoutId id="2147483705" r:id="rId7"/>
    <p:sldLayoutId id="2147483695" r:id="rId8"/>
    <p:sldLayoutId id="2147483690" r:id="rId9"/>
    <p:sldLayoutId id="2147483663" r:id="rId10"/>
    <p:sldLayoutId id="2147483667" r:id="rId11"/>
    <p:sldLayoutId id="2147483668" r:id="rId12"/>
    <p:sldLayoutId id="2147483669" r:id="rId13"/>
    <p:sldLayoutId id="2147483670" r:id="rId14"/>
    <p:sldLayoutId id="2147483671" r:id="rId15"/>
  </p:sldLayoutIdLst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32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0" indent="0" algn="l" defTabSz="121917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None/>
        <a:defRPr sz="16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4" pos="244" userDrawn="1">
          <p15:clr>
            <a:srgbClr val="F26B43"/>
          </p15:clr>
        </p15:guide>
        <p15:guide id="5" orient="horz" pos="907" userDrawn="1">
          <p15:clr>
            <a:srgbClr val="F26B43"/>
          </p15:clr>
        </p15:guide>
        <p15:guide id="6" orient="horz" pos="140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33CDE9-5A82-27F2-4019-2D0697286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914601-4A57-F2A3-22C4-5DAA3442D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00BF6-FCD5-4665-C60F-B03353DFC8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4A74B-A637-7041-9E3B-DDE904DAEA17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FF3B5-15A6-996F-C8A6-2D2CBA4439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DA5BD5-3EBB-C35D-CB87-F98589EED2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4FF0B-F852-144B-B4AA-1F8CEAB99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12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F0DF07-6C02-7FD2-9041-A1F9FC524D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2388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092003-B59B-C655-2EC6-F38EA838CC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2388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185E99-5E4E-A3E6-B493-7F04627941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117600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00D54-1420-A344-802B-454F02A2C47C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963062-C0B6-F2DD-CEA0-E6294B4E1B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84800" y="8475663"/>
            <a:ext cx="5487988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9AAD62-1D8E-2BFF-D76A-321CB917D3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2388" y="8475663"/>
            <a:ext cx="36576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447FA-CA2C-5047-A1C4-8C6F1E606A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470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svg"/><Relationship Id="rId5" Type="http://schemas.openxmlformats.org/officeDocument/2006/relationships/image" Target="../media/image35.png"/><Relationship Id="rId4" Type="http://schemas.openxmlformats.org/officeDocument/2006/relationships/image" Target="../media/image16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sv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7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1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16.svg"/><Relationship Id="rId9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CAF081A-8038-CED2-ACE6-F191B530F702}"/>
              </a:ext>
            </a:extLst>
          </p:cNvPr>
          <p:cNvSpPr txBox="1">
            <a:spLocks/>
          </p:cNvSpPr>
          <p:nvPr/>
        </p:nvSpPr>
        <p:spPr>
          <a:xfrm>
            <a:off x="5024646" y="174082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 rtl="0">
              <a:lnSpc>
                <a:spcPts val="60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Electrical </a:t>
            </a:r>
            <a:br>
              <a:rPr lang="en-GB" dirty="0"/>
            </a:br>
            <a:r>
              <a:rPr lang="en-GB" dirty="0"/>
              <a:t>machines</a:t>
            </a:r>
            <a:endParaRPr lang="en-NZ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2500" b="0" dirty="0"/>
              <a:t>1. Introducing electric motors</a:t>
            </a:r>
            <a:endParaRPr lang="en-US" sz="2500" b="0" dirty="0"/>
          </a:p>
          <a:p>
            <a:pPr>
              <a:lnSpc>
                <a:spcPts val="5500"/>
              </a:lnSpc>
              <a:spcBef>
                <a:spcPts val="0"/>
              </a:spcBef>
            </a:pPr>
            <a:endParaRPr lang="en-NZ" sz="2500" b="0" dirty="0"/>
          </a:p>
        </p:txBody>
      </p:sp>
    </p:spTree>
    <p:extLst>
      <p:ext uri="{BB962C8B-B14F-4D97-AF65-F5344CB8AC3E}">
        <p14:creationId xmlns:p14="http://schemas.microsoft.com/office/powerpoint/2010/main" val="1313297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73E81-EA67-9899-CDFA-69F88AD88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Key characteristics of AC and DC motors</a:t>
            </a:r>
            <a:endParaRPr lang="en-US" dirty="0"/>
          </a:p>
        </p:txBody>
      </p:sp>
      <p:graphicFrame>
        <p:nvGraphicFramePr>
          <p:cNvPr id="3" name="Google Shape;302;p12">
            <a:extLst>
              <a:ext uri="{FF2B5EF4-FFF2-40B4-BE49-F238E27FC236}">
                <a16:creationId xmlns:a16="http://schemas.microsoft.com/office/drawing/2014/main" id="{A8F9AB07-4CE6-1D3A-E74B-14B8F3B79C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1033090"/>
              </p:ext>
            </p:extLst>
          </p:nvPr>
        </p:nvGraphicFramePr>
        <p:xfrm>
          <a:off x="744522" y="2836338"/>
          <a:ext cx="14768544" cy="3969979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06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1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681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8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558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5924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08085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84765"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DC</a:t>
                      </a:r>
                      <a:endParaRPr sz="18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549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Brushless</a:t>
                      </a:r>
                      <a:endParaRPr sz="18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Series wound</a:t>
                      </a:r>
                      <a:endParaRPr sz="18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Shunt wound</a:t>
                      </a:r>
                      <a:endParaRPr sz="18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Compound wound</a:t>
                      </a:r>
                      <a:endParaRPr sz="18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Synchronous 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endParaRPr sz="1800" b="1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 V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Single phase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Induction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400 V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b="1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phase</a:t>
                      </a:r>
                      <a:endParaRPr sz="1800" b="1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97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speed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torque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Wide range of speed control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starting torque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for traction (motive force) applications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Lower starting torque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Good for constant speed applications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Reasonable starting torque and speed regulation - midway between series and shunt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Constant speed as load varies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Best for low speed applications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Simple, rugged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speed control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Simple, rugged</a:t>
                      </a:r>
                      <a:endParaRPr sz="1800" u="none" strike="noStrike" cap="none" dirty="0">
                        <a:solidFill>
                          <a:schemeClr val="dk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solidFill>
                            <a:schemeClr val="dk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Limited speed control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" sz="18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 power capacity</a:t>
                      </a:r>
                      <a:endParaRPr sz="18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0654CD6-6244-BF4F-8DC2-9D90DE82A794}"/>
              </a:ext>
            </a:extLst>
          </p:cNvPr>
          <p:cNvSpPr/>
          <p:nvPr/>
        </p:nvSpPr>
        <p:spPr>
          <a:xfrm>
            <a:off x="411859" y="2271550"/>
            <a:ext cx="11986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unique construction of each type of motor gives them different characteristics. </a:t>
            </a:r>
          </a:p>
        </p:txBody>
      </p:sp>
      <p:sp>
        <p:nvSpPr>
          <p:cNvPr id="6" name="Content Placeholder 11">
            <a:extLst>
              <a:ext uri="{FF2B5EF4-FFF2-40B4-BE49-F238E27FC236}">
                <a16:creationId xmlns:a16="http://schemas.microsoft.com/office/drawing/2014/main" id="{E8B575A1-E522-AC96-54A4-AA03C8A078D4}"/>
              </a:ext>
            </a:extLst>
          </p:cNvPr>
          <p:cNvSpPr txBox="1">
            <a:spLocks/>
          </p:cNvSpPr>
          <p:nvPr/>
        </p:nvSpPr>
        <p:spPr>
          <a:xfrm>
            <a:off x="3473315" y="7165417"/>
            <a:ext cx="8214380" cy="122083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605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your ideas for applications when speed control might 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more important than torque characteristics, and vice versa.</a:t>
            </a:r>
          </a:p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</a:pP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EF9E0600-108F-1D4F-83F0-81844EDBE514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0D4B64D-8808-834C-9BA3-A957472CAD90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10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Content Placeholder 11">
            <a:extLst>
              <a:ext uri="{FF2B5EF4-FFF2-40B4-BE49-F238E27FC236}">
                <a16:creationId xmlns:a16="http://schemas.microsoft.com/office/drawing/2014/main" id="{CF775F0F-73AC-E31D-4C21-06878E07AC3B}"/>
              </a:ext>
            </a:extLst>
          </p:cNvPr>
          <p:cNvSpPr txBox="1">
            <a:spLocks/>
          </p:cNvSpPr>
          <p:nvPr/>
        </p:nvSpPr>
        <p:spPr>
          <a:xfrm>
            <a:off x="744522" y="2836338"/>
            <a:ext cx="14768543" cy="3969979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</a:pP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29F7B62C-31AE-1E21-5C73-B71D26DB85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44310" y="6684584"/>
            <a:ext cx="994826" cy="961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604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3408-89BF-E281-D99B-31E24980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Choose the right type of motor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B42569-7E24-BC5D-7303-341BFF75232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11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88B0FED0-4FF9-5E4B-6868-943785FD67E0}"/>
              </a:ext>
            </a:extLst>
          </p:cNvPr>
          <p:cNvSpPr txBox="1">
            <a:spLocks/>
          </p:cNvSpPr>
          <p:nvPr/>
        </p:nvSpPr>
        <p:spPr>
          <a:xfrm>
            <a:off x="461732" y="2418002"/>
            <a:ext cx="4991416" cy="1980273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b="1" dirty="0"/>
              <a:t>Power tool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A cordless power tool motor needs to provide a wide range of speed and torque.</a:t>
            </a:r>
          </a:p>
        </p:txBody>
      </p:sp>
      <p:sp>
        <p:nvSpPr>
          <p:cNvPr id="31" name="Content Placeholder 11">
            <a:extLst>
              <a:ext uri="{FF2B5EF4-FFF2-40B4-BE49-F238E27FC236}">
                <a16:creationId xmlns:a16="http://schemas.microsoft.com/office/drawing/2014/main" id="{22A93EDB-A5C8-5408-C9C0-71BBF1F6DE6E}"/>
              </a:ext>
            </a:extLst>
          </p:cNvPr>
          <p:cNvSpPr txBox="1">
            <a:spLocks/>
          </p:cNvSpPr>
          <p:nvPr/>
        </p:nvSpPr>
        <p:spPr>
          <a:xfrm>
            <a:off x="5650305" y="2414934"/>
            <a:ext cx="4991416" cy="198027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b="1" dirty="0"/>
              <a:t>Forklift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A warehouse forklift truck needs very high starting torque for moving and lifting loads. </a:t>
            </a:r>
            <a:r>
              <a:rPr lang="en-GB"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9"/>
                  </a:ext>
                </a:extLst>
              </a:rPr>
              <a:t>It runs on a 48 V DC battery.</a:t>
            </a:r>
            <a:endParaRPr lang="en-GB" sz="1800" dirty="0"/>
          </a:p>
          <a:p>
            <a:pPr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800"/>
            </a:pPr>
            <a:endParaRPr lang="en-GB" sz="1800" dirty="0"/>
          </a:p>
        </p:txBody>
      </p:sp>
      <p:sp>
        <p:nvSpPr>
          <p:cNvPr id="33" name="Content Placeholder 11">
            <a:extLst>
              <a:ext uri="{FF2B5EF4-FFF2-40B4-BE49-F238E27FC236}">
                <a16:creationId xmlns:a16="http://schemas.microsoft.com/office/drawing/2014/main" id="{189E6A2C-39A7-E4D1-5163-E499AD4BD642}"/>
              </a:ext>
            </a:extLst>
          </p:cNvPr>
          <p:cNvSpPr txBox="1">
            <a:spLocks/>
          </p:cNvSpPr>
          <p:nvPr/>
        </p:nvSpPr>
        <p:spPr>
          <a:xfrm>
            <a:off x="10838878" y="2414934"/>
            <a:ext cx="4991416" cy="198027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981"/>
            </a:pPr>
            <a:r>
              <a:rPr lang="en-GB" b="1" dirty="0"/>
              <a:t>HVAC fan </a:t>
            </a:r>
            <a:r>
              <a:rPr lang="en-GB" sz="1800" dirty="0"/>
              <a:t>(heating, ventilation, </a:t>
            </a:r>
            <a:br>
              <a:rPr lang="en-GB" sz="1800" dirty="0"/>
            </a:br>
            <a:r>
              <a:rPr lang="en-GB" sz="1800" dirty="0"/>
              <a:t>air conditioning) </a:t>
            </a:r>
          </a:p>
          <a:p>
            <a:pPr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SzPct val="100981"/>
            </a:pPr>
            <a:r>
              <a:rPr lang="en-GB" sz="1800" dirty="0"/>
              <a:t>The extraction fans in a workshop will operate in a narrow speed range.</a:t>
            </a:r>
          </a:p>
        </p:txBody>
      </p:sp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3D33F275-2246-E2D3-A2EE-25D459E87C9F}"/>
              </a:ext>
            </a:extLst>
          </p:cNvPr>
          <p:cNvSpPr txBox="1">
            <a:spLocks/>
          </p:cNvSpPr>
          <p:nvPr/>
        </p:nvSpPr>
        <p:spPr>
          <a:xfrm>
            <a:off x="461732" y="4627914"/>
            <a:ext cx="4991416" cy="1564000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b="1" dirty="0"/>
              <a:t>Clock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A factory wall clock needs a low-speed motor that runs off mains electricity.</a:t>
            </a:r>
          </a:p>
        </p:txBody>
      </p:sp>
      <p:sp>
        <p:nvSpPr>
          <p:cNvPr id="35" name="Content Placeholder 11">
            <a:extLst>
              <a:ext uri="{FF2B5EF4-FFF2-40B4-BE49-F238E27FC236}">
                <a16:creationId xmlns:a16="http://schemas.microsoft.com/office/drawing/2014/main" id="{D4DB9D9F-E2C5-8198-7E1A-A78F99783FCB}"/>
              </a:ext>
            </a:extLst>
          </p:cNvPr>
          <p:cNvSpPr txBox="1">
            <a:spLocks/>
          </p:cNvSpPr>
          <p:nvPr/>
        </p:nvSpPr>
        <p:spPr>
          <a:xfrm>
            <a:off x="5650305" y="4631330"/>
            <a:ext cx="4991416" cy="1564001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b="1" dirty="0"/>
              <a:t>Hoist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A high-load hoist needs a motor with very high power output.</a:t>
            </a:r>
          </a:p>
        </p:txBody>
      </p:sp>
      <p:sp>
        <p:nvSpPr>
          <p:cNvPr id="36" name="Content Placeholder 11">
            <a:extLst>
              <a:ext uri="{FF2B5EF4-FFF2-40B4-BE49-F238E27FC236}">
                <a16:creationId xmlns:a16="http://schemas.microsoft.com/office/drawing/2014/main" id="{55E2DFC7-DF62-ADEE-FF90-5BB40474A0F9}"/>
              </a:ext>
            </a:extLst>
          </p:cNvPr>
          <p:cNvSpPr txBox="1">
            <a:spLocks/>
          </p:cNvSpPr>
          <p:nvPr/>
        </p:nvSpPr>
        <p:spPr>
          <a:xfrm>
            <a:off x="10838878" y="4622386"/>
            <a:ext cx="4991416" cy="1564001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b="1" dirty="0"/>
              <a:t>Conveyor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A conveyor in a food processing plant must move at a consistent speed.</a:t>
            </a:r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80B47257-38A7-9F41-16B4-FE7177610C23}"/>
              </a:ext>
            </a:extLst>
          </p:cNvPr>
          <p:cNvSpPr txBox="1">
            <a:spLocks/>
          </p:cNvSpPr>
          <p:nvPr/>
        </p:nvSpPr>
        <p:spPr>
          <a:xfrm>
            <a:off x="3789194" y="6898337"/>
            <a:ext cx="8415886" cy="1564001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Apply what you have learned about the characteristics of DC </a:t>
            </a:r>
            <a:b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AC motors to choose the best type of motor for each application.</a:t>
            </a:r>
          </a:p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chemeClr val="dk1"/>
                </a:solidFill>
              </a:rPr>
              <a:t>Give a reason for your choice.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635EE47-FAE3-C213-447D-96E25351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90596" y="6417504"/>
            <a:ext cx="994826" cy="961665"/>
          </a:xfrm>
          <a:prstGeom prst="rect">
            <a:avLst/>
          </a:prstGeom>
        </p:spPr>
      </p:pic>
      <p:pic>
        <p:nvPicPr>
          <p:cNvPr id="41" name="Graphic 40">
            <a:extLst>
              <a:ext uri="{FF2B5EF4-FFF2-40B4-BE49-F238E27FC236}">
                <a16:creationId xmlns:a16="http://schemas.microsoft.com/office/drawing/2014/main" id="{E11CFE62-D2A9-C044-2BAA-5B5A646A77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204749" y="285196"/>
            <a:ext cx="962799" cy="930162"/>
          </a:xfrm>
          <a:prstGeom prst="rect">
            <a:avLst/>
          </a:prstGeom>
        </p:spPr>
      </p:pic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13ADE5F4-C78E-F736-EFC4-25A96383233F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5128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3408-89BF-E281-D99B-31E249800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Choose the right type of motor – example answers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3B42569-7E24-BC5D-7303-341BFF75232D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12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0" name="Content Placeholder 11">
            <a:extLst>
              <a:ext uri="{FF2B5EF4-FFF2-40B4-BE49-F238E27FC236}">
                <a16:creationId xmlns:a16="http://schemas.microsoft.com/office/drawing/2014/main" id="{88B0FED0-4FF9-5E4B-6868-943785FD67E0}"/>
              </a:ext>
            </a:extLst>
          </p:cNvPr>
          <p:cNvSpPr txBox="1">
            <a:spLocks/>
          </p:cNvSpPr>
          <p:nvPr/>
        </p:nvSpPr>
        <p:spPr>
          <a:xfrm>
            <a:off x="528232" y="2418002"/>
            <a:ext cx="4991416" cy="2320253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b="1" dirty="0"/>
              <a:t>Power tool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Brushless DC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The motor will run from a DC battery and provide a wide range of speeds and torques.</a:t>
            </a:r>
          </a:p>
        </p:txBody>
      </p:sp>
      <p:sp>
        <p:nvSpPr>
          <p:cNvPr id="31" name="Content Placeholder 11">
            <a:extLst>
              <a:ext uri="{FF2B5EF4-FFF2-40B4-BE49-F238E27FC236}">
                <a16:creationId xmlns:a16="http://schemas.microsoft.com/office/drawing/2014/main" id="{22A93EDB-A5C8-5408-C9C0-71BBF1F6DE6E}"/>
              </a:ext>
            </a:extLst>
          </p:cNvPr>
          <p:cNvSpPr txBox="1">
            <a:spLocks/>
          </p:cNvSpPr>
          <p:nvPr/>
        </p:nvSpPr>
        <p:spPr>
          <a:xfrm>
            <a:off x="5716805" y="2414934"/>
            <a:ext cx="4991416" cy="2320252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b="1" dirty="0"/>
              <a:t>Forklift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Series-wound brushed DC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800"/>
            </a:pPr>
            <a:r>
              <a:rPr lang="en-GB" sz="1800" dirty="0"/>
              <a:t>The motor provides high torque </a:t>
            </a:r>
            <a:r>
              <a:rPr lang="en-GB" sz="1800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0"/>
                  </a:ext>
                </a:extLst>
              </a:rPr>
              <a:t>and can run off the truck’s 48 V battery.</a:t>
            </a:r>
            <a:endParaRPr lang="en-GB" sz="1800" dirty="0"/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</a:pPr>
            <a:endParaRPr lang="en-GB" sz="1800" dirty="0"/>
          </a:p>
        </p:txBody>
      </p:sp>
      <p:sp>
        <p:nvSpPr>
          <p:cNvPr id="33" name="Content Placeholder 11">
            <a:extLst>
              <a:ext uri="{FF2B5EF4-FFF2-40B4-BE49-F238E27FC236}">
                <a16:creationId xmlns:a16="http://schemas.microsoft.com/office/drawing/2014/main" id="{189E6A2C-39A7-E4D1-5163-E499AD4BD642}"/>
              </a:ext>
            </a:extLst>
          </p:cNvPr>
          <p:cNvSpPr txBox="1">
            <a:spLocks/>
          </p:cNvSpPr>
          <p:nvPr/>
        </p:nvSpPr>
        <p:spPr>
          <a:xfrm>
            <a:off x="10905378" y="2414934"/>
            <a:ext cx="4991416" cy="2320252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ct val="100981"/>
            </a:pPr>
            <a:r>
              <a:rPr lang="en-GB" b="1" dirty="0"/>
              <a:t>HVAC fan</a:t>
            </a:r>
            <a:endParaRPr lang="en-GB" sz="1800" dirty="0"/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230 V single phase AC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/>
              <a:t>Simple and rugged.</a:t>
            </a:r>
          </a:p>
        </p:txBody>
      </p:sp>
      <p:sp>
        <p:nvSpPr>
          <p:cNvPr id="34" name="Content Placeholder 11">
            <a:extLst>
              <a:ext uri="{FF2B5EF4-FFF2-40B4-BE49-F238E27FC236}">
                <a16:creationId xmlns:a16="http://schemas.microsoft.com/office/drawing/2014/main" id="{3D33F275-2246-E2D3-A2EE-25D459E87C9F}"/>
              </a:ext>
            </a:extLst>
          </p:cNvPr>
          <p:cNvSpPr txBox="1">
            <a:spLocks/>
          </p:cNvSpPr>
          <p:nvPr/>
        </p:nvSpPr>
        <p:spPr>
          <a:xfrm>
            <a:off x="528232" y="4923762"/>
            <a:ext cx="4991416" cy="1980273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GB" b="1" dirty="0"/>
              <a:t>Clock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 dirty="0"/>
              <a:t>230 V AC synchronous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GB" sz="1800" dirty="0"/>
              <a:t>Performs well at low speed.</a:t>
            </a:r>
          </a:p>
        </p:txBody>
      </p:sp>
      <p:sp>
        <p:nvSpPr>
          <p:cNvPr id="35" name="Content Placeholder 11">
            <a:extLst>
              <a:ext uri="{FF2B5EF4-FFF2-40B4-BE49-F238E27FC236}">
                <a16:creationId xmlns:a16="http://schemas.microsoft.com/office/drawing/2014/main" id="{D4DB9D9F-E2C5-8198-7E1A-A78F99783FCB}"/>
              </a:ext>
            </a:extLst>
          </p:cNvPr>
          <p:cNvSpPr txBox="1">
            <a:spLocks/>
          </p:cNvSpPr>
          <p:nvPr/>
        </p:nvSpPr>
        <p:spPr>
          <a:xfrm>
            <a:off x="5716805" y="4927179"/>
            <a:ext cx="4991416" cy="198027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GB" b="1" dirty="0"/>
              <a:t>Hoist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 dirty="0"/>
              <a:t>400 V 3 phase AC induction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 dirty="0"/>
              <a:t>Can provide very high output power.</a:t>
            </a:r>
          </a:p>
        </p:txBody>
      </p:sp>
      <p:sp>
        <p:nvSpPr>
          <p:cNvPr id="36" name="Content Placeholder 11">
            <a:extLst>
              <a:ext uri="{FF2B5EF4-FFF2-40B4-BE49-F238E27FC236}">
                <a16:creationId xmlns:a16="http://schemas.microsoft.com/office/drawing/2014/main" id="{55E2DFC7-DF62-ADEE-FF90-5BB40474A0F9}"/>
              </a:ext>
            </a:extLst>
          </p:cNvPr>
          <p:cNvSpPr txBox="1">
            <a:spLocks/>
          </p:cNvSpPr>
          <p:nvPr/>
        </p:nvSpPr>
        <p:spPr>
          <a:xfrm>
            <a:off x="10905378" y="4934860"/>
            <a:ext cx="4991416" cy="198027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51999" tIns="251999" rIns="251999" bIns="251999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buSzPts val="1800"/>
            </a:pPr>
            <a:r>
              <a:rPr lang="en-GB" b="1" dirty="0"/>
              <a:t>Conveyor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</a:pPr>
            <a:r>
              <a:rPr lang="en-GB" sz="1800" dirty="0"/>
              <a:t>Shunt-wound brushed DC</a:t>
            </a: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SzPts val="1800"/>
              <a:buNone/>
            </a:pPr>
            <a:r>
              <a:rPr lang="en-GB" sz="1800" dirty="0"/>
              <a:t>This maintains speed under varying loads.</a:t>
            </a:r>
          </a:p>
        </p:txBody>
      </p:sp>
      <p:sp>
        <p:nvSpPr>
          <p:cNvPr id="37" name="Content Placeholder 11">
            <a:extLst>
              <a:ext uri="{FF2B5EF4-FFF2-40B4-BE49-F238E27FC236}">
                <a16:creationId xmlns:a16="http://schemas.microsoft.com/office/drawing/2014/main" id="{80B47257-38A7-9F41-16B4-FE7177610C23}"/>
              </a:ext>
            </a:extLst>
          </p:cNvPr>
          <p:cNvSpPr txBox="1">
            <a:spLocks/>
          </p:cNvSpPr>
          <p:nvPr/>
        </p:nvSpPr>
        <p:spPr>
          <a:xfrm>
            <a:off x="528232" y="7510464"/>
            <a:ext cx="13786284" cy="961665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 what other considerations could help to minimise the energy needed to power electrical motor-driven systems.</a:t>
            </a:r>
          </a:p>
        </p:txBody>
      </p:sp>
      <p:pic>
        <p:nvPicPr>
          <p:cNvPr id="38" name="Graphic 37">
            <a:extLst>
              <a:ext uri="{FF2B5EF4-FFF2-40B4-BE49-F238E27FC236}">
                <a16:creationId xmlns:a16="http://schemas.microsoft.com/office/drawing/2014/main" id="{7635EE47-FAE3-C213-447D-96E2535190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903673" y="7020687"/>
            <a:ext cx="994826" cy="961665"/>
          </a:xfrm>
          <a:prstGeom prst="rect">
            <a:avLst/>
          </a:prstGeom>
        </p:spPr>
      </p:pic>
      <p:sp>
        <p:nvSpPr>
          <p:cNvPr id="42" name="Footer Placeholder 3">
            <a:extLst>
              <a:ext uri="{FF2B5EF4-FFF2-40B4-BE49-F238E27FC236}">
                <a16:creationId xmlns:a16="http://schemas.microsoft.com/office/drawing/2014/main" id="{13ADE5F4-C78E-F736-EFC4-25A96383233F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089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F83408-89BF-E281-D99B-31E249800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857" y="1445908"/>
            <a:ext cx="15581830" cy="1131037"/>
          </a:xfrm>
        </p:spPr>
        <p:txBody>
          <a:bodyPr/>
          <a:lstStyle/>
          <a:p>
            <a:r>
              <a:rPr lang="en" dirty="0"/>
              <a:t>When </a:t>
            </a:r>
            <a:r>
              <a:rPr lang="en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21"/>
                  </a:ext>
                </a:extLst>
              </a:rPr>
              <a:t>might</a:t>
            </a:r>
            <a:r>
              <a:rPr lang="en" dirty="0"/>
              <a:t> you need to select or use the right motor?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67DFA13-1ED1-D6EB-76E8-6036776C3DAA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3" name="Content Placeholder 11">
            <a:extLst>
              <a:ext uri="{FF2B5EF4-FFF2-40B4-BE49-F238E27FC236}">
                <a16:creationId xmlns:a16="http://schemas.microsoft.com/office/drawing/2014/main" id="{37F38FCC-A560-6B93-C1E4-2E9FB2B7608D}"/>
              </a:ext>
            </a:extLst>
          </p:cNvPr>
          <p:cNvSpPr txBox="1">
            <a:spLocks/>
          </p:cNvSpPr>
          <p:nvPr/>
        </p:nvSpPr>
        <p:spPr>
          <a:xfrm>
            <a:off x="1598805" y="6567056"/>
            <a:ext cx="12605877" cy="162324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engineering or manufacturing environments might you visit for an industry placement or job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Identify what motor applications make the activities in this environment possible.</a:t>
            </a:r>
          </a:p>
          <a:p>
            <a:pPr marL="4254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AD53522-D777-7755-BB1B-DAFC696B0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74456" y="6039638"/>
            <a:ext cx="994826" cy="961665"/>
          </a:xfrm>
          <a:prstGeom prst="rect">
            <a:avLst/>
          </a:prstGeom>
        </p:spPr>
      </p:pic>
      <p:sp>
        <p:nvSpPr>
          <p:cNvPr id="18" name="Graphic 5">
            <a:extLst>
              <a:ext uri="{FF2B5EF4-FFF2-40B4-BE49-F238E27FC236}">
                <a16:creationId xmlns:a16="http://schemas.microsoft.com/office/drawing/2014/main" id="{0E379586-CBD6-1334-6EDF-8367BCCEE20F}"/>
              </a:ext>
            </a:extLst>
          </p:cNvPr>
          <p:cNvSpPr/>
          <p:nvPr/>
        </p:nvSpPr>
        <p:spPr>
          <a:xfrm>
            <a:off x="1210663" y="3052819"/>
            <a:ext cx="2005259" cy="1967854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01600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144000" rIns="180000" bIns="0" rtlCol="0" anchor="ctr"/>
          <a:lstStyle/>
          <a:p>
            <a:pPr algn="ctr"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Machine tools</a:t>
            </a:r>
          </a:p>
        </p:txBody>
      </p:sp>
      <p:sp>
        <p:nvSpPr>
          <p:cNvPr id="19" name="Graphic 5">
            <a:extLst>
              <a:ext uri="{FF2B5EF4-FFF2-40B4-BE49-F238E27FC236}">
                <a16:creationId xmlns:a16="http://schemas.microsoft.com/office/drawing/2014/main" id="{16D158A6-E856-8CC5-18B8-9AA57D14E465}"/>
              </a:ext>
            </a:extLst>
          </p:cNvPr>
          <p:cNvSpPr/>
          <p:nvPr/>
        </p:nvSpPr>
        <p:spPr>
          <a:xfrm>
            <a:off x="5929735" y="3035198"/>
            <a:ext cx="2005259" cy="1967854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01600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180000" rIns="144000" bIns="0" rtlCol="0" anchor="ctr"/>
          <a:lstStyle/>
          <a:p>
            <a:pPr algn="ctr">
              <a:spcBef>
                <a:spcPts val="0"/>
              </a:spcBef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Powered </a:t>
            </a:r>
            <a:b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hand tools</a:t>
            </a:r>
          </a:p>
        </p:txBody>
      </p:sp>
      <p:sp>
        <p:nvSpPr>
          <p:cNvPr id="20" name="Graphic 5">
            <a:extLst>
              <a:ext uri="{FF2B5EF4-FFF2-40B4-BE49-F238E27FC236}">
                <a16:creationId xmlns:a16="http://schemas.microsoft.com/office/drawing/2014/main" id="{4701FD51-FABB-6199-2AA6-417E61B807B0}"/>
              </a:ext>
            </a:extLst>
          </p:cNvPr>
          <p:cNvSpPr/>
          <p:nvPr/>
        </p:nvSpPr>
        <p:spPr>
          <a:xfrm>
            <a:off x="8299677" y="3521043"/>
            <a:ext cx="2005259" cy="1967854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01600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144000" rIns="180000" bIns="0" rtlCol="0" anchor="ctr"/>
          <a:lstStyle/>
          <a:p>
            <a:pPr algn="ctr">
              <a:spcBef>
                <a:spcPts val="0"/>
              </a:spcBef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 Automation</a:t>
            </a:r>
          </a:p>
        </p:txBody>
      </p:sp>
      <p:sp>
        <p:nvSpPr>
          <p:cNvPr id="21" name="Graphic 5">
            <a:extLst>
              <a:ext uri="{FF2B5EF4-FFF2-40B4-BE49-F238E27FC236}">
                <a16:creationId xmlns:a16="http://schemas.microsoft.com/office/drawing/2014/main" id="{784786C6-9857-79CB-C451-4F394F2B5D15}"/>
              </a:ext>
            </a:extLst>
          </p:cNvPr>
          <p:cNvSpPr/>
          <p:nvPr/>
        </p:nvSpPr>
        <p:spPr>
          <a:xfrm>
            <a:off x="3570199" y="3535677"/>
            <a:ext cx="2005259" cy="1967854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01600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251999" rIns="144000" bIns="0" rtlCol="0" anchor="ctr"/>
          <a:lstStyle/>
          <a:p>
            <a:pPr algn="ctr"/>
            <a:b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Heating or cooling</a:t>
            </a:r>
          </a:p>
          <a:p>
            <a:pPr algn="ctr">
              <a:spcBef>
                <a:spcPts val="0"/>
              </a:spcBef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raphic 5">
            <a:extLst>
              <a:ext uri="{FF2B5EF4-FFF2-40B4-BE49-F238E27FC236}">
                <a16:creationId xmlns:a16="http://schemas.microsoft.com/office/drawing/2014/main" id="{9898DE9C-5C7D-BD79-990A-6E118D20B88F}"/>
              </a:ext>
            </a:extLst>
          </p:cNvPr>
          <p:cNvSpPr/>
          <p:nvPr/>
        </p:nvSpPr>
        <p:spPr>
          <a:xfrm>
            <a:off x="10669619" y="3037190"/>
            <a:ext cx="2005259" cy="1967854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01600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251999" rIns="144000" bIns="0" rtlCol="0" anchor="ctr"/>
          <a:lstStyle/>
          <a:p>
            <a:pPr algn="ctr"/>
            <a:br>
              <a:rPr lang="en-GB" sz="1800" b="1" dirty="0"/>
            </a:b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Ventilation or extraction</a:t>
            </a:r>
          </a:p>
          <a:p>
            <a:pPr algn="ctr">
              <a:spcBef>
                <a:spcPts val="0"/>
              </a:spcBef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Graphic 5">
            <a:extLst>
              <a:ext uri="{FF2B5EF4-FFF2-40B4-BE49-F238E27FC236}">
                <a16:creationId xmlns:a16="http://schemas.microsoft.com/office/drawing/2014/main" id="{B963D4BF-CE74-30DB-705D-77C1E9CF4B8C}"/>
              </a:ext>
            </a:extLst>
          </p:cNvPr>
          <p:cNvSpPr/>
          <p:nvPr/>
        </p:nvSpPr>
        <p:spPr>
          <a:xfrm>
            <a:off x="13029155" y="3537668"/>
            <a:ext cx="2005259" cy="1967854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01600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144000" rIns="180000" bIns="0" rtlCol="0" anchor="ctr"/>
          <a:lstStyle/>
          <a:p>
            <a:pPr algn="ctr">
              <a:spcBef>
                <a:spcPts val="0"/>
              </a:spcBef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Vehicles</a:t>
            </a:r>
          </a:p>
        </p:txBody>
      </p:sp>
      <p:sp>
        <p:nvSpPr>
          <p:cNvPr id="27" name="Footer Placeholder 3">
            <a:extLst>
              <a:ext uri="{FF2B5EF4-FFF2-40B4-BE49-F238E27FC236}">
                <a16:creationId xmlns:a16="http://schemas.microsoft.com/office/drawing/2014/main" id="{4EDD693C-38DD-AA0E-10E8-E70805E9545B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567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F405E5E-E38C-2246-17F5-8996E364D9D1}"/>
              </a:ext>
            </a:extLst>
          </p:cNvPr>
          <p:cNvSpPr/>
          <p:nvPr/>
        </p:nvSpPr>
        <p:spPr>
          <a:xfrm>
            <a:off x="7825372" y="327428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216000" rIns="180000" bIns="0" rtlCol="0" anchor="ctr"/>
          <a:lstStyle/>
          <a:p>
            <a:pPr marL="120650" lvl="0" algn="ctr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Suggest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5"/>
                  </a:ext>
                </a:extLst>
              </a:rPr>
              <a:t>an appropriate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motor to use for a range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applications based on its qualitative characteristics.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539;p3">
            <a:extLst>
              <a:ext uri="{FF2B5EF4-FFF2-40B4-BE49-F238E27FC236}">
                <a16:creationId xmlns:a16="http://schemas.microsoft.com/office/drawing/2014/main" id="{2EDECC3A-3353-BC2B-4289-40DE5B847343}"/>
              </a:ext>
            </a:extLst>
          </p:cNvPr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4F7A0B-7B24-5B87-DB91-3DB3643AB4D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14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178B76-5A69-5E1D-EBD4-4DE6A50E6B6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D3785ED7-44CA-CC3B-C4EE-4B35C604FB1C}"/>
              </a:ext>
            </a:extLst>
          </p:cNvPr>
          <p:cNvSpPr/>
          <p:nvPr/>
        </p:nvSpPr>
        <p:spPr>
          <a:xfrm>
            <a:off x="4078025" y="327428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360000" rIns="180000" bIns="0" rtlCol="0" anchor="ctr"/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the differences between the field and armature windings in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series and shunt-wound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DC motors.</a:t>
            </a: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id="{89DA2589-344E-96F7-A1A0-0451F6245017}"/>
              </a:ext>
            </a:extLst>
          </p:cNvPr>
          <p:cNvSpPr/>
          <p:nvPr/>
        </p:nvSpPr>
        <p:spPr>
          <a:xfrm>
            <a:off x="330679" y="327428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144000" rIns="180000" bIns="0" rtlCol="0" anchor="ctr"/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Name some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different types of direct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(DC) and alternating current (AC) motors.</a:t>
            </a:r>
          </a:p>
        </p:txBody>
      </p:sp>
    </p:spTree>
    <p:extLst>
      <p:ext uri="{BB962C8B-B14F-4D97-AF65-F5344CB8AC3E}">
        <p14:creationId xmlns:p14="http://schemas.microsoft.com/office/powerpoint/2010/main" val="7369730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43D2945-F1DD-97FA-08BE-3E3AA1860EDF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2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30CCA84-1FB0-8CAE-A16B-5CE0D09B0723}"/>
              </a:ext>
            </a:extLst>
          </p:cNvPr>
          <p:cNvSpPr txBox="1">
            <a:spLocks/>
          </p:cNvSpPr>
          <p:nvPr/>
        </p:nvSpPr>
        <p:spPr>
          <a:xfrm>
            <a:off x="5024646" y="1740823"/>
            <a:ext cx="6208295" cy="6251853"/>
          </a:xfrm>
          <a:prstGeom prst="rect">
            <a:avLst/>
          </a:prstGeom>
        </p:spPr>
        <p:txBody>
          <a:bodyPr vert="horz" lIns="90000" tIns="45720" rIns="91440" bIns="45720" rtlCol="0" anchor="ctr">
            <a:normAutofit/>
          </a:bodyPr>
          <a:lstStyle>
            <a:lvl1pPr algn="ctr" defTabSz="121917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i="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0" lvl="0" indent="0" algn="ctr" rtl="0">
              <a:lnSpc>
                <a:spcPts val="608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GB" dirty="0"/>
              <a:t>Electrical </a:t>
            </a:r>
            <a:br>
              <a:rPr lang="en-GB" dirty="0"/>
            </a:br>
            <a:r>
              <a:rPr lang="en-GB" dirty="0"/>
              <a:t>machines</a:t>
            </a:r>
            <a:endParaRPr lang="en-NZ" dirty="0"/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ct val="100000"/>
              <a:buNone/>
            </a:pPr>
            <a:r>
              <a:rPr lang="en-GB" sz="2500" b="0" dirty="0"/>
              <a:t>1. Introducing electric motors</a:t>
            </a:r>
            <a:endParaRPr lang="en-US" sz="2500" b="0" dirty="0"/>
          </a:p>
          <a:p>
            <a:pPr>
              <a:lnSpc>
                <a:spcPts val="5500"/>
              </a:lnSpc>
              <a:spcBef>
                <a:spcPts val="0"/>
              </a:spcBef>
            </a:pPr>
            <a:endParaRPr lang="en-NZ" sz="2500" b="0" dirty="0"/>
          </a:p>
        </p:txBody>
      </p:sp>
    </p:spTree>
    <p:extLst>
      <p:ext uri="{BB962C8B-B14F-4D97-AF65-F5344CB8AC3E}">
        <p14:creationId xmlns:p14="http://schemas.microsoft.com/office/powerpoint/2010/main" val="12458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31CA0B-BFA8-CD47-E02A-D1D3AEA50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Learning outcomes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5CF07FC-8880-5B63-C634-11003758F81A}"/>
              </a:ext>
            </a:extLst>
          </p:cNvPr>
          <p:cNvSpPr/>
          <p:nvPr/>
        </p:nvSpPr>
        <p:spPr>
          <a:xfrm>
            <a:off x="411858" y="2291753"/>
            <a:ext cx="231396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You will be able to: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AE5765A-15C4-6DBF-BC43-3DCF30DC80ED}"/>
              </a:ext>
            </a:extLst>
          </p:cNvPr>
          <p:cNvSpPr txBox="1">
            <a:spLocks/>
          </p:cNvSpPr>
          <p:nvPr/>
        </p:nvSpPr>
        <p:spPr>
          <a:xfrm>
            <a:off x="15702721" y="832697"/>
            <a:ext cx="539750" cy="48683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Graphic 5">
            <a:extLst>
              <a:ext uri="{FF2B5EF4-FFF2-40B4-BE49-F238E27FC236}">
                <a16:creationId xmlns:a16="http://schemas.microsoft.com/office/drawing/2014/main" id="{BF405E5E-E38C-2246-17F5-8996E364D9D1}"/>
              </a:ext>
            </a:extLst>
          </p:cNvPr>
          <p:cNvSpPr/>
          <p:nvPr/>
        </p:nvSpPr>
        <p:spPr>
          <a:xfrm>
            <a:off x="7825372" y="327428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216000" rIns="180000" bIns="0" rtlCol="0" anchor="ctr"/>
          <a:lstStyle/>
          <a:p>
            <a:pPr marL="120650" lvl="0" algn="ctr" rtl="0">
              <a:spcBef>
                <a:spcPts val="0"/>
              </a:spcBef>
              <a:spcAft>
                <a:spcPts val="0"/>
              </a:spcAft>
              <a:buSzPts val="1700"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Suggest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an appropriate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motor to use for a range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of applications based on its qualitative characteristics.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539;p3">
            <a:extLst>
              <a:ext uri="{FF2B5EF4-FFF2-40B4-BE49-F238E27FC236}">
                <a16:creationId xmlns:a16="http://schemas.microsoft.com/office/drawing/2014/main" id="{2EDECC3A-3353-BC2B-4289-40DE5B847343}"/>
              </a:ext>
            </a:extLst>
          </p:cNvPr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84F7A0B-7B24-5B87-DB91-3DB3643AB4D1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3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E5178B76-5A69-5E1D-EBD4-4DE6A50E6B6E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Graphic 5">
            <a:extLst>
              <a:ext uri="{FF2B5EF4-FFF2-40B4-BE49-F238E27FC236}">
                <a16:creationId xmlns:a16="http://schemas.microsoft.com/office/drawing/2014/main" id="{D3785ED7-44CA-CC3B-C4EE-4B35C604FB1C}"/>
              </a:ext>
            </a:extLst>
          </p:cNvPr>
          <p:cNvSpPr/>
          <p:nvPr/>
        </p:nvSpPr>
        <p:spPr>
          <a:xfrm>
            <a:off x="4078025" y="327428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360000" rIns="180000" bIns="0" rtlCol="0" anchor="ctr"/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Describe the differences between the field and armature windings in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series and shunt-wound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DC motors.</a:t>
            </a:r>
          </a:p>
        </p:txBody>
      </p:sp>
      <p:sp>
        <p:nvSpPr>
          <p:cNvPr id="6" name="Graphic 5">
            <a:extLst>
              <a:ext uri="{FF2B5EF4-FFF2-40B4-BE49-F238E27FC236}">
                <a16:creationId xmlns:a16="http://schemas.microsoft.com/office/drawing/2014/main" id="{89DA2589-344E-96F7-A1A0-0451F6245017}"/>
              </a:ext>
            </a:extLst>
          </p:cNvPr>
          <p:cNvSpPr/>
          <p:nvPr/>
        </p:nvSpPr>
        <p:spPr>
          <a:xfrm>
            <a:off x="330679" y="3274284"/>
            <a:ext cx="3318574" cy="3256671"/>
          </a:xfrm>
          <a:custGeom>
            <a:avLst/>
            <a:gdLst>
              <a:gd name="connsiteX0" fmla="*/ 1638583 w 3277164"/>
              <a:gd name="connsiteY0" fmla="*/ 0 h 3216033"/>
              <a:gd name="connsiteX1" fmla="*/ 324807 w 3277164"/>
              <a:gd name="connsiteY1" fmla="*/ 636872 h 3216033"/>
              <a:gd name="connsiteX2" fmla="*/ 0 w 3277164"/>
              <a:gd name="connsiteY2" fmla="*/ 2068301 h 3216033"/>
              <a:gd name="connsiteX3" fmla="*/ 909459 w 3277164"/>
              <a:gd name="connsiteY3" fmla="*/ 3216033 h 3216033"/>
              <a:gd name="connsiteX4" fmla="*/ 2367706 w 3277164"/>
              <a:gd name="connsiteY4" fmla="*/ 3216033 h 3216033"/>
              <a:gd name="connsiteX5" fmla="*/ 3277165 w 3277164"/>
              <a:gd name="connsiteY5" fmla="*/ 2068301 h 3216033"/>
              <a:gd name="connsiteX6" fmla="*/ 2952697 w 3277164"/>
              <a:gd name="connsiteY6" fmla="*/ 636872 h 3216033"/>
              <a:gd name="connsiteX7" fmla="*/ 1638583 w 3277164"/>
              <a:gd name="connsiteY7" fmla="*/ 0 h 3216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77164" h="3216033">
                <a:moveTo>
                  <a:pt x="1638583" y="0"/>
                </a:moveTo>
                <a:lnTo>
                  <a:pt x="324807" y="636872"/>
                </a:lnTo>
                <a:lnTo>
                  <a:pt x="0" y="2068301"/>
                </a:lnTo>
                <a:lnTo>
                  <a:pt x="909459" y="3216033"/>
                </a:lnTo>
                <a:lnTo>
                  <a:pt x="2367706" y="3216033"/>
                </a:lnTo>
                <a:lnTo>
                  <a:pt x="3277165" y="2068301"/>
                </a:lnTo>
                <a:lnTo>
                  <a:pt x="2952697" y="636872"/>
                </a:lnTo>
                <a:lnTo>
                  <a:pt x="1638583" y="0"/>
                </a:lnTo>
                <a:close/>
              </a:path>
            </a:pathLst>
          </a:custGeom>
          <a:solidFill>
            <a:srgbClr val="EBEBEB"/>
          </a:solidFill>
          <a:ln w="135048" cap="flat">
            <a:gradFill>
              <a:gsLst>
                <a:gs pos="20000">
                  <a:srgbClr val="B2BFF0"/>
                </a:gs>
                <a:gs pos="81000">
                  <a:srgbClr val="D91C5C"/>
                </a:gs>
              </a:gsLst>
              <a:lin ang="18900242" scaled="1"/>
            </a:gradFill>
            <a:prstDash val="solid"/>
            <a:miter/>
          </a:ln>
        </p:spPr>
        <p:txBody>
          <a:bodyPr tIns="144000" rIns="180000" bIns="0" rtlCol="0" anchor="ctr"/>
          <a:lstStyle/>
          <a:p>
            <a:pPr marL="114300" lvl="0" algn="ctr" rtl="0">
              <a:spcBef>
                <a:spcPts val="1200"/>
              </a:spcBef>
              <a:spcAft>
                <a:spcPts val="0"/>
              </a:spcAft>
              <a:buSzPts val="1800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Name some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different types of direct </a:t>
            </a:r>
            <a:b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current (DC) and alternating current (AC) motors.</a:t>
            </a:r>
          </a:p>
        </p:txBody>
      </p:sp>
    </p:spTree>
    <p:extLst>
      <p:ext uri="{BB962C8B-B14F-4D97-AF65-F5344CB8AC3E}">
        <p14:creationId xmlns:p14="http://schemas.microsoft.com/office/powerpoint/2010/main" val="10977310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24EF-5EF8-0C67-D3D4-D11D3449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Electric motors around you</a:t>
            </a: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53039A6-218D-12CE-8A38-B129DAC0764D}"/>
              </a:ext>
            </a:extLst>
          </p:cNvPr>
          <p:cNvSpPr txBox="1">
            <a:spLocks/>
          </p:cNvSpPr>
          <p:nvPr/>
        </p:nvSpPr>
        <p:spPr>
          <a:xfrm>
            <a:off x="10798734" y="2182721"/>
            <a:ext cx="4320701" cy="5363791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SzPct val="129729"/>
              <a:buNone/>
            </a:pPr>
            <a:r>
              <a:rPr lang="en-GB" sz="1800" dirty="0"/>
              <a:t>Think about where you </a:t>
            </a:r>
            <a:br>
              <a:rPr lang="en-GB" sz="1800" dirty="0"/>
            </a:br>
            <a:r>
              <a:rPr lang="en-GB" sz="1800" dirty="0"/>
              <a:t>might find electric motors at home and in an engineering workplace.</a:t>
            </a:r>
          </a:p>
          <a:p>
            <a:pPr marL="457200" lvl="0" indent="-316737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List some examples of what equipment or appliances these motors might power, or arrange your ideas as two concept maps (one for the home and one for an engineering workplace).</a:t>
            </a:r>
            <a:br>
              <a:rPr lang="en-GB" sz="1800" dirty="0"/>
            </a:br>
            <a:endParaRPr lang="en-GB" sz="1800" dirty="0"/>
          </a:p>
          <a:p>
            <a:pPr marL="457200" lvl="0" indent="-316737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What type of electrical power supply are these motors most likely to be connected to?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1F44572-808D-C73B-83F9-BD874526054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4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9424E-3844-DA5A-D101-956631E0DD26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9CCF22-9048-5379-0CBF-9382E696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559462" y="1624357"/>
            <a:ext cx="994826" cy="961665"/>
          </a:xfrm>
          <a:prstGeom prst="rect">
            <a:avLst/>
          </a:prstGeom>
        </p:spPr>
      </p:pic>
      <p:sp>
        <p:nvSpPr>
          <p:cNvPr id="10" name="Graphic 24">
            <a:extLst>
              <a:ext uri="{FF2B5EF4-FFF2-40B4-BE49-F238E27FC236}">
                <a16:creationId xmlns:a16="http://schemas.microsoft.com/office/drawing/2014/main" id="{E1E67342-B096-E1F4-EEBC-5E94CB4B657F}"/>
              </a:ext>
            </a:extLst>
          </p:cNvPr>
          <p:cNvSpPr/>
          <p:nvPr/>
        </p:nvSpPr>
        <p:spPr>
          <a:xfrm>
            <a:off x="5187985" y="3070467"/>
            <a:ext cx="3972355" cy="3845721"/>
          </a:xfrm>
          <a:custGeom>
            <a:avLst/>
            <a:gdLst>
              <a:gd name="connsiteX0" fmla="*/ 1221033 w 2442066"/>
              <a:gd name="connsiteY0" fmla="*/ 0 h 2364216"/>
              <a:gd name="connsiteX1" fmla="*/ 241786 w 2442066"/>
              <a:gd name="connsiteY1" fmla="*/ 468187 h 2364216"/>
              <a:gd name="connsiteX2" fmla="*/ 0 w 2442066"/>
              <a:gd name="connsiteY2" fmla="*/ 1520480 h 2364216"/>
              <a:gd name="connsiteX3" fmla="*/ 677708 w 2442066"/>
              <a:gd name="connsiteY3" fmla="*/ 2364217 h 2364216"/>
              <a:gd name="connsiteX4" fmla="*/ 1764359 w 2442066"/>
              <a:gd name="connsiteY4" fmla="*/ 2364217 h 2364216"/>
              <a:gd name="connsiteX5" fmla="*/ 2442067 w 2442066"/>
              <a:gd name="connsiteY5" fmla="*/ 1520480 h 2364216"/>
              <a:gd name="connsiteX6" fmla="*/ 2200280 w 2442066"/>
              <a:gd name="connsiteY6" fmla="*/ 468187 h 2364216"/>
              <a:gd name="connsiteX7" fmla="*/ 1221033 w 2442066"/>
              <a:gd name="connsiteY7" fmla="*/ 0 h 23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2066" h="2364216">
                <a:moveTo>
                  <a:pt x="1221033" y="0"/>
                </a:moveTo>
                <a:lnTo>
                  <a:pt x="241786" y="468187"/>
                </a:lnTo>
                <a:lnTo>
                  <a:pt x="0" y="1520480"/>
                </a:lnTo>
                <a:lnTo>
                  <a:pt x="677708" y="2364217"/>
                </a:lnTo>
                <a:lnTo>
                  <a:pt x="1764359" y="2364217"/>
                </a:lnTo>
                <a:lnTo>
                  <a:pt x="2442067" y="1520480"/>
                </a:lnTo>
                <a:lnTo>
                  <a:pt x="2200280" y="468187"/>
                </a:lnTo>
                <a:lnTo>
                  <a:pt x="1221033" y="0"/>
                </a:lnTo>
                <a:close/>
              </a:path>
            </a:pathLst>
          </a:cu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320"/>
            </a:stretch>
          </a:blipFill>
          <a:ln w="50415" cap="flat">
            <a:gradFill>
              <a:gsLst>
                <a:gs pos="18000">
                  <a:srgbClr val="B2BFF0"/>
                </a:gs>
                <a:gs pos="88000">
                  <a:srgbClr val="D91C5C"/>
                </a:gs>
              </a:gsLst>
              <a:lin ang="189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386EAA0-31F4-EFDA-88EC-86FED1E8200E}"/>
              </a:ext>
            </a:extLst>
          </p:cNvPr>
          <p:cNvSpPr/>
          <p:nvPr/>
        </p:nvSpPr>
        <p:spPr>
          <a:xfrm>
            <a:off x="558443" y="3070468"/>
            <a:ext cx="3972355" cy="3845721"/>
          </a:xfrm>
          <a:custGeom>
            <a:avLst/>
            <a:gdLst>
              <a:gd name="connsiteX0" fmla="*/ 1221033 w 2442066"/>
              <a:gd name="connsiteY0" fmla="*/ 0 h 2364216"/>
              <a:gd name="connsiteX1" fmla="*/ 241786 w 2442066"/>
              <a:gd name="connsiteY1" fmla="*/ 468187 h 2364216"/>
              <a:gd name="connsiteX2" fmla="*/ 0 w 2442066"/>
              <a:gd name="connsiteY2" fmla="*/ 1520480 h 2364216"/>
              <a:gd name="connsiteX3" fmla="*/ 677708 w 2442066"/>
              <a:gd name="connsiteY3" fmla="*/ 2364217 h 2364216"/>
              <a:gd name="connsiteX4" fmla="*/ 1764359 w 2442066"/>
              <a:gd name="connsiteY4" fmla="*/ 2364217 h 2364216"/>
              <a:gd name="connsiteX5" fmla="*/ 2442067 w 2442066"/>
              <a:gd name="connsiteY5" fmla="*/ 1520480 h 2364216"/>
              <a:gd name="connsiteX6" fmla="*/ 2200280 w 2442066"/>
              <a:gd name="connsiteY6" fmla="*/ 468187 h 2364216"/>
              <a:gd name="connsiteX7" fmla="*/ 1221033 w 2442066"/>
              <a:gd name="connsiteY7" fmla="*/ 0 h 23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2066" h="2364216">
                <a:moveTo>
                  <a:pt x="1221033" y="0"/>
                </a:moveTo>
                <a:lnTo>
                  <a:pt x="241786" y="468187"/>
                </a:lnTo>
                <a:lnTo>
                  <a:pt x="0" y="1520480"/>
                </a:lnTo>
                <a:lnTo>
                  <a:pt x="677708" y="2364217"/>
                </a:lnTo>
                <a:lnTo>
                  <a:pt x="1764359" y="2364217"/>
                </a:lnTo>
                <a:lnTo>
                  <a:pt x="2442067" y="1520480"/>
                </a:lnTo>
                <a:lnTo>
                  <a:pt x="2200280" y="468187"/>
                </a:lnTo>
                <a:lnTo>
                  <a:pt x="1221033" y="0"/>
                </a:lnTo>
                <a:close/>
              </a:path>
            </a:pathLst>
          </a:cu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50415" cap="flat">
            <a:gradFill>
              <a:gsLst>
                <a:gs pos="18000">
                  <a:srgbClr val="B2BFF0"/>
                </a:gs>
                <a:gs pos="88000">
                  <a:srgbClr val="D91C5C"/>
                </a:gs>
              </a:gsLst>
              <a:lin ang="189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726E7697-2181-4D5E-05B8-43762A2DDA9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530798" y="252717"/>
            <a:ext cx="1026665" cy="991863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0253C0A0-60F9-745E-F0A5-20B8BCC384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203157" y="252717"/>
            <a:ext cx="1026665" cy="991863"/>
          </a:xfrm>
          <a:prstGeom prst="rect">
            <a:avLst/>
          </a:prstGeom>
        </p:spPr>
      </p:pic>
      <p:sp>
        <p:nvSpPr>
          <p:cNvPr id="29" name="Google Shape;539;p3">
            <a:extLst>
              <a:ext uri="{FF2B5EF4-FFF2-40B4-BE49-F238E27FC236}">
                <a16:creationId xmlns:a16="http://schemas.microsoft.com/office/drawing/2014/main" id="{BBB02214-8DF3-4131-3A92-BAABD57A3729}"/>
              </a:ext>
            </a:extLst>
          </p:cNvPr>
          <p:cNvSpPr txBox="1"/>
          <p:nvPr/>
        </p:nvSpPr>
        <p:spPr>
          <a:xfrm>
            <a:off x="443118" y="8488755"/>
            <a:ext cx="7280229" cy="2512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Image © This Is Engineering</a:t>
            </a:r>
            <a:endParaRPr sz="1400" b="0" i="0" u="none" strike="noStrike" cap="none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2569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224EF-5EF8-0C67-D3D4-D11D34491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Electric motors around you – example answers</a:t>
            </a:r>
            <a:endParaRPr lang="en-US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B53039A6-218D-12CE-8A38-B129DAC0764D}"/>
              </a:ext>
            </a:extLst>
          </p:cNvPr>
          <p:cNvSpPr txBox="1">
            <a:spLocks/>
          </p:cNvSpPr>
          <p:nvPr/>
        </p:nvSpPr>
        <p:spPr>
          <a:xfrm>
            <a:off x="3152356" y="7263552"/>
            <a:ext cx="10654784" cy="1279852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else could you classify the different motors above?</a:t>
            </a:r>
          </a:p>
          <a:p>
            <a: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  <a:buFont typeface="Arial" panose="020B0604020202020204" pitchFamily="34" charset="0"/>
              <a:buChar char="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think of any other types of electric motor that you could add to your classification?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C1F44572-808D-C73B-83F9-BD8745260549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5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09424E-3844-DA5A-D101-956631E0DD26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E9CCF22-9048-5379-0CBF-9382E696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034778" y="6668276"/>
            <a:ext cx="994826" cy="961665"/>
          </a:xfrm>
          <a:prstGeom prst="rect">
            <a:avLst/>
          </a:prstGeom>
        </p:spPr>
      </p:pic>
      <p:sp>
        <p:nvSpPr>
          <p:cNvPr id="10" name="Graphic 24">
            <a:extLst>
              <a:ext uri="{FF2B5EF4-FFF2-40B4-BE49-F238E27FC236}">
                <a16:creationId xmlns:a16="http://schemas.microsoft.com/office/drawing/2014/main" id="{E1E67342-B096-E1F4-EEBC-5E94CB4B657F}"/>
              </a:ext>
            </a:extLst>
          </p:cNvPr>
          <p:cNvSpPr/>
          <p:nvPr/>
        </p:nvSpPr>
        <p:spPr>
          <a:xfrm>
            <a:off x="11003213" y="4116944"/>
            <a:ext cx="1570652" cy="1520582"/>
          </a:xfrm>
          <a:custGeom>
            <a:avLst/>
            <a:gdLst>
              <a:gd name="connsiteX0" fmla="*/ 1221033 w 2442066"/>
              <a:gd name="connsiteY0" fmla="*/ 0 h 2364216"/>
              <a:gd name="connsiteX1" fmla="*/ 241786 w 2442066"/>
              <a:gd name="connsiteY1" fmla="*/ 468187 h 2364216"/>
              <a:gd name="connsiteX2" fmla="*/ 0 w 2442066"/>
              <a:gd name="connsiteY2" fmla="*/ 1520480 h 2364216"/>
              <a:gd name="connsiteX3" fmla="*/ 677708 w 2442066"/>
              <a:gd name="connsiteY3" fmla="*/ 2364217 h 2364216"/>
              <a:gd name="connsiteX4" fmla="*/ 1764359 w 2442066"/>
              <a:gd name="connsiteY4" fmla="*/ 2364217 h 2364216"/>
              <a:gd name="connsiteX5" fmla="*/ 2442067 w 2442066"/>
              <a:gd name="connsiteY5" fmla="*/ 1520480 h 2364216"/>
              <a:gd name="connsiteX6" fmla="*/ 2200280 w 2442066"/>
              <a:gd name="connsiteY6" fmla="*/ 468187 h 2364216"/>
              <a:gd name="connsiteX7" fmla="*/ 1221033 w 2442066"/>
              <a:gd name="connsiteY7" fmla="*/ 0 h 23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2066" h="2364216">
                <a:moveTo>
                  <a:pt x="1221033" y="0"/>
                </a:moveTo>
                <a:lnTo>
                  <a:pt x="241786" y="468187"/>
                </a:lnTo>
                <a:lnTo>
                  <a:pt x="0" y="1520480"/>
                </a:lnTo>
                <a:lnTo>
                  <a:pt x="677708" y="2364217"/>
                </a:lnTo>
                <a:lnTo>
                  <a:pt x="1764359" y="2364217"/>
                </a:lnTo>
                <a:lnTo>
                  <a:pt x="2442067" y="1520480"/>
                </a:lnTo>
                <a:lnTo>
                  <a:pt x="2200280" y="468187"/>
                </a:lnTo>
                <a:lnTo>
                  <a:pt x="1221033" y="0"/>
                </a:lnTo>
                <a:close/>
              </a:path>
            </a:pathLst>
          </a:custGeom>
          <a:noFill/>
          <a:ln w="50415" cap="flat">
            <a:gradFill>
              <a:gsLst>
                <a:gs pos="18000">
                  <a:srgbClr val="B2BFF0"/>
                </a:gs>
                <a:gs pos="88000">
                  <a:srgbClr val="D91C5C"/>
                </a:gs>
              </a:gsLst>
              <a:lin ang="189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1" name="Graphic 24">
            <a:extLst>
              <a:ext uri="{FF2B5EF4-FFF2-40B4-BE49-F238E27FC236}">
                <a16:creationId xmlns:a16="http://schemas.microsoft.com/office/drawing/2014/main" id="{5386EAA0-31F4-EFDA-88EC-86FED1E8200E}"/>
              </a:ext>
            </a:extLst>
          </p:cNvPr>
          <p:cNvSpPr/>
          <p:nvPr/>
        </p:nvSpPr>
        <p:spPr>
          <a:xfrm>
            <a:off x="3135381" y="4120595"/>
            <a:ext cx="1570652" cy="1520582"/>
          </a:xfrm>
          <a:custGeom>
            <a:avLst/>
            <a:gdLst>
              <a:gd name="connsiteX0" fmla="*/ 1221033 w 2442066"/>
              <a:gd name="connsiteY0" fmla="*/ 0 h 2364216"/>
              <a:gd name="connsiteX1" fmla="*/ 241786 w 2442066"/>
              <a:gd name="connsiteY1" fmla="*/ 468187 h 2364216"/>
              <a:gd name="connsiteX2" fmla="*/ 0 w 2442066"/>
              <a:gd name="connsiteY2" fmla="*/ 1520480 h 2364216"/>
              <a:gd name="connsiteX3" fmla="*/ 677708 w 2442066"/>
              <a:gd name="connsiteY3" fmla="*/ 2364217 h 2364216"/>
              <a:gd name="connsiteX4" fmla="*/ 1764359 w 2442066"/>
              <a:gd name="connsiteY4" fmla="*/ 2364217 h 2364216"/>
              <a:gd name="connsiteX5" fmla="*/ 2442067 w 2442066"/>
              <a:gd name="connsiteY5" fmla="*/ 1520480 h 2364216"/>
              <a:gd name="connsiteX6" fmla="*/ 2200280 w 2442066"/>
              <a:gd name="connsiteY6" fmla="*/ 468187 h 2364216"/>
              <a:gd name="connsiteX7" fmla="*/ 1221033 w 2442066"/>
              <a:gd name="connsiteY7" fmla="*/ 0 h 2364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42066" h="2364216">
                <a:moveTo>
                  <a:pt x="1221033" y="0"/>
                </a:moveTo>
                <a:lnTo>
                  <a:pt x="241786" y="468187"/>
                </a:lnTo>
                <a:lnTo>
                  <a:pt x="0" y="1520480"/>
                </a:lnTo>
                <a:lnTo>
                  <a:pt x="677708" y="2364217"/>
                </a:lnTo>
                <a:lnTo>
                  <a:pt x="1764359" y="2364217"/>
                </a:lnTo>
                <a:lnTo>
                  <a:pt x="2442067" y="1520480"/>
                </a:lnTo>
                <a:lnTo>
                  <a:pt x="2200280" y="468187"/>
                </a:lnTo>
                <a:lnTo>
                  <a:pt x="1221033" y="0"/>
                </a:lnTo>
                <a:close/>
              </a:path>
            </a:pathLst>
          </a:custGeom>
          <a:noFill/>
          <a:ln w="50415" cap="flat">
            <a:gradFill>
              <a:gsLst>
                <a:gs pos="18000">
                  <a:srgbClr val="B2BFF0"/>
                </a:gs>
                <a:gs pos="88000">
                  <a:srgbClr val="D91C5C"/>
                </a:gs>
              </a:gsLst>
              <a:lin ang="18900000" scaled="0"/>
            </a:gradFill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1E476EB-3AAC-6121-4F6D-657D2DF5B5A4}"/>
              </a:ext>
            </a:extLst>
          </p:cNvPr>
          <p:cNvSpPr txBox="1"/>
          <p:nvPr/>
        </p:nvSpPr>
        <p:spPr>
          <a:xfrm>
            <a:off x="3351798" y="4691627"/>
            <a:ext cx="12105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At home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B5F3FB-8D46-68AA-2C02-1C5569C66D50}"/>
              </a:ext>
            </a:extLst>
          </p:cNvPr>
          <p:cNvSpPr txBox="1"/>
          <p:nvPr/>
        </p:nvSpPr>
        <p:spPr>
          <a:xfrm>
            <a:off x="11024540" y="4510805"/>
            <a:ext cx="1571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In the workplace</a:t>
            </a:r>
          </a:p>
        </p:txBody>
      </p:sp>
      <p:sp>
        <p:nvSpPr>
          <p:cNvPr id="18" name="Google Shape;209;p16">
            <a:extLst>
              <a:ext uri="{FF2B5EF4-FFF2-40B4-BE49-F238E27FC236}">
                <a16:creationId xmlns:a16="http://schemas.microsoft.com/office/drawing/2014/main" id="{CB9EC581-F3C9-71BD-053B-9F0FB5B22700}"/>
              </a:ext>
            </a:extLst>
          </p:cNvPr>
          <p:cNvSpPr txBox="1"/>
          <p:nvPr/>
        </p:nvSpPr>
        <p:spPr>
          <a:xfrm>
            <a:off x="2468863" y="3065329"/>
            <a:ext cx="2206446" cy="917513"/>
          </a:xfrm>
          <a:prstGeom prst="rect">
            <a:avLst/>
          </a:prstGeom>
          <a:noFill/>
          <a:ln w="28575" cap="flat" cmpd="sng">
            <a:solidFill>
              <a:srgbClr val="B2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bike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26 V DC battery</a:t>
            </a:r>
          </a:p>
        </p:txBody>
      </p:sp>
      <p:sp>
        <p:nvSpPr>
          <p:cNvPr id="20" name="Google Shape;209;p16">
            <a:extLst>
              <a:ext uri="{FF2B5EF4-FFF2-40B4-BE49-F238E27FC236}">
                <a16:creationId xmlns:a16="http://schemas.microsoft.com/office/drawing/2014/main" id="{D26ED6BB-3B1D-AD7B-1CE8-0536F8C938D4}"/>
              </a:ext>
            </a:extLst>
          </p:cNvPr>
          <p:cNvSpPr txBox="1"/>
          <p:nvPr/>
        </p:nvSpPr>
        <p:spPr>
          <a:xfrm>
            <a:off x="581251" y="4509382"/>
            <a:ext cx="2262854" cy="917513"/>
          </a:xfrm>
          <a:prstGeom prst="rect">
            <a:avLst/>
          </a:prstGeom>
          <a:noFill/>
          <a:ln w="28575" cap="flat" cmpd="sng">
            <a:solidFill>
              <a:srgbClr val="B2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Game console fan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V DC</a:t>
            </a:r>
          </a:p>
        </p:txBody>
      </p:sp>
      <p:sp>
        <p:nvSpPr>
          <p:cNvPr id="22" name="Google Shape;209;p16">
            <a:extLst>
              <a:ext uri="{FF2B5EF4-FFF2-40B4-BE49-F238E27FC236}">
                <a16:creationId xmlns:a16="http://schemas.microsoft.com/office/drawing/2014/main" id="{5E2B488F-A020-776E-065E-DC1C3243BECA}"/>
              </a:ext>
            </a:extLst>
          </p:cNvPr>
          <p:cNvSpPr txBox="1"/>
          <p:nvPr/>
        </p:nvSpPr>
        <p:spPr>
          <a:xfrm>
            <a:off x="1450927" y="5877719"/>
            <a:ext cx="2262854" cy="917513"/>
          </a:xfrm>
          <a:prstGeom prst="rect">
            <a:avLst/>
          </a:prstGeom>
          <a:noFill/>
          <a:ln w="28575" cap="flat" cmpd="sng">
            <a:solidFill>
              <a:srgbClr val="D91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Washing machine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230 V AC</a:t>
            </a:r>
          </a:p>
        </p:txBody>
      </p:sp>
      <p:sp>
        <p:nvSpPr>
          <p:cNvPr id="24" name="Google Shape;209;p16">
            <a:extLst>
              <a:ext uri="{FF2B5EF4-FFF2-40B4-BE49-F238E27FC236}">
                <a16:creationId xmlns:a16="http://schemas.microsoft.com/office/drawing/2014/main" id="{6CDD027F-A2FD-074C-9B53-0067F2E74E01}"/>
              </a:ext>
            </a:extLst>
          </p:cNvPr>
          <p:cNvSpPr txBox="1"/>
          <p:nvPr/>
        </p:nvSpPr>
        <p:spPr>
          <a:xfrm>
            <a:off x="4714078" y="5537832"/>
            <a:ext cx="2262854" cy="917513"/>
          </a:xfrm>
          <a:prstGeom prst="rect">
            <a:avLst/>
          </a:prstGeom>
          <a:noFill/>
          <a:ln w="28575" cap="flat" cmpd="sng">
            <a:solidFill>
              <a:srgbClr val="D91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Microwave oven 230 V AC</a:t>
            </a:r>
          </a:p>
        </p:txBody>
      </p:sp>
      <p:sp>
        <p:nvSpPr>
          <p:cNvPr id="26" name="Google Shape;209;p16">
            <a:extLst>
              <a:ext uri="{FF2B5EF4-FFF2-40B4-BE49-F238E27FC236}">
                <a16:creationId xmlns:a16="http://schemas.microsoft.com/office/drawing/2014/main" id="{ECC1170D-FFA1-5443-40D4-FA83B557E954}"/>
              </a:ext>
            </a:extLst>
          </p:cNvPr>
          <p:cNvSpPr txBox="1"/>
          <p:nvPr/>
        </p:nvSpPr>
        <p:spPr>
          <a:xfrm>
            <a:off x="4964440" y="3728523"/>
            <a:ext cx="2262854" cy="917513"/>
          </a:xfrm>
          <a:prstGeom prst="rect">
            <a:avLst/>
          </a:prstGeom>
          <a:noFill/>
          <a:ln w="28575" cap="flat" cmpd="sng">
            <a:solidFill>
              <a:srgbClr val="B2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Electric toothbrush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1.2 V DC battery</a:t>
            </a:r>
          </a:p>
        </p:txBody>
      </p:sp>
      <p:sp>
        <p:nvSpPr>
          <p:cNvPr id="34" name="Google Shape;209;p16">
            <a:extLst>
              <a:ext uri="{FF2B5EF4-FFF2-40B4-BE49-F238E27FC236}">
                <a16:creationId xmlns:a16="http://schemas.microsoft.com/office/drawing/2014/main" id="{C52990CD-5D7A-6314-E768-30774B11CA7C}"/>
              </a:ext>
            </a:extLst>
          </p:cNvPr>
          <p:cNvSpPr txBox="1"/>
          <p:nvPr/>
        </p:nvSpPr>
        <p:spPr>
          <a:xfrm>
            <a:off x="10479056" y="3066012"/>
            <a:ext cx="2206446" cy="917513"/>
          </a:xfrm>
          <a:prstGeom prst="rect">
            <a:avLst/>
          </a:prstGeom>
          <a:noFill/>
          <a:ln w="28575" cap="flat" cmpd="sng">
            <a:solidFill>
              <a:srgbClr val="B2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Cordless drill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18 V DC battery</a:t>
            </a:r>
          </a:p>
        </p:txBody>
      </p:sp>
      <p:sp>
        <p:nvSpPr>
          <p:cNvPr id="35" name="Google Shape;209;p16">
            <a:extLst>
              <a:ext uri="{FF2B5EF4-FFF2-40B4-BE49-F238E27FC236}">
                <a16:creationId xmlns:a16="http://schemas.microsoft.com/office/drawing/2014/main" id="{BBFFDD10-CBC1-643E-3DDE-8746C1831750}"/>
              </a:ext>
            </a:extLst>
          </p:cNvPr>
          <p:cNvSpPr txBox="1"/>
          <p:nvPr/>
        </p:nvSpPr>
        <p:spPr>
          <a:xfrm>
            <a:off x="12984388" y="3799754"/>
            <a:ext cx="2206446" cy="917513"/>
          </a:xfrm>
          <a:prstGeom prst="rect">
            <a:avLst/>
          </a:prstGeom>
          <a:noFill/>
          <a:ln w="28575" cap="flat" cmpd="sng">
            <a:solidFill>
              <a:srgbClr val="D91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CNC spindle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230 V AC</a:t>
            </a:r>
          </a:p>
        </p:txBody>
      </p:sp>
      <p:sp>
        <p:nvSpPr>
          <p:cNvPr id="36" name="Google Shape;209;p16">
            <a:extLst>
              <a:ext uri="{FF2B5EF4-FFF2-40B4-BE49-F238E27FC236}">
                <a16:creationId xmlns:a16="http://schemas.microsoft.com/office/drawing/2014/main" id="{5590B65B-681E-E8FE-E20B-1353AA12B8D4}"/>
              </a:ext>
            </a:extLst>
          </p:cNvPr>
          <p:cNvSpPr txBox="1"/>
          <p:nvPr/>
        </p:nvSpPr>
        <p:spPr>
          <a:xfrm>
            <a:off x="12789596" y="5443441"/>
            <a:ext cx="2206446" cy="917513"/>
          </a:xfrm>
          <a:prstGeom prst="rect">
            <a:avLst/>
          </a:prstGeom>
          <a:noFill/>
          <a:ln w="28575" cap="flat" cmpd="sng">
            <a:solidFill>
              <a:srgbClr val="D91C5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Water pump </a:t>
            </a:r>
            <a:b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230 V AC</a:t>
            </a:r>
          </a:p>
        </p:txBody>
      </p:sp>
      <p:sp>
        <p:nvSpPr>
          <p:cNvPr id="37" name="Google Shape;209;p16">
            <a:extLst>
              <a:ext uri="{FF2B5EF4-FFF2-40B4-BE49-F238E27FC236}">
                <a16:creationId xmlns:a16="http://schemas.microsoft.com/office/drawing/2014/main" id="{EEDF70A7-4377-C84D-E5AB-A95516ECD2B6}"/>
              </a:ext>
            </a:extLst>
          </p:cNvPr>
          <p:cNvSpPr txBox="1"/>
          <p:nvPr/>
        </p:nvSpPr>
        <p:spPr>
          <a:xfrm>
            <a:off x="8588667" y="4399076"/>
            <a:ext cx="2095403" cy="917513"/>
          </a:xfrm>
          <a:prstGeom prst="rect">
            <a:avLst/>
          </a:prstGeom>
          <a:noFill/>
          <a:ln w="28575" cap="flat" cmpd="sng">
            <a:solidFill>
              <a:srgbClr val="B2BFF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Forklift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48 V DC battery</a:t>
            </a:r>
          </a:p>
        </p:txBody>
      </p:sp>
      <p:sp>
        <p:nvSpPr>
          <p:cNvPr id="38" name="Google Shape;209;p16">
            <a:extLst>
              <a:ext uri="{FF2B5EF4-FFF2-40B4-BE49-F238E27FC236}">
                <a16:creationId xmlns:a16="http://schemas.microsoft.com/office/drawing/2014/main" id="{B4DABA74-7957-3DFE-2B54-7303849F3AB2}"/>
              </a:ext>
            </a:extLst>
          </p:cNvPr>
          <p:cNvSpPr txBox="1"/>
          <p:nvPr/>
        </p:nvSpPr>
        <p:spPr>
          <a:xfrm>
            <a:off x="9484659" y="5840674"/>
            <a:ext cx="2263108" cy="917513"/>
          </a:xfrm>
          <a:prstGeom prst="rect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80000" tIns="180000" rIns="180000" bIns="180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tonne hoist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rPr lang="en-GB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3-phase 415 V AC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F344168-B1EC-D5B3-9A85-37928DD33505}"/>
              </a:ext>
            </a:extLst>
          </p:cNvPr>
          <p:cNvSpPr/>
          <p:nvPr/>
        </p:nvSpPr>
        <p:spPr>
          <a:xfrm>
            <a:off x="411857" y="2305771"/>
            <a:ext cx="120680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Each motor is connected to lower-voltage DC, mains AC or, in the workplace, a higher-voltage 3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phase AC supply:</a:t>
            </a:r>
          </a:p>
        </p:txBody>
      </p:sp>
    </p:spTree>
    <p:extLst>
      <p:ext uri="{BB962C8B-B14F-4D97-AF65-F5344CB8AC3E}">
        <p14:creationId xmlns:p14="http://schemas.microsoft.com/office/powerpoint/2010/main" val="3910847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161;p10">
            <a:extLst>
              <a:ext uri="{FF2B5EF4-FFF2-40B4-BE49-F238E27FC236}">
                <a16:creationId xmlns:a16="http://schemas.microsoft.com/office/drawing/2014/main" id="{D4C6CD9F-EB57-DC85-A664-3FAB7CF7931A}"/>
              </a:ext>
            </a:extLst>
          </p:cNvPr>
          <p:cNvSpPr/>
          <p:nvPr/>
        </p:nvSpPr>
        <p:spPr>
          <a:xfrm>
            <a:off x="13400913" y="4673804"/>
            <a:ext cx="288000" cy="284101"/>
          </a:xfrm>
          <a:prstGeom prst="ellipse">
            <a:avLst/>
          </a:prstGeom>
          <a:solidFill>
            <a:schemeClr val="tx1"/>
          </a:solidFill>
          <a:ln w="444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Doughnut 59">
            <a:extLst>
              <a:ext uri="{FF2B5EF4-FFF2-40B4-BE49-F238E27FC236}">
                <a16:creationId xmlns:a16="http://schemas.microsoft.com/office/drawing/2014/main" id="{D1F62A35-8C9C-59EB-0213-A611BF4BAEDC}"/>
              </a:ext>
            </a:extLst>
          </p:cNvPr>
          <p:cNvSpPr/>
          <p:nvPr/>
        </p:nvSpPr>
        <p:spPr>
          <a:xfrm>
            <a:off x="12972777" y="4258122"/>
            <a:ext cx="1116000" cy="1116000"/>
          </a:xfrm>
          <a:prstGeom prst="donut">
            <a:avLst>
              <a:gd name="adj" fmla="val 13643"/>
            </a:avLst>
          </a:prstGeom>
          <a:solidFill>
            <a:srgbClr val="D91C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Doughnut 60">
            <a:extLst>
              <a:ext uri="{FF2B5EF4-FFF2-40B4-BE49-F238E27FC236}">
                <a16:creationId xmlns:a16="http://schemas.microsoft.com/office/drawing/2014/main" id="{88B2D27F-94FA-9EE0-4B4F-C51F18C6CBBE}"/>
              </a:ext>
            </a:extLst>
          </p:cNvPr>
          <p:cNvSpPr/>
          <p:nvPr/>
        </p:nvSpPr>
        <p:spPr>
          <a:xfrm>
            <a:off x="13214174" y="4491249"/>
            <a:ext cx="648000" cy="648000"/>
          </a:xfrm>
          <a:prstGeom prst="donut">
            <a:avLst>
              <a:gd name="adj" fmla="val 28674"/>
            </a:avLst>
          </a:prstGeom>
          <a:solidFill>
            <a:srgbClr val="D91C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18682F-214A-C862-34F2-BB7FBCBD4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Classifying electric motors – DC and AC motors</a:t>
            </a:r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928E96C1-4B87-4470-79B3-B7B319347B66}"/>
              </a:ext>
            </a:extLst>
          </p:cNvPr>
          <p:cNvSpPr/>
          <p:nvPr/>
        </p:nvSpPr>
        <p:spPr>
          <a:xfrm>
            <a:off x="411857" y="2305771"/>
            <a:ext cx="12068009" cy="1020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Every electric motor uses electromagnetism to create torque (rotating force). Electric motors operate on a DC or AC supply.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6"/>
                  </a:ext>
                </a:extLst>
              </a:rPr>
              <a:t>The way in which this current is supplied to the motor and how the current is used to create torque is different in different motors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6"/>
                  </a:ext>
                </a:extLst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Content Placeholder 11">
            <a:extLst>
              <a:ext uri="{FF2B5EF4-FFF2-40B4-BE49-F238E27FC236}">
                <a16:creationId xmlns:a16="http://schemas.microsoft.com/office/drawing/2014/main" id="{47255169-9225-3F57-EDDA-FEF9EF5B5228}"/>
              </a:ext>
            </a:extLst>
          </p:cNvPr>
          <p:cNvSpPr txBox="1">
            <a:spLocks/>
          </p:cNvSpPr>
          <p:nvPr/>
        </p:nvSpPr>
        <p:spPr>
          <a:xfrm>
            <a:off x="1261368" y="7580834"/>
            <a:ext cx="12907514" cy="1065646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Describe how the differences in each type of motor’s connection(s) can help you to distinguish between them.</a:t>
            </a:r>
          </a:p>
        </p:txBody>
      </p:sp>
      <p:pic>
        <p:nvPicPr>
          <p:cNvPr id="67" name="Graphic 66">
            <a:extLst>
              <a:ext uri="{FF2B5EF4-FFF2-40B4-BE49-F238E27FC236}">
                <a16:creationId xmlns:a16="http://schemas.microsoft.com/office/drawing/2014/main" id="{19A379A0-2976-5682-235F-8AE6B52ED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704630" y="7064850"/>
            <a:ext cx="994826" cy="961665"/>
          </a:xfrm>
          <a:prstGeom prst="rect">
            <a:avLst/>
          </a:prstGeom>
        </p:spPr>
      </p:pic>
      <p:sp>
        <p:nvSpPr>
          <p:cNvPr id="68" name="Google Shape;155;p10">
            <a:extLst>
              <a:ext uri="{FF2B5EF4-FFF2-40B4-BE49-F238E27FC236}">
                <a16:creationId xmlns:a16="http://schemas.microsoft.com/office/drawing/2014/main" id="{77C95514-4DE4-873A-54E4-E313E6A839D4}"/>
              </a:ext>
            </a:extLst>
          </p:cNvPr>
          <p:cNvSpPr txBox="1"/>
          <p:nvPr/>
        </p:nvSpPr>
        <p:spPr>
          <a:xfrm>
            <a:off x="595769" y="5664335"/>
            <a:ext cx="3953220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Coils on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7"/>
                  </a:ext>
                </a:extLst>
              </a:rPr>
              <a:t>rotor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Magnets or coils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around outside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create a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fixed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magnetic field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8"/>
                  </a:ext>
                </a:extLst>
              </a:rPr>
              <a:t>Brushes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touching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commutator rings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supply current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rot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coils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69" name="Google Shape;156;p10">
            <a:extLst>
              <a:ext uri="{FF2B5EF4-FFF2-40B4-BE49-F238E27FC236}">
                <a16:creationId xmlns:a16="http://schemas.microsoft.com/office/drawing/2014/main" id="{EC283D99-7ABA-7C05-0F4C-60AEE95FE099}"/>
              </a:ext>
            </a:extLst>
          </p:cNvPr>
          <p:cNvSpPr txBox="1"/>
          <p:nvPr/>
        </p:nvSpPr>
        <p:spPr>
          <a:xfrm>
            <a:off x="4947895" y="5669416"/>
            <a:ext cx="2781993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Magnets on rotor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Coils on outside cre</a:t>
            </a:r>
            <a:r>
              <a:rPr lang="en" dirty="0">
                <a:latin typeface="Arial"/>
                <a:cs typeface="Arial"/>
              </a:rPr>
              <a:t>at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 a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fixed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magnetic 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157;p10">
            <a:extLst>
              <a:ext uri="{FF2B5EF4-FFF2-40B4-BE49-F238E27FC236}">
                <a16:creationId xmlns:a16="http://schemas.microsoft.com/office/drawing/2014/main" id="{C58D8C10-41FC-01B2-4D38-8B300FFA9C9C}"/>
              </a:ext>
            </a:extLst>
          </p:cNvPr>
          <p:cNvSpPr txBox="1"/>
          <p:nvPr/>
        </p:nvSpPr>
        <p:spPr>
          <a:xfrm>
            <a:off x="8128794" y="5686604"/>
            <a:ext cx="3190528" cy="1800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Coils on outside create a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chan</a:t>
            </a:r>
            <a:r>
              <a:rPr lang="en" b="1" dirty="0">
                <a:latin typeface="Arial"/>
                <a:cs typeface="Arial"/>
              </a:rPr>
              <a:t>ging</a:t>
            </a:r>
            <a:r>
              <a:rPr lang="en" dirty="0">
                <a:latin typeface="Arial"/>
                <a:cs typeface="Arial"/>
              </a:rPr>
              <a:t> </a:t>
            </a:r>
            <a:r>
              <a:rPr lang="en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magnetic 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</a:t>
            </a:r>
            <a:r>
              <a:rPr lang="en" dirty="0">
                <a:latin typeface="Arial"/>
                <a:cs typeface="Arial"/>
              </a:rPr>
              <a:t>eld</a:t>
            </a:r>
            <a:endParaRPr dirty="0">
              <a:latin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- The changing field</a:t>
            </a:r>
            <a:r>
              <a:rPr lang="en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induces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a current in the rotor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1" name="Google Shape;158;p10">
            <a:extLst>
              <a:ext uri="{FF2B5EF4-FFF2-40B4-BE49-F238E27FC236}">
                <a16:creationId xmlns:a16="http://schemas.microsoft.com/office/drawing/2014/main" id="{92EA9836-5286-BAEB-C15B-8F45D7B7CE9C}"/>
              </a:ext>
            </a:extLst>
          </p:cNvPr>
          <p:cNvSpPr txBox="1"/>
          <p:nvPr/>
        </p:nvSpPr>
        <p:spPr>
          <a:xfrm>
            <a:off x="12119828" y="5665048"/>
            <a:ext cx="3424971" cy="14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spcAft>
                <a:spcPts val="600"/>
              </a:spcAft>
              <a:buClr>
                <a:srgbClr val="000000"/>
              </a:buClr>
              <a:buSzPts val="1100"/>
            </a:pPr>
            <a:r>
              <a:rPr lang="en" dirty="0">
                <a:solidFill>
                  <a:schemeClr val="dk1"/>
                </a:solidFill>
                <a:latin typeface="Arial"/>
                <a:cs typeface="Arial"/>
              </a:rPr>
              <a:t>- AC coils on outside create a </a:t>
            </a:r>
            <a:r>
              <a:rPr lang="en" b="1" dirty="0">
                <a:solidFill>
                  <a:schemeClr val="dk1"/>
                </a:solidFill>
                <a:latin typeface="Arial"/>
                <a:cs typeface="Arial"/>
              </a:rPr>
              <a:t>changing</a:t>
            </a:r>
            <a:r>
              <a:rPr lang="en" dirty="0">
                <a:solidFill>
                  <a:schemeClr val="dk1"/>
                </a:solidFill>
                <a:latin typeface="Arial"/>
                <a:cs typeface="Arial"/>
              </a:rPr>
              <a:t> magnetic field</a:t>
            </a:r>
            <a:endParaRPr dirty="0">
              <a:solidFill>
                <a:schemeClr val="dk1"/>
              </a:solidFill>
              <a:latin typeface="Arial"/>
              <a:cs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- </a:t>
            </a:r>
            <a:r>
              <a:rPr lang="en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Slip rings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connect a separate DC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to the rotor</a:t>
            </a:r>
            <a:endParaRPr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4" name="Google Shape;153;p10">
            <a:extLst>
              <a:ext uri="{FF2B5EF4-FFF2-40B4-BE49-F238E27FC236}">
                <a16:creationId xmlns:a16="http://schemas.microsoft.com/office/drawing/2014/main" id="{A56ECC92-706B-DBAF-F79F-447061D2705D}"/>
              </a:ext>
            </a:extLst>
          </p:cNvPr>
          <p:cNvSpPr txBox="1"/>
          <p:nvPr/>
        </p:nvSpPr>
        <p:spPr>
          <a:xfrm>
            <a:off x="1880297" y="3884774"/>
            <a:ext cx="1223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Brushed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154;p10">
            <a:extLst>
              <a:ext uri="{FF2B5EF4-FFF2-40B4-BE49-F238E27FC236}">
                <a16:creationId xmlns:a16="http://schemas.microsoft.com/office/drawing/2014/main" id="{953AF346-DE73-6C3B-9BB3-C2F2C5EF014A}"/>
              </a:ext>
            </a:extLst>
          </p:cNvPr>
          <p:cNvSpPr txBox="1"/>
          <p:nvPr/>
        </p:nvSpPr>
        <p:spPr>
          <a:xfrm>
            <a:off x="5717704" y="3899092"/>
            <a:ext cx="1223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Brushless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159;p10">
            <a:extLst>
              <a:ext uri="{FF2B5EF4-FFF2-40B4-BE49-F238E27FC236}">
                <a16:creationId xmlns:a16="http://schemas.microsoft.com/office/drawing/2014/main" id="{157DA639-3B86-7F93-6F05-FF804BF6041D}"/>
              </a:ext>
            </a:extLst>
          </p:cNvPr>
          <p:cNvSpPr txBox="1"/>
          <p:nvPr/>
        </p:nvSpPr>
        <p:spPr>
          <a:xfrm>
            <a:off x="9090266" y="3858459"/>
            <a:ext cx="14364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Induction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160;p10">
            <a:extLst>
              <a:ext uri="{FF2B5EF4-FFF2-40B4-BE49-F238E27FC236}">
                <a16:creationId xmlns:a16="http://schemas.microsoft.com/office/drawing/2014/main" id="{AA54AC7F-6F68-99ED-721A-6681B5C814BC}"/>
              </a:ext>
            </a:extLst>
          </p:cNvPr>
          <p:cNvSpPr txBox="1"/>
          <p:nvPr/>
        </p:nvSpPr>
        <p:spPr>
          <a:xfrm>
            <a:off x="12733188" y="3897453"/>
            <a:ext cx="196336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Synchronous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151;p10">
            <a:extLst>
              <a:ext uri="{FF2B5EF4-FFF2-40B4-BE49-F238E27FC236}">
                <a16:creationId xmlns:a16="http://schemas.microsoft.com/office/drawing/2014/main" id="{CC8856DC-C675-0B29-9099-592E5001C878}"/>
              </a:ext>
            </a:extLst>
          </p:cNvPr>
          <p:cNvSpPr txBox="1"/>
          <p:nvPr/>
        </p:nvSpPr>
        <p:spPr>
          <a:xfrm>
            <a:off x="3194211" y="3395507"/>
            <a:ext cx="2275341" cy="4616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Direct current (DC)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152;p10">
            <a:extLst>
              <a:ext uri="{FF2B5EF4-FFF2-40B4-BE49-F238E27FC236}">
                <a16:creationId xmlns:a16="http://schemas.microsoft.com/office/drawing/2014/main" id="{4399C449-7B99-3916-C8F9-DAE8D3412000}"/>
              </a:ext>
            </a:extLst>
          </p:cNvPr>
          <p:cNvSpPr txBox="1"/>
          <p:nvPr/>
        </p:nvSpPr>
        <p:spPr>
          <a:xfrm>
            <a:off x="10083052" y="3417426"/>
            <a:ext cx="2867132" cy="461635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Alternating current (AC)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89;p10">
            <a:extLst>
              <a:ext uri="{FF2B5EF4-FFF2-40B4-BE49-F238E27FC236}">
                <a16:creationId xmlns:a16="http://schemas.microsoft.com/office/drawing/2014/main" id="{F4834C72-B279-D35E-9005-74DC59B03177}"/>
              </a:ext>
            </a:extLst>
          </p:cNvPr>
          <p:cNvSpPr txBox="1"/>
          <p:nvPr/>
        </p:nvSpPr>
        <p:spPr>
          <a:xfrm>
            <a:off x="1964287" y="4400162"/>
            <a:ext cx="677937" cy="278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8" name="Google Shape;181;p10">
            <a:extLst>
              <a:ext uri="{FF2B5EF4-FFF2-40B4-BE49-F238E27FC236}">
                <a16:creationId xmlns:a16="http://schemas.microsoft.com/office/drawing/2014/main" id="{DB86A0CC-D25C-C242-960D-B552727AB36E}"/>
              </a:ext>
            </a:extLst>
          </p:cNvPr>
          <p:cNvCxnSpPr>
            <a:cxnSpLocks/>
          </p:cNvCxnSpPr>
          <p:nvPr/>
        </p:nvCxnSpPr>
        <p:spPr>
          <a:xfrm>
            <a:off x="12731134" y="4922890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9" name="Google Shape;182;p10">
            <a:extLst>
              <a:ext uri="{FF2B5EF4-FFF2-40B4-BE49-F238E27FC236}">
                <a16:creationId xmlns:a16="http://schemas.microsoft.com/office/drawing/2014/main" id="{A0C31516-4B7C-D993-E26D-C4F8DD1C0D09}"/>
              </a:ext>
            </a:extLst>
          </p:cNvPr>
          <p:cNvCxnSpPr>
            <a:cxnSpLocks/>
          </p:cNvCxnSpPr>
          <p:nvPr/>
        </p:nvCxnSpPr>
        <p:spPr>
          <a:xfrm>
            <a:off x="12723880" y="4742804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3" name="Google Shape;192;p10">
            <a:extLst>
              <a:ext uri="{FF2B5EF4-FFF2-40B4-BE49-F238E27FC236}">
                <a16:creationId xmlns:a16="http://schemas.microsoft.com/office/drawing/2014/main" id="{9E0A8801-1E15-02D9-7630-7E4702907B06}"/>
              </a:ext>
            </a:extLst>
          </p:cNvPr>
          <p:cNvCxnSpPr/>
          <p:nvPr/>
        </p:nvCxnSpPr>
        <p:spPr>
          <a:xfrm>
            <a:off x="13359580" y="2300370"/>
            <a:ext cx="352200" cy="0"/>
          </a:xfrm>
          <a:prstGeom prst="straightConnector1">
            <a:avLst/>
          </a:prstGeom>
          <a:noFill/>
          <a:ln w="76200" cap="flat" cmpd="sng">
            <a:solidFill>
              <a:srgbClr val="B2BFF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4" name="Google Shape;193;p10">
            <a:extLst>
              <a:ext uri="{FF2B5EF4-FFF2-40B4-BE49-F238E27FC236}">
                <a16:creationId xmlns:a16="http://schemas.microsoft.com/office/drawing/2014/main" id="{57158EC3-1386-2C99-B5E6-DA96E4D5157F}"/>
              </a:ext>
            </a:extLst>
          </p:cNvPr>
          <p:cNvCxnSpPr/>
          <p:nvPr/>
        </p:nvCxnSpPr>
        <p:spPr>
          <a:xfrm>
            <a:off x="13359580" y="2669646"/>
            <a:ext cx="352200" cy="0"/>
          </a:xfrm>
          <a:prstGeom prst="straightConnector1">
            <a:avLst/>
          </a:prstGeom>
          <a:noFill/>
          <a:ln w="76200" cap="flat" cmpd="sng">
            <a:solidFill>
              <a:srgbClr val="D91C5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5" name="Google Shape;194;p10">
            <a:extLst>
              <a:ext uri="{FF2B5EF4-FFF2-40B4-BE49-F238E27FC236}">
                <a16:creationId xmlns:a16="http://schemas.microsoft.com/office/drawing/2014/main" id="{3271F98A-D1FC-4361-16EA-91EA86F8C7D5}"/>
              </a:ext>
            </a:extLst>
          </p:cNvPr>
          <p:cNvSpPr txBox="1"/>
          <p:nvPr/>
        </p:nvSpPr>
        <p:spPr>
          <a:xfrm>
            <a:off x="13712530" y="2091776"/>
            <a:ext cx="2126400" cy="17748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Permanent magnet</a:t>
            </a:r>
            <a:endParaRPr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4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Coiled wire</a:t>
            </a:r>
            <a:endParaRPr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Electrical connection</a:t>
            </a:r>
          </a:p>
          <a:p>
            <a:pPr marL="0" lvl="0" indent="0" algn="l" rtl="0"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9"/>
                  </a:ext>
                </a:extLst>
              </a:rPr>
              <a:t>Axle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Google Shape;196;p10">
            <a:extLst>
              <a:ext uri="{FF2B5EF4-FFF2-40B4-BE49-F238E27FC236}">
                <a16:creationId xmlns:a16="http://schemas.microsoft.com/office/drawing/2014/main" id="{0C7759D7-ADF4-CAC8-6EBB-86D770A2D57F}"/>
              </a:ext>
            </a:extLst>
          </p:cNvPr>
          <p:cNvCxnSpPr/>
          <p:nvPr/>
        </p:nvCxnSpPr>
        <p:spPr>
          <a:xfrm>
            <a:off x="13358830" y="3016791"/>
            <a:ext cx="3537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7" name="Footer Placeholder 3">
            <a:extLst>
              <a:ext uri="{FF2B5EF4-FFF2-40B4-BE49-F238E27FC236}">
                <a16:creationId xmlns:a16="http://schemas.microsoft.com/office/drawing/2014/main" id="{0BA08010-A270-B2C5-EE26-9D91A5523676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0" name="Slide Number Placeholder 5">
            <a:extLst>
              <a:ext uri="{FF2B5EF4-FFF2-40B4-BE49-F238E27FC236}">
                <a16:creationId xmlns:a16="http://schemas.microsoft.com/office/drawing/2014/main" id="{C6734108-07F0-41C6-2901-AD26C4A7CBF7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6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22" name="Content Placeholder 11">
            <a:extLst>
              <a:ext uri="{FF2B5EF4-FFF2-40B4-BE49-F238E27FC236}">
                <a16:creationId xmlns:a16="http://schemas.microsoft.com/office/drawing/2014/main" id="{988C6081-EE57-27CB-A050-FF7D7B194382}"/>
              </a:ext>
            </a:extLst>
          </p:cNvPr>
          <p:cNvSpPr txBox="1">
            <a:spLocks/>
          </p:cNvSpPr>
          <p:nvPr/>
        </p:nvSpPr>
        <p:spPr>
          <a:xfrm>
            <a:off x="13159634" y="2049682"/>
            <a:ext cx="2730044" cy="1801317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360000" tIns="360000" rIns="360000" bIns="36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</a:pP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" name="Google Shape;161;p10">
            <a:extLst>
              <a:ext uri="{FF2B5EF4-FFF2-40B4-BE49-F238E27FC236}">
                <a16:creationId xmlns:a16="http://schemas.microsoft.com/office/drawing/2014/main" id="{DBFDC8D0-8495-BC2A-CEBF-0DD54D2AF2FD}"/>
              </a:ext>
            </a:extLst>
          </p:cNvPr>
          <p:cNvSpPr/>
          <p:nvPr/>
        </p:nvSpPr>
        <p:spPr>
          <a:xfrm>
            <a:off x="13406702" y="3416917"/>
            <a:ext cx="267265" cy="279843"/>
          </a:xfrm>
          <a:prstGeom prst="ellipse">
            <a:avLst/>
          </a:prstGeom>
          <a:solidFill>
            <a:schemeClr val="tx1"/>
          </a:solidFill>
          <a:ln w="44450" cap="flat" cmpd="sng">
            <a:solidFill>
              <a:srgbClr val="ECECE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161;p10">
            <a:extLst>
              <a:ext uri="{FF2B5EF4-FFF2-40B4-BE49-F238E27FC236}">
                <a16:creationId xmlns:a16="http://schemas.microsoft.com/office/drawing/2014/main" id="{89EA1932-87C1-A25A-E6AB-2147DAB0CC6D}"/>
              </a:ext>
            </a:extLst>
          </p:cNvPr>
          <p:cNvSpPr/>
          <p:nvPr/>
        </p:nvSpPr>
        <p:spPr>
          <a:xfrm>
            <a:off x="1149272" y="4668721"/>
            <a:ext cx="288000" cy="284101"/>
          </a:xfrm>
          <a:prstGeom prst="ellipse">
            <a:avLst/>
          </a:prstGeom>
          <a:solidFill>
            <a:schemeClr val="tx1"/>
          </a:solidFill>
          <a:ln w="444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4" name="Google Shape;175;p10">
            <a:extLst>
              <a:ext uri="{FF2B5EF4-FFF2-40B4-BE49-F238E27FC236}">
                <a16:creationId xmlns:a16="http://schemas.microsoft.com/office/drawing/2014/main" id="{3557B34F-3901-5C23-C2C4-37761BC2848E}"/>
              </a:ext>
            </a:extLst>
          </p:cNvPr>
          <p:cNvCxnSpPr>
            <a:cxnSpLocks/>
          </p:cNvCxnSpPr>
          <p:nvPr/>
        </p:nvCxnSpPr>
        <p:spPr>
          <a:xfrm>
            <a:off x="13989160" y="5030533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5" name="Google Shape;176;p10">
            <a:extLst>
              <a:ext uri="{FF2B5EF4-FFF2-40B4-BE49-F238E27FC236}">
                <a16:creationId xmlns:a16="http://schemas.microsoft.com/office/drawing/2014/main" id="{409463D0-70EA-512F-8E65-F12C0600CCCA}"/>
              </a:ext>
            </a:extLst>
          </p:cNvPr>
          <p:cNvCxnSpPr>
            <a:cxnSpLocks/>
          </p:cNvCxnSpPr>
          <p:nvPr/>
        </p:nvCxnSpPr>
        <p:spPr>
          <a:xfrm>
            <a:off x="13987128" y="4623416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" name="Doughnut 3">
            <a:extLst>
              <a:ext uri="{FF2B5EF4-FFF2-40B4-BE49-F238E27FC236}">
                <a16:creationId xmlns:a16="http://schemas.microsoft.com/office/drawing/2014/main" id="{E0A13C42-E92F-C1D1-C30C-6F394CDF1C49}"/>
              </a:ext>
            </a:extLst>
          </p:cNvPr>
          <p:cNvSpPr/>
          <p:nvPr/>
        </p:nvSpPr>
        <p:spPr>
          <a:xfrm>
            <a:off x="721136" y="4253039"/>
            <a:ext cx="1116000" cy="1116000"/>
          </a:xfrm>
          <a:prstGeom prst="donut">
            <a:avLst>
              <a:gd name="adj" fmla="val 13643"/>
            </a:avLst>
          </a:prstGeom>
          <a:solidFill>
            <a:srgbClr val="B2BF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Doughnut 4">
            <a:extLst>
              <a:ext uri="{FF2B5EF4-FFF2-40B4-BE49-F238E27FC236}">
                <a16:creationId xmlns:a16="http://schemas.microsoft.com/office/drawing/2014/main" id="{976AB286-FF8A-62D6-4B68-9BB2E847D440}"/>
              </a:ext>
            </a:extLst>
          </p:cNvPr>
          <p:cNvSpPr/>
          <p:nvPr/>
        </p:nvSpPr>
        <p:spPr>
          <a:xfrm>
            <a:off x="957096" y="4486166"/>
            <a:ext cx="648000" cy="648000"/>
          </a:xfrm>
          <a:prstGeom prst="donut">
            <a:avLst>
              <a:gd name="adj" fmla="val 28674"/>
            </a:avLst>
          </a:prstGeom>
          <a:solidFill>
            <a:srgbClr val="D91C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Google Shape;173;p10">
            <a:extLst>
              <a:ext uri="{FF2B5EF4-FFF2-40B4-BE49-F238E27FC236}">
                <a16:creationId xmlns:a16="http://schemas.microsoft.com/office/drawing/2014/main" id="{ECB06A93-B02E-D18E-4864-C09B939BEC75}"/>
              </a:ext>
            </a:extLst>
          </p:cNvPr>
          <p:cNvCxnSpPr>
            <a:cxnSpLocks/>
          </p:cNvCxnSpPr>
          <p:nvPr/>
        </p:nvCxnSpPr>
        <p:spPr>
          <a:xfrm>
            <a:off x="457642" y="4804118"/>
            <a:ext cx="6069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" name="Google Shape;174;p10">
            <a:extLst>
              <a:ext uri="{FF2B5EF4-FFF2-40B4-BE49-F238E27FC236}">
                <a16:creationId xmlns:a16="http://schemas.microsoft.com/office/drawing/2014/main" id="{40E3BA55-FAF9-A34B-FE5E-C36CBFC22ED7}"/>
              </a:ext>
            </a:extLst>
          </p:cNvPr>
          <p:cNvCxnSpPr>
            <a:cxnSpLocks/>
          </p:cNvCxnSpPr>
          <p:nvPr/>
        </p:nvCxnSpPr>
        <p:spPr>
          <a:xfrm>
            <a:off x="1481469" y="4804118"/>
            <a:ext cx="6069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" name="Google Shape;161;p10">
            <a:extLst>
              <a:ext uri="{FF2B5EF4-FFF2-40B4-BE49-F238E27FC236}">
                <a16:creationId xmlns:a16="http://schemas.microsoft.com/office/drawing/2014/main" id="{7327428E-7B0A-92FA-3D4E-F85DE9A636A2}"/>
              </a:ext>
            </a:extLst>
          </p:cNvPr>
          <p:cNvSpPr/>
          <p:nvPr/>
        </p:nvSpPr>
        <p:spPr>
          <a:xfrm>
            <a:off x="3388136" y="4668721"/>
            <a:ext cx="288000" cy="284101"/>
          </a:xfrm>
          <a:prstGeom prst="ellipse">
            <a:avLst/>
          </a:prstGeom>
          <a:solidFill>
            <a:schemeClr val="tx1"/>
          </a:solidFill>
          <a:ln w="444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Doughnut 13">
            <a:extLst>
              <a:ext uri="{FF2B5EF4-FFF2-40B4-BE49-F238E27FC236}">
                <a16:creationId xmlns:a16="http://schemas.microsoft.com/office/drawing/2014/main" id="{7574A311-C22A-C27A-5992-FB08A5737C2D}"/>
              </a:ext>
            </a:extLst>
          </p:cNvPr>
          <p:cNvSpPr/>
          <p:nvPr/>
        </p:nvSpPr>
        <p:spPr>
          <a:xfrm>
            <a:off x="2960000" y="4253039"/>
            <a:ext cx="1116000" cy="1116000"/>
          </a:xfrm>
          <a:prstGeom prst="donut">
            <a:avLst>
              <a:gd name="adj" fmla="val 13643"/>
            </a:avLst>
          </a:prstGeom>
          <a:solidFill>
            <a:srgbClr val="D91C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Doughnut 14">
            <a:extLst>
              <a:ext uri="{FF2B5EF4-FFF2-40B4-BE49-F238E27FC236}">
                <a16:creationId xmlns:a16="http://schemas.microsoft.com/office/drawing/2014/main" id="{1E220C30-48E9-43D3-8009-6440AEE530BF}"/>
              </a:ext>
            </a:extLst>
          </p:cNvPr>
          <p:cNvSpPr/>
          <p:nvPr/>
        </p:nvSpPr>
        <p:spPr>
          <a:xfrm>
            <a:off x="3195960" y="4486166"/>
            <a:ext cx="648000" cy="648000"/>
          </a:xfrm>
          <a:prstGeom prst="donut">
            <a:avLst>
              <a:gd name="adj" fmla="val 28674"/>
            </a:avLst>
          </a:prstGeom>
          <a:solidFill>
            <a:srgbClr val="D91C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Google Shape;173;p10">
            <a:extLst>
              <a:ext uri="{FF2B5EF4-FFF2-40B4-BE49-F238E27FC236}">
                <a16:creationId xmlns:a16="http://schemas.microsoft.com/office/drawing/2014/main" id="{A2463B04-3D25-78F3-A19D-1CDE6E48464D}"/>
              </a:ext>
            </a:extLst>
          </p:cNvPr>
          <p:cNvCxnSpPr>
            <a:cxnSpLocks/>
          </p:cNvCxnSpPr>
          <p:nvPr/>
        </p:nvCxnSpPr>
        <p:spPr>
          <a:xfrm>
            <a:off x="2696506" y="4804118"/>
            <a:ext cx="6069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74;p10">
            <a:extLst>
              <a:ext uri="{FF2B5EF4-FFF2-40B4-BE49-F238E27FC236}">
                <a16:creationId xmlns:a16="http://schemas.microsoft.com/office/drawing/2014/main" id="{9E3CA3B2-7433-6309-B4A5-8B82C42A3762}"/>
              </a:ext>
            </a:extLst>
          </p:cNvPr>
          <p:cNvCxnSpPr>
            <a:cxnSpLocks/>
          </p:cNvCxnSpPr>
          <p:nvPr/>
        </p:nvCxnSpPr>
        <p:spPr>
          <a:xfrm>
            <a:off x="3720333" y="4804118"/>
            <a:ext cx="606900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6" name="Google Shape;175;p10">
            <a:extLst>
              <a:ext uri="{FF2B5EF4-FFF2-40B4-BE49-F238E27FC236}">
                <a16:creationId xmlns:a16="http://schemas.microsoft.com/office/drawing/2014/main" id="{E53F3B63-CFDD-4962-F6D8-42C62418AFD1}"/>
              </a:ext>
            </a:extLst>
          </p:cNvPr>
          <p:cNvCxnSpPr>
            <a:cxnSpLocks/>
          </p:cNvCxnSpPr>
          <p:nvPr/>
        </p:nvCxnSpPr>
        <p:spPr>
          <a:xfrm>
            <a:off x="3942090" y="5030533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7" name="Google Shape;176;p10">
            <a:extLst>
              <a:ext uri="{FF2B5EF4-FFF2-40B4-BE49-F238E27FC236}">
                <a16:creationId xmlns:a16="http://schemas.microsoft.com/office/drawing/2014/main" id="{5E404D9C-748F-9408-DA10-322C29608065}"/>
              </a:ext>
            </a:extLst>
          </p:cNvPr>
          <p:cNvCxnSpPr>
            <a:cxnSpLocks/>
          </p:cNvCxnSpPr>
          <p:nvPr/>
        </p:nvCxnSpPr>
        <p:spPr>
          <a:xfrm>
            <a:off x="3942090" y="4623416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4" name="Google Shape;161;p10">
            <a:extLst>
              <a:ext uri="{FF2B5EF4-FFF2-40B4-BE49-F238E27FC236}">
                <a16:creationId xmlns:a16="http://schemas.microsoft.com/office/drawing/2014/main" id="{3D6C81C4-8AF0-5948-4A1A-C10F4DC2FC77}"/>
              </a:ext>
            </a:extLst>
          </p:cNvPr>
          <p:cNvSpPr/>
          <p:nvPr/>
        </p:nvSpPr>
        <p:spPr>
          <a:xfrm>
            <a:off x="6220416" y="4687675"/>
            <a:ext cx="288000" cy="284101"/>
          </a:xfrm>
          <a:prstGeom prst="ellipse">
            <a:avLst/>
          </a:prstGeom>
          <a:solidFill>
            <a:schemeClr val="tx1"/>
          </a:solidFill>
          <a:ln w="444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Doughnut 34">
            <a:extLst>
              <a:ext uri="{FF2B5EF4-FFF2-40B4-BE49-F238E27FC236}">
                <a16:creationId xmlns:a16="http://schemas.microsoft.com/office/drawing/2014/main" id="{3EBFF11E-EAB6-9775-703F-3D1B6C219408}"/>
              </a:ext>
            </a:extLst>
          </p:cNvPr>
          <p:cNvSpPr/>
          <p:nvPr/>
        </p:nvSpPr>
        <p:spPr>
          <a:xfrm>
            <a:off x="5801424" y="4271993"/>
            <a:ext cx="1116000" cy="1116000"/>
          </a:xfrm>
          <a:prstGeom prst="donut">
            <a:avLst>
              <a:gd name="adj" fmla="val 13643"/>
            </a:avLst>
          </a:prstGeom>
          <a:solidFill>
            <a:srgbClr val="D91C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6" name="Doughnut 35">
            <a:extLst>
              <a:ext uri="{FF2B5EF4-FFF2-40B4-BE49-F238E27FC236}">
                <a16:creationId xmlns:a16="http://schemas.microsoft.com/office/drawing/2014/main" id="{CE779032-5AD5-ABD3-C8D4-21ED50C9515F}"/>
              </a:ext>
            </a:extLst>
          </p:cNvPr>
          <p:cNvSpPr/>
          <p:nvPr/>
        </p:nvSpPr>
        <p:spPr>
          <a:xfrm>
            <a:off x="6032599" y="4505120"/>
            <a:ext cx="648000" cy="648000"/>
          </a:xfrm>
          <a:prstGeom prst="donut">
            <a:avLst>
              <a:gd name="adj" fmla="val 28674"/>
            </a:avLst>
          </a:prstGeom>
          <a:solidFill>
            <a:srgbClr val="B2BF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2" name="Google Shape;175;p10">
            <a:extLst>
              <a:ext uri="{FF2B5EF4-FFF2-40B4-BE49-F238E27FC236}">
                <a16:creationId xmlns:a16="http://schemas.microsoft.com/office/drawing/2014/main" id="{4F62034B-A5FD-6276-DE05-E0960A29BAEF}"/>
              </a:ext>
            </a:extLst>
          </p:cNvPr>
          <p:cNvCxnSpPr>
            <a:cxnSpLocks/>
          </p:cNvCxnSpPr>
          <p:nvPr/>
        </p:nvCxnSpPr>
        <p:spPr>
          <a:xfrm>
            <a:off x="6779554" y="5030533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" name="Google Shape;176;p10">
            <a:extLst>
              <a:ext uri="{FF2B5EF4-FFF2-40B4-BE49-F238E27FC236}">
                <a16:creationId xmlns:a16="http://schemas.microsoft.com/office/drawing/2014/main" id="{E91CABDF-8405-6855-4006-BFA520DB8E63}"/>
              </a:ext>
            </a:extLst>
          </p:cNvPr>
          <p:cNvCxnSpPr>
            <a:cxnSpLocks/>
          </p:cNvCxnSpPr>
          <p:nvPr/>
        </p:nvCxnSpPr>
        <p:spPr>
          <a:xfrm>
            <a:off x="6804954" y="4623416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4" name="Google Shape;161;p10">
            <a:extLst>
              <a:ext uri="{FF2B5EF4-FFF2-40B4-BE49-F238E27FC236}">
                <a16:creationId xmlns:a16="http://schemas.microsoft.com/office/drawing/2014/main" id="{47D272FF-DA1A-B768-4B7F-FDA2F10E0569}"/>
              </a:ext>
            </a:extLst>
          </p:cNvPr>
          <p:cNvSpPr/>
          <p:nvPr/>
        </p:nvSpPr>
        <p:spPr>
          <a:xfrm>
            <a:off x="9541296" y="4692956"/>
            <a:ext cx="288000" cy="284101"/>
          </a:xfrm>
          <a:prstGeom prst="ellipse">
            <a:avLst/>
          </a:prstGeom>
          <a:solidFill>
            <a:schemeClr val="tx1"/>
          </a:solidFill>
          <a:ln w="444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Doughnut 54">
            <a:extLst>
              <a:ext uri="{FF2B5EF4-FFF2-40B4-BE49-F238E27FC236}">
                <a16:creationId xmlns:a16="http://schemas.microsoft.com/office/drawing/2014/main" id="{E88AD02E-DBC1-B680-2EF2-0953E1182A95}"/>
              </a:ext>
            </a:extLst>
          </p:cNvPr>
          <p:cNvSpPr/>
          <p:nvPr/>
        </p:nvSpPr>
        <p:spPr>
          <a:xfrm>
            <a:off x="9113160" y="4277274"/>
            <a:ext cx="1116000" cy="1116000"/>
          </a:xfrm>
          <a:prstGeom prst="donut">
            <a:avLst>
              <a:gd name="adj" fmla="val 13643"/>
            </a:avLst>
          </a:prstGeom>
          <a:solidFill>
            <a:srgbClr val="D91C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Doughnut 55">
            <a:extLst>
              <a:ext uri="{FF2B5EF4-FFF2-40B4-BE49-F238E27FC236}">
                <a16:creationId xmlns:a16="http://schemas.microsoft.com/office/drawing/2014/main" id="{22AF888D-270D-07F0-EA51-B77DFEBDA7D8}"/>
              </a:ext>
            </a:extLst>
          </p:cNvPr>
          <p:cNvSpPr/>
          <p:nvPr/>
        </p:nvSpPr>
        <p:spPr>
          <a:xfrm>
            <a:off x="9349120" y="4510401"/>
            <a:ext cx="648000" cy="648000"/>
          </a:xfrm>
          <a:prstGeom prst="donut">
            <a:avLst>
              <a:gd name="adj" fmla="val 28674"/>
            </a:avLst>
          </a:prstGeom>
          <a:solidFill>
            <a:srgbClr val="D91C5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2" name="Google Shape;175;p10">
            <a:extLst>
              <a:ext uri="{FF2B5EF4-FFF2-40B4-BE49-F238E27FC236}">
                <a16:creationId xmlns:a16="http://schemas.microsoft.com/office/drawing/2014/main" id="{41FCBF3F-2BA3-6CFD-08F6-BBA718FAC14F}"/>
              </a:ext>
            </a:extLst>
          </p:cNvPr>
          <p:cNvCxnSpPr>
            <a:cxnSpLocks/>
          </p:cNvCxnSpPr>
          <p:nvPr/>
        </p:nvCxnSpPr>
        <p:spPr>
          <a:xfrm>
            <a:off x="10102333" y="5030533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43" name="Google Shape;176;p10">
            <a:extLst>
              <a:ext uri="{FF2B5EF4-FFF2-40B4-BE49-F238E27FC236}">
                <a16:creationId xmlns:a16="http://schemas.microsoft.com/office/drawing/2014/main" id="{E283902C-EC0D-8229-F6B0-8138A8DF6418}"/>
              </a:ext>
            </a:extLst>
          </p:cNvPr>
          <p:cNvCxnSpPr>
            <a:cxnSpLocks/>
          </p:cNvCxnSpPr>
          <p:nvPr/>
        </p:nvCxnSpPr>
        <p:spPr>
          <a:xfrm>
            <a:off x="10115207" y="4623416"/>
            <a:ext cx="606899" cy="0"/>
          </a:xfrm>
          <a:prstGeom prst="straightConnector1">
            <a:avLst/>
          </a:prstGeom>
          <a:noFill/>
          <a:ln w="2857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154;p10">
            <a:extLst>
              <a:ext uri="{FF2B5EF4-FFF2-40B4-BE49-F238E27FC236}">
                <a16:creationId xmlns:a16="http://schemas.microsoft.com/office/drawing/2014/main" id="{BC50DC2E-27FB-719C-E134-7F1CE023AB89}"/>
              </a:ext>
            </a:extLst>
          </p:cNvPr>
          <p:cNvSpPr txBox="1"/>
          <p:nvPr/>
        </p:nvSpPr>
        <p:spPr>
          <a:xfrm>
            <a:off x="14524656" y="4586364"/>
            <a:ext cx="60689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154;p10">
            <a:extLst>
              <a:ext uri="{FF2B5EF4-FFF2-40B4-BE49-F238E27FC236}">
                <a16:creationId xmlns:a16="http://schemas.microsoft.com/office/drawing/2014/main" id="{B5DEA4DD-A416-2DA1-99E6-737507F1B576}"/>
              </a:ext>
            </a:extLst>
          </p:cNvPr>
          <p:cNvSpPr txBox="1"/>
          <p:nvPr/>
        </p:nvSpPr>
        <p:spPr>
          <a:xfrm>
            <a:off x="12256486" y="4604188"/>
            <a:ext cx="60689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2572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B8E98C11-D18D-A581-1CF0-B7E0808F32F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42811" y="5210315"/>
            <a:ext cx="4961772" cy="278328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304BF9F0-60ED-CE19-AFD4-096AB1312E1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702788" y="5231984"/>
            <a:ext cx="3730460" cy="26823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79796-8D70-5848-33EA-5A891F86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extLst>
                  <a:ext uri="http://customooxmlschemas.google.com/">
                    <go:slidesCustomData xmlns:lc="http://schemas.openxmlformats.org/drawingml/2006/lockedCanvas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0"/>
                  </a:ext>
                </a:extLst>
              </a:rPr>
              <a:t>Commutators v slip rings</a:t>
            </a:r>
            <a:r>
              <a:rPr lang="en" dirty="0"/>
              <a:t> – visual differences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11A94-C364-2022-FC2F-AEFAD92B31B7}"/>
              </a:ext>
            </a:extLst>
          </p:cNvPr>
          <p:cNvSpPr/>
          <p:nvPr/>
        </p:nvSpPr>
        <p:spPr>
          <a:xfrm>
            <a:off x="411858" y="2305771"/>
            <a:ext cx="6446142" cy="24606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>
              <a:lnSpc>
                <a:spcPct val="95000"/>
              </a:lnSpc>
            </a:pPr>
            <a:r>
              <a:rPr lang="en-GB" sz="1800" dirty="0">
                <a:latin typeface="Arial"/>
                <a:cs typeface="Arial"/>
              </a:rPr>
              <a:t>The rotor coils in a </a:t>
            </a:r>
            <a:r>
              <a:rPr lang="en-GB" sz="1800" b="1" dirty="0">
                <a:latin typeface="Arial"/>
                <a:cs typeface="Arial"/>
              </a:rPr>
              <a:t>brushed DC motor</a:t>
            </a:r>
            <a:r>
              <a:rPr lang="en-GB" sz="1800" dirty="0">
                <a:latin typeface="Arial"/>
                <a:cs typeface="Arial"/>
              </a:rPr>
              <a:t> need to always experience a turning force in the same direction.</a:t>
            </a:r>
            <a:r>
              <a:rPr lang="en-GB" dirty="0">
                <a:latin typeface="Arial"/>
                <a:cs typeface="Arial"/>
              </a:rPr>
              <a:t> 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Commutators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are split connectors on either side of the axle that reverse the current every half turn, to allow this. 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Conductive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brushes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press on each commutator during each half of a rotation. A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briefly interrupts the current to stop the rotor ‘sticking’ when the coils align with the magnetic field.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46EDC81-782A-4131-E4B0-CC25924793C7}"/>
              </a:ext>
            </a:extLst>
          </p:cNvPr>
          <p:cNvSpPr/>
          <p:nvPr/>
        </p:nvSpPr>
        <p:spPr>
          <a:xfrm>
            <a:off x="8128793" y="2305771"/>
            <a:ext cx="6340523" cy="246067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/>
                <a:cs typeface="Arial"/>
              </a:rPr>
              <a:t>In a </a:t>
            </a:r>
            <a:r>
              <a:rPr lang="en-GB" sz="1800" b="1" dirty="0">
                <a:latin typeface="Arial"/>
                <a:cs typeface="Arial"/>
              </a:rPr>
              <a:t>synchronous AC motor</a:t>
            </a:r>
            <a:r>
              <a:rPr lang="en-GB" sz="1800" dirty="0">
                <a:latin typeface="Arial"/>
                <a:cs typeface="Arial"/>
              </a:rPr>
              <a:t> the magnetic field changes direction with the AC current through the field coils. The </a:t>
            </a:r>
            <a:b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800" dirty="0">
                <a:latin typeface="Arial"/>
                <a:cs typeface="Arial"/>
              </a:rPr>
              <a:t>rotor coils need a constant DC current that always flows in the same direction.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slip rings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(one is hidden behind the other in the diagram below) provide this constant connection, again with conductive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brushes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pressing against them. There is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no gap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in slip rings.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4B7974C-FF2E-A2F2-3B8B-E57BDE6D201A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CFABEA93-0E42-51F2-E49E-D414E675C9DE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7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18" name="Google Shape;204;g1acf46cc55e_0_7">
            <a:extLst>
              <a:ext uri="{FF2B5EF4-FFF2-40B4-BE49-F238E27FC236}">
                <a16:creationId xmlns:a16="http://schemas.microsoft.com/office/drawing/2014/main" id="{6C46D143-2EAE-C550-B0D4-F93BD6AF7487}"/>
              </a:ext>
            </a:extLst>
          </p:cNvPr>
          <p:cNvSpPr txBox="1"/>
          <p:nvPr/>
        </p:nvSpPr>
        <p:spPr>
          <a:xfrm>
            <a:off x="6184336" y="7194757"/>
            <a:ext cx="78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Brush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Google Shape;207;g1acf46cc55e_0_7">
            <a:extLst>
              <a:ext uri="{FF2B5EF4-FFF2-40B4-BE49-F238E27FC236}">
                <a16:creationId xmlns:a16="http://schemas.microsoft.com/office/drawing/2014/main" id="{8B72E368-4456-2362-C706-60F11178E391}"/>
              </a:ext>
            </a:extLst>
          </p:cNvPr>
          <p:cNvSpPr txBox="1"/>
          <p:nvPr/>
        </p:nvSpPr>
        <p:spPr>
          <a:xfrm>
            <a:off x="4653185" y="7545339"/>
            <a:ext cx="1691058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Commutator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Google Shape;209;g1acf46cc55e_0_7">
            <a:extLst>
              <a:ext uri="{FF2B5EF4-FFF2-40B4-BE49-F238E27FC236}">
                <a16:creationId xmlns:a16="http://schemas.microsoft.com/office/drawing/2014/main" id="{E568A29D-6FBA-6702-094C-87C2F9B6229F}"/>
              </a:ext>
            </a:extLst>
          </p:cNvPr>
          <p:cNvSpPr txBox="1"/>
          <p:nvPr/>
        </p:nvSpPr>
        <p:spPr>
          <a:xfrm>
            <a:off x="4422841" y="8094682"/>
            <a:ext cx="1223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Gap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3994DC0-B1B4-48EE-70B8-10438F59E49B}"/>
              </a:ext>
            </a:extLst>
          </p:cNvPr>
          <p:cNvCxnSpPr>
            <a:cxnSpLocks/>
          </p:cNvCxnSpPr>
          <p:nvPr/>
        </p:nvCxnSpPr>
        <p:spPr>
          <a:xfrm flipH="1" flipV="1">
            <a:off x="4553194" y="6588427"/>
            <a:ext cx="1590093" cy="85582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9450B4FD-AC45-27C1-9EF6-571F1359064A}"/>
              </a:ext>
            </a:extLst>
          </p:cNvPr>
          <p:cNvCxnSpPr>
            <a:cxnSpLocks/>
          </p:cNvCxnSpPr>
          <p:nvPr/>
        </p:nvCxnSpPr>
        <p:spPr>
          <a:xfrm flipH="1" flipV="1">
            <a:off x="3205060" y="7194757"/>
            <a:ext cx="1218731" cy="949666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D032C1C7-4F80-2855-BD51-DC2DA1A11242}"/>
              </a:ext>
            </a:extLst>
          </p:cNvPr>
          <p:cNvCxnSpPr>
            <a:cxnSpLocks/>
          </p:cNvCxnSpPr>
          <p:nvPr/>
        </p:nvCxnSpPr>
        <p:spPr>
          <a:xfrm flipH="1" flipV="1">
            <a:off x="3583007" y="6820196"/>
            <a:ext cx="1158905" cy="74155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Google Shape;222;g1acf46cc55e_0_7">
            <a:extLst>
              <a:ext uri="{FF2B5EF4-FFF2-40B4-BE49-F238E27FC236}">
                <a16:creationId xmlns:a16="http://schemas.microsoft.com/office/drawing/2014/main" id="{A58C1149-097A-51C6-5FCF-3E4F065DB4F7}"/>
              </a:ext>
            </a:extLst>
          </p:cNvPr>
          <p:cNvSpPr txBox="1"/>
          <p:nvPr/>
        </p:nvSpPr>
        <p:spPr>
          <a:xfrm>
            <a:off x="8168137" y="5072067"/>
            <a:ext cx="1223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Field </a:t>
            </a: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coils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Google Shape;204;g1acf46cc55e_0_7">
            <a:extLst>
              <a:ext uri="{FF2B5EF4-FFF2-40B4-BE49-F238E27FC236}">
                <a16:creationId xmlns:a16="http://schemas.microsoft.com/office/drawing/2014/main" id="{76C2D367-06D3-E2E1-39E1-C498693622AA}"/>
              </a:ext>
            </a:extLst>
          </p:cNvPr>
          <p:cNvSpPr txBox="1"/>
          <p:nvPr/>
        </p:nvSpPr>
        <p:spPr>
          <a:xfrm>
            <a:off x="1092385" y="7743642"/>
            <a:ext cx="78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Axle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Google Shape;204;g1acf46cc55e_0_7">
            <a:extLst>
              <a:ext uri="{FF2B5EF4-FFF2-40B4-BE49-F238E27FC236}">
                <a16:creationId xmlns:a16="http://schemas.microsoft.com/office/drawing/2014/main" id="{FD416EA9-6EF3-C052-7B26-A5FD73969FB8}"/>
              </a:ext>
            </a:extLst>
          </p:cNvPr>
          <p:cNvSpPr txBox="1"/>
          <p:nvPr/>
        </p:nvSpPr>
        <p:spPr>
          <a:xfrm>
            <a:off x="5404209" y="5262552"/>
            <a:ext cx="15092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/>
                <a:cs typeface="Arial"/>
              </a:rPr>
              <a:t>Rotor coils</a:t>
            </a:r>
            <a:endParaRPr dirty="0">
              <a:latin typeface="Arial"/>
              <a:cs typeface="Arial"/>
            </a:endParaRPr>
          </a:p>
        </p:txBody>
      </p:sp>
      <p:sp>
        <p:nvSpPr>
          <p:cNvPr id="20" name="Google Shape;204;g1acf46cc55e_0_7">
            <a:extLst>
              <a:ext uri="{FF2B5EF4-FFF2-40B4-BE49-F238E27FC236}">
                <a16:creationId xmlns:a16="http://schemas.microsoft.com/office/drawing/2014/main" id="{E1DCE3C2-0A69-BDC9-1FA9-7298940E52EE}"/>
              </a:ext>
            </a:extLst>
          </p:cNvPr>
          <p:cNvSpPr txBox="1"/>
          <p:nvPr/>
        </p:nvSpPr>
        <p:spPr>
          <a:xfrm>
            <a:off x="576204" y="5098074"/>
            <a:ext cx="15092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Magnets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D6ED7C8D-AAE7-79B7-DF89-1C5F8FA72036}"/>
              </a:ext>
            </a:extLst>
          </p:cNvPr>
          <p:cNvCxnSpPr>
            <a:cxnSpLocks/>
          </p:cNvCxnSpPr>
          <p:nvPr/>
        </p:nvCxnSpPr>
        <p:spPr>
          <a:xfrm flipV="1">
            <a:off x="1618682" y="6656913"/>
            <a:ext cx="1543646" cy="111924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410BD8B-F906-FB1C-8E4D-3DE5624B5D83}"/>
              </a:ext>
            </a:extLst>
          </p:cNvPr>
          <p:cNvCxnSpPr>
            <a:cxnSpLocks/>
          </p:cNvCxnSpPr>
          <p:nvPr/>
        </p:nvCxnSpPr>
        <p:spPr>
          <a:xfrm>
            <a:off x="1507103" y="5485632"/>
            <a:ext cx="736437" cy="344211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D85ECD9-4CBF-E3AE-69AE-3E8E2AC660CC}"/>
              </a:ext>
            </a:extLst>
          </p:cNvPr>
          <p:cNvCxnSpPr>
            <a:cxnSpLocks/>
          </p:cNvCxnSpPr>
          <p:nvPr/>
        </p:nvCxnSpPr>
        <p:spPr>
          <a:xfrm flipH="1">
            <a:off x="4225491" y="5725305"/>
            <a:ext cx="1325210" cy="63068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Google Shape;204;g1acf46cc55e_0_7">
            <a:extLst>
              <a:ext uri="{FF2B5EF4-FFF2-40B4-BE49-F238E27FC236}">
                <a16:creationId xmlns:a16="http://schemas.microsoft.com/office/drawing/2014/main" id="{5181D3DE-EE44-5397-03E7-533203D26B9E}"/>
              </a:ext>
            </a:extLst>
          </p:cNvPr>
          <p:cNvSpPr txBox="1"/>
          <p:nvPr/>
        </p:nvSpPr>
        <p:spPr>
          <a:xfrm>
            <a:off x="8745896" y="7609561"/>
            <a:ext cx="7800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Axle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204;g1acf46cc55e_0_7">
            <a:extLst>
              <a:ext uri="{FF2B5EF4-FFF2-40B4-BE49-F238E27FC236}">
                <a16:creationId xmlns:a16="http://schemas.microsoft.com/office/drawing/2014/main" id="{D8310ECA-9728-C5E9-6B23-4F32A5EB68F7}"/>
              </a:ext>
            </a:extLst>
          </p:cNvPr>
          <p:cNvSpPr txBox="1"/>
          <p:nvPr/>
        </p:nvSpPr>
        <p:spPr>
          <a:xfrm>
            <a:off x="13126209" y="5258858"/>
            <a:ext cx="150926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Rotor coils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AFDDCB95-000F-BBFB-A2A3-3A3D3D0CAD17}"/>
              </a:ext>
            </a:extLst>
          </p:cNvPr>
          <p:cNvCxnSpPr>
            <a:cxnSpLocks/>
          </p:cNvCxnSpPr>
          <p:nvPr/>
        </p:nvCxnSpPr>
        <p:spPr>
          <a:xfrm flipV="1">
            <a:off x="9428607" y="6600464"/>
            <a:ext cx="1543646" cy="1119243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4CB90F94-E1D6-E086-C3E5-D23ED12B650E}"/>
              </a:ext>
            </a:extLst>
          </p:cNvPr>
          <p:cNvCxnSpPr>
            <a:cxnSpLocks/>
          </p:cNvCxnSpPr>
          <p:nvPr/>
        </p:nvCxnSpPr>
        <p:spPr>
          <a:xfrm>
            <a:off x="9428607" y="5383764"/>
            <a:ext cx="714140" cy="461635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6F5BC2B-577A-EA11-4062-180AD6124F68}"/>
              </a:ext>
            </a:extLst>
          </p:cNvPr>
          <p:cNvCxnSpPr>
            <a:cxnSpLocks/>
          </p:cNvCxnSpPr>
          <p:nvPr/>
        </p:nvCxnSpPr>
        <p:spPr>
          <a:xfrm flipH="1">
            <a:off x="12006966" y="5721611"/>
            <a:ext cx="1265735" cy="63437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Google Shape;204;g1acf46cc55e_0_7">
            <a:extLst>
              <a:ext uri="{FF2B5EF4-FFF2-40B4-BE49-F238E27FC236}">
                <a16:creationId xmlns:a16="http://schemas.microsoft.com/office/drawing/2014/main" id="{1291C54F-65D7-0664-39A5-61D4B115D696}"/>
              </a:ext>
            </a:extLst>
          </p:cNvPr>
          <p:cNvSpPr txBox="1"/>
          <p:nvPr/>
        </p:nvSpPr>
        <p:spPr>
          <a:xfrm>
            <a:off x="13826836" y="7160959"/>
            <a:ext cx="186383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Brush</a:t>
            </a:r>
          </a:p>
          <a:p>
            <a:r>
              <a:rPr lang="en" dirty="0">
                <a:latin typeface="Arial"/>
                <a:cs typeface="Arial"/>
              </a:rPr>
              <a:t>(another is hidden behind)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BF80572-DE28-123C-F733-1A5CD056BE6D}"/>
              </a:ext>
            </a:extLst>
          </p:cNvPr>
          <p:cNvCxnSpPr>
            <a:cxnSpLocks/>
          </p:cNvCxnSpPr>
          <p:nvPr/>
        </p:nvCxnSpPr>
        <p:spPr>
          <a:xfrm flipH="1" flipV="1">
            <a:off x="12177344" y="6539172"/>
            <a:ext cx="1590093" cy="855828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Google Shape;222;g1acf46cc55e_0_7">
            <a:extLst>
              <a:ext uri="{FF2B5EF4-FFF2-40B4-BE49-F238E27FC236}">
                <a16:creationId xmlns:a16="http://schemas.microsoft.com/office/drawing/2014/main" id="{601A588D-B58E-5B71-75FF-5F8F97D4C3E0}"/>
              </a:ext>
            </a:extLst>
          </p:cNvPr>
          <p:cNvSpPr txBox="1"/>
          <p:nvPr/>
        </p:nvSpPr>
        <p:spPr>
          <a:xfrm>
            <a:off x="11883861" y="8129077"/>
            <a:ext cx="217461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Arial" panose="020B0604020202020204" pitchFamily="34" charset="0"/>
                <a:cs typeface="Arial" panose="020B0604020202020204" pitchFamily="34" charset="0"/>
              </a:rPr>
              <a:t>Slip ring</a:t>
            </a:r>
          </a:p>
          <a:p>
            <a:r>
              <a:rPr lang="en" dirty="0">
                <a:latin typeface="Arial"/>
                <a:cs typeface="Arial"/>
              </a:rPr>
              <a:t>(another is hidden behind)</a:t>
            </a:r>
            <a:endParaRPr lang="e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DC7D165B-52DF-BA20-20D5-2591E4EB816E}"/>
              </a:ext>
            </a:extLst>
          </p:cNvPr>
          <p:cNvCxnSpPr>
            <a:cxnSpLocks/>
          </p:cNvCxnSpPr>
          <p:nvPr/>
        </p:nvCxnSpPr>
        <p:spPr>
          <a:xfrm flipH="1" flipV="1">
            <a:off x="11222898" y="6969643"/>
            <a:ext cx="1259884" cy="1159434"/>
          </a:xfrm>
          <a:prstGeom prst="straightConnector1">
            <a:avLst/>
          </a:prstGeom>
          <a:ln w="25400">
            <a:solidFill>
              <a:schemeClr val="tx1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758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A7F1AC-3C29-E453-9BCF-F3BDBB9E16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2508" y="4415621"/>
            <a:ext cx="2666748" cy="24153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35CB988-2A2C-1324-6D7B-9214C914ADE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3028" y="4501637"/>
            <a:ext cx="3419352" cy="2296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2A79796-8D70-5848-33EA-5A891F86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Brushed DC motors – series, shunt and compound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11A94-C364-2022-FC2F-AEFAD92B31B7}"/>
              </a:ext>
            </a:extLst>
          </p:cNvPr>
          <p:cNvSpPr/>
          <p:nvPr/>
        </p:nvSpPr>
        <p:spPr>
          <a:xfrm>
            <a:off x="411857" y="2305771"/>
            <a:ext cx="13847067" cy="1408078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1"/>
                  </a:ext>
                </a:extLst>
              </a:rPr>
              <a:t>Brushed DC motors can have stationary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2"/>
                  </a:ext>
                </a:extLst>
              </a:rPr>
              <a:t>field coils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3"/>
                  </a:ext>
                </a:extLst>
              </a:rPr>
              <a:t> around the outside instead of permanent magnets, to create the magnetic field (‘excitation’).</a:t>
            </a: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GB" sz="1800" dirty="0">
              <a:latin typeface="Arial" panose="020B0604020202020204" pitchFamily="34" charset="0"/>
              <a:cs typeface="Arial" panose="020B0604020202020204" pitchFamily="34" charset="0"/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4"/>
                </a:ext>
              </a:extLst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5"/>
                  </a:ext>
                </a:extLst>
              </a:rPr>
              <a:t>The coils wound around the rotor create the torque (rotating force). These are also called the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6"/>
                  </a:ext>
                </a:extLst>
              </a:rPr>
              <a:t>armature coils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7"/>
                  </a:ext>
                </a:extLst>
              </a:rPr>
              <a:t>.</a:t>
            </a:r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5000"/>
              </a:lnSpc>
              <a:buClr>
                <a:schemeClr val="dk1"/>
              </a:buClr>
              <a:buSzPts val="1100"/>
            </a:pPr>
            <a:r>
              <a:rPr lang="en-GB" b="0" i="0" dirty="0">
                <a:effectLst/>
                <a:latin typeface="Arial"/>
                <a:cs typeface="Arial"/>
              </a:rPr>
              <a:t>The field coils can be wound in series with the armature coils, in parallel, or a combination</a:t>
            </a:r>
            <a:r>
              <a:rPr lang="en-GB" dirty="0">
                <a:latin typeface="Arial"/>
                <a:cs typeface="Arial"/>
              </a:rPr>
              <a:t>: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4B7974C-FF2E-A2F2-3B8B-E57BDE6D201A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Google Shape;233;p11">
            <a:extLst>
              <a:ext uri="{FF2B5EF4-FFF2-40B4-BE49-F238E27FC236}">
                <a16:creationId xmlns:a16="http://schemas.microsoft.com/office/drawing/2014/main" id="{F63D6F9A-E8C5-DE06-5EBD-048F09281FFC}"/>
              </a:ext>
            </a:extLst>
          </p:cNvPr>
          <p:cNvSpPr txBox="1"/>
          <p:nvPr/>
        </p:nvSpPr>
        <p:spPr>
          <a:xfrm>
            <a:off x="1017336" y="3775447"/>
            <a:ext cx="1785712" cy="723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Google Shape;234;p11">
            <a:extLst>
              <a:ext uri="{FF2B5EF4-FFF2-40B4-BE49-F238E27FC236}">
                <a16:creationId xmlns:a16="http://schemas.microsoft.com/office/drawing/2014/main" id="{73477148-6F73-EC66-3710-5E5BFFBC545B}"/>
              </a:ext>
            </a:extLst>
          </p:cNvPr>
          <p:cNvSpPr txBox="1"/>
          <p:nvPr/>
        </p:nvSpPr>
        <p:spPr>
          <a:xfrm>
            <a:off x="10335825" y="3791131"/>
            <a:ext cx="15117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Compound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Google Shape;237;p11">
            <a:extLst>
              <a:ext uri="{FF2B5EF4-FFF2-40B4-BE49-F238E27FC236}">
                <a16:creationId xmlns:a16="http://schemas.microsoft.com/office/drawing/2014/main" id="{58106BFE-CA2D-AEA2-900D-5BCE2F27F0E9}"/>
              </a:ext>
            </a:extLst>
          </p:cNvPr>
          <p:cNvSpPr txBox="1"/>
          <p:nvPr/>
        </p:nvSpPr>
        <p:spPr>
          <a:xfrm>
            <a:off x="6144986" y="3803459"/>
            <a:ext cx="93493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Shunt</a:t>
            </a:r>
            <a:endParaRPr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235;p11">
            <a:extLst>
              <a:ext uri="{FF2B5EF4-FFF2-40B4-BE49-F238E27FC236}">
                <a16:creationId xmlns:a16="http://schemas.microsoft.com/office/drawing/2014/main" id="{8C74A5F2-189A-435B-E9EE-0780A8018153}"/>
              </a:ext>
            </a:extLst>
          </p:cNvPr>
          <p:cNvSpPr txBox="1"/>
          <p:nvPr/>
        </p:nvSpPr>
        <p:spPr>
          <a:xfrm>
            <a:off x="737895" y="6912932"/>
            <a:ext cx="3263845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Field coils are in series </a:t>
            </a:r>
            <a:b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armature coil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Few, thick coils</a:t>
            </a:r>
            <a:endParaRPr lang="en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  <a:buSzPts val="11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 The same current flows through the field and armature coils</a:t>
            </a:r>
          </a:p>
        </p:txBody>
      </p:sp>
      <p:sp>
        <p:nvSpPr>
          <p:cNvPr id="11" name="Google Shape;241;p11">
            <a:extLst>
              <a:ext uri="{FF2B5EF4-FFF2-40B4-BE49-F238E27FC236}">
                <a16:creationId xmlns:a16="http://schemas.microsoft.com/office/drawing/2014/main" id="{1FCCB4D9-E264-5CA5-26A2-25D6350B87BB}"/>
              </a:ext>
            </a:extLst>
          </p:cNvPr>
          <p:cNvSpPr txBox="1"/>
          <p:nvPr/>
        </p:nvSpPr>
        <p:spPr>
          <a:xfrm>
            <a:off x="5099860" y="6912933"/>
            <a:ext cx="3560400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Field coils are in parallel </a:t>
            </a:r>
            <a:b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with the armature coil</a:t>
            </a:r>
            <a:endParaRPr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Many, thin coils</a:t>
            </a:r>
          </a:p>
          <a:p>
            <a:pPr>
              <a:spcAft>
                <a:spcPts val="1200"/>
              </a:spcAft>
              <a:buSzPts val="1100"/>
            </a:pPr>
            <a:r>
              <a:rPr lang="en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- The current from the supply is split between the field and armature coils</a:t>
            </a: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47CC1C4-17B6-10EB-07BF-87257A0D7353}"/>
              </a:ext>
            </a:extLst>
          </p:cNvPr>
          <p:cNvSpPr txBox="1">
            <a:spLocks/>
          </p:cNvSpPr>
          <p:nvPr/>
        </p:nvSpPr>
        <p:spPr>
          <a:xfrm>
            <a:off x="13144073" y="3226214"/>
            <a:ext cx="2666748" cy="3675666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9700"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your understanding of voltage and current in series and parallel circuits to suggest why series and shunt field coils need to use different types of coil winding.</a:t>
            </a:r>
          </a:p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</a:pP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0F7AB3E-88AF-DF4D-83CC-ED4565C7E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381684" y="2693648"/>
            <a:ext cx="994826" cy="961665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4A9A912-B8B1-5143-6687-7B274808DD4A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8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6" name="Google Shape;233;p11">
            <a:extLst>
              <a:ext uri="{FF2B5EF4-FFF2-40B4-BE49-F238E27FC236}">
                <a16:creationId xmlns:a16="http://schemas.microsoft.com/office/drawing/2014/main" id="{4854FE77-AECE-0E7B-A5D4-9410E5857558}"/>
              </a:ext>
            </a:extLst>
          </p:cNvPr>
          <p:cNvSpPr txBox="1"/>
          <p:nvPr/>
        </p:nvSpPr>
        <p:spPr>
          <a:xfrm>
            <a:off x="452825" y="4873966"/>
            <a:ext cx="243118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3;p11">
            <a:extLst>
              <a:ext uri="{FF2B5EF4-FFF2-40B4-BE49-F238E27FC236}">
                <a16:creationId xmlns:a16="http://schemas.microsoft.com/office/drawing/2014/main" id="{ABBC2C4E-6EFE-CA9B-AD93-920C51FA9791}"/>
              </a:ext>
            </a:extLst>
          </p:cNvPr>
          <p:cNvSpPr txBox="1"/>
          <p:nvPr/>
        </p:nvSpPr>
        <p:spPr>
          <a:xfrm>
            <a:off x="494777" y="5586917"/>
            <a:ext cx="243118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242;p11">
            <a:extLst>
              <a:ext uri="{FF2B5EF4-FFF2-40B4-BE49-F238E27FC236}">
                <a16:creationId xmlns:a16="http://schemas.microsoft.com/office/drawing/2014/main" id="{328B632E-054C-795C-E94A-18D69875A93E}"/>
              </a:ext>
            </a:extLst>
          </p:cNvPr>
          <p:cNvSpPr txBox="1"/>
          <p:nvPr/>
        </p:nvSpPr>
        <p:spPr>
          <a:xfrm>
            <a:off x="9838262" y="6912933"/>
            <a:ext cx="3489006" cy="2431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 Many, thin parallel coils with few, thick series coils on top</a:t>
            </a:r>
            <a:endParaRPr lang="en-US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spcAft>
                <a:spcPts val="1200"/>
              </a:spcAft>
            </a:pPr>
            <a:r>
              <a:rPr lang="en" dirty="0">
                <a:solidFill>
                  <a:srgbClr val="000000"/>
                </a:solidFill>
                <a:latin typeface="Arial"/>
                <a:cs typeface="Arial"/>
              </a:rPr>
              <a:t>- All of the current from the supply flows through the series field coils and then is split between the shunt field and armature coils</a:t>
            </a:r>
            <a:endParaRPr lang="en-GB" dirty="0"/>
          </a:p>
        </p:txBody>
      </p:sp>
      <p:sp>
        <p:nvSpPr>
          <p:cNvPr id="31" name="Google Shape;233;p11">
            <a:extLst>
              <a:ext uri="{FF2B5EF4-FFF2-40B4-BE49-F238E27FC236}">
                <a16:creationId xmlns:a16="http://schemas.microsoft.com/office/drawing/2014/main" id="{BA3EDD79-9BD2-2F80-E6CB-855448B44614}"/>
              </a:ext>
            </a:extLst>
          </p:cNvPr>
          <p:cNvSpPr txBox="1"/>
          <p:nvPr/>
        </p:nvSpPr>
        <p:spPr>
          <a:xfrm>
            <a:off x="9364662" y="4733707"/>
            <a:ext cx="243118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233;p11">
            <a:extLst>
              <a:ext uri="{FF2B5EF4-FFF2-40B4-BE49-F238E27FC236}">
                <a16:creationId xmlns:a16="http://schemas.microsoft.com/office/drawing/2014/main" id="{1AAE81B6-3528-1F97-2CD9-5410B7B83C6D}"/>
              </a:ext>
            </a:extLst>
          </p:cNvPr>
          <p:cNvSpPr txBox="1"/>
          <p:nvPr/>
        </p:nvSpPr>
        <p:spPr>
          <a:xfrm>
            <a:off x="9340958" y="5924007"/>
            <a:ext cx="243118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33;p11">
            <a:extLst>
              <a:ext uri="{FF2B5EF4-FFF2-40B4-BE49-F238E27FC236}">
                <a16:creationId xmlns:a16="http://schemas.microsoft.com/office/drawing/2014/main" id="{982A5CF7-3F4A-E290-01F2-2B460DC0B57E}"/>
              </a:ext>
            </a:extLst>
          </p:cNvPr>
          <p:cNvSpPr txBox="1"/>
          <p:nvPr/>
        </p:nvSpPr>
        <p:spPr>
          <a:xfrm>
            <a:off x="3006165" y="5929370"/>
            <a:ext cx="161083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Armature</a:t>
            </a:r>
            <a:endParaRPr sz="17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C13D4B-CDA8-E33A-9666-FD9894AD204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06876" y="4456320"/>
            <a:ext cx="2546040" cy="2215998"/>
          </a:xfrm>
          <a:prstGeom prst="rect">
            <a:avLst/>
          </a:prstGeom>
        </p:spPr>
      </p:pic>
      <p:sp>
        <p:nvSpPr>
          <p:cNvPr id="29" name="Google Shape;233;p11">
            <a:extLst>
              <a:ext uri="{FF2B5EF4-FFF2-40B4-BE49-F238E27FC236}">
                <a16:creationId xmlns:a16="http://schemas.microsoft.com/office/drawing/2014/main" id="{8672CDF8-9824-BE86-2CB2-92D7245AAF35}"/>
              </a:ext>
            </a:extLst>
          </p:cNvPr>
          <p:cNvSpPr txBox="1"/>
          <p:nvPr/>
        </p:nvSpPr>
        <p:spPr>
          <a:xfrm>
            <a:off x="4503266" y="4954042"/>
            <a:ext cx="225805" cy="52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233;p11">
            <a:extLst>
              <a:ext uri="{FF2B5EF4-FFF2-40B4-BE49-F238E27FC236}">
                <a16:creationId xmlns:a16="http://schemas.microsoft.com/office/drawing/2014/main" id="{AE3884E5-E838-55F2-607A-2042FF41C32E}"/>
              </a:ext>
            </a:extLst>
          </p:cNvPr>
          <p:cNvSpPr txBox="1"/>
          <p:nvPr/>
        </p:nvSpPr>
        <p:spPr>
          <a:xfrm>
            <a:off x="4542231" y="5806584"/>
            <a:ext cx="225805" cy="528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233;p11">
            <a:extLst>
              <a:ext uri="{FF2B5EF4-FFF2-40B4-BE49-F238E27FC236}">
                <a16:creationId xmlns:a16="http://schemas.microsoft.com/office/drawing/2014/main" id="{491C7195-8801-B4E7-8CB5-612E12BD1A5E}"/>
              </a:ext>
            </a:extLst>
          </p:cNvPr>
          <p:cNvSpPr txBox="1"/>
          <p:nvPr/>
        </p:nvSpPr>
        <p:spPr>
          <a:xfrm>
            <a:off x="5228022" y="5295853"/>
            <a:ext cx="1496130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Shunt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  <a:endParaRPr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233;p11">
            <a:extLst>
              <a:ext uri="{FF2B5EF4-FFF2-40B4-BE49-F238E27FC236}">
                <a16:creationId xmlns:a16="http://schemas.microsoft.com/office/drawing/2014/main" id="{27B8C0D9-4E9C-764F-398E-37E5C7C72CD3}"/>
              </a:ext>
            </a:extLst>
          </p:cNvPr>
          <p:cNvSpPr txBox="1"/>
          <p:nvPr/>
        </p:nvSpPr>
        <p:spPr>
          <a:xfrm>
            <a:off x="8005230" y="5929369"/>
            <a:ext cx="114087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Armature</a:t>
            </a:r>
            <a:endParaRPr sz="17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233;p11">
            <a:extLst>
              <a:ext uri="{FF2B5EF4-FFF2-40B4-BE49-F238E27FC236}">
                <a16:creationId xmlns:a16="http://schemas.microsoft.com/office/drawing/2014/main" id="{D7CC8021-33B9-EFFA-CFFD-EA9B8EDA4AD2}"/>
              </a:ext>
            </a:extLst>
          </p:cNvPr>
          <p:cNvSpPr txBox="1"/>
          <p:nvPr/>
        </p:nvSpPr>
        <p:spPr>
          <a:xfrm>
            <a:off x="11853000" y="5262604"/>
            <a:ext cx="1302431" cy="707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Shunt </a:t>
            </a:r>
            <a:br>
              <a:rPr lang="en" sz="17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7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field</a:t>
            </a:r>
            <a:endParaRPr sz="17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C054A6-28E9-54E2-E16C-49AC8B80B0C8}"/>
              </a:ext>
            </a:extLst>
          </p:cNvPr>
          <p:cNvSpPr txBox="1"/>
          <p:nvPr/>
        </p:nvSpPr>
        <p:spPr>
          <a:xfrm>
            <a:off x="9838262" y="4519429"/>
            <a:ext cx="137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 field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58D4BA-9600-BF09-2CDB-39D467D104CB}"/>
              </a:ext>
            </a:extLst>
          </p:cNvPr>
          <p:cNvSpPr txBox="1"/>
          <p:nvPr/>
        </p:nvSpPr>
        <p:spPr>
          <a:xfrm>
            <a:off x="1224391" y="4543303"/>
            <a:ext cx="137160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18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Series field</a:t>
            </a:r>
          </a:p>
        </p:txBody>
      </p:sp>
      <p:sp>
        <p:nvSpPr>
          <p:cNvPr id="6" name="Google Shape;233;p11">
            <a:extLst>
              <a:ext uri="{FF2B5EF4-FFF2-40B4-BE49-F238E27FC236}">
                <a16:creationId xmlns:a16="http://schemas.microsoft.com/office/drawing/2014/main" id="{492D649E-F122-1FF0-3A17-1610D0259544}"/>
              </a:ext>
            </a:extLst>
          </p:cNvPr>
          <p:cNvSpPr txBox="1"/>
          <p:nvPr/>
        </p:nvSpPr>
        <p:spPr>
          <a:xfrm>
            <a:off x="10147038" y="5965663"/>
            <a:ext cx="1140877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70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Armature</a:t>
            </a:r>
            <a:endParaRPr sz="17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496577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A79796-8D70-5848-33EA-5A891F86A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:lc="http://schemas.openxmlformats.org/drawingml/2006/lockedCanvas" textRoundtripDataId="18"/>
                  </a:ext>
                </a:extLst>
              </a:rPr>
              <a:t>Voltage</a:t>
            </a:r>
            <a:r>
              <a:rPr lang="en" dirty="0"/>
              <a:t>, current and resistance in DC motors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311A94-C364-2022-FC2F-AEFAD92B31B7}"/>
              </a:ext>
            </a:extLst>
          </p:cNvPr>
          <p:cNvSpPr/>
          <p:nvPr/>
        </p:nvSpPr>
        <p:spPr>
          <a:xfrm>
            <a:off x="411859" y="2271550"/>
            <a:ext cx="11986066" cy="2769989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latin typeface="Arial"/>
                <a:cs typeface="Arial"/>
              </a:rPr>
              <a:t>The current through the armature coils makes them turn in the magnetic field. This turning induces a voltage across the coils, called the </a:t>
            </a:r>
            <a:r>
              <a:rPr lang="en-GB" sz="1800" b="1" dirty="0">
                <a:latin typeface="Arial"/>
                <a:cs typeface="Arial"/>
              </a:rPr>
              <a:t>back emf E</a:t>
            </a:r>
            <a:r>
              <a:rPr lang="en-GB" sz="1800" dirty="0">
                <a:latin typeface="Arial"/>
                <a:cs typeface="Arial"/>
              </a:rPr>
              <a:t>. (emf = electromotive force.)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The back emf acts in the opposite direction to the input voltage </a:t>
            </a:r>
            <a:r>
              <a:rPr lang="en-GB" sz="1800" b="1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. This reduces the current flowing through the armature coils.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At the motor’s operating speed, enough current flows to overcome mechanical and electrical losses, and to power the mechanical output. This is a lower current than was needed to start the motor.</a:t>
            </a:r>
          </a:p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Engineers need to understand how the input voltage creates a current through the field and armature coils, and how this differs in series and shunt-wound DC motors:</a:t>
            </a:r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44B7974C-FF2E-A2F2-3B8B-E57BDE6D201A}"/>
              </a:ext>
            </a:extLst>
          </p:cNvPr>
          <p:cNvSpPr txBox="1">
            <a:spLocks/>
          </p:cNvSpPr>
          <p:nvPr/>
        </p:nvSpPr>
        <p:spPr>
          <a:xfrm>
            <a:off x="9484659" y="757747"/>
            <a:ext cx="6340523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r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" sz="16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1. Introducing electric motors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Content Placeholder 11">
            <a:extLst>
              <a:ext uri="{FF2B5EF4-FFF2-40B4-BE49-F238E27FC236}">
                <a16:creationId xmlns:a16="http://schemas.microsoft.com/office/drawing/2014/main" id="{947CC1C4-17B6-10EB-07BF-87257A0D7353}"/>
              </a:ext>
            </a:extLst>
          </p:cNvPr>
          <p:cNvSpPr txBox="1">
            <a:spLocks/>
          </p:cNvSpPr>
          <p:nvPr/>
        </p:nvSpPr>
        <p:spPr>
          <a:xfrm>
            <a:off x="13035257" y="2445185"/>
            <a:ext cx="2836170" cy="5072784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180000" tIns="396000" rIns="180000" bIns="180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Examine </a:t>
            </a:r>
            <a:br>
              <a:rPr lang="en-GB" sz="1800" dirty="0"/>
            </a:br>
            <a:r>
              <a:rPr lang="en-GB" sz="1800" dirty="0"/>
              <a:t>the circuit diagrams again. Remember that the field (f) and armature (a) coils each have resistance R and </a:t>
            </a:r>
            <a:br>
              <a:rPr lang="en-GB" sz="1800" dirty="0"/>
            </a:br>
            <a:r>
              <a:rPr lang="en-GB" sz="1800" dirty="0"/>
              <a:t>a current I flowing through them.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endParaRPr lang="en-GB" sz="1800" dirty="0"/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ct val="70000"/>
              <a:buFont typeface="Arial" panose="020B0604020202020204" pitchFamily="34" charset="0"/>
              <a:buChar char="•"/>
            </a:pPr>
            <a:r>
              <a:rPr lang="en-GB" sz="1800" dirty="0"/>
              <a:t>Use V=IR to </a:t>
            </a:r>
            <a:br>
              <a:rPr lang="en-GB" sz="1800" dirty="0"/>
            </a:br>
            <a:r>
              <a:rPr lang="en-GB" sz="1800" dirty="0"/>
              <a:t>help you verify </a:t>
            </a:r>
            <a:br>
              <a:rPr lang="en-GB" sz="1800" dirty="0"/>
            </a:br>
            <a:r>
              <a:rPr lang="en-GB" sz="1800" dirty="0"/>
              <a:t>the formulas by discussing the formulas linking voltage, current and resistance.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40F7AB3E-88AF-DF4D-83CC-ED4565C7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15046" y="1949362"/>
            <a:ext cx="994826" cy="961665"/>
          </a:xfrm>
          <a:prstGeom prst="rect">
            <a:avLst/>
          </a:prstGeom>
        </p:spPr>
      </p:pic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34A9A912-B8B1-5143-6687-7B274808DD4A}"/>
              </a:ext>
            </a:extLst>
          </p:cNvPr>
          <p:cNvSpPr txBox="1">
            <a:spLocks/>
          </p:cNvSpPr>
          <p:nvPr/>
        </p:nvSpPr>
        <p:spPr>
          <a:xfrm>
            <a:off x="15290425" y="8488755"/>
            <a:ext cx="539750" cy="486833"/>
          </a:xfrm>
          <a:prstGeom prst="rect">
            <a:avLst/>
          </a:prstGeom>
        </p:spPr>
        <p:txBody>
          <a:bodyPr vert="horz" lIns="0" tIns="0" rIns="0" bIns="0" rtlCol="0" anchor="t"/>
          <a:lstStyle>
            <a:defPPr>
              <a:defRPr lang="en-US"/>
            </a:defPPr>
            <a:lvl1pPr marL="0" algn="l" defTabSz="457200" rtl="0" eaLnBrk="1" latinLnBrk="0" hangingPunct="1"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03DFB89B-1973-AD4A-A045-E94CB24D8D75}" type="slidenum">
              <a:rPr lang="en-US" b="0" smtClean="0">
                <a:solidFill>
                  <a:schemeClr val="bg1"/>
                </a:solidFill>
              </a:rPr>
              <a:pPr algn="r"/>
              <a:t>9</a:t>
            </a:fld>
            <a:endParaRPr lang="en-US" b="0" dirty="0">
              <a:solidFill>
                <a:schemeClr val="bg1"/>
              </a:solidFill>
            </a:endParaRPr>
          </a:p>
        </p:txBody>
      </p:sp>
      <p:sp>
        <p:nvSpPr>
          <p:cNvPr id="26" name="Google Shape;233;p11">
            <a:extLst>
              <a:ext uri="{FF2B5EF4-FFF2-40B4-BE49-F238E27FC236}">
                <a16:creationId xmlns:a16="http://schemas.microsoft.com/office/drawing/2014/main" id="{4854FE77-AECE-0E7B-A5D4-9410E5857558}"/>
              </a:ext>
            </a:extLst>
          </p:cNvPr>
          <p:cNvSpPr txBox="1"/>
          <p:nvPr/>
        </p:nvSpPr>
        <p:spPr>
          <a:xfrm>
            <a:off x="1387113" y="6650536"/>
            <a:ext cx="243118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33;p11">
            <a:extLst>
              <a:ext uri="{FF2B5EF4-FFF2-40B4-BE49-F238E27FC236}">
                <a16:creationId xmlns:a16="http://schemas.microsoft.com/office/drawing/2014/main" id="{ABBC2C4E-6EFE-CA9B-AD93-920C51FA9791}"/>
              </a:ext>
            </a:extLst>
          </p:cNvPr>
          <p:cNvSpPr txBox="1"/>
          <p:nvPr/>
        </p:nvSpPr>
        <p:spPr>
          <a:xfrm>
            <a:off x="1429065" y="7363487"/>
            <a:ext cx="243118" cy="569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endParaRPr sz="25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233;p11">
            <a:extLst>
              <a:ext uri="{FF2B5EF4-FFF2-40B4-BE49-F238E27FC236}">
                <a16:creationId xmlns:a16="http://schemas.microsoft.com/office/drawing/2014/main" id="{982A5CF7-3F4A-E290-01F2-2B460DC0B57E}"/>
              </a:ext>
            </a:extLst>
          </p:cNvPr>
          <p:cNvSpPr txBox="1"/>
          <p:nvPr/>
        </p:nvSpPr>
        <p:spPr>
          <a:xfrm>
            <a:off x="3944271" y="6675426"/>
            <a:ext cx="1610839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7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0AC13D4B-CDA8-E33A-9666-FD9894AD204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63892" y="6232890"/>
            <a:ext cx="2546040" cy="221599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AFA5DB5A-E088-52C8-E9FE-6539DBE397CC}"/>
              </a:ext>
            </a:extLst>
          </p:cNvPr>
          <p:cNvGrpSpPr/>
          <p:nvPr/>
        </p:nvGrpSpPr>
        <p:grpSpPr>
          <a:xfrm>
            <a:off x="6870639" y="6282167"/>
            <a:ext cx="4338070" cy="2162640"/>
            <a:chOff x="6123807" y="4561626"/>
            <a:chExt cx="4670673" cy="2328451"/>
          </a:xfrm>
        </p:grpSpPr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F203906B-A826-B19D-D1B3-B5F5E5FB0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247503" y="4561626"/>
              <a:ext cx="4546977" cy="2328451"/>
            </a:xfrm>
            <a:prstGeom prst="rect">
              <a:avLst/>
            </a:prstGeom>
          </p:spPr>
        </p:pic>
        <p:sp>
          <p:nvSpPr>
            <p:cNvPr id="29" name="Google Shape;233;p11">
              <a:extLst>
                <a:ext uri="{FF2B5EF4-FFF2-40B4-BE49-F238E27FC236}">
                  <a16:creationId xmlns:a16="http://schemas.microsoft.com/office/drawing/2014/main" id="{8672CDF8-9824-BE86-2CB2-92D7245AAF35}"/>
                </a:ext>
              </a:extLst>
            </p:cNvPr>
            <p:cNvSpPr txBox="1"/>
            <p:nvPr/>
          </p:nvSpPr>
          <p:spPr>
            <a:xfrm>
              <a:off x="6123807" y="4937158"/>
              <a:ext cx="243118" cy="569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5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</a:t>
              </a:r>
              <a:endParaRPr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" name="Google Shape;233;p11">
              <a:extLst>
                <a:ext uri="{FF2B5EF4-FFF2-40B4-BE49-F238E27FC236}">
                  <a16:creationId xmlns:a16="http://schemas.microsoft.com/office/drawing/2014/main" id="{AE3884E5-E838-55F2-607A-2042FF41C32E}"/>
                </a:ext>
              </a:extLst>
            </p:cNvPr>
            <p:cNvSpPr txBox="1"/>
            <p:nvPr/>
          </p:nvSpPr>
          <p:spPr>
            <a:xfrm>
              <a:off x="6165760" y="5855065"/>
              <a:ext cx="243118" cy="56935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sz="25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</a:t>
              </a:r>
              <a:endParaRPr sz="2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33;p11">
              <a:extLst>
                <a:ext uri="{FF2B5EF4-FFF2-40B4-BE49-F238E27FC236}">
                  <a16:creationId xmlns:a16="http://schemas.microsoft.com/office/drawing/2014/main" id="{491C7195-8801-B4E7-8CB5-612E12BD1A5E}"/>
                </a:ext>
              </a:extLst>
            </p:cNvPr>
            <p:cNvSpPr txBox="1"/>
            <p:nvPr/>
          </p:nvSpPr>
          <p:spPr>
            <a:xfrm>
              <a:off x="6795685" y="5544358"/>
              <a:ext cx="1610839" cy="4616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Shunt field</a:t>
              </a:r>
              <a:endParaRPr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" name="Google Shape;261;g1a5c3edd3ac_0_0">
            <a:extLst>
              <a:ext uri="{FF2B5EF4-FFF2-40B4-BE49-F238E27FC236}">
                <a16:creationId xmlns:a16="http://schemas.microsoft.com/office/drawing/2014/main" id="{FC3C486A-0A7D-DF2E-30AA-7EDE6C04981B}"/>
              </a:ext>
            </a:extLst>
          </p:cNvPr>
          <p:cNvSpPr txBox="1"/>
          <p:nvPr/>
        </p:nvSpPr>
        <p:spPr>
          <a:xfrm>
            <a:off x="670166" y="5387319"/>
            <a:ext cx="3829200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Series-wound</a:t>
            </a: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7" name="Google Shape;262;g1a5c3edd3ac_0_0">
            <a:extLst>
              <a:ext uri="{FF2B5EF4-FFF2-40B4-BE49-F238E27FC236}">
                <a16:creationId xmlns:a16="http://schemas.microsoft.com/office/drawing/2014/main" id="{3249CEAF-AFF0-048C-078D-6703FBBA3D4A}"/>
              </a:ext>
            </a:extLst>
          </p:cNvPr>
          <p:cNvSpPr txBox="1"/>
          <p:nvPr/>
        </p:nvSpPr>
        <p:spPr>
          <a:xfrm>
            <a:off x="6389914" y="5341599"/>
            <a:ext cx="2118075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b="1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Shunt-wound:</a:t>
            </a:r>
            <a:endParaRPr b="1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8" name="Google Shape;275;g1a5c3edd3ac_0_0">
            <a:extLst>
              <a:ext uri="{FF2B5EF4-FFF2-40B4-BE49-F238E27FC236}">
                <a16:creationId xmlns:a16="http://schemas.microsoft.com/office/drawing/2014/main" id="{BD8142FB-57FF-35CF-B8BA-F342E7FEFF49}"/>
              </a:ext>
            </a:extLst>
          </p:cNvPr>
          <p:cNvSpPr txBox="1"/>
          <p:nvPr/>
        </p:nvSpPr>
        <p:spPr>
          <a:xfrm>
            <a:off x="4080889" y="5410999"/>
            <a:ext cx="2430683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V = E + </a:t>
            </a:r>
            <a:r>
              <a:rPr lang="en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" b="1" dirty="0" err="1">
                <a:latin typeface="Arial" panose="020B0604020202020204" pitchFamily="34" charset="0"/>
                <a:cs typeface="Arial" panose="020B0604020202020204" pitchFamily="34" charset="0"/>
              </a:rPr>
              <a:t>IR</a:t>
            </a:r>
            <a:r>
              <a:rPr lang="en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Google Shape;276;g1a5c3edd3ac_0_0">
            <a:extLst>
              <a:ext uri="{FF2B5EF4-FFF2-40B4-BE49-F238E27FC236}">
                <a16:creationId xmlns:a16="http://schemas.microsoft.com/office/drawing/2014/main" id="{BDC8905E-213A-B80A-63F7-8902339372A4}"/>
              </a:ext>
            </a:extLst>
          </p:cNvPr>
          <p:cNvSpPr txBox="1"/>
          <p:nvPr/>
        </p:nvSpPr>
        <p:spPr>
          <a:xfrm>
            <a:off x="10299172" y="5374595"/>
            <a:ext cx="1654500" cy="764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V = E + </a:t>
            </a:r>
            <a:r>
              <a:rPr lang="en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100"/>
              </a:spcAft>
              <a:buNone/>
            </a:pPr>
            <a:r>
              <a:rPr lang="en" b="1" dirty="0">
                <a:latin typeface="Arial" panose="020B0604020202020204" pitchFamily="34" charset="0"/>
                <a:cs typeface="Arial" panose="020B0604020202020204" pitchFamily="34" charset="0"/>
              </a:rPr>
              <a:t>V = </a:t>
            </a:r>
            <a:r>
              <a:rPr lang="en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" b="1" dirty="0" err="1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DD92BCF0-07DE-B1AF-E326-91A8D2B6B7A7}"/>
              </a:ext>
            </a:extLst>
          </p:cNvPr>
          <p:cNvSpPr txBox="1">
            <a:spLocks/>
          </p:cNvSpPr>
          <p:nvPr/>
        </p:nvSpPr>
        <p:spPr>
          <a:xfrm>
            <a:off x="564573" y="5301933"/>
            <a:ext cx="5574959" cy="3418886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</a:pP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270;g1a5c3edd3ac_0_0">
            <a:extLst>
              <a:ext uri="{FF2B5EF4-FFF2-40B4-BE49-F238E27FC236}">
                <a16:creationId xmlns:a16="http://schemas.microsoft.com/office/drawing/2014/main" id="{F9809B3C-8B26-E956-AE18-D237A4A7C7DE}"/>
              </a:ext>
            </a:extLst>
          </p:cNvPr>
          <p:cNvSpPr txBox="1"/>
          <p:nvPr/>
        </p:nvSpPr>
        <p:spPr>
          <a:xfrm>
            <a:off x="4484304" y="7185727"/>
            <a:ext cx="300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2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Google Shape;287;g1a5c3edd3ac_0_0">
            <a:extLst>
              <a:ext uri="{FF2B5EF4-FFF2-40B4-BE49-F238E27FC236}">
                <a16:creationId xmlns:a16="http://schemas.microsoft.com/office/drawing/2014/main" id="{4FFA1254-6DB2-D6DC-E214-8B5542B7BD2B}"/>
              </a:ext>
            </a:extLst>
          </p:cNvPr>
          <p:cNvSpPr txBox="1"/>
          <p:nvPr/>
        </p:nvSpPr>
        <p:spPr>
          <a:xfrm>
            <a:off x="3471214" y="7123087"/>
            <a:ext cx="57558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2000" baseline="-25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000" baseline="-25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288;g1a5c3edd3ac_0_0">
            <a:extLst>
              <a:ext uri="{FF2B5EF4-FFF2-40B4-BE49-F238E27FC236}">
                <a16:creationId xmlns:a16="http://schemas.microsoft.com/office/drawing/2014/main" id="{4ED5FD92-36CE-0DD8-7F89-9EF2BBF0014B}"/>
              </a:ext>
            </a:extLst>
          </p:cNvPr>
          <p:cNvSpPr txBox="1"/>
          <p:nvPr/>
        </p:nvSpPr>
        <p:spPr>
          <a:xfrm>
            <a:off x="2548940" y="6315214"/>
            <a:ext cx="56470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2000" baseline="-25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sz="2000" baseline="-25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Google Shape;291;g1a5c3edd3ac_0_0">
            <a:extLst>
              <a:ext uri="{FF2B5EF4-FFF2-40B4-BE49-F238E27FC236}">
                <a16:creationId xmlns:a16="http://schemas.microsoft.com/office/drawing/2014/main" id="{68E62070-36B8-1708-F47C-7B70B3BEF1D6}"/>
              </a:ext>
            </a:extLst>
          </p:cNvPr>
          <p:cNvSpPr txBox="1"/>
          <p:nvPr/>
        </p:nvSpPr>
        <p:spPr>
          <a:xfrm>
            <a:off x="3847089" y="6308010"/>
            <a:ext cx="300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sz="2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5" name="Graphic 54">
            <a:extLst>
              <a:ext uri="{FF2B5EF4-FFF2-40B4-BE49-F238E27FC236}">
                <a16:creationId xmlns:a16="http://schemas.microsoft.com/office/drawing/2014/main" id="{DB616DE3-DC54-FE54-B4A3-DF9DE52A7341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108329" y="7169509"/>
            <a:ext cx="169804" cy="169804"/>
          </a:xfrm>
          <a:prstGeom prst="rect">
            <a:avLst/>
          </a:prstGeom>
        </p:spPr>
      </p:pic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BB07CFF-071B-C52C-D228-F0F815FD9DD9}"/>
              </a:ext>
            </a:extLst>
          </p:cNvPr>
          <p:cNvCxnSpPr>
            <a:cxnSpLocks/>
          </p:cNvCxnSpPr>
          <p:nvPr/>
        </p:nvCxnSpPr>
        <p:spPr>
          <a:xfrm flipV="1">
            <a:off x="4371715" y="7040370"/>
            <a:ext cx="0" cy="761694"/>
          </a:xfrm>
          <a:prstGeom prst="straightConnector1">
            <a:avLst/>
          </a:prstGeom>
          <a:ln w="28575">
            <a:solidFill>
              <a:srgbClr val="D91C5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Graphic 57">
            <a:extLst>
              <a:ext uri="{FF2B5EF4-FFF2-40B4-BE49-F238E27FC236}">
                <a16:creationId xmlns:a16="http://schemas.microsoft.com/office/drawing/2014/main" id="{61E23168-E3DD-E046-EC9A-C5EB9CB5A3E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3614006" y="6483014"/>
            <a:ext cx="169804" cy="169804"/>
          </a:xfrm>
          <a:prstGeom prst="rect">
            <a:avLst/>
          </a:prstGeom>
        </p:spPr>
      </p:pic>
      <p:sp>
        <p:nvSpPr>
          <p:cNvPr id="64" name="Google Shape;295;g1a5c3edd3ac_0_0">
            <a:extLst>
              <a:ext uri="{FF2B5EF4-FFF2-40B4-BE49-F238E27FC236}">
                <a16:creationId xmlns:a16="http://schemas.microsoft.com/office/drawing/2014/main" id="{4748ED5F-0C97-E43B-0522-C50FF7F1D90D}"/>
              </a:ext>
            </a:extLst>
          </p:cNvPr>
          <p:cNvSpPr txBox="1"/>
          <p:nvPr/>
        </p:nvSpPr>
        <p:spPr>
          <a:xfrm>
            <a:off x="8845866" y="6393337"/>
            <a:ext cx="53976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" sz="2000" baseline="-25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sz="2000" baseline="-25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Google Shape;296;g1a5c3edd3ac_0_0">
            <a:extLst>
              <a:ext uri="{FF2B5EF4-FFF2-40B4-BE49-F238E27FC236}">
                <a16:creationId xmlns:a16="http://schemas.microsoft.com/office/drawing/2014/main" id="{3C757BBF-0911-7A1C-77EE-A4AB5E71969B}"/>
              </a:ext>
            </a:extLst>
          </p:cNvPr>
          <p:cNvSpPr txBox="1"/>
          <p:nvPr/>
        </p:nvSpPr>
        <p:spPr>
          <a:xfrm>
            <a:off x="10878088" y="6341566"/>
            <a:ext cx="475352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err="1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" sz="2000" baseline="-25000" dirty="0" err="1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000" baseline="-25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Google Shape;288;g1a5c3edd3ac_0_0">
            <a:extLst>
              <a:ext uri="{FF2B5EF4-FFF2-40B4-BE49-F238E27FC236}">
                <a16:creationId xmlns:a16="http://schemas.microsoft.com/office/drawing/2014/main" id="{045CAB4D-721D-86A2-3635-B9C69DCBFF64}"/>
              </a:ext>
            </a:extLst>
          </p:cNvPr>
          <p:cNvSpPr txBox="1"/>
          <p:nvPr/>
        </p:nvSpPr>
        <p:spPr>
          <a:xfrm>
            <a:off x="8957128" y="7079983"/>
            <a:ext cx="564703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2000" baseline="-25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endParaRPr sz="2000" baseline="-25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Google Shape;287;g1a5c3edd3ac_0_0">
            <a:extLst>
              <a:ext uri="{FF2B5EF4-FFF2-40B4-BE49-F238E27FC236}">
                <a16:creationId xmlns:a16="http://schemas.microsoft.com/office/drawing/2014/main" id="{8297010C-B441-335F-8DE5-B4D573141234}"/>
              </a:ext>
            </a:extLst>
          </p:cNvPr>
          <p:cNvSpPr txBox="1"/>
          <p:nvPr/>
        </p:nvSpPr>
        <p:spPr>
          <a:xfrm>
            <a:off x="10549727" y="7093107"/>
            <a:ext cx="575587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" sz="2000" baseline="-25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sz="2000" baseline="-25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Google Shape;270;g1a5c3edd3ac_0_0">
            <a:extLst>
              <a:ext uri="{FF2B5EF4-FFF2-40B4-BE49-F238E27FC236}">
                <a16:creationId xmlns:a16="http://schemas.microsoft.com/office/drawing/2014/main" id="{5ACE9AC2-FB11-DD2B-8D96-BCBEF1EB58F0}"/>
              </a:ext>
            </a:extLst>
          </p:cNvPr>
          <p:cNvSpPr txBox="1"/>
          <p:nvPr/>
        </p:nvSpPr>
        <p:spPr>
          <a:xfrm>
            <a:off x="11421419" y="7084126"/>
            <a:ext cx="300000" cy="492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D91C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sz="2000" dirty="0">
              <a:solidFill>
                <a:srgbClr val="D91C5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CA647A-D1A8-6331-9E98-CBC18E5C29D0}"/>
              </a:ext>
            </a:extLst>
          </p:cNvPr>
          <p:cNvCxnSpPr>
            <a:cxnSpLocks/>
          </p:cNvCxnSpPr>
          <p:nvPr/>
        </p:nvCxnSpPr>
        <p:spPr>
          <a:xfrm flipV="1">
            <a:off x="11308830" y="6938769"/>
            <a:ext cx="0" cy="761694"/>
          </a:xfrm>
          <a:prstGeom prst="straightConnector1">
            <a:avLst/>
          </a:prstGeom>
          <a:ln w="28575">
            <a:solidFill>
              <a:srgbClr val="D91C5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E590B890-4904-7292-43B6-F7D32D556859}"/>
              </a:ext>
            </a:extLst>
          </p:cNvPr>
          <p:cNvCxnSpPr>
            <a:cxnSpLocks/>
          </p:cNvCxnSpPr>
          <p:nvPr/>
        </p:nvCxnSpPr>
        <p:spPr>
          <a:xfrm flipV="1">
            <a:off x="6853706" y="6610979"/>
            <a:ext cx="0" cy="1541387"/>
          </a:xfrm>
          <a:prstGeom prst="straightConnector1">
            <a:avLst/>
          </a:prstGeom>
          <a:ln w="28575">
            <a:solidFill>
              <a:srgbClr val="D91C5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Graphic 76">
            <a:extLst>
              <a:ext uri="{FF2B5EF4-FFF2-40B4-BE49-F238E27FC236}">
                <a16:creationId xmlns:a16="http://schemas.microsoft.com/office/drawing/2014/main" id="{F02B047B-1E3F-D533-132E-12C29B7A147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6611486" y="7323545"/>
            <a:ext cx="169804" cy="169804"/>
          </a:xfrm>
          <a:prstGeom prst="rect">
            <a:avLst/>
          </a:prstGeom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C905EB0D-5F1E-AA84-C72A-FE99C44F18D8}"/>
              </a:ext>
            </a:extLst>
          </p:cNvPr>
          <p:cNvCxnSpPr>
            <a:cxnSpLocks/>
          </p:cNvCxnSpPr>
          <p:nvPr/>
        </p:nvCxnSpPr>
        <p:spPr>
          <a:xfrm flipV="1">
            <a:off x="1384239" y="6610979"/>
            <a:ext cx="0" cy="1541387"/>
          </a:xfrm>
          <a:prstGeom prst="straightConnector1">
            <a:avLst/>
          </a:prstGeom>
          <a:ln w="28575">
            <a:solidFill>
              <a:srgbClr val="D91C5C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Graphic 66">
            <a:extLst>
              <a:ext uri="{FF2B5EF4-FFF2-40B4-BE49-F238E27FC236}">
                <a16:creationId xmlns:a16="http://schemas.microsoft.com/office/drawing/2014/main" id="{4A1AD91D-B495-1133-9B62-D891ED29A9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8706064" y="6483014"/>
            <a:ext cx="169804" cy="169804"/>
          </a:xfrm>
          <a:prstGeom prst="rect">
            <a:avLst/>
          </a:prstGeom>
        </p:spPr>
      </p:pic>
      <p:pic>
        <p:nvPicPr>
          <p:cNvPr id="68" name="Graphic 67">
            <a:extLst>
              <a:ext uri="{FF2B5EF4-FFF2-40B4-BE49-F238E27FC236}">
                <a16:creationId xmlns:a16="http://schemas.microsoft.com/office/drawing/2014/main" id="{C3603C08-3EF0-091F-C905-C25AD5D4CB2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rot="10800000">
            <a:off x="10708284" y="6483014"/>
            <a:ext cx="169804" cy="169804"/>
          </a:xfrm>
          <a:prstGeom prst="rect">
            <a:avLst/>
          </a:prstGeom>
        </p:spPr>
      </p:pic>
      <p:sp>
        <p:nvSpPr>
          <p:cNvPr id="9" name="Content Placeholder 11">
            <a:extLst>
              <a:ext uri="{FF2B5EF4-FFF2-40B4-BE49-F238E27FC236}">
                <a16:creationId xmlns:a16="http://schemas.microsoft.com/office/drawing/2014/main" id="{C51D68A6-4C0D-19BD-7E4E-F165288A27D8}"/>
              </a:ext>
            </a:extLst>
          </p:cNvPr>
          <p:cNvSpPr txBox="1">
            <a:spLocks/>
          </p:cNvSpPr>
          <p:nvPr/>
        </p:nvSpPr>
        <p:spPr>
          <a:xfrm>
            <a:off x="6305725" y="5298394"/>
            <a:ext cx="5574959" cy="3418886"/>
          </a:xfrm>
          <a:prstGeom prst="rect">
            <a:avLst/>
          </a:prstGeom>
          <a:ln w="28575">
            <a:gradFill flip="none" rotWithShape="1">
              <a:gsLst>
                <a:gs pos="21000">
                  <a:srgbClr val="B2BFF0"/>
                </a:gs>
                <a:gs pos="100000">
                  <a:srgbClr val="D91C5C"/>
                </a:gs>
              </a:gsLst>
              <a:lin ang="18900000" scaled="1"/>
              <a:tileRect/>
            </a:gradFill>
          </a:ln>
        </p:spPr>
        <p:txBody>
          <a:bodyPr vert="horz" lIns="288000" tIns="288000" rIns="288000" bIns="288000" rtlCol="0" anchor="t">
            <a:noAutofit/>
          </a:bodyPr>
          <a:lstStyle>
            <a:lvl1pPr marL="0" indent="0" algn="l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0" indent="0" algn="ctr" defTabSz="121917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335271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lnSpc>
                <a:spcPct val="90000"/>
              </a:lnSpc>
              <a:spcBef>
                <a:spcPts val="6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2400" marR="0" lvl="0" algn="l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Pct val="70000"/>
            </a:pPr>
            <a:endParaRPr lang="en-GB"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70425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4c2123c-08af-4259-afd9-327c11a3f8fe">
      <Terms xmlns="http://schemas.microsoft.com/office/infopath/2007/PartnerControls"/>
    </lcf76f155ced4ddcb4097134ff3c332f>
    <TaxCatchAll xmlns="d89c1b2d-70bc-4028-a552-56ef7d93dfa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271370A8D5F84984EAE15DB732DB6C" ma:contentTypeVersion="16" ma:contentTypeDescription="Create a new document." ma:contentTypeScope="" ma:versionID="2b54ce7290fde532be993e28e34bd198">
  <xsd:schema xmlns:xsd="http://www.w3.org/2001/XMLSchema" xmlns:xs="http://www.w3.org/2001/XMLSchema" xmlns:p="http://schemas.microsoft.com/office/2006/metadata/properties" xmlns:ns2="94c2123c-08af-4259-afd9-327c11a3f8fe" xmlns:ns3="d89c1b2d-70bc-4028-a552-56ef7d93dfa4" targetNamespace="http://schemas.microsoft.com/office/2006/metadata/properties" ma:root="true" ma:fieldsID="16645318af8df42f134168db9f6cd70e" ns2:_="" ns3:_="">
    <xsd:import namespace="94c2123c-08af-4259-afd9-327c11a3f8fe"/>
    <xsd:import namespace="d89c1b2d-70bc-4028-a552-56ef7d93df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c2123c-08af-4259-afd9-327c11a3f8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fda258e-6141-476b-a562-def2baa699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9c1b2d-70bc-4028-a552-56ef7d93dfa4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48fe45d-e1cc-4125-a718-5efafb3beb06}" ma:internalName="TaxCatchAll" ma:showField="CatchAllData" ma:web="d89c1b2d-70bc-4028-a552-56ef7d93dfa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D5C6DDC-6AA6-43AC-9F21-FD912EF1A09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0edf7d78-1330-49f6-bffc-7239953f04fe"/>
    <ds:schemaRef ds:uri="f97151d3-a763-4fee-95d1-c0b0132eac99"/>
  </ds:schemaRefs>
</ds:datastoreItem>
</file>

<file path=customXml/itemProps2.xml><?xml version="1.0" encoding="utf-8"?>
<ds:datastoreItem xmlns:ds="http://schemas.openxmlformats.org/officeDocument/2006/customXml" ds:itemID="{FD7632E8-F4F6-47F8-910B-3C2F8D64F926}"/>
</file>

<file path=customXml/itemProps3.xml><?xml version="1.0" encoding="utf-8"?>
<ds:datastoreItem xmlns:ds="http://schemas.openxmlformats.org/officeDocument/2006/customXml" ds:itemID="{A76E0E7C-600C-44C1-85DF-D27DFA5F14A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31761</TotalTime>
  <Words>1688</Words>
  <Application>Microsoft Office PowerPoint</Application>
  <PresentationFormat>Custom</PresentationFormat>
  <Paragraphs>263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1_Custom Design</vt:lpstr>
      <vt:lpstr>Custom Design</vt:lpstr>
      <vt:lpstr>PowerPoint Presentation</vt:lpstr>
      <vt:lpstr>PowerPoint Presentation</vt:lpstr>
      <vt:lpstr>Learning outcomes</vt:lpstr>
      <vt:lpstr>Electric motors around you</vt:lpstr>
      <vt:lpstr>Electric motors around you – example answers</vt:lpstr>
      <vt:lpstr>Classifying electric motors – DC and AC motors</vt:lpstr>
      <vt:lpstr>Commutators v slip rings – visual differences</vt:lpstr>
      <vt:lpstr>Brushed DC motors – series, shunt and compound</vt:lpstr>
      <vt:lpstr>Voltage, current and resistance in DC motors</vt:lpstr>
      <vt:lpstr>Key characteristics of AC and DC motors</vt:lpstr>
      <vt:lpstr>Choose the right type of motor</vt:lpstr>
      <vt:lpstr>Choose the right type of motor – example answers</vt:lpstr>
      <vt:lpstr>When might you need to select or use the right motor?</vt:lpstr>
      <vt:lpstr>Learning outcomes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Marks</dc:creator>
  <cp:lastModifiedBy>V-Bryony Yanney</cp:lastModifiedBy>
  <cp:revision>587</cp:revision>
  <dcterms:created xsi:type="dcterms:W3CDTF">2022-05-23T15:11:33Z</dcterms:created>
  <dcterms:modified xsi:type="dcterms:W3CDTF">2023-03-13T11:01:48Z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0x010100FF6E66CB5A31A44C828EF505EF1A4254</vt:lpwstr>
  </property>
  <property fmtid="{D5CDD505-2E9C-101B-9397-08002B2CF9AE}" pid="3" name="MediaServiceImageTags">
    <vt:lpwstr/>
  </property>
</Properties>
</file>