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6"/>
  </p:notesMasterIdLst>
  <p:sldIdLst>
    <p:sldId id="256" r:id="rId6"/>
    <p:sldId id="267" r:id="rId7"/>
    <p:sldId id="284" r:id="rId8"/>
    <p:sldId id="281" r:id="rId9"/>
    <p:sldId id="257" r:id="rId10"/>
    <p:sldId id="272" r:id="rId11"/>
    <p:sldId id="275" r:id="rId12"/>
    <p:sldId id="306" r:id="rId13"/>
    <p:sldId id="303" r:id="rId14"/>
    <p:sldId id="308" r:id="rId15"/>
    <p:sldId id="309" r:id="rId16"/>
    <p:sldId id="310" r:id="rId17"/>
    <p:sldId id="266" r:id="rId18"/>
    <p:sldId id="311" r:id="rId19"/>
    <p:sldId id="312" r:id="rId20"/>
    <p:sldId id="313" r:id="rId21"/>
    <p:sldId id="314" r:id="rId22"/>
    <p:sldId id="318" r:id="rId23"/>
    <p:sldId id="316" r:id="rId24"/>
    <p:sldId id="317" r:id="rId25"/>
  </p:sldIdLst>
  <p:sldSz cx="16257588" cy="9144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2E3E04-DFCD-009C-E7C8-C19ACA976B3D}" name="Sidney Yanney" initials="SY" userId="d447cc76b5363470" providerId="Windows Live"/>
  <p188:author id="{CF2F011B-93EA-287B-77E5-7715EA452C9F}" name="Stylli Charalampous" initials="SC" userId="S::stylli.charalampous@raeng.org.uk::6ccdb83b-cc4f-4a44-90c9-2db0e326924d" providerId="AD"/>
  <p188:author id="{98BD5E20-A1E7-7989-F395-22443D1BA5D1}" name="V-Bryony Yanney" initials="VY" userId="S::bryony.yanney@blackbaud.me::189c5106-5702-4f42-a7ae-43cc43abd7ff" providerId="AD"/>
  <p188:author id="{78AFAD77-D8CA-572C-9B11-C27337DA0A99}" name="Stephen Winterburn" initials="SW" userId="S::Stephen.Winterburn@raeng.org.uk::cfe8850b-f2dd-43b5-9c22-6100c0be2ee1" providerId="AD"/>
  <p188:author id="{7BFC0EC0-72D1-8CBF-432C-8FB57DA10082}" name="Bryony Yanney" initials="BY" userId="fe1aad7348244552" providerId="Windows Live"/>
  <p188:author id="{2858F9E0-1884-5D2C-4266-64D92783599A}" name="V-Mike Guilmant-Cush" initials="VG" userId="S::mike.guilmant-cush@blackbaud.me::3c7f021d-b981-41a2-afc2-8c0dc9565e5f" providerId="AD"/>
  <p188:author id="{0D642AFB-FDC8-0427-6088-68984CFB4362}" name="Gemma Hummerston" initials="GH" userId="S::gemma.hummerston@raeng.org.uk::ddcef535-6d5e-4aa8-a11b-3c9548d209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nna Down" initials="MD" lastIdx="16" clrIdx="0">
    <p:extLst>
      <p:ext uri="{19B8F6BF-5375-455C-9EA6-DF929625EA0E}">
        <p15:presenceInfo xmlns:p15="http://schemas.microsoft.com/office/powerpoint/2012/main" userId="f49f9c9fde2637aa" providerId="Windows Live"/>
      </p:ext>
    </p:extLst>
  </p:cmAuthor>
  <p:cmAuthor id="2" name="Bryony" initials="B" lastIdx="34" clrIdx="1">
    <p:extLst>
      <p:ext uri="{19B8F6BF-5375-455C-9EA6-DF929625EA0E}">
        <p15:presenceInfo xmlns:p15="http://schemas.microsoft.com/office/powerpoint/2012/main" userId="fe1aad7348244552" providerId="Windows Live"/>
      </p:ext>
    </p:extLst>
  </p:cmAuthor>
  <p:cmAuthor id="3" name="Mike Guilmant-Cush" initials="MG" lastIdx="6" clrIdx="2">
    <p:extLst>
      <p:ext uri="{19B8F6BF-5375-455C-9EA6-DF929625EA0E}">
        <p15:presenceInfo xmlns:p15="http://schemas.microsoft.com/office/powerpoint/2012/main" userId="Mike Guilmant-Cush" providerId="None"/>
      </p:ext>
    </p:extLst>
  </p:cmAuthor>
  <p:cmAuthor id="4" name="Karen Wadsworth" initials="KW" lastIdx="32" clrIdx="3">
    <p:extLst>
      <p:ext uri="{19B8F6BF-5375-455C-9EA6-DF929625EA0E}">
        <p15:presenceInfo xmlns:p15="http://schemas.microsoft.com/office/powerpoint/2012/main" userId="Karen Wadsworth" providerId="None"/>
      </p:ext>
    </p:extLst>
  </p:cmAuthor>
  <p:cmAuthor id="5" name="Estelle Lloyd" initials="EL" lastIdx="6" clrIdx="4">
    <p:extLst>
      <p:ext uri="{19B8F6BF-5375-455C-9EA6-DF929625EA0E}">
        <p15:presenceInfo xmlns:p15="http://schemas.microsoft.com/office/powerpoint/2012/main" userId="Estelle Lloy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D"/>
    <a:srgbClr val="3DB876"/>
    <a:srgbClr val="21176B"/>
    <a:srgbClr val="D9D9D9"/>
    <a:srgbClr val="D91C5C"/>
    <a:srgbClr val="00F291"/>
    <a:srgbClr val="24D6D1"/>
    <a:srgbClr val="22166B"/>
    <a:srgbClr val="F1D408"/>
    <a:srgbClr val="D2CF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F05683-B933-4BE4-A3CB-409B73B1CCDB}" v="1" dt="2023-10-16T15:18:04.6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09"/>
    <p:restoredTop sz="68646" autoAdjust="0"/>
  </p:normalViewPr>
  <p:slideViewPr>
    <p:cSldViewPr snapToGrid="0">
      <p:cViewPr varScale="1">
        <p:scale>
          <a:sx n="54" d="100"/>
          <a:sy n="54" d="100"/>
        </p:scale>
        <p:origin x="33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Mike Guilmant-Cush" userId="S::mike.guilmant-cush@blackbaud.me::3c7f021d-b981-41a2-afc2-8c0dc9565e5f" providerId="AD" clId="Web-{56AA6D35-A6FE-E957-9077-ED472BA68444}"/>
    <pc:docChg chg="modSld">
      <pc:chgData name="V-Mike Guilmant-Cush" userId="S::mike.guilmant-cush@blackbaud.me::3c7f021d-b981-41a2-afc2-8c0dc9565e5f" providerId="AD" clId="Web-{56AA6D35-A6FE-E957-9077-ED472BA68444}" dt="2023-02-20T16:11:38.567" v="137"/>
      <pc:docMkLst>
        <pc:docMk/>
      </pc:docMkLst>
      <pc:sldChg chg="modSp modCm modNotes">
        <pc:chgData name="V-Mike Guilmant-Cush" userId="S::mike.guilmant-cush@blackbaud.me::3c7f021d-b981-41a2-afc2-8c0dc9565e5f" providerId="AD" clId="Web-{56AA6D35-A6FE-E957-9077-ED472BA68444}" dt="2023-02-20T16:11:38.567" v="137"/>
        <pc:sldMkLst>
          <pc:docMk/>
          <pc:sldMk cId="1248565569" sldId="311"/>
        </pc:sldMkLst>
        <pc:spChg chg="mod">
          <ac:chgData name="V-Mike Guilmant-Cush" userId="S::mike.guilmant-cush@blackbaud.me::3c7f021d-b981-41a2-afc2-8c0dc9565e5f" providerId="AD" clId="Web-{56AA6D35-A6FE-E957-9077-ED472BA68444}" dt="2023-02-20T16:10:14.300" v="39" actId="20577"/>
          <ac:spMkLst>
            <pc:docMk/>
            <pc:sldMk cId="1248565569" sldId="311"/>
            <ac:spMk id="12" creationId="{303560A6-0CE0-DA1E-B0C3-9E6C46E6194A}"/>
          </ac:spMkLst>
        </pc:spChg>
        <pc:picChg chg="mod">
          <ac:chgData name="V-Mike Guilmant-Cush" userId="S::mike.guilmant-cush@blackbaud.me::3c7f021d-b981-41a2-afc2-8c0dc9565e5f" providerId="AD" clId="Web-{56AA6D35-A6FE-E957-9077-ED472BA68444}" dt="2023-02-20T16:09:05.439" v="10" actId="1076"/>
          <ac:picMkLst>
            <pc:docMk/>
            <pc:sldMk cId="1248565569" sldId="311"/>
            <ac:picMk id="11" creationId="{DB010CA2-3A96-1C46-3454-9773CAA9C60C}"/>
          </ac:picMkLst>
        </pc:picChg>
        <pc:extLst>
          <p:ext xmlns:p="http://schemas.openxmlformats.org/presentationml/2006/main" uri="{D6D511B9-2390-475A-947B-AFAB55BFBCF1}">
            <pc226:cmChg xmlns:pc226="http://schemas.microsoft.com/office/powerpoint/2022/06/main/command" chg="mod">
              <pc226:chgData name="V-Mike Guilmant-Cush" userId="S::mike.guilmant-cush@blackbaud.me::3c7f021d-b981-41a2-afc2-8c0dc9565e5f" providerId="AD" clId="Web-{56AA6D35-A6FE-E957-9077-ED472BA68444}" dt="2023-02-20T16:09:59.003" v="38" actId="20577"/>
              <pc2:cmMkLst xmlns:pc2="http://schemas.microsoft.com/office/powerpoint/2019/9/main/command">
                <pc:docMk/>
                <pc:sldMk cId="1248565569" sldId="311"/>
                <pc2:cmMk id="{5AF9219D-B0A0-41D1-BD98-0C00E12FDA91}"/>
              </pc2:cmMkLst>
            </pc226:cmChg>
            <pc226:cmChg xmlns:pc226="http://schemas.microsoft.com/office/powerpoint/2022/06/main/command" chg="mod">
              <pc226:chgData name="V-Mike Guilmant-Cush" userId="S::mike.guilmant-cush@blackbaud.me::3c7f021d-b981-41a2-afc2-8c0dc9565e5f" providerId="AD" clId="Web-{56AA6D35-A6FE-E957-9077-ED472BA68444}" dt="2023-02-20T16:09:59.003" v="38" actId="20577"/>
              <pc2:cmMkLst xmlns:pc2="http://schemas.microsoft.com/office/powerpoint/2019/9/main/command">
                <pc:docMk/>
                <pc:sldMk cId="1248565569" sldId="311"/>
                <pc2:cmMk id="{A61800D7-7933-4D73-BAA2-5ED56F9E3169}"/>
              </pc2:cmMkLst>
            </pc226:cmChg>
          </p:ext>
        </pc:extLst>
      </pc:sldChg>
    </pc:docChg>
  </pc:docChgLst>
  <pc:docChgLst>
    <pc:chgData name="V-Mike Guilmant-Cush" userId="S::mike.guilmant-cush@blackbaud.me::3c7f021d-b981-41a2-afc2-8c0dc9565e5f" providerId="AD" clId="Web-{E4098028-4BAC-571A-D8BA-33EE04B2E934}"/>
    <pc:docChg chg="modSld">
      <pc:chgData name="V-Mike Guilmant-Cush" userId="S::mike.guilmant-cush@blackbaud.me::3c7f021d-b981-41a2-afc2-8c0dc9565e5f" providerId="AD" clId="Web-{E4098028-4BAC-571A-D8BA-33EE04B2E934}" dt="2023-02-20T15:21:26.506" v="1"/>
      <pc:docMkLst>
        <pc:docMk/>
      </pc:docMkLst>
      <pc:sldChg chg="modNotes">
        <pc:chgData name="V-Mike Guilmant-Cush" userId="S::mike.guilmant-cush@blackbaud.me::3c7f021d-b981-41a2-afc2-8c0dc9565e5f" providerId="AD" clId="Web-{E4098028-4BAC-571A-D8BA-33EE04B2E934}" dt="2023-02-20T15:21:26.506" v="1"/>
        <pc:sldMkLst>
          <pc:docMk/>
          <pc:sldMk cId="1248565569" sldId="311"/>
        </pc:sldMkLst>
      </pc:sldChg>
    </pc:docChg>
  </pc:docChgLst>
  <pc:docChgLst>
    <pc:chgData name="Stephen Winterburn" userId="cfe8850b-f2dd-43b5-9c22-6100c0be2ee1" providerId="ADAL" clId="{4AF05683-B933-4BE4-A3CB-409B73B1CCDB}"/>
    <pc:docChg chg="addSld delSld modSld">
      <pc:chgData name="Stephen Winterburn" userId="cfe8850b-f2dd-43b5-9c22-6100c0be2ee1" providerId="ADAL" clId="{4AF05683-B933-4BE4-A3CB-409B73B1CCDB}" dt="2023-10-16T15:18:27.119" v="3" actId="2696"/>
      <pc:docMkLst>
        <pc:docMk/>
      </pc:docMkLst>
      <pc:sldChg chg="del">
        <pc:chgData name="Stephen Winterburn" userId="cfe8850b-f2dd-43b5-9c22-6100c0be2ee1" providerId="ADAL" clId="{4AF05683-B933-4BE4-A3CB-409B73B1CCDB}" dt="2023-10-16T15:18:27.119" v="3" actId="2696"/>
        <pc:sldMkLst>
          <pc:docMk/>
          <pc:sldMk cId="1758292025" sldId="315"/>
        </pc:sldMkLst>
      </pc:sldChg>
      <pc:sldChg chg="modSp add mod">
        <pc:chgData name="Stephen Winterburn" userId="cfe8850b-f2dd-43b5-9c22-6100c0be2ee1" providerId="ADAL" clId="{4AF05683-B933-4BE4-A3CB-409B73B1CCDB}" dt="2023-10-16T15:18:15.119" v="2" actId="20577"/>
        <pc:sldMkLst>
          <pc:docMk/>
          <pc:sldMk cId="4091778093" sldId="318"/>
        </pc:sldMkLst>
        <pc:spChg chg="mod">
          <ac:chgData name="Stephen Winterburn" userId="cfe8850b-f2dd-43b5-9c22-6100c0be2ee1" providerId="ADAL" clId="{4AF05683-B933-4BE4-A3CB-409B73B1CCDB}" dt="2023-10-16T15:18:15.119" v="2" actId="20577"/>
          <ac:spMkLst>
            <pc:docMk/>
            <pc:sldMk cId="4091778093" sldId="318"/>
            <ac:spMk id="8" creationId="{15D4ED67-C71F-54BE-56C6-7F0402C6632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US"/>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6177F610-3751-F945-A338-751CC6F6B176}" type="datetimeFigureOut">
              <a:rPr lang="en-US" smtClean="0"/>
              <a:t>10/16/2023</a:t>
            </a:fld>
            <a:endParaRPr lang="en-US"/>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US"/>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US"/>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D7713ECE-1B03-7F4B-8F63-1FC03E6A284A}" type="slidenum">
              <a:rPr lang="en-US" smtClean="0"/>
              <a:t>‹#›</a:t>
            </a:fld>
            <a:endParaRPr lang="en-US"/>
          </a:p>
        </p:txBody>
      </p:sp>
    </p:spTree>
    <p:extLst>
      <p:ext uri="{BB962C8B-B14F-4D97-AF65-F5344CB8AC3E}">
        <p14:creationId xmlns:p14="http://schemas.microsoft.com/office/powerpoint/2010/main" val="11967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1</a:t>
            </a:fld>
            <a:endParaRPr lang="en-US"/>
          </a:p>
        </p:txBody>
      </p:sp>
    </p:spTree>
    <p:extLst>
      <p:ext uri="{BB962C8B-B14F-4D97-AF65-F5344CB8AC3E}">
        <p14:creationId xmlns:p14="http://schemas.microsoft.com/office/powerpoint/2010/main" val="102187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answers on the slide.</a:t>
            </a:r>
            <a:endParaRPr lang="en-GB">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10</a:t>
            </a:fld>
            <a:endParaRPr lang="en-US"/>
          </a:p>
        </p:txBody>
      </p:sp>
    </p:spTree>
    <p:extLst>
      <p:ext uri="{BB962C8B-B14F-4D97-AF65-F5344CB8AC3E}">
        <p14:creationId xmlns:p14="http://schemas.microsoft.com/office/powerpoint/2010/main" val="2162398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dirty="0">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None/>
            </a:pPr>
            <a:endParaRPr lang="en-GB"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dirty="0">
                <a:solidFill>
                  <a:schemeClr val="dk1"/>
                </a:solidFill>
                <a:latin typeface="Arial" panose="020B0604020202020204" pitchFamily="34" charset="0"/>
                <a:cs typeface="Arial" panose="020B0604020202020204" pitchFamily="34" charset="0"/>
              </a:rPr>
              <a:t>This activity reviews learners’ understanding of connecting cells in parallel. </a:t>
            </a:r>
          </a:p>
          <a:p>
            <a:pPr marL="0" lvl="0" indent="0" algn="l" rtl="0">
              <a:spcBef>
                <a:spcPts val="0"/>
              </a:spcBef>
              <a:spcAft>
                <a:spcPts val="0"/>
              </a:spcAft>
              <a:buClr>
                <a:schemeClr val="dk1"/>
              </a:buClr>
              <a:buSzPts val="1100"/>
              <a:buFont typeface="Arial"/>
              <a:buNone/>
            </a:pPr>
            <a:endParaRPr lang="en-GB"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panose="020B0604020202020204" pitchFamily="34" charset="0"/>
                <a:cs typeface="Arial" panose="020B0604020202020204" pitchFamily="34" charset="0"/>
              </a:rPr>
              <a:t>Activity</a:t>
            </a:r>
          </a:p>
          <a:p>
            <a:pPr marL="457200" lvl="0" indent="-304800" algn="l" rtl="0">
              <a:spcBef>
                <a:spcPts val="0"/>
              </a:spcBef>
              <a:spcAft>
                <a:spcPts val="0"/>
              </a:spcAft>
              <a:buClr>
                <a:schemeClr val="dk1"/>
              </a:buClr>
              <a:buSzPts val="1200"/>
              <a:buChar char="●"/>
            </a:pPr>
            <a:r>
              <a:rPr lang="en-GB" sz="1200" dirty="0">
                <a:solidFill>
                  <a:schemeClr val="dk1"/>
                </a:solidFill>
                <a:latin typeface="Arial" panose="020B0604020202020204" pitchFamily="34" charset="0"/>
                <a:cs typeface="Arial" panose="020B0604020202020204" pitchFamily="34" charset="0"/>
              </a:rPr>
              <a:t>Ask learners to describe how current flows around the new circuit on the slide.</a:t>
            </a:r>
          </a:p>
          <a:p>
            <a:pPr marL="457200" lvl="0" indent="-304800" algn="l" rtl="0">
              <a:spcBef>
                <a:spcPts val="0"/>
              </a:spcBef>
              <a:spcAft>
                <a:spcPts val="0"/>
              </a:spcAft>
              <a:buClr>
                <a:schemeClr val="dk1"/>
              </a:buClr>
              <a:buSzPts val="1200"/>
              <a:buChar char="●"/>
            </a:pPr>
            <a:r>
              <a:rPr lang="en-GB" sz="1200" dirty="0">
                <a:solidFill>
                  <a:schemeClr val="dk1"/>
                </a:solidFill>
                <a:latin typeface="Arial" panose="020B0604020202020204" pitchFamily="34" charset="0"/>
                <a:cs typeface="Arial" panose="020B0604020202020204" pitchFamily="34" charset="0"/>
              </a:rPr>
              <a:t>Learners work through the questions on the slide and activity sheet.</a:t>
            </a:r>
          </a:p>
          <a:p>
            <a:pPr marL="0" lvl="0" indent="0" algn="l" rtl="0">
              <a:spcBef>
                <a:spcPts val="0"/>
              </a:spcBef>
              <a:spcAft>
                <a:spcPts val="0"/>
              </a:spcAft>
              <a:buClr>
                <a:schemeClr val="dk1"/>
              </a:buClr>
              <a:buSzPts val="1100"/>
              <a:buFont typeface="Arial"/>
              <a:buNone/>
            </a:pPr>
            <a:endParaRPr lang="en-GB"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dirty="0">
                <a:solidFill>
                  <a:schemeClr val="dk1"/>
                </a:solidFill>
                <a:latin typeface="Arial" panose="020B0604020202020204" pitchFamily="34" charset="0"/>
                <a:cs typeface="Arial" panose="020B0604020202020204" pitchFamily="34" charset="0"/>
              </a:rPr>
              <a:t>Activity sheet</a:t>
            </a:r>
          </a:p>
          <a:p>
            <a:pPr marL="0" lvl="0" indent="0" algn="l" rtl="0">
              <a:spcBef>
                <a:spcPts val="0"/>
              </a:spcBef>
              <a:spcAft>
                <a:spcPts val="0"/>
              </a:spcAft>
              <a:buClr>
                <a:schemeClr val="dk1"/>
              </a:buClr>
              <a:buSzPts val="1100"/>
              <a:buFont typeface="Arial"/>
              <a:buNone/>
            </a:pPr>
            <a:r>
              <a:rPr lang="en-GB" sz="1200" dirty="0">
                <a:solidFill>
                  <a:schemeClr val="dk1"/>
                </a:solidFill>
                <a:latin typeface="Arial" panose="020B0604020202020204" pitchFamily="34" charset="0"/>
                <a:cs typeface="Arial" panose="020B0604020202020204" pitchFamily="34" charset="0"/>
              </a:rPr>
              <a:t>Learners complete their calculations on </a:t>
            </a:r>
            <a:r>
              <a:rPr lang="en-GB" sz="1200" b="1" dirty="0">
                <a:solidFill>
                  <a:schemeClr val="dk1"/>
                </a:solidFill>
                <a:latin typeface="Arial" panose="020B0604020202020204" pitchFamily="34" charset="0"/>
                <a:cs typeface="Arial" panose="020B0604020202020204" pitchFamily="34" charset="0"/>
              </a:rPr>
              <a:t>Battery technologies - Activity sheet 5: section 5b.</a:t>
            </a:r>
          </a:p>
          <a:p>
            <a:pPr marL="0" lvl="0" indent="0" algn="l" rtl="0">
              <a:spcBef>
                <a:spcPts val="0"/>
              </a:spcBef>
              <a:spcAft>
                <a:spcPts val="0"/>
              </a:spcAft>
              <a:buNone/>
            </a:pPr>
            <a:endParaRPr lang="en-GB" sz="12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100"/>
              <a:buFont typeface="Arial"/>
              <a:buNone/>
            </a:pPr>
            <a:r>
              <a:rPr lang="en-GB" sz="1200" dirty="0">
                <a:solidFill>
                  <a:schemeClr val="dk1"/>
                </a:solidFill>
                <a:latin typeface="Arial" panose="020B0604020202020204" pitchFamily="34" charset="0"/>
                <a:cs typeface="Arial" panose="020B0604020202020204" pitchFamily="34" charset="0"/>
              </a:rPr>
              <a:t>Please see the next slide.</a:t>
            </a:r>
          </a:p>
          <a:p>
            <a:pPr marL="0" lvl="0" indent="0" algn="l" rtl="0">
              <a:spcBef>
                <a:spcPts val="0"/>
              </a:spcBef>
              <a:spcAft>
                <a:spcPts val="0"/>
              </a:spcAft>
              <a:buClr>
                <a:schemeClr val="dk1"/>
              </a:buClr>
              <a:buSzPts val="1100"/>
              <a:buFont typeface="Arial"/>
              <a:buNone/>
            </a:pPr>
            <a:endParaRPr lang="en-GB"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100"/>
              <a:buFont typeface="Arial"/>
              <a:buNone/>
            </a:pPr>
            <a:r>
              <a:rPr lang="en-GB" sz="1200" dirty="0">
                <a:solidFill>
                  <a:schemeClr val="dk1"/>
                </a:solidFill>
                <a:latin typeface="Arial" panose="020B0604020202020204" pitchFamily="34" charset="0"/>
                <a:cs typeface="Arial" panose="020B0604020202020204" pitchFamily="34" charset="0"/>
              </a:rPr>
              <a:t>Written answers and discussion.</a:t>
            </a:r>
            <a:endParaRPr lang="en-GB" sz="1200" b="1"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dirty="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11</a:t>
            </a:fld>
            <a:endParaRPr lang="en-US"/>
          </a:p>
        </p:txBody>
      </p:sp>
    </p:spTree>
    <p:extLst>
      <p:ext uri="{BB962C8B-B14F-4D97-AF65-F5344CB8AC3E}">
        <p14:creationId xmlns:p14="http://schemas.microsoft.com/office/powerpoint/2010/main" val="74529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Clr>
                <a:schemeClr val="dk1"/>
              </a:buClr>
              <a:buSzPts val="1100"/>
              <a:buFont typeface="Arial"/>
              <a:buNone/>
            </a:pPr>
            <a:endParaRPr lang="en-GB">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b="1">
                <a:solidFill>
                  <a:schemeClr val="dk1"/>
                </a:solidFill>
                <a:latin typeface="Arial" panose="020B0604020202020204" pitchFamily="34" charset="0"/>
                <a:cs typeface="Arial" panose="020B0604020202020204" pitchFamily="34" charset="0"/>
              </a:rPr>
              <a:t>Activity</a:t>
            </a:r>
          </a:p>
          <a:p>
            <a:pPr marL="457200" lvl="0" indent="-298450" algn="l" rtl="0">
              <a:spcBef>
                <a:spcPts val="0"/>
              </a:spcBef>
              <a:spcAft>
                <a:spcPts val="0"/>
              </a:spcAft>
              <a:buClr>
                <a:schemeClr val="dk1"/>
              </a:buClr>
              <a:buSzPts val="1100"/>
              <a:buChar char="●"/>
            </a:pPr>
            <a:r>
              <a:rPr lang="en-GB">
                <a:solidFill>
                  <a:schemeClr val="dk1"/>
                </a:solidFill>
                <a:latin typeface="Arial" panose="020B0604020202020204" pitchFamily="34" charset="0"/>
                <a:cs typeface="Arial" panose="020B0604020202020204" pitchFamily="34" charset="0"/>
              </a:rPr>
              <a:t>Review the answers on the slide.</a:t>
            </a:r>
          </a:p>
          <a:p>
            <a:pPr marL="0" lvl="0" indent="0" algn="l" rtl="0">
              <a:spcBef>
                <a:spcPts val="0"/>
              </a:spcBef>
              <a:spcAft>
                <a:spcPts val="0"/>
              </a:spcAft>
              <a:buClr>
                <a:schemeClr val="dk1"/>
              </a:buClr>
              <a:buSzPts val="1100"/>
              <a:buFont typeface="Arial"/>
              <a:buNone/>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12</a:t>
            </a:fld>
            <a:endParaRPr lang="en-US"/>
          </a:p>
        </p:txBody>
      </p:sp>
    </p:spTree>
    <p:extLst>
      <p:ext uri="{BB962C8B-B14F-4D97-AF65-F5344CB8AC3E}">
        <p14:creationId xmlns:p14="http://schemas.microsoft.com/office/powerpoint/2010/main" val="1619500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Activity</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Briefly review the information on the slide.</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Learners suggest whether internal resistance is an important factor in each scenario.</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Learners can relate their answers to the fact that secondary cells such as Li-ion have low internal resistance - this matches their applications for EV, drone and jump starter packs.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EV motors, drones and car jump starters have high power requirements and since P=VI this suggests that these applications need batteries with low internal resistance. The other examples have a low power draw and so batteries or cells with higher internal resistance will suffice.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Discussion and verbal answers.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Learners can research the current draw in EV motors, drones and car jump starters.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13</a:t>
            </a:fld>
            <a:endParaRPr lang="en-US"/>
          </a:p>
        </p:txBody>
      </p:sp>
    </p:spTree>
    <p:extLst>
      <p:ext uri="{BB962C8B-B14F-4D97-AF65-F5344CB8AC3E}">
        <p14:creationId xmlns:p14="http://schemas.microsoft.com/office/powerpoint/2010/main" val="2549118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Practitioner delivery suggestions</a:t>
            </a:r>
          </a:p>
          <a:p>
            <a:pPr marL="0" lvl="0" indent="0" algn="l" rtl="0">
              <a:spcBef>
                <a:spcPts val="0"/>
              </a:spcBef>
              <a:spcAft>
                <a:spcPts val="0"/>
              </a:spcAft>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dirty="0">
                <a:solidFill>
                  <a:schemeClr val="dk1"/>
                </a:solidFill>
                <a:latin typeface="Arial"/>
                <a:cs typeface="Arial"/>
              </a:rPr>
              <a:t>This activity uses the </a:t>
            </a:r>
            <a:r>
              <a:rPr lang="en-GB" sz="1200" b="1" dirty="0">
                <a:solidFill>
                  <a:schemeClr val="dk1"/>
                </a:solidFill>
                <a:latin typeface="Arial"/>
                <a:cs typeface="Arial"/>
              </a:rPr>
              <a:t>Battery technologies interactive tool</a:t>
            </a:r>
            <a:r>
              <a:rPr lang="en-GB" sz="1200" dirty="0">
                <a:solidFill>
                  <a:schemeClr val="dk1"/>
                </a:solidFill>
                <a:latin typeface="Arial"/>
                <a:cs typeface="Arial"/>
              </a:rPr>
              <a:t>, for which learners will need internet access.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a:cs typeface="Arial"/>
              </a:rPr>
              <a:t>Activity</a:t>
            </a:r>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Introduce learners to the Battery technologies interactive tool and ensure they understand how to select a cell type and then expand or reduce their array in each direction.</a:t>
            </a:r>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Learners use the interactive tool to answer the questions on the slide.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Example answers</a:t>
            </a:r>
          </a:p>
          <a:p>
            <a:pPr marL="0" lvl="0" indent="0" algn="l" rtl="0">
              <a:spcBef>
                <a:spcPts val="0"/>
              </a:spcBef>
              <a:spcAft>
                <a:spcPts val="0"/>
              </a:spcAft>
              <a:buNone/>
            </a:pPr>
            <a:r>
              <a:rPr lang="en-GB" sz="1200" dirty="0">
                <a:solidFill>
                  <a:schemeClr val="dk1"/>
                </a:solidFill>
                <a:latin typeface="Arial"/>
                <a:cs typeface="Arial"/>
              </a:rPr>
              <a:t>Increase the voltage by adding cells (or groups of cells in parallel) from left to right in series.</a:t>
            </a:r>
          </a:p>
          <a:p>
            <a:pPr marL="0" lvl="0" indent="0" algn="l" rtl="0">
              <a:spcBef>
                <a:spcPts val="0"/>
              </a:spcBef>
              <a:spcAft>
                <a:spcPts val="0"/>
              </a:spcAft>
              <a:buNone/>
            </a:pPr>
            <a:r>
              <a:rPr lang="en-GB" sz="1200" dirty="0">
                <a:solidFill>
                  <a:schemeClr val="dk1"/>
                </a:solidFill>
                <a:latin typeface="Arial"/>
                <a:cs typeface="Arial"/>
              </a:rPr>
              <a:t>Increase the capacity by adding cells (or series of cells) from top to bottom in parallel.</a:t>
            </a:r>
          </a:p>
          <a:p>
            <a:r>
              <a:rPr lang="en-GB" sz="1200" dirty="0">
                <a:solidFill>
                  <a:schemeClr val="dk1"/>
                </a:solidFill>
                <a:latin typeface="Arial"/>
                <a:cs typeface="Arial"/>
              </a:rPr>
              <a:t>The terminal voltage reduces when the switch is closed due to the internal resistance of the array.</a:t>
            </a:r>
            <a:r>
              <a:rPr lang="en-GB" dirty="0">
                <a:solidFill>
                  <a:schemeClr val="dk1"/>
                </a:solidFill>
                <a:latin typeface="Arial"/>
                <a:cs typeface="Arial"/>
              </a:rPr>
              <a:t> The effect becomes more pronounced as learners add cells in series. However, it will not appear to change if the array has few columns (cells in series).</a:t>
            </a:r>
            <a:r>
              <a:rPr lang="en-GB" dirty="0">
                <a:latin typeface="Arial"/>
                <a:cs typeface="Arial"/>
              </a:rPr>
              <a:t> This is because the terminal voltage drop is greater when the internal resistance of the battery array is high relative to the load resistance, </a:t>
            </a:r>
            <a:r>
              <a:rPr lang="en-GB" dirty="0" err="1">
                <a:latin typeface="Arial"/>
                <a:cs typeface="Arial"/>
              </a:rPr>
              <a:t>eg</a:t>
            </a:r>
            <a:r>
              <a:rPr lang="en-GB" dirty="0">
                <a:latin typeface="Arial"/>
                <a:cs typeface="Arial"/>
              </a:rPr>
              <a:t> it is greater for low resistance loads. Adding columns to an array (cells in series) will increase the overall internal resistance, while adding rows will reduce it. Hence the change in terminal voltage will tend to be greater when an array includes more columns/cells in series (</a:t>
            </a:r>
            <a:r>
              <a:rPr lang="en-GB" dirty="0" err="1">
                <a:latin typeface="Arial"/>
                <a:cs typeface="Arial"/>
              </a:rPr>
              <a:t>eg</a:t>
            </a:r>
            <a:r>
              <a:rPr lang="en-GB" dirty="0">
                <a:latin typeface="Arial"/>
                <a:cs typeface="Arial"/>
              </a:rPr>
              <a:t> is higher voltage).</a:t>
            </a:r>
          </a:p>
          <a:p>
            <a:r>
              <a:rPr lang="en-GB" dirty="0">
                <a:latin typeface="Arial"/>
                <a:cs typeface="Arial"/>
              </a:rPr>
              <a:t>As learners will later notice, the meters in the interactive are only sensitive to 0.1 V which is insufficient to detect very small drops in terminal voltage.</a:t>
            </a:r>
          </a:p>
          <a:p>
            <a:endParaRPr lang="en-GB">
              <a:highlight>
                <a:prstClr val="white"/>
              </a:highlight>
              <a:latin typeface="Arial" panose="020B0604020202020204" pitchFamily="34" charset="0"/>
              <a:cs typeface="Arial" panose="020B0604020202020204" pitchFamily="34" charset="0"/>
            </a:endParaRPr>
          </a:p>
          <a:p>
            <a:pPr>
              <a:buClr>
                <a:schemeClr val="dk1"/>
              </a:buClr>
              <a:buSzPts val="1100"/>
              <a:buFont typeface="Arial"/>
            </a:pPr>
            <a:r>
              <a:rPr lang="en-GB" b="1" dirty="0">
                <a:solidFill>
                  <a:schemeClr val="dk1"/>
                </a:solidFill>
                <a:latin typeface="Arial"/>
                <a:cs typeface="Arial"/>
              </a:rPr>
              <a:t>Assessment</a:t>
            </a:r>
            <a:endParaRPr lang="en-GB" b="1" dirty="0">
              <a:latin typeface="Arial"/>
              <a:cs typeface="Arial"/>
            </a:endParaRPr>
          </a:p>
          <a:p>
            <a:pPr marL="0" lvl="0" indent="0" algn="l" rtl="0">
              <a:spcBef>
                <a:spcPts val="0"/>
              </a:spcBef>
              <a:spcAft>
                <a:spcPts val="0"/>
              </a:spcAft>
              <a:buClr>
                <a:schemeClr val="dk1"/>
              </a:buClr>
              <a:buSzPts val="1100"/>
              <a:buFont typeface="Arial"/>
              <a:buNone/>
            </a:pPr>
            <a:r>
              <a:rPr lang="en-GB" sz="1200" dirty="0">
                <a:solidFill>
                  <a:schemeClr val="dk1"/>
                </a:solidFill>
                <a:latin typeface="Arial"/>
                <a:cs typeface="Arial"/>
              </a:rPr>
              <a:t>Discussion and verbal answers.</a:t>
            </a:r>
            <a:endParaRPr lang="en-GB" sz="1200" b="1" dirty="0">
              <a:solidFill>
                <a:schemeClr val="dk1"/>
              </a:solidFill>
              <a:latin typeface="Arial"/>
              <a:cs typeface="Arial"/>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14</a:t>
            </a:fld>
            <a:endParaRPr lang="en-US"/>
          </a:p>
        </p:txBody>
      </p:sp>
    </p:spTree>
    <p:extLst>
      <p:ext uri="{BB962C8B-B14F-4D97-AF65-F5344CB8AC3E}">
        <p14:creationId xmlns:p14="http://schemas.microsoft.com/office/powerpoint/2010/main" val="1794347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Practitioner delivery suggestions</a:t>
            </a:r>
          </a:p>
          <a:p>
            <a:pPr marL="0" lvl="0" indent="0" algn="l" rtl="0">
              <a:spcBef>
                <a:spcPts val="0"/>
              </a:spcBef>
              <a:spcAft>
                <a:spcPts val="0"/>
              </a:spcAft>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dirty="0">
                <a:solidFill>
                  <a:schemeClr val="dk1"/>
                </a:solidFill>
                <a:latin typeface="Arial"/>
                <a:cs typeface="Arial"/>
              </a:rPr>
              <a:t>This activity uses the </a:t>
            </a:r>
            <a:r>
              <a:rPr lang="en-GB" sz="1200" b="1" dirty="0">
                <a:solidFill>
                  <a:schemeClr val="dk1"/>
                </a:solidFill>
                <a:latin typeface="Arial"/>
                <a:cs typeface="Arial"/>
              </a:rPr>
              <a:t>Battery technologies interactive tool</a:t>
            </a:r>
            <a:r>
              <a:rPr lang="en-GB" sz="1200" dirty="0">
                <a:solidFill>
                  <a:schemeClr val="dk1"/>
                </a:solidFill>
                <a:latin typeface="Arial"/>
                <a:cs typeface="Arial"/>
              </a:rPr>
              <a:t>, for which learners will need internet access.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a:cs typeface="Arial"/>
              </a:rPr>
              <a:t>Activity</a:t>
            </a:r>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Review the formula for calculating internal resistance. Help learners to relate this to the voltage information they can read from the interactive before and after they close the load switch.</a:t>
            </a:r>
          </a:p>
          <a:p>
            <a:pPr marL="457200" indent="-304800">
              <a:buClr>
                <a:schemeClr val="dk1"/>
              </a:buClr>
              <a:buSzPts val="1200"/>
              <a:buChar char="●"/>
            </a:pPr>
            <a:r>
              <a:rPr lang="en-GB" sz="1200" dirty="0">
                <a:solidFill>
                  <a:schemeClr val="dk1"/>
                </a:solidFill>
                <a:latin typeface="Arial"/>
                <a:cs typeface="Arial"/>
              </a:rPr>
              <a:t>Learners first use the interactive and the formula to calculate the internal resistance of one </a:t>
            </a:r>
            <a:r>
              <a:rPr lang="en-GB" dirty="0">
                <a:solidFill>
                  <a:schemeClr val="dk1"/>
                </a:solidFill>
                <a:latin typeface="Arial"/>
                <a:cs typeface="Arial"/>
              </a:rPr>
              <a:t>alkaline cell</a:t>
            </a:r>
            <a:r>
              <a:rPr lang="en-GB" sz="1200" dirty="0">
                <a:solidFill>
                  <a:schemeClr val="dk1"/>
                </a:solidFill>
                <a:latin typeface="Arial"/>
                <a:cs typeface="Arial"/>
              </a:rPr>
              <a:t>.</a:t>
            </a:r>
          </a:p>
          <a:p>
            <a:pPr marL="914400" lvl="1" indent="-304800" algn="l" rtl="0">
              <a:spcBef>
                <a:spcPts val="0"/>
              </a:spcBef>
              <a:spcAft>
                <a:spcPts val="0"/>
              </a:spcAft>
              <a:buClr>
                <a:schemeClr val="dk1"/>
              </a:buClr>
              <a:buSzPts val="1200"/>
              <a:buChar char="○"/>
            </a:pPr>
            <a:r>
              <a:rPr lang="en-GB" sz="1200" dirty="0">
                <a:solidFill>
                  <a:schemeClr val="dk1"/>
                </a:solidFill>
                <a:latin typeface="Arial"/>
                <a:cs typeface="Arial"/>
              </a:rPr>
              <a:t>Add eight cells in series.</a:t>
            </a:r>
          </a:p>
          <a:p>
            <a:pPr marL="914400" lvl="1" indent="-304800">
              <a:buClr>
                <a:schemeClr val="dk1"/>
              </a:buClr>
              <a:buSzPts val="1200"/>
              <a:buChar char="○"/>
            </a:pPr>
            <a:r>
              <a:rPr lang="en-GB" sz="1200" dirty="0">
                <a:solidFill>
                  <a:schemeClr val="dk1"/>
                </a:solidFill>
                <a:latin typeface="Arial"/>
                <a:cs typeface="Arial"/>
              </a:rPr>
              <a:t>Write down the value of the voltage when under load when the high load resistance </a:t>
            </a:r>
            <a:r>
              <a:rPr lang="en-GB" dirty="0">
                <a:solidFill>
                  <a:schemeClr val="dk1"/>
                </a:solidFill>
                <a:latin typeface="Arial"/>
                <a:cs typeface="Arial"/>
              </a:rPr>
              <a:t>is connected</a:t>
            </a:r>
            <a:r>
              <a:rPr lang="en-GB" sz="1200" dirty="0">
                <a:solidFill>
                  <a:schemeClr val="dk1"/>
                </a:solidFill>
                <a:latin typeface="Arial"/>
                <a:cs typeface="Arial"/>
              </a:rPr>
              <a:t>.</a:t>
            </a:r>
          </a:p>
          <a:p>
            <a:pPr marL="914400" lvl="1" indent="-304800" algn="l" rtl="0">
              <a:spcBef>
                <a:spcPts val="0"/>
              </a:spcBef>
              <a:spcAft>
                <a:spcPts val="0"/>
              </a:spcAft>
              <a:buClr>
                <a:schemeClr val="dk1"/>
              </a:buClr>
              <a:buSzPts val="1200"/>
              <a:buChar char="○"/>
            </a:pPr>
            <a:r>
              <a:rPr lang="en-GB" sz="1200" dirty="0">
                <a:solidFill>
                  <a:schemeClr val="dk1"/>
                </a:solidFill>
                <a:latin typeface="Arial"/>
                <a:cs typeface="Arial"/>
              </a:rPr>
              <a:t>Using the correct load resistance and voltage under load value, calculate the internal resistance of all eight cells, and then one single cell</a:t>
            </a:r>
            <a:r>
              <a:rPr lang="en-GB" dirty="0">
                <a:solidFill>
                  <a:schemeClr val="dk1"/>
                </a:solidFill>
                <a:latin typeface="Arial"/>
                <a:cs typeface="Arial"/>
              </a:rPr>
              <a:t>.</a:t>
            </a:r>
            <a:endParaRPr lang="en-GB" sz="1200" dirty="0">
              <a:solidFill>
                <a:schemeClr val="dk1"/>
              </a:solidFill>
              <a:latin typeface="Arial"/>
              <a:cs typeface="Arial"/>
            </a:endParaRPr>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Learners use the briefing information to create suitable arrays using the interactive. They use the formula and the value for the load resistance (using high or low is OK) to calculate the internal resistance of each array.</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a:cs typeface="Arial"/>
              </a:rPr>
              <a:t>Example answers</a:t>
            </a:r>
          </a:p>
          <a:p>
            <a:pPr marL="0" lvl="0" indent="0" algn="l" rtl="0">
              <a:spcBef>
                <a:spcPts val="0"/>
              </a:spcBef>
              <a:spcAft>
                <a:spcPts val="0"/>
              </a:spcAft>
              <a:buClr>
                <a:schemeClr val="dk1"/>
              </a:buClr>
              <a:buSzPts val="1100"/>
              <a:buFont typeface="Arial"/>
              <a:buNone/>
            </a:pPr>
            <a:r>
              <a:rPr lang="en-GB" sz="1200" dirty="0">
                <a:solidFill>
                  <a:schemeClr val="dk1"/>
                </a:solidFill>
                <a:latin typeface="Arial"/>
                <a:cs typeface="Arial"/>
              </a:rPr>
              <a:t>Please see the next slide.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a:cs typeface="Arial"/>
              </a:rPr>
              <a:t>Assessment</a:t>
            </a:r>
          </a:p>
          <a:p>
            <a:pPr marL="0" lvl="0" indent="0" algn="l" rtl="0">
              <a:spcBef>
                <a:spcPts val="0"/>
              </a:spcBef>
              <a:spcAft>
                <a:spcPts val="0"/>
              </a:spcAft>
              <a:buNone/>
            </a:pPr>
            <a:r>
              <a:rPr lang="en-GB" sz="1200" dirty="0">
                <a:solidFill>
                  <a:schemeClr val="dk1"/>
                </a:solidFill>
                <a:latin typeface="Arial"/>
                <a:cs typeface="Arial"/>
              </a:rPr>
              <a:t>Calculations.</a:t>
            </a:r>
          </a:p>
          <a:p>
            <a:pPr marL="0" lvl="0" indent="0" algn="l" rtl="0">
              <a:spcBef>
                <a:spcPts val="0"/>
              </a:spcBef>
              <a:spcAft>
                <a:spcPts val="0"/>
              </a:spcAft>
              <a:buClr>
                <a:schemeClr val="dk1"/>
              </a:buClr>
              <a:buSzPts val="1100"/>
              <a:buFont typeface="Arial"/>
              <a:buNone/>
            </a:pPr>
            <a:r>
              <a:rPr lang="en-GB" sz="1200" dirty="0">
                <a:solidFill>
                  <a:schemeClr val="dk1"/>
                </a:solidFill>
                <a:latin typeface="Arial"/>
                <a:cs typeface="Arial"/>
              </a:rPr>
              <a:t>Discussion.</a:t>
            </a:r>
            <a:endParaRPr lang="en-GB" sz="1200" b="1" dirty="0">
              <a:solidFill>
                <a:schemeClr val="dk1"/>
              </a:solidFill>
              <a:latin typeface="Arial"/>
              <a:cs typeface="Arial"/>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15</a:t>
            </a:fld>
            <a:endParaRPr lang="en-US"/>
          </a:p>
        </p:txBody>
      </p:sp>
    </p:spTree>
    <p:extLst>
      <p:ext uri="{BB962C8B-B14F-4D97-AF65-F5344CB8AC3E}">
        <p14:creationId xmlns:p14="http://schemas.microsoft.com/office/powerpoint/2010/main" val="956668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Activity</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Review the answers on the slide.</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In groups, learners consider the questions then discuss as a class.</a:t>
            </a:r>
            <a:endParaRPr lang="en-GB" sz="1200" b="1">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It does not make sense to build arrays too large because the complexity makes failure points more likely.</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One solution (which learners will explore next) is to build arrays into modules that are then connected into packs. Modules can be replaced if they develop a fault and are of a more manageable scale to fault-find and repair.</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Battery arrays store energy and the main issues are to do with safe energy management: cooling, to avoid battery overheating which can lead to electrolyte leaks or explosions, and electrical safety around very high stored charge, voltages and currents. Encasing battery modules and packs to make them safe also enables them to play a structural role in EV chassis design.</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If one cell fails in an array this will ‘knock out’ one set of cells in parallel. The user will see the capacity of the array drop, but not the voltage. If the array construction permits, they would first identify which series of cells is shorted and then which cell is the cause of the problem.</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Calculations.</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Discussion and verbal answers.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16</a:t>
            </a:fld>
            <a:endParaRPr lang="en-US"/>
          </a:p>
        </p:txBody>
      </p:sp>
    </p:spTree>
    <p:extLst>
      <p:ext uri="{BB962C8B-B14F-4D97-AF65-F5344CB8AC3E}">
        <p14:creationId xmlns:p14="http://schemas.microsoft.com/office/powerpoint/2010/main" val="1195959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Activity</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Review how cells are organised to form EV battery modules and packs. Help learners relate this organisation to their learning about designing battery arrays.</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Discuss the questions as a class.</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Review the information on the activity sheet. Learners complete the calculations to plan the battery pack for an EV.</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Learners should remember to convert from Ah to </a:t>
            </a:r>
            <a:r>
              <a:rPr lang="en-GB" sz="1200" err="1">
                <a:solidFill>
                  <a:schemeClr val="dk1"/>
                </a:solidFill>
                <a:latin typeface="Arial" panose="020B0604020202020204" pitchFamily="34" charset="0"/>
                <a:cs typeface="Arial" panose="020B0604020202020204" pitchFamily="34" charset="0"/>
              </a:rPr>
              <a:t>Wh</a:t>
            </a:r>
            <a:r>
              <a:rPr lang="en-GB" sz="1200">
                <a:solidFill>
                  <a:schemeClr val="dk1"/>
                </a:solidFill>
                <a:latin typeface="Arial" panose="020B0604020202020204" pitchFamily="34" charset="0"/>
                <a:cs typeface="Arial" panose="020B0604020202020204" pitchFamily="34" charset="0"/>
              </a:rPr>
              <a:t> by multiplying the cell/module/pack capacity in Ah by the total voltage V.</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Activity sheet</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Learners complete their calculations on </a:t>
            </a:r>
            <a:r>
              <a:rPr lang="en-GB" sz="1200" b="1">
                <a:solidFill>
                  <a:schemeClr val="dk1"/>
                </a:solidFill>
                <a:latin typeface="Arial" panose="020B0604020202020204" pitchFamily="34" charset="0"/>
                <a:cs typeface="Arial" panose="020B0604020202020204" pitchFamily="34" charset="0"/>
              </a:rPr>
              <a:t>Battery technologies - Activity sheet 6</a:t>
            </a:r>
            <a:r>
              <a:rPr lang="en-GB" sz="1200">
                <a:solidFill>
                  <a:schemeClr val="dk1"/>
                </a:solidFill>
                <a:latin typeface="Arial" panose="020B0604020202020204" pitchFamily="34" charset="0"/>
                <a:cs typeface="Arial" panose="020B0604020202020204" pitchFamily="34" charset="0"/>
              </a:rPr>
              <a:t>.</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Range requires high capacity, which requires many cells in parallel.</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Power requires high voltage, which requires many cells in series.</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High power suggests that a low internal resistance (as provided by secondary cells like Li-ion) is desirable.</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Learners will calculate the total number of 18650 cells their EV pack will contain.</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Please also see the next slide.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Discussion and verbal answers.</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Written calculations.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Learners can research EV battery packs using online resource and image searches.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17</a:t>
            </a:fld>
            <a:endParaRPr lang="en-US"/>
          </a:p>
        </p:txBody>
      </p:sp>
    </p:spTree>
    <p:extLst>
      <p:ext uri="{BB962C8B-B14F-4D97-AF65-F5344CB8AC3E}">
        <p14:creationId xmlns:p14="http://schemas.microsoft.com/office/powerpoint/2010/main" val="324847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Activity</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Review the answer calculations on the slide.</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Explain to learners that as of mid-2022 there are an estimated 477,000 pure electric vehicles on UK roads (there are also about 790,000 plug-in hybrids.)</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Ask learners to discuss and estimate, based on 7,200 cells per EV: approximately how many cells do these 477,000 EVs contain?</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The EVs contain about 3.43 billion cells. Relate this to the pressing need to improve how secondary cells can be reused and recycled (learners explore this in the Level 2 resource, </a:t>
            </a:r>
            <a:r>
              <a:rPr lang="en-GB" sz="1200" b="1">
                <a:solidFill>
                  <a:schemeClr val="dk1"/>
                </a:solidFill>
                <a:latin typeface="Arial" panose="020B0604020202020204" pitchFamily="34" charset="0"/>
                <a:cs typeface="Arial" panose="020B0604020202020204" pitchFamily="34" charset="0"/>
              </a:rPr>
              <a:t>1. Introducing battery technologies</a:t>
            </a:r>
            <a:r>
              <a:rPr lang="en-GB" sz="1200">
                <a:solidFill>
                  <a:schemeClr val="dk1"/>
                </a:solidFill>
                <a:latin typeface="Arial" panose="020B0604020202020204" pitchFamily="34" charset="0"/>
                <a:cs typeface="Arial" panose="020B0604020202020204" pitchFamily="34" charset="0"/>
              </a:rPr>
              <a:t>, in this module).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Calculations.</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Discussion and verbal answers.</a:t>
            </a:r>
          </a:p>
          <a:p>
            <a:pPr marL="0" lvl="0" indent="0" algn="l" rtl="0">
              <a:spcBef>
                <a:spcPts val="0"/>
              </a:spcBef>
              <a:spcAft>
                <a:spcPts val="0"/>
              </a:spcAft>
              <a:buClr>
                <a:schemeClr val="dk1"/>
              </a:buClr>
              <a:buSzPts val="1100"/>
              <a:buFont typeface="Arial"/>
              <a:buNone/>
            </a:pPr>
            <a:endParaRPr lang="en-GB" sz="1200" b="1">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18</a:t>
            </a:fld>
            <a:endParaRPr lang="en-US"/>
          </a:p>
        </p:txBody>
      </p:sp>
    </p:spTree>
    <p:extLst>
      <p:ext uri="{BB962C8B-B14F-4D97-AF65-F5344CB8AC3E}">
        <p14:creationId xmlns:p14="http://schemas.microsoft.com/office/powerpoint/2010/main" val="2478764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Practitioner delivery suggestions</a:t>
            </a:r>
          </a:p>
          <a:p>
            <a:pPr marL="0" lvl="0" indent="0" algn="l" rtl="0">
              <a:spcBef>
                <a:spcPts val="0"/>
              </a:spcBef>
              <a:spcAft>
                <a:spcPts val="0"/>
              </a:spcAft>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This final activity explores some safety implications of EVs and battery packs and creates links to the Electrification Skills Framework (</a:t>
            </a:r>
            <a:r>
              <a:rPr lang="en-GB" sz="1200" err="1">
                <a:solidFill>
                  <a:schemeClr val="dk1"/>
                </a:solidFill>
                <a:latin typeface="Arial" panose="020B0604020202020204" pitchFamily="34" charset="0"/>
                <a:cs typeface="Arial" panose="020B0604020202020204" pitchFamily="34" charset="0"/>
              </a:rPr>
              <a:t>warwick.ac.uk</a:t>
            </a:r>
            <a:r>
              <a:rPr lang="en-GB" sz="1200">
                <a:solidFill>
                  <a:schemeClr val="dk1"/>
                </a:solidFill>
                <a:latin typeface="Arial" panose="020B0604020202020204" pitchFamily="34" charset="0"/>
                <a:cs typeface="Arial" panose="020B0604020202020204" pitchFamily="34" charset="0"/>
              </a:rPr>
              <a:t>/</a:t>
            </a:r>
            <a:r>
              <a:rPr lang="en-GB" sz="1200" err="1">
                <a:solidFill>
                  <a:schemeClr val="dk1"/>
                </a:solidFill>
                <a:latin typeface="Arial" panose="020B0604020202020204" pitchFamily="34" charset="0"/>
                <a:cs typeface="Arial" panose="020B0604020202020204" pitchFamily="34" charset="0"/>
              </a:rPr>
              <a:t>newsandevents</a:t>
            </a:r>
            <a:r>
              <a:rPr lang="en-GB" sz="1200">
                <a:solidFill>
                  <a:schemeClr val="dk1"/>
                </a:solidFill>
                <a:latin typeface="Arial" panose="020B0604020202020204" pitchFamily="34" charset="0"/>
                <a:cs typeface="Arial" panose="020B0604020202020204" pitchFamily="34" charset="0"/>
              </a:rPr>
              <a:t>/</a:t>
            </a:r>
            <a:r>
              <a:rPr lang="en-GB" sz="1200" err="1">
                <a:solidFill>
                  <a:schemeClr val="dk1"/>
                </a:solidFill>
                <a:latin typeface="Arial" panose="020B0604020202020204" pitchFamily="34" charset="0"/>
                <a:cs typeface="Arial" panose="020B0604020202020204" pitchFamily="34" charset="0"/>
              </a:rPr>
              <a:t>pressreleases</a:t>
            </a:r>
            <a:r>
              <a:rPr lang="en-GB" sz="1200">
                <a:solidFill>
                  <a:schemeClr val="dk1"/>
                </a:solidFill>
                <a:latin typeface="Arial" panose="020B0604020202020204" pitchFamily="34" charset="0"/>
                <a:cs typeface="Arial" panose="020B0604020202020204" pitchFamily="34" charset="0"/>
              </a:rPr>
              <a:t>/</a:t>
            </a:r>
            <a:r>
              <a:rPr lang="en-GB" sz="1200" err="1">
                <a:solidFill>
                  <a:schemeClr val="dk1"/>
                </a:solidFill>
                <a:latin typeface="Arial" panose="020B0604020202020204" pitchFamily="34" charset="0"/>
                <a:cs typeface="Arial" panose="020B0604020202020204" pitchFamily="34" charset="0"/>
              </a:rPr>
              <a:t>new_national_electrification</a:t>
            </a:r>
            <a:r>
              <a:rPr lang="en-GB" sz="1200">
                <a:solidFill>
                  <a:schemeClr val="dk1"/>
                </a:solidFill>
                <a:latin typeface="Arial" panose="020B0604020202020204" pitchFamily="34" charset="0"/>
                <a:cs typeface="Arial" panose="020B0604020202020204" pitchFamily="34" charset="0"/>
              </a:rPr>
              <a:t>/).</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Activity</a:t>
            </a:r>
          </a:p>
          <a:p>
            <a:pPr marL="457200" lvl="0" indent="-304800" algn="l" rtl="0">
              <a:spcBef>
                <a:spcPts val="0"/>
              </a:spcBef>
              <a:spcAft>
                <a:spcPts val="0"/>
              </a:spcAft>
              <a:buClr>
                <a:schemeClr val="dk1"/>
              </a:buClr>
              <a:buSzPts val="1200"/>
              <a:buChar char="●"/>
            </a:pPr>
            <a:r>
              <a:rPr lang="en-GB" sz="1200">
                <a:solidFill>
                  <a:schemeClr val="dk1"/>
                </a:solidFill>
                <a:latin typeface="Arial" panose="020B0604020202020204" pitchFamily="34" charset="0"/>
                <a:cs typeface="Arial" panose="020B0604020202020204" pitchFamily="34" charset="0"/>
              </a:rPr>
              <a:t>Discuss what tests might need to be carried out to certify that a battery pack design is safe for on the road. What potential accidents might happen, for which protection needs to be provided?</a:t>
            </a:r>
            <a:endParaRPr lang="en-GB" sz="1200" b="1">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Example answers</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Tests include leak/corrosion resistance, impact resistance, immersion, electrical insulation.</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Safety precautions might include locking away the keys so the vehicle cannot be started, wearing suitable PPE for a high-voltage environment, following the manufacturer’s instructions for disabling or disconnecting high-voltage cables and safe discharge of any charged components, and for safely reconnecting and testing the system before starting the vehicle.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a:solidFill>
                  <a:schemeClr val="dk1"/>
                </a:solidFill>
                <a:latin typeface="Arial" panose="020B0604020202020204" pitchFamily="34" charset="0"/>
                <a:cs typeface="Arial" panose="020B0604020202020204" pitchFamily="34" charset="0"/>
              </a:rPr>
              <a:t>Assessment</a:t>
            </a:r>
          </a:p>
          <a:p>
            <a:pPr marL="0" lvl="0" indent="0" algn="l" rtl="0">
              <a:spcBef>
                <a:spcPts val="0"/>
              </a:spcBef>
              <a:spcAft>
                <a:spcPts val="0"/>
              </a:spcAft>
              <a:buNone/>
            </a:pPr>
            <a:r>
              <a:rPr lang="en-GB" sz="1200">
                <a:solidFill>
                  <a:schemeClr val="dk1"/>
                </a:solidFill>
                <a:latin typeface="Arial" panose="020B0604020202020204" pitchFamily="34" charset="0"/>
                <a:cs typeface="Arial" panose="020B0604020202020204" pitchFamily="34" charset="0"/>
              </a:rPr>
              <a:t>Discussion.</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Verbal answers.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a:solidFill>
                  <a:schemeClr val="dk1"/>
                </a:solidFill>
                <a:latin typeface="Arial" panose="020B0604020202020204" pitchFamily="34" charset="0"/>
                <a:cs typeface="Arial" panose="020B0604020202020204" pitchFamily="34" charset="0"/>
              </a:rPr>
              <a:t>Extension</a:t>
            </a:r>
          </a:p>
          <a:p>
            <a:pPr marL="0" lvl="0" indent="0" algn="l" rtl="0">
              <a:spcBef>
                <a:spcPts val="0"/>
              </a:spcBef>
              <a:spcAft>
                <a:spcPts val="0"/>
              </a:spcAft>
              <a:buClr>
                <a:schemeClr val="dk1"/>
              </a:buClr>
              <a:buSzPts val="1100"/>
              <a:buFont typeface="Arial"/>
              <a:buNone/>
            </a:pPr>
            <a:r>
              <a:rPr lang="en-GB" sz="1200">
                <a:solidFill>
                  <a:schemeClr val="dk1"/>
                </a:solidFill>
                <a:latin typeface="Arial" panose="020B0604020202020204" pitchFamily="34" charset="0"/>
                <a:cs typeface="Arial" panose="020B0604020202020204" pitchFamily="34" charset="0"/>
              </a:rPr>
              <a:t>Learners can research careers and qualifications in EV maintenance and repair using the link from the Electrification Skills Framework page (</a:t>
            </a:r>
            <a:r>
              <a:rPr lang="en-GB" sz="1200" err="1">
                <a:solidFill>
                  <a:schemeClr val="dk1"/>
                </a:solidFill>
                <a:latin typeface="Arial" panose="020B0604020202020204" pitchFamily="34" charset="0"/>
                <a:cs typeface="Arial" panose="020B0604020202020204" pitchFamily="34" charset="0"/>
              </a:rPr>
              <a:t>warwick.ac.uk</a:t>
            </a:r>
            <a:r>
              <a:rPr lang="en-GB" sz="1200">
                <a:solidFill>
                  <a:schemeClr val="dk1"/>
                </a:solidFill>
                <a:latin typeface="Arial" panose="020B0604020202020204" pitchFamily="34" charset="0"/>
                <a:cs typeface="Arial" panose="020B0604020202020204" pitchFamily="34" charset="0"/>
              </a:rPr>
              <a:t>/</a:t>
            </a:r>
            <a:r>
              <a:rPr lang="en-GB" sz="1200" err="1">
                <a:solidFill>
                  <a:schemeClr val="dk1"/>
                </a:solidFill>
                <a:latin typeface="Arial" panose="020B0604020202020204" pitchFamily="34" charset="0"/>
                <a:cs typeface="Arial" panose="020B0604020202020204" pitchFamily="34" charset="0"/>
              </a:rPr>
              <a:t>newsandevents</a:t>
            </a:r>
            <a:r>
              <a:rPr lang="en-GB" sz="1200">
                <a:solidFill>
                  <a:schemeClr val="dk1"/>
                </a:solidFill>
                <a:latin typeface="Arial" panose="020B0604020202020204" pitchFamily="34" charset="0"/>
                <a:cs typeface="Arial" panose="020B0604020202020204" pitchFamily="34" charset="0"/>
              </a:rPr>
              <a:t>/</a:t>
            </a:r>
            <a:r>
              <a:rPr lang="en-GB" sz="1200" err="1">
                <a:solidFill>
                  <a:schemeClr val="dk1"/>
                </a:solidFill>
                <a:latin typeface="Arial" panose="020B0604020202020204" pitchFamily="34" charset="0"/>
                <a:cs typeface="Arial" panose="020B0604020202020204" pitchFamily="34" charset="0"/>
              </a:rPr>
              <a:t>pressreleases</a:t>
            </a:r>
            <a:r>
              <a:rPr lang="en-GB" sz="1200">
                <a:solidFill>
                  <a:schemeClr val="dk1"/>
                </a:solidFill>
                <a:latin typeface="Arial" panose="020B0604020202020204" pitchFamily="34" charset="0"/>
                <a:cs typeface="Arial" panose="020B0604020202020204" pitchFamily="34" charset="0"/>
              </a:rPr>
              <a:t>/</a:t>
            </a:r>
            <a:r>
              <a:rPr lang="en-GB" sz="1200" err="1">
                <a:solidFill>
                  <a:schemeClr val="dk1"/>
                </a:solidFill>
                <a:latin typeface="Arial" panose="020B0604020202020204" pitchFamily="34" charset="0"/>
                <a:cs typeface="Arial" panose="020B0604020202020204" pitchFamily="34" charset="0"/>
              </a:rPr>
              <a:t>new_national_electrification</a:t>
            </a:r>
            <a:r>
              <a:rPr lang="en-GB" sz="1200">
                <a:solidFill>
                  <a:schemeClr val="dk1"/>
                </a:solidFill>
                <a:latin typeface="Arial" panose="020B0604020202020204" pitchFamily="34" charset="0"/>
                <a:cs typeface="Arial" panose="020B0604020202020204" pitchFamily="34" charset="0"/>
              </a:rPr>
              <a:t>/).</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19</a:t>
            </a:fld>
            <a:endParaRPr lang="en-US"/>
          </a:p>
        </p:txBody>
      </p:sp>
    </p:spTree>
    <p:extLst>
      <p:ext uri="{BB962C8B-B14F-4D97-AF65-F5344CB8AC3E}">
        <p14:creationId xmlns:p14="http://schemas.microsoft.com/office/powerpoint/2010/main" val="976856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2</a:t>
            </a:fld>
            <a:endParaRPr lang="en-US"/>
          </a:p>
        </p:txBody>
      </p:sp>
    </p:spTree>
    <p:extLst>
      <p:ext uri="{BB962C8B-B14F-4D97-AF65-F5344CB8AC3E}">
        <p14:creationId xmlns:p14="http://schemas.microsoft.com/office/powerpoint/2010/main" val="1737964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20</a:t>
            </a:fld>
            <a:endParaRPr lang="en-US"/>
          </a:p>
        </p:txBody>
      </p:sp>
    </p:spTree>
    <p:extLst>
      <p:ext uri="{BB962C8B-B14F-4D97-AF65-F5344CB8AC3E}">
        <p14:creationId xmlns:p14="http://schemas.microsoft.com/office/powerpoint/2010/main" val="168534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3</a:t>
            </a:fld>
            <a:endParaRPr lang="en-US"/>
          </a:p>
        </p:txBody>
      </p:sp>
    </p:spTree>
    <p:extLst>
      <p:ext uri="{BB962C8B-B14F-4D97-AF65-F5344CB8AC3E}">
        <p14:creationId xmlns:p14="http://schemas.microsoft.com/office/powerpoint/2010/main" val="74394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713ECE-1B03-7F4B-8F63-1FC03E6A284A}" type="slidenum">
              <a:rPr lang="en-US" smtClean="0"/>
              <a:t>4</a:t>
            </a:fld>
            <a:endParaRPr lang="en-US"/>
          </a:p>
        </p:txBody>
      </p:sp>
    </p:spTree>
    <p:extLst>
      <p:ext uri="{BB962C8B-B14F-4D97-AF65-F5344CB8AC3E}">
        <p14:creationId xmlns:p14="http://schemas.microsoft.com/office/powerpoint/2010/main" val="184646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5</a:t>
            </a:fld>
            <a:endParaRPr lang="en-US"/>
          </a:p>
        </p:txBody>
      </p:sp>
    </p:spTree>
    <p:extLst>
      <p:ext uri="{BB962C8B-B14F-4D97-AF65-F5344CB8AC3E}">
        <p14:creationId xmlns:p14="http://schemas.microsoft.com/office/powerpoint/2010/main" val="3014459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7713ECE-1B03-7F4B-8F63-1FC03E6A284A}" type="slidenum">
              <a:rPr lang="en-US" smtClean="0"/>
              <a:t>6</a:t>
            </a:fld>
            <a:endParaRPr lang="en-US"/>
          </a:p>
        </p:txBody>
      </p:sp>
    </p:spTree>
    <p:extLst>
      <p:ext uri="{BB962C8B-B14F-4D97-AF65-F5344CB8AC3E}">
        <p14:creationId xmlns:p14="http://schemas.microsoft.com/office/powerpoint/2010/main" val="378399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7</a:t>
            </a:fld>
            <a:endParaRPr lang="en-US"/>
          </a:p>
        </p:txBody>
      </p:sp>
    </p:spTree>
    <p:extLst>
      <p:ext uri="{BB962C8B-B14F-4D97-AF65-F5344CB8AC3E}">
        <p14:creationId xmlns:p14="http://schemas.microsoft.com/office/powerpoint/2010/main" val="3107348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1" dirty="0">
                <a:latin typeface="Arial"/>
                <a:cs typeface="Arial"/>
              </a:rPr>
              <a:t>Practitioner delivery suggestions</a:t>
            </a:r>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dirty="0">
                <a:latin typeface="Arial"/>
                <a:cs typeface="Arial"/>
              </a:rPr>
              <a:t>This Level 3 resource reviews learners’ understanding of how cells can be connected in series and parallel before combining both approaches to create battery arrays and investigate internal resistance. Learners apply their understanding to design battery arrays for the battery modules and pack for an EV, before considering some safety considerations around EV energy storage.</a:t>
            </a:r>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latin typeface="Arial"/>
                <a:cs typeface="Arial"/>
              </a:rPr>
              <a:t>Starter activity</a:t>
            </a:r>
          </a:p>
          <a:p>
            <a:pPr marL="457200" lvl="0" indent="-304800" algn="l" rtl="0">
              <a:spcBef>
                <a:spcPts val="0"/>
              </a:spcBef>
              <a:spcAft>
                <a:spcPts val="0"/>
              </a:spcAft>
              <a:buSzPts val="1200"/>
              <a:buChar char="●"/>
            </a:pPr>
            <a:r>
              <a:rPr lang="en-GB" sz="1200" dirty="0">
                <a:latin typeface="Arial"/>
                <a:cs typeface="Arial"/>
              </a:rPr>
              <a:t>Ask learners to consider a 9 V battery and cordless tool battery and review the questions on the slide.</a:t>
            </a:r>
          </a:p>
          <a:p>
            <a:pPr marL="457200" lvl="0" indent="-304800" algn="l" rtl="0">
              <a:spcBef>
                <a:spcPts val="0"/>
              </a:spcBef>
              <a:spcAft>
                <a:spcPts val="0"/>
              </a:spcAft>
              <a:buSzPts val="1200"/>
              <a:buChar char="●"/>
            </a:pPr>
            <a:r>
              <a:rPr lang="en-GB" sz="1200" dirty="0">
                <a:latin typeface="Arial"/>
                <a:cs typeface="Arial"/>
              </a:rPr>
              <a:t>Remind learners that the voltage between a cell’s cathode and anode is dependent on them being different metals (some learners may be able to relate this to the metals’ relative positions in a reactivity series. Can learners apply this understanding to their ideas?</a:t>
            </a:r>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latin typeface="Arial"/>
                <a:cs typeface="Arial"/>
              </a:rPr>
              <a:t>Example answers</a:t>
            </a:r>
            <a:endParaRPr lang="en-GB" sz="1200" dirty="0">
              <a:latin typeface="Arial"/>
              <a:cs typeface="Arial"/>
            </a:endParaRPr>
          </a:p>
          <a:p>
            <a:r>
              <a:rPr lang="en-GB" dirty="0">
                <a:latin typeface="Arial"/>
                <a:cs typeface="Arial"/>
              </a:rPr>
              <a:t>You might find a battery where a device needs a high voltage to operate, for example to produce a brighter light or to drive a more powerful motor. Connecting cells in series to form a battery is the most effective way to produce this higher voltage, rather than trying to create different cell chemistries that produce different voltages. (As learners will also discover, adding cells in parallel increases the capacity of the battery, which prolongs the operating time of the device.)</a:t>
            </a:r>
          </a:p>
          <a:p>
            <a:r>
              <a:rPr lang="en-GB" dirty="0">
                <a:latin typeface="Arial"/>
                <a:cs typeface="Arial"/>
              </a:rPr>
              <a:t>Common</a:t>
            </a:r>
            <a:r>
              <a:rPr lang="en-GB" sz="1200" dirty="0">
                <a:latin typeface="Arial"/>
                <a:cs typeface="Arial"/>
              </a:rPr>
              <a:t> cells used to create batteries include AA or AAA alkaline or NiMH (rechargeable) cells and 18650 Lithium cells.</a:t>
            </a:r>
            <a:endParaRPr lang="en-GB" dirty="0"/>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latin typeface="Arial"/>
                <a:cs typeface="Arial"/>
              </a:rPr>
              <a:t>Assessment</a:t>
            </a:r>
          </a:p>
          <a:p>
            <a:pPr marL="0" lvl="0" indent="0" algn="l" rtl="0">
              <a:spcBef>
                <a:spcPts val="0"/>
              </a:spcBef>
              <a:spcAft>
                <a:spcPts val="0"/>
              </a:spcAft>
              <a:buNone/>
            </a:pPr>
            <a:r>
              <a:rPr lang="en-GB" sz="1200" dirty="0">
                <a:latin typeface="Arial"/>
                <a:cs typeface="Arial"/>
              </a:rPr>
              <a:t>Discussion.</a:t>
            </a:r>
          </a:p>
          <a:p>
            <a:pPr marL="0" lvl="0" indent="0" algn="l" rtl="0">
              <a:spcBef>
                <a:spcPts val="0"/>
              </a:spcBef>
              <a:spcAft>
                <a:spcPts val="0"/>
              </a:spcAft>
              <a:buNone/>
            </a:pPr>
            <a:r>
              <a:rPr lang="en-GB" sz="1200" dirty="0">
                <a:latin typeface="Arial"/>
                <a:cs typeface="Arial"/>
              </a:rPr>
              <a:t>Verbal answers.</a:t>
            </a:r>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latin typeface="Arial"/>
                <a:cs typeface="Arial"/>
              </a:rPr>
              <a:t>Extension</a:t>
            </a:r>
          </a:p>
          <a:p>
            <a:pPr marL="0" lvl="0" indent="0" algn="l" rtl="0">
              <a:spcBef>
                <a:spcPts val="0"/>
              </a:spcBef>
              <a:spcAft>
                <a:spcPts val="0"/>
              </a:spcAft>
              <a:buNone/>
            </a:pPr>
            <a:r>
              <a:rPr lang="en-GB" sz="1200" dirty="0">
                <a:latin typeface="Arial"/>
                <a:cs typeface="Arial"/>
              </a:rPr>
              <a:t>Learners can do an image search for open 9 V batteries to view how cells are arranged inside.</a:t>
            </a:r>
          </a:p>
          <a:p>
            <a:pPr marL="0" lvl="0" indent="0" algn="l" rtl="0">
              <a:spcBef>
                <a:spcPts val="0"/>
              </a:spcBef>
              <a:spcAft>
                <a:spcPts val="0"/>
              </a:spcAft>
              <a:buNone/>
            </a:pPr>
            <a:endParaRPr lang="en-GB"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8</a:t>
            </a:fld>
            <a:endParaRPr lang="en-US"/>
          </a:p>
        </p:txBody>
      </p:sp>
    </p:spTree>
    <p:extLst>
      <p:ext uri="{BB962C8B-B14F-4D97-AF65-F5344CB8AC3E}">
        <p14:creationId xmlns:p14="http://schemas.microsoft.com/office/powerpoint/2010/main" val="495173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Practitioner delivery suggestions</a:t>
            </a:r>
          </a:p>
          <a:p>
            <a:pPr marL="0" lvl="0" indent="0" algn="l" rtl="0">
              <a:spcBef>
                <a:spcPts val="0"/>
              </a:spcBef>
              <a:spcAft>
                <a:spcPts val="0"/>
              </a:spcAft>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dirty="0">
                <a:solidFill>
                  <a:schemeClr val="dk1"/>
                </a:solidFill>
                <a:latin typeface="Arial"/>
                <a:cs typeface="Arial"/>
              </a:rPr>
              <a:t>This activity reviews learners’ understanding of connecting cells in series. You may wish to use circuit sets to include a practical element. The activity introduces the concept of a cell’s internal resistance.</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Activity</a:t>
            </a:r>
          </a:p>
          <a:p>
            <a:pPr marL="457200" indent="-304800">
              <a:buClr>
                <a:schemeClr val="dk1"/>
              </a:buClr>
              <a:buSzPts val="1200"/>
              <a:buChar char="●"/>
            </a:pPr>
            <a:r>
              <a:rPr lang="en-GB" sz="1200" dirty="0">
                <a:solidFill>
                  <a:schemeClr val="dk1"/>
                </a:solidFill>
                <a:latin typeface="Arial"/>
                <a:cs typeface="Arial"/>
              </a:rPr>
              <a:t>Review the circuit: three cells are connected in series with a load resistor. </a:t>
            </a:r>
            <a:r>
              <a:rPr lang="en-GB" dirty="0">
                <a:solidFill>
                  <a:schemeClr val="dk1"/>
                </a:solidFill>
                <a:latin typeface="Arial"/>
                <a:cs typeface="Arial"/>
              </a:rPr>
              <a:t>Point out that while in everyday language people will talk about 'AA batteries' this is incorrect. Each one contains a single anode and cathode and so is an AA cell.</a:t>
            </a:r>
          </a:p>
          <a:p>
            <a:pPr marL="457200" indent="-304800">
              <a:buClr>
                <a:srgbClr val="000000"/>
              </a:buClr>
              <a:buSzPts val="1200"/>
              <a:buChar char="●"/>
            </a:pPr>
            <a:r>
              <a:rPr lang="en-GB" sz="1200" dirty="0">
                <a:solidFill>
                  <a:schemeClr val="dk1"/>
                </a:solidFill>
                <a:latin typeface="Arial"/>
                <a:cs typeface="Arial"/>
              </a:rPr>
              <a:t>You may wish to review that voltmeters are connected in parallel across part of a circuit, while ammeters are connected in series within the circuit</a:t>
            </a:r>
            <a:r>
              <a:rPr lang="en-GB" dirty="0">
                <a:solidFill>
                  <a:schemeClr val="dk1"/>
                </a:solidFill>
                <a:latin typeface="Arial"/>
                <a:cs typeface="Arial"/>
              </a:rPr>
              <a:t>.</a:t>
            </a:r>
            <a:endParaRPr lang="en-GB" dirty="0"/>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Learners work through the questions on the slide and activity sheet.</a:t>
            </a:r>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Review the answers below. The lower than expected current suggests that there is another source of resistance in the circuit. This reduces the current and therefore the voltage across the load resistor. This is the cells’ internal resistance.</a:t>
            </a:r>
          </a:p>
          <a:p>
            <a:pPr marL="457200" lvl="0" indent="-304800" algn="l" rtl="0">
              <a:spcBef>
                <a:spcPts val="0"/>
              </a:spcBef>
              <a:spcAft>
                <a:spcPts val="0"/>
              </a:spcAft>
              <a:buClr>
                <a:schemeClr val="dk1"/>
              </a:buClr>
              <a:buSzPts val="1200"/>
              <a:buChar char="●"/>
            </a:pPr>
            <a:r>
              <a:rPr lang="en-GB" sz="1200" dirty="0">
                <a:solidFill>
                  <a:schemeClr val="dk1"/>
                </a:solidFill>
                <a:latin typeface="Arial"/>
                <a:cs typeface="Arial"/>
              </a:rPr>
              <a:t>Learners will calculate internal resistance later in this resource, but you may wish to discuss possible calculation strategies.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Activity sheet</a:t>
            </a:r>
          </a:p>
          <a:p>
            <a:pPr marL="0" lvl="0" indent="0" algn="l" rtl="0">
              <a:spcBef>
                <a:spcPts val="0"/>
              </a:spcBef>
              <a:spcAft>
                <a:spcPts val="0"/>
              </a:spcAft>
              <a:buNone/>
            </a:pPr>
            <a:r>
              <a:rPr lang="en-GB" sz="1200" dirty="0">
                <a:solidFill>
                  <a:schemeClr val="dk1"/>
                </a:solidFill>
                <a:latin typeface="Arial"/>
                <a:cs typeface="Arial"/>
              </a:rPr>
              <a:t>Learners complete their calculations on </a:t>
            </a:r>
            <a:r>
              <a:rPr lang="en-GB" sz="1200" b="1" dirty="0">
                <a:solidFill>
                  <a:schemeClr val="dk1"/>
                </a:solidFill>
                <a:latin typeface="Arial"/>
                <a:cs typeface="Arial"/>
              </a:rPr>
              <a:t>Battery technologies - Activity sheet 5: section 5a</a:t>
            </a:r>
            <a:r>
              <a:rPr lang="en-GB" sz="1200" dirty="0">
                <a:solidFill>
                  <a:schemeClr val="dk1"/>
                </a:solidFill>
                <a:latin typeface="Arial"/>
                <a:cs typeface="Arial"/>
              </a:rPr>
              <a:t>.</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r>
              <a:rPr lang="en-GB" sz="1200" b="1" dirty="0">
                <a:solidFill>
                  <a:schemeClr val="dk1"/>
                </a:solidFill>
                <a:latin typeface="Arial"/>
                <a:cs typeface="Arial"/>
              </a:rPr>
              <a:t>Example answers</a:t>
            </a:r>
          </a:p>
          <a:p>
            <a:pPr marL="0" lvl="0" indent="0" algn="l" rtl="0">
              <a:spcBef>
                <a:spcPts val="0"/>
              </a:spcBef>
              <a:spcAft>
                <a:spcPts val="0"/>
              </a:spcAft>
              <a:buNone/>
            </a:pPr>
            <a:r>
              <a:rPr lang="en-GB" sz="1200" dirty="0">
                <a:solidFill>
                  <a:schemeClr val="dk1"/>
                </a:solidFill>
                <a:latin typeface="Arial"/>
                <a:cs typeface="Arial"/>
              </a:rPr>
              <a:t>Please see the slide that follows.</a:t>
            </a: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200" b="1" dirty="0">
                <a:solidFill>
                  <a:schemeClr val="dk1"/>
                </a:solidFill>
                <a:latin typeface="Arial"/>
                <a:cs typeface="Arial"/>
              </a:rPr>
              <a:t>Assessment</a:t>
            </a:r>
          </a:p>
          <a:p>
            <a:pPr marL="0" lvl="0" indent="0" algn="l" rtl="0">
              <a:spcBef>
                <a:spcPts val="0"/>
              </a:spcBef>
              <a:spcAft>
                <a:spcPts val="0"/>
              </a:spcAft>
              <a:buClr>
                <a:schemeClr val="dk1"/>
              </a:buClr>
              <a:buSzPts val="1100"/>
              <a:buFont typeface="Arial"/>
              <a:buNone/>
            </a:pPr>
            <a:r>
              <a:rPr lang="en-GB" sz="1200" dirty="0">
                <a:solidFill>
                  <a:schemeClr val="dk1"/>
                </a:solidFill>
                <a:latin typeface="Arial"/>
                <a:cs typeface="Arial"/>
              </a:rPr>
              <a:t>Written answers and discussion.</a:t>
            </a:r>
            <a:endParaRPr lang="en-GB" sz="1200" b="1" dirty="0">
              <a:solidFill>
                <a:schemeClr val="dk1"/>
              </a:solidFill>
              <a:latin typeface="Arial"/>
              <a:cs typeface="Arial"/>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solidFill>
                <a:schemeClr val="dk1"/>
              </a:solidFill>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GB" sz="1200">
              <a:latin typeface="Arial" panose="020B0604020202020204" pitchFamily="34" charset="0"/>
              <a:cs typeface="Arial" panose="020B0604020202020204" pitchFamily="34" charset="0"/>
            </a:endParaRPr>
          </a:p>
          <a:p>
            <a:pPr marL="0" lvl="0" indent="0" algn="l" rtl="0">
              <a:spcBef>
                <a:spcPts val="0"/>
              </a:spcBef>
              <a:spcAft>
                <a:spcPts val="0"/>
              </a:spcAft>
              <a:buClr>
                <a:schemeClr val="dk1"/>
              </a:buClr>
              <a:buSzPts val="1100"/>
              <a:buFont typeface="Arial"/>
              <a:buNone/>
            </a:pPr>
            <a:endParaRPr lang="en-GB"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7713ECE-1B03-7F4B-8F63-1FC03E6A284A}" type="slidenum">
              <a:rPr lang="en-US" smtClean="0"/>
              <a:t>9</a:t>
            </a:fld>
            <a:endParaRPr lang="en-US"/>
          </a:p>
        </p:txBody>
      </p:sp>
    </p:spTree>
    <p:extLst>
      <p:ext uri="{BB962C8B-B14F-4D97-AF65-F5344CB8AC3E}">
        <p14:creationId xmlns:p14="http://schemas.microsoft.com/office/powerpoint/2010/main" val="2206526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88E24A-34F9-0AD6-AB48-B433D01E0DF9}"/>
              </a:ext>
            </a:extLst>
          </p:cNvPr>
          <p:cNvPicPr>
            <a:picLocks noChangeAspect="1"/>
          </p:cNvPicPr>
          <p:nvPr userDrawn="1"/>
        </p:nvPicPr>
        <p:blipFill>
          <a:blip r:embed="rId3"/>
          <a:stretch>
            <a:fillRect/>
          </a:stretch>
        </p:blipFill>
        <p:spPr>
          <a:xfrm>
            <a:off x="0" y="0"/>
            <a:ext cx="16257588" cy="9144893"/>
          </a:xfrm>
          <a:prstGeom prst="rect">
            <a:avLst/>
          </a:prstGeom>
        </p:spPr>
      </p:pic>
      <p:sp>
        <p:nvSpPr>
          <p:cNvPr id="2" name="Title 1"/>
          <p:cNvSpPr>
            <a:spLocks noGrp="1"/>
          </p:cNvSpPr>
          <p:nvPr>
            <p:ph type="ctrTitle"/>
          </p:nvPr>
        </p:nvSpPr>
        <p:spPr>
          <a:xfrm>
            <a:off x="5037221" y="1496484"/>
            <a:ext cx="6208295" cy="6251853"/>
          </a:xfrm>
        </p:spPr>
        <p:txBody>
          <a:bodyPr anchor="ctr">
            <a:normAutofit/>
          </a:bodyPr>
          <a:lstStyle>
            <a:lvl1pPr algn="ctr">
              <a:defRPr sz="5400"/>
            </a:lvl1pPr>
          </a:lstStyle>
          <a:p>
            <a:r>
              <a:rPr lang="en-GB"/>
              <a:t>Click to edit Master title style</a:t>
            </a:r>
            <a:endParaRPr lang="en-US"/>
          </a:p>
        </p:txBody>
      </p:sp>
      <p:pic>
        <p:nvPicPr>
          <p:cNvPr id="3" name="Picture 2">
            <a:extLst>
              <a:ext uri="{FF2B5EF4-FFF2-40B4-BE49-F238E27FC236}">
                <a16:creationId xmlns:a16="http://schemas.microsoft.com/office/drawing/2014/main" id="{9EA1FC77-D3A0-3C63-61CA-E7AA3EAA088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
            <a:ext cx="16257588" cy="9152043"/>
          </a:xfrm>
          <a:prstGeom prst="rect">
            <a:avLst/>
          </a:prstGeom>
        </p:spPr>
      </p:pic>
    </p:spTree>
    <p:extLst>
      <p:ext uri="{BB962C8B-B14F-4D97-AF65-F5344CB8AC3E}">
        <p14:creationId xmlns:p14="http://schemas.microsoft.com/office/powerpoint/2010/main" val="2748605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8729" y="1167130"/>
            <a:ext cx="6380130" cy="6910070"/>
          </a:xfrm>
        </p:spPr>
        <p:txBody>
          <a:bodyPr anchor="ctr">
            <a:normAutofit/>
          </a:bodyPr>
          <a:lstStyle>
            <a:lvl1pPr algn="ctr">
              <a:defRPr sz="5400"/>
            </a:lvl1p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7" name="Slide Number Placeholder 5">
            <a:extLst>
              <a:ext uri="{FF2B5EF4-FFF2-40B4-BE49-F238E27FC236}">
                <a16:creationId xmlns:a16="http://schemas.microsoft.com/office/drawing/2014/main" id="{C3CD62CC-58C0-5E0E-BABB-F71C515C4120}"/>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pic>
        <p:nvPicPr>
          <p:cNvPr id="4" name="Picture 3">
            <a:extLst>
              <a:ext uri="{FF2B5EF4-FFF2-40B4-BE49-F238E27FC236}">
                <a16:creationId xmlns:a16="http://schemas.microsoft.com/office/drawing/2014/main" id="{F64CBF52-5EA6-48A5-5384-878B67AD267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74" y="0"/>
            <a:ext cx="16267961" cy="9157882"/>
          </a:xfrm>
          <a:prstGeom prst="rect">
            <a:avLst/>
          </a:prstGeom>
        </p:spPr>
      </p:pic>
    </p:spTree>
    <p:extLst>
      <p:ext uri="{BB962C8B-B14F-4D97-AF65-F5344CB8AC3E}">
        <p14:creationId xmlns:p14="http://schemas.microsoft.com/office/powerpoint/2010/main" val="2638779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6897CB-974E-069C-8094-6BFEC27D68A8}"/>
              </a:ext>
            </a:extLst>
          </p:cNvPr>
          <p:cNvPicPr>
            <a:picLocks noChangeAspect="1"/>
          </p:cNvPicPr>
          <p:nvPr userDrawn="1"/>
        </p:nvPicPr>
        <p:blipFill>
          <a:blip r:embed="rId3"/>
          <a:stretch>
            <a:fillRect/>
          </a:stretch>
        </p:blipFill>
        <p:spPr>
          <a:xfrm>
            <a:off x="794" y="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7586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3319670"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5923722"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856753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1092069"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6">
            <a:extLst>
              <a:ext uri="{FF2B5EF4-FFF2-40B4-BE49-F238E27FC236}">
                <a16:creationId xmlns:a16="http://schemas.microsoft.com/office/drawing/2014/main" id="{A0F706F8-5627-88C8-EC9F-07440C4700DB}"/>
              </a:ext>
            </a:extLst>
          </p:cNvPr>
          <p:cNvSpPr>
            <a:spLocks noGrp="1"/>
          </p:cNvSpPr>
          <p:nvPr>
            <p:ph sz="quarter" idx="18"/>
          </p:nvPr>
        </p:nvSpPr>
        <p:spPr>
          <a:xfrm>
            <a:off x="13735878"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2683565"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5307496"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789166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051560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EED61-3CFF-2FF9-126D-5BA2275F8C4D}"/>
              </a:ext>
            </a:extLst>
          </p:cNvPr>
          <p:cNvCxnSpPr/>
          <p:nvPr userDrawn="1"/>
        </p:nvCxnSpPr>
        <p:spPr>
          <a:xfrm>
            <a:off x="13139531"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675861"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3319669"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590384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8547652"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1092070"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Text Placeholder 29">
            <a:extLst>
              <a:ext uri="{FF2B5EF4-FFF2-40B4-BE49-F238E27FC236}">
                <a16:creationId xmlns:a16="http://schemas.microsoft.com/office/drawing/2014/main" id="{25C9ADA1-FB02-8C2D-2B82-98F6D54CDC61}"/>
              </a:ext>
            </a:extLst>
          </p:cNvPr>
          <p:cNvSpPr>
            <a:spLocks noGrp="1"/>
          </p:cNvSpPr>
          <p:nvPr>
            <p:ph type="body" sz="quarter" idx="24"/>
          </p:nvPr>
        </p:nvSpPr>
        <p:spPr>
          <a:xfrm>
            <a:off x="1373587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Slide Number Placeholder 5">
            <a:extLst>
              <a:ext uri="{FF2B5EF4-FFF2-40B4-BE49-F238E27FC236}">
                <a16:creationId xmlns:a16="http://schemas.microsoft.com/office/drawing/2014/main" id="{915A83B9-640B-4F6C-2EEB-AFC89476384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751956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B_Title and Content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BE80E-2D13-818C-D464-F6F3D11235B6}"/>
              </a:ext>
            </a:extLst>
          </p:cNvPr>
          <p:cNvPicPr>
            <a:picLocks noChangeAspect="1"/>
          </p:cNvPicPr>
          <p:nvPr userDrawn="1"/>
        </p:nvPicPr>
        <p:blipFill>
          <a:blip r:embed="rId3"/>
          <a:stretch>
            <a:fillRect/>
          </a:stretch>
        </p:blipFill>
        <p:spPr>
          <a:xfrm>
            <a:off x="794" y="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7586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3319670"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5923722"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8567531"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1092069"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Content Placeholder 6">
            <a:extLst>
              <a:ext uri="{FF2B5EF4-FFF2-40B4-BE49-F238E27FC236}">
                <a16:creationId xmlns:a16="http://schemas.microsoft.com/office/drawing/2014/main" id="{A0F706F8-5627-88C8-EC9F-07440C4700DB}"/>
              </a:ext>
            </a:extLst>
          </p:cNvPr>
          <p:cNvSpPr>
            <a:spLocks noGrp="1"/>
          </p:cNvSpPr>
          <p:nvPr>
            <p:ph sz="quarter" idx="18"/>
          </p:nvPr>
        </p:nvSpPr>
        <p:spPr>
          <a:xfrm>
            <a:off x="13735878"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2683565"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5307496"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789166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051560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FFEED61-3CFF-2FF9-126D-5BA2275F8C4D}"/>
              </a:ext>
            </a:extLst>
          </p:cNvPr>
          <p:cNvCxnSpPr/>
          <p:nvPr userDrawn="1"/>
        </p:nvCxnSpPr>
        <p:spPr>
          <a:xfrm>
            <a:off x="13139531"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675861"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3319669"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590384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8547652"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1092070"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5" name="Text Placeholder 29">
            <a:extLst>
              <a:ext uri="{FF2B5EF4-FFF2-40B4-BE49-F238E27FC236}">
                <a16:creationId xmlns:a16="http://schemas.microsoft.com/office/drawing/2014/main" id="{25C9ADA1-FB02-8C2D-2B82-98F6D54CDC61}"/>
              </a:ext>
            </a:extLst>
          </p:cNvPr>
          <p:cNvSpPr>
            <a:spLocks noGrp="1"/>
          </p:cNvSpPr>
          <p:nvPr>
            <p:ph type="body" sz="quarter" idx="24"/>
          </p:nvPr>
        </p:nvSpPr>
        <p:spPr>
          <a:xfrm>
            <a:off x="1373587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9" name="Slide Number Placeholder 5">
            <a:extLst>
              <a:ext uri="{FF2B5EF4-FFF2-40B4-BE49-F238E27FC236}">
                <a16:creationId xmlns:a16="http://schemas.microsoft.com/office/drawing/2014/main" id="{915A83B9-640B-4F6C-2EEB-AFC89476384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4055497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_5 box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2010805"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Content Placeholder 6">
            <a:extLst>
              <a:ext uri="{FF2B5EF4-FFF2-40B4-BE49-F238E27FC236}">
                <a16:creationId xmlns:a16="http://schemas.microsoft.com/office/drawing/2014/main" id="{12511B43-630F-8077-7AAB-FC401C6EC572}"/>
              </a:ext>
            </a:extLst>
          </p:cNvPr>
          <p:cNvSpPr>
            <a:spLocks noGrp="1"/>
          </p:cNvSpPr>
          <p:nvPr>
            <p:ph sz="quarter" idx="14"/>
          </p:nvPr>
        </p:nvSpPr>
        <p:spPr>
          <a:xfrm>
            <a:off x="4654614"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6">
            <a:extLst>
              <a:ext uri="{FF2B5EF4-FFF2-40B4-BE49-F238E27FC236}">
                <a16:creationId xmlns:a16="http://schemas.microsoft.com/office/drawing/2014/main" id="{6CDD52D3-DF0A-2B19-455D-9F9CA040CF0D}"/>
              </a:ext>
            </a:extLst>
          </p:cNvPr>
          <p:cNvSpPr>
            <a:spLocks noGrp="1"/>
          </p:cNvSpPr>
          <p:nvPr>
            <p:ph sz="quarter" idx="15"/>
          </p:nvPr>
        </p:nvSpPr>
        <p:spPr>
          <a:xfrm>
            <a:off x="7258666"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Content Placeholder 6">
            <a:extLst>
              <a:ext uri="{FF2B5EF4-FFF2-40B4-BE49-F238E27FC236}">
                <a16:creationId xmlns:a16="http://schemas.microsoft.com/office/drawing/2014/main" id="{521BDB44-9713-E65C-BD54-97A7D6872179}"/>
              </a:ext>
            </a:extLst>
          </p:cNvPr>
          <p:cNvSpPr>
            <a:spLocks noGrp="1"/>
          </p:cNvSpPr>
          <p:nvPr>
            <p:ph sz="quarter" idx="16"/>
          </p:nvPr>
        </p:nvSpPr>
        <p:spPr>
          <a:xfrm>
            <a:off x="9902475"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Content Placeholder 6">
            <a:extLst>
              <a:ext uri="{FF2B5EF4-FFF2-40B4-BE49-F238E27FC236}">
                <a16:creationId xmlns:a16="http://schemas.microsoft.com/office/drawing/2014/main" id="{B3938D4A-98C4-CEEB-9EF9-F5EACA589FEA}"/>
              </a:ext>
            </a:extLst>
          </p:cNvPr>
          <p:cNvSpPr>
            <a:spLocks noGrp="1"/>
          </p:cNvSpPr>
          <p:nvPr>
            <p:ph sz="quarter" idx="17"/>
          </p:nvPr>
        </p:nvSpPr>
        <p:spPr>
          <a:xfrm>
            <a:off x="12427013" y="3507975"/>
            <a:ext cx="1826024" cy="182602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4" name="Straight Arrow Connector 23">
            <a:extLst>
              <a:ext uri="{FF2B5EF4-FFF2-40B4-BE49-F238E27FC236}">
                <a16:creationId xmlns:a16="http://schemas.microsoft.com/office/drawing/2014/main" id="{738541E5-1089-3058-1D62-08C8FD81A18A}"/>
              </a:ext>
            </a:extLst>
          </p:cNvPr>
          <p:cNvCxnSpPr/>
          <p:nvPr userDrawn="1"/>
        </p:nvCxnSpPr>
        <p:spPr>
          <a:xfrm>
            <a:off x="4018509"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EEBE850-DD37-DC83-58E8-28BF54123E31}"/>
              </a:ext>
            </a:extLst>
          </p:cNvPr>
          <p:cNvCxnSpPr/>
          <p:nvPr userDrawn="1"/>
        </p:nvCxnSpPr>
        <p:spPr>
          <a:xfrm>
            <a:off x="6642440"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DA943D6-9A04-533B-C849-F163E2E6412E}"/>
              </a:ext>
            </a:extLst>
          </p:cNvPr>
          <p:cNvCxnSpPr/>
          <p:nvPr userDrawn="1"/>
        </p:nvCxnSpPr>
        <p:spPr>
          <a:xfrm>
            <a:off x="9226613"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p:nvPr userDrawn="1"/>
        </p:nvCxnSpPr>
        <p:spPr>
          <a:xfrm>
            <a:off x="11850544" y="4420987"/>
            <a:ext cx="4935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p:nvPr>
        </p:nvSpPr>
        <p:spPr>
          <a:xfrm>
            <a:off x="2010805"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1" name="Text Placeholder 29">
            <a:extLst>
              <a:ext uri="{FF2B5EF4-FFF2-40B4-BE49-F238E27FC236}">
                <a16:creationId xmlns:a16="http://schemas.microsoft.com/office/drawing/2014/main" id="{FF739529-F9E9-FB1A-B4B7-8553443B48BF}"/>
              </a:ext>
            </a:extLst>
          </p:cNvPr>
          <p:cNvSpPr>
            <a:spLocks noGrp="1"/>
          </p:cNvSpPr>
          <p:nvPr>
            <p:ph type="body" sz="quarter" idx="20"/>
          </p:nvPr>
        </p:nvSpPr>
        <p:spPr>
          <a:xfrm>
            <a:off x="4654613"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2" name="Text Placeholder 29">
            <a:extLst>
              <a:ext uri="{FF2B5EF4-FFF2-40B4-BE49-F238E27FC236}">
                <a16:creationId xmlns:a16="http://schemas.microsoft.com/office/drawing/2014/main" id="{9AE7DAEC-25B4-B867-62BB-DEBFECFE6A3D}"/>
              </a:ext>
            </a:extLst>
          </p:cNvPr>
          <p:cNvSpPr>
            <a:spLocks noGrp="1"/>
          </p:cNvSpPr>
          <p:nvPr>
            <p:ph type="body" sz="quarter" idx="21"/>
          </p:nvPr>
        </p:nvSpPr>
        <p:spPr>
          <a:xfrm>
            <a:off x="7238788"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3" name="Text Placeholder 29">
            <a:extLst>
              <a:ext uri="{FF2B5EF4-FFF2-40B4-BE49-F238E27FC236}">
                <a16:creationId xmlns:a16="http://schemas.microsoft.com/office/drawing/2014/main" id="{3BE95C9D-26F5-887A-564B-E785997B04E0}"/>
              </a:ext>
            </a:extLst>
          </p:cNvPr>
          <p:cNvSpPr>
            <a:spLocks noGrp="1"/>
          </p:cNvSpPr>
          <p:nvPr>
            <p:ph type="body" sz="quarter" idx="22"/>
          </p:nvPr>
        </p:nvSpPr>
        <p:spPr>
          <a:xfrm>
            <a:off x="9882596"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4" name="Text Placeholder 29">
            <a:extLst>
              <a:ext uri="{FF2B5EF4-FFF2-40B4-BE49-F238E27FC236}">
                <a16:creationId xmlns:a16="http://schemas.microsoft.com/office/drawing/2014/main" id="{E2A16544-B5AD-D7D5-D5B3-CD83CA7809D6}"/>
              </a:ext>
            </a:extLst>
          </p:cNvPr>
          <p:cNvSpPr>
            <a:spLocks noGrp="1"/>
          </p:cNvSpPr>
          <p:nvPr>
            <p:ph type="body" sz="quarter" idx="23"/>
          </p:nvPr>
        </p:nvSpPr>
        <p:spPr>
          <a:xfrm>
            <a:off x="12427014" y="5605668"/>
            <a:ext cx="2007014" cy="3041650"/>
          </a:xfrm>
        </p:spPr>
        <p:txBody>
          <a:bodyPr>
            <a:normAutofit/>
          </a:bodyPr>
          <a:lstStyle>
            <a:lvl1pPr>
              <a:defRPr sz="2000"/>
            </a:lvl1pPr>
            <a:lvl2pPr>
              <a:defRPr sz="2000"/>
            </a:lvl2pPr>
            <a:lvl3pPr>
              <a:defRPr sz="20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Slide Number Placeholder 5">
            <a:extLst>
              <a:ext uri="{FF2B5EF4-FFF2-40B4-BE49-F238E27FC236}">
                <a16:creationId xmlns:a16="http://schemas.microsoft.com/office/drawing/2014/main" id="{A022CC44-5D5C-E576-0820-E097B464ADC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668361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105996"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1739692"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9499443"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1680058" y="2620098"/>
            <a:ext cx="2454620" cy="728127"/>
          </a:xfrm>
        </p:spPr>
        <p:txBody>
          <a:bodyPr>
            <a:normAutofit/>
          </a:bodyPr>
          <a:lstStyle>
            <a:lvl3pPr>
              <a:defRPr sz="2000"/>
            </a:lvl3pPr>
          </a:lstStyle>
          <a:p>
            <a:pPr lvl="2"/>
            <a:r>
              <a:rPr lang="en-GB"/>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p:cNvSpPr>
          <p:nvPr>
            <p:ph sz="quarter" idx="25"/>
          </p:nvPr>
        </p:nvSpPr>
        <p:spPr>
          <a:xfrm>
            <a:off x="8928709"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5052448"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2" name="Content Placeholder 6">
            <a:extLst>
              <a:ext uri="{FF2B5EF4-FFF2-40B4-BE49-F238E27FC236}">
                <a16:creationId xmlns:a16="http://schemas.microsoft.com/office/drawing/2014/main" id="{61582187-C950-23D1-0839-5517C2AFD175}"/>
              </a:ext>
            </a:extLst>
          </p:cNvPr>
          <p:cNvSpPr>
            <a:spLocks noGrp="1"/>
          </p:cNvSpPr>
          <p:nvPr>
            <p:ph sz="quarter" idx="27"/>
          </p:nvPr>
        </p:nvSpPr>
        <p:spPr>
          <a:xfrm>
            <a:off x="9982257"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6086118"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4" name="Content Placeholder 6">
            <a:extLst>
              <a:ext uri="{FF2B5EF4-FFF2-40B4-BE49-F238E27FC236}">
                <a16:creationId xmlns:a16="http://schemas.microsoft.com/office/drawing/2014/main" id="{3A521E46-A923-2D99-35D6-7D85DC2D3920}"/>
              </a:ext>
            </a:extLst>
          </p:cNvPr>
          <p:cNvSpPr>
            <a:spLocks noGrp="1"/>
          </p:cNvSpPr>
          <p:nvPr>
            <p:ph sz="quarter" idx="29"/>
          </p:nvPr>
        </p:nvSpPr>
        <p:spPr>
          <a:xfrm>
            <a:off x="8908831"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1680058" y="5085002"/>
            <a:ext cx="2454620" cy="728127"/>
          </a:xfrm>
        </p:spPr>
        <p:txBody>
          <a:bodyPr>
            <a:normAutofit/>
          </a:bodyPr>
          <a:lstStyle>
            <a:lvl3pPr>
              <a:defRPr sz="2000"/>
            </a:lvl3pPr>
          </a:lstStyle>
          <a:p>
            <a:pPr lvl="2"/>
            <a:r>
              <a:rPr lang="en-GB"/>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1680058" y="6913802"/>
            <a:ext cx="2454620" cy="728127"/>
          </a:xfrm>
        </p:spPr>
        <p:txBody>
          <a:bodyPr>
            <a:normAutofit/>
          </a:bodyPr>
          <a:lstStyle>
            <a:lvl3pPr>
              <a:defRPr sz="2000"/>
            </a:lvl3pPr>
          </a:lstStyle>
          <a:p>
            <a:pPr lvl="2"/>
            <a:r>
              <a:rPr lang="en-GB"/>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11529391" y="2361680"/>
            <a:ext cx="3021496" cy="1020046"/>
          </a:xfrm>
        </p:spPr>
        <p:txBody>
          <a:bodyPr>
            <a:normAutofit/>
          </a:bodyPr>
          <a:lstStyle>
            <a:lvl3pPr algn="r">
              <a:defRPr sz="2000"/>
            </a:lvl3pPr>
          </a:lstStyle>
          <a:p>
            <a:pPr lvl="2"/>
            <a:r>
              <a:rPr lang="en-GB"/>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12096267" y="4482399"/>
            <a:ext cx="2454620" cy="1020040"/>
          </a:xfrm>
        </p:spPr>
        <p:txBody>
          <a:bodyPr>
            <a:normAutofit/>
          </a:bodyPr>
          <a:lstStyle>
            <a:lvl3pPr algn="r">
              <a:defRPr sz="2000"/>
            </a:lvl3pPr>
          </a:lstStyle>
          <a:p>
            <a:pPr lvl="2"/>
            <a:r>
              <a:rPr lang="en-GB"/>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11731544" y="6311199"/>
            <a:ext cx="2819343" cy="1248962"/>
          </a:xfrm>
        </p:spPr>
        <p:txBody>
          <a:bodyPr>
            <a:normAutofit/>
          </a:bodyPr>
          <a:lstStyle>
            <a:lvl3pPr algn="r">
              <a:defRPr sz="2000"/>
            </a:lvl3pPr>
          </a:lstStyle>
          <a:p>
            <a:pPr lvl="2"/>
            <a:r>
              <a:rPr lang="en-GB"/>
              <a:t>Third level</a:t>
            </a:r>
          </a:p>
        </p:txBody>
      </p:sp>
      <p:cxnSp>
        <p:nvCxnSpPr>
          <p:cNvPr id="50" name="Straight Arrow Connector 49">
            <a:extLst>
              <a:ext uri="{FF2B5EF4-FFF2-40B4-BE49-F238E27FC236}">
                <a16:creationId xmlns:a16="http://schemas.microsoft.com/office/drawing/2014/main" id="{C65C651C-85F0-E621-1DEE-119021FE6D01}"/>
              </a:ext>
            </a:extLst>
          </p:cNvPr>
          <p:cNvCxnSpPr>
            <a:cxnSpLocks/>
          </p:cNvCxnSpPr>
          <p:nvPr userDrawn="1"/>
        </p:nvCxnSpPr>
        <p:spPr>
          <a:xfrm>
            <a:off x="1739692"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DBD076-6652-572E-B8E3-52D5D1F3D384}"/>
              </a:ext>
            </a:extLst>
          </p:cNvPr>
          <p:cNvCxnSpPr>
            <a:cxnSpLocks/>
          </p:cNvCxnSpPr>
          <p:nvPr userDrawn="1"/>
        </p:nvCxnSpPr>
        <p:spPr>
          <a:xfrm>
            <a:off x="1739692"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100FE7-6207-1265-4812-9760BFF1F4B8}"/>
              </a:ext>
            </a:extLst>
          </p:cNvPr>
          <p:cNvCxnSpPr>
            <a:cxnSpLocks/>
          </p:cNvCxnSpPr>
          <p:nvPr userDrawn="1"/>
        </p:nvCxnSpPr>
        <p:spPr>
          <a:xfrm flipH="1">
            <a:off x="10625275"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229332-1479-1945-721A-33E6DF8DCA13}"/>
              </a:ext>
            </a:extLst>
          </p:cNvPr>
          <p:cNvCxnSpPr>
            <a:cxnSpLocks/>
          </p:cNvCxnSpPr>
          <p:nvPr userDrawn="1"/>
        </p:nvCxnSpPr>
        <p:spPr>
          <a:xfrm flipH="1">
            <a:off x="10625275"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AF03D1-9FAE-DC30-85D6-B21FBEA0030C}"/>
              </a:ext>
            </a:extLst>
          </p:cNvPr>
          <p:cNvCxnSpPr>
            <a:cxnSpLocks/>
          </p:cNvCxnSpPr>
          <p:nvPr userDrawn="1"/>
        </p:nvCxnSpPr>
        <p:spPr>
          <a:xfrm flipH="1">
            <a:off x="11670568"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CED1AF2-4747-06F3-89C5-71B5598EA09A}"/>
              </a:ext>
            </a:extLst>
          </p:cNvPr>
          <p:cNvCxnSpPr>
            <a:cxnSpLocks/>
          </p:cNvCxnSpPr>
          <p:nvPr userDrawn="1"/>
        </p:nvCxnSpPr>
        <p:spPr>
          <a:xfrm flipH="1">
            <a:off x="6383708"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40BA7-2165-367F-D693-E4AFAEEBBF6E}"/>
              </a:ext>
            </a:extLst>
          </p:cNvPr>
          <p:cNvCxnSpPr>
            <a:cxnSpLocks/>
          </p:cNvCxnSpPr>
          <p:nvPr userDrawn="1"/>
        </p:nvCxnSpPr>
        <p:spPr>
          <a:xfrm flipH="1" flipV="1">
            <a:off x="7239000" y="3699933"/>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363A19-55CE-31E6-57E3-CF74350DAD84}"/>
              </a:ext>
            </a:extLst>
          </p:cNvPr>
          <p:cNvCxnSpPr>
            <a:cxnSpLocks/>
          </p:cNvCxnSpPr>
          <p:nvPr userDrawn="1"/>
        </p:nvCxnSpPr>
        <p:spPr>
          <a:xfrm rot="10800000" flipH="1" flipV="1">
            <a:off x="8923867" y="64262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140D2F-B30F-0F5F-20E7-34CD02411307}"/>
              </a:ext>
            </a:extLst>
          </p:cNvPr>
          <p:cNvCxnSpPr>
            <a:cxnSpLocks/>
          </p:cNvCxnSpPr>
          <p:nvPr userDrawn="1"/>
        </p:nvCxnSpPr>
        <p:spPr>
          <a:xfrm rot="3983921" flipH="1" flipV="1">
            <a:off x="8726317" y="3713216"/>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9CB9E8-BB63-41BE-5FC9-5F8C690A49F9}"/>
              </a:ext>
            </a:extLst>
          </p:cNvPr>
          <p:cNvCxnSpPr>
            <a:cxnSpLocks/>
          </p:cNvCxnSpPr>
          <p:nvPr userDrawn="1"/>
        </p:nvCxnSpPr>
        <p:spPr>
          <a:xfrm rot="14783921" flipH="1" flipV="1">
            <a:off x="7049730" y="64419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181723" y="3846512"/>
            <a:ext cx="1095375" cy="477837"/>
          </a:xfrm>
        </p:spPr>
        <p:txBody>
          <a:bodyPr>
            <a:noAutofit/>
          </a:bodyPr>
          <a:lstStyle>
            <a:lvl3pPr algn="ctr">
              <a:defRPr sz="2000"/>
            </a:lvl3pPr>
          </a:lstStyle>
          <a:p>
            <a:pPr lvl="2"/>
            <a:r>
              <a:rPr lang="en-GB"/>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5095873" y="5946775"/>
            <a:ext cx="1095375" cy="477837"/>
          </a:xfrm>
        </p:spPr>
        <p:txBody>
          <a:bodyPr>
            <a:noAutofit/>
          </a:bodyPr>
          <a:lstStyle>
            <a:lvl3pPr algn="ctr">
              <a:defRPr sz="2000"/>
            </a:lvl3pPr>
          </a:lstStyle>
          <a:p>
            <a:pPr lvl="2"/>
            <a:r>
              <a:rPr lang="en-GB"/>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10082210" y="5946775"/>
            <a:ext cx="1095375" cy="477837"/>
          </a:xfrm>
        </p:spPr>
        <p:txBody>
          <a:bodyPr>
            <a:noAutofit/>
          </a:bodyPr>
          <a:lstStyle>
            <a:lvl3pPr algn="ctr">
              <a:defRPr sz="2000"/>
            </a:lvl3pPr>
          </a:lstStyle>
          <a:p>
            <a:pPr lvl="2"/>
            <a:r>
              <a:rPr lang="en-GB"/>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9010648" y="3846512"/>
            <a:ext cx="1095375" cy="477837"/>
          </a:xfrm>
        </p:spPr>
        <p:txBody>
          <a:bodyPr>
            <a:noAutofit/>
          </a:bodyPr>
          <a:lstStyle>
            <a:lvl3pPr algn="ctr">
              <a:defRPr sz="2000"/>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181723" y="8118475"/>
            <a:ext cx="1095375" cy="477837"/>
          </a:xfrm>
        </p:spPr>
        <p:txBody>
          <a:bodyPr>
            <a:noAutofit/>
          </a:bodyPr>
          <a:lstStyle>
            <a:lvl3pPr algn="ctr">
              <a:defRPr sz="2000"/>
            </a:lvl3pPr>
          </a:lstStyle>
          <a:p>
            <a:pPr lvl="2"/>
            <a:r>
              <a:rPr lang="en-GB"/>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9010648" y="8118475"/>
            <a:ext cx="1095375" cy="477837"/>
          </a:xfrm>
        </p:spPr>
        <p:txBody>
          <a:bodyPr>
            <a:noAutofit/>
          </a:bodyPr>
          <a:lstStyle>
            <a:lvl3pPr algn="ctr">
              <a:defRPr sz="2000"/>
            </a:lvl3pPr>
          </a:lstStyle>
          <a:p>
            <a:pPr lvl="2"/>
            <a:r>
              <a:rPr lang="en-GB"/>
              <a:t>Third level</a:t>
            </a:r>
          </a:p>
        </p:txBody>
      </p:sp>
      <p:sp>
        <p:nvSpPr>
          <p:cNvPr id="65" name="Content Placeholder 6">
            <a:extLst>
              <a:ext uri="{FF2B5EF4-FFF2-40B4-BE49-F238E27FC236}">
                <a16:creationId xmlns:a16="http://schemas.microsoft.com/office/drawing/2014/main" id="{F9FB3AE4-B69A-412A-1B89-DA453FD0A30E}"/>
              </a:ext>
            </a:extLst>
          </p:cNvPr>
          <p:cNvSpPr>
            <a:spLocks noGrp="1"/>
          </p:cNvSpPr>
          <p:nvPr>
            <p:ph sz="quarter" idx="41"/>
          </p:nvPr>
        </p:nvSpPr>
        <p:spPr>
          <a:xfrm>
            <a:off x="6941593" y="4022486"/>
            <a:ext cx="2420843" cy="242084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995654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B_Circle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p:cNvSpPr>
          <p:nvPr>
            <p:ph sz="quarter" idx="13"/>
          </p:nvPr>
        </p:nvSpPr>
        <p:spPr>
          <a:xfrm>
            <a:off x="6105996"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1739692"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9499443"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1680058" y="2620098"/>
            <a:ext cx="2454620" cy="728127"/>
          </a:xfrm>
        </p:spPr>
        <p:txBody>
          <a:bodyPr>
            <a:normAutofit/>
          </a:bodyPr>
          <a:lstStyle>
            <a:lvl3pPr>
              <a:defRPr sz="2000"/>
            </a:lvl3pPr>
          </a:lstStyle>
          <a:p>
            <a:pPr lvl="2"/>
            <a:r>
              <a:rPr lang="en-GB"/>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p:cNvSpPr>
          <p:nvPr>
            <p:ph sz="quarter" idx="25"/>
          </p:nvPr>
        </p:nvSpPr>
        <p:spPr>
          <a:xfrm>
            <a:off x="8928709" y="2572088"/>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5052448"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2" name="Content Placeholder 6">
            <a:extLst>
              <a:ext uri="{FF2B5EF4-FFF2-40B4-BE49-F238E27FC236}">
                <a16:creationId xmlns:a16="http://schemas.microsoft.com/office/drawing/2014/main" id="{61582187-C950-23D1-0839-5517C2AFD175}"/>
              </a:ext>
            </a:extLst>
          </p:cNvPr>
          <p:cNvSpPr>
            <a:spLocks noGrp="1"/>
          </p:cNvSpPr>
          <p:nvPr>
            <p:ph sz="quarter" idx="27"/>
          </p:nvPr>
        </p:nvSpPr>
        <p:spPr>
          <a:xfrm>
            <a:off x="9982257" y="463942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6086118"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4" name="Content Placeholder 6">
            <a:extLst>
              <a:ext uri="{FF2B5EF4-FFF2-40B4-BE49-F238E27FC236}">
                <a16:creationId xmlns:a16="http://schemas.microsoft.com/office/drawing/2014/main" id="{3A521E46-A923-2D99-35D6-7D85DC2D3920}"/>
              </a:ext>
            </a:extLst>
          </p:cNvPr>
          <p:cNvSpPr>
            <a:spLocks noGrp="1"/>
          </p:cNvSpPr>
          <p:nvPr>
            <p:ph sz="quarter" idx="29"/>
          </p:nvPr>
        </p:nvSpPr>
        <p:spPr>
          <a:xfrm>
            <a:off x="8908831" y="686579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1680058" y="5085002"/>
            <a:ext cx="2454620" cy="728127"/>
          </a:xfrm>
        </p:spPr>
        <p:txBody>
          <a:bodyPr>
            <a:normAutofit/>
          </a:bodyPr>
          <a:lstStyle>
            <a:lvl3pPr>
              <a:defRPr sz="2000"/>
            </a:lvl3pPr>
          </a:lstStyle>
          <a:p>
            <a:pPr lvl="2"/>
            <a:r>
              <a:rPr lang="en-GB"/>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1680058" y="6913802"/>
            <a:ext cx="2454620" cy="728127"/>
          </a:xfrm>
        </p:spPr>
        <p:txBody>
          <a:bodyPr>
            <a:normAutofit/>
          </a:bodyPr>
          <a:lstStyle>
            <a:lvl3pPr>
              <a:defRPr sz="2000"/>
            </a:lvl3pPr>
          </a:lstStyle>
          <a:p>
            <a:pPr lvl="2"/>
            <a:r>
              <a:rPr lang="en-GB"/>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11529391" y="2361680"/>
            <a:ext cx="3021496" cy="1020046"/>
          </a:xfrm>
        </p:spPr>
        <p:txBody>
          <a:bodyPr>
            <a:normAutofit/>
          </a:bodyPr>
          <a:lstStyle>
            <a:lvl3pPr algn="r">
              <a:defRPr sz="2000"/>
            </a:lvl3pPr>
          </a:lstStyle>
          <a:p>
            <a:pPr lvl="2"/>
            <a:r>
              <a:rPr lang="en-GB"/>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12096267" y="4482399"/>
            <a:ext cx="2454620" cy="1020040"/>
          </a:xfrm>
        </p:spPr>
        <p:txBody>
          <a:bodyPr>
            <a:normAutofit/>
          </a:bodyPr>
          <a:lstStyle>
            <a:lvl3pPr algn="r">
              <a:defRPr sz="2000"/>
            </a:lvl3pPr>
          </a:lstStyle>
          <a:p>
            <a:pPr lvl="2"/>
            <a:r>
              <a:rPr lang="en-GB"/>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11731544" y="6311199"/>
            <a:ext cx="2819343" cy="1248962"/>
          </a:xfrm>
        </p:spPr>
        <p:txBody>
          <a:bodyPr>
            <a:normAutofit/>
          </a:bodyPr>
          <a:lstStyle>
            <a:lvl3pPr algn="r">
              <a:defRPr sz="2000"/>
            </a:lvl3pPr>
          </a:lstStyle>
          <a:p>
            <a:pPr lvl="2"/>
            <a:r>
              <a:rPr lang="en-GB"/>
              <a:t>Third level</a:t>
            </a:r>
          </a:p>
        </p:txBody>
      </p:sp>
      <p:cxnSp>
        <p:nvCxnSpPr>
          <p:cNvPr id="50" name="Straight Arrow Connector 49">
            <a:extLst>
              <a:ext uri="{FF2B5EF4-FFF2-40B4-BE49-F238E27FC236}">
                <a16:creationId xmlns:a16="http://schemas.microsoft.com/office/drawing/2014/main" id="{C65C651C-85F0-E621-1DEE-119021FE6D01}"/>
              </a:ext>
            </a:extLst>
          </p:cNvPr>
          <p:cNvCxnSpPr>
            <a:cxnSpLocks/>
          </p:cNvCxnSpPr>
          <p:nvPr userDrawn="1"/>
        </p:nvCxnSpPr>
        <p:spPr>
          <a:xfrm>
            <a:off x="1739692"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FDBD076-6652-572E-B8E3-52D5D1F3D384}"/>
              </a:ext>
            </a:extLst>
          </p:cNvPr>
          <p:cNvCxnSpPr>
            <a:cxnSpLocks/>
          </p:cNvCxnSpPr>
          <p:nvPr userDrawn="1"/>
        </p:nvCxnSpPr>
        <p:spPr>
          <a:xfrm>
            <a:off x="1739692"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66100FE7-6207-1265-4812-9760BFF1F4B8}"/>
              </a:ext>
            </a:extLst>
          </p:cNvPr>
          <p:cNvCxnSpPr>
            <a:cxnSpLocks/>
          </p:cNvCxnSpPr>
          <p:nvPr userDrawn="1"/>
        </p:nvCxnSpPr>
        <p:spPr>
          <a:xfrm flipH="1">
            <a:off x="10625275" y="3367442"/>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229332-1479-1945-721A-33E6DF8DCA13}"/>
              </a:ext>
            </a:extLst>
          </p:cNvPr>
          <p:cNvCxnSpPr>
            <a:cxnSpLocks/>
          </p:cNvCxnSpPr>
          <p:nvPr userDrawn="1"/>
        </p:nvCxnSpPr>
        <p:spPr>
          <a:xfrm flipH="1">
            <a:off x="10625275" y="7621390"/>
            <a:ext cx="3937236"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2AF03D1-9FAE-DC30-85D6-B21FBEA0030C}"/>
              </a:ext>
            </a:extLst>
          </p:cNvPr>
          <p:cNvCxnSpPr>
            <a:cxnSpLocks/>
          </p:cNvCxnSpPr>
          <p:nvPr userDrawn="1"/>
        </p:nvCxnSpPr>
        <p:spPr>
          <a:xfrm flipH="1">
            <a:off x="11670568" y="5474538"/>
            <a:ext cx="2891943"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CED1AF2-4747-06F3-89C5-71B5598EA09A}"/>
              </a:ext>
            </a:extLst>
          </p:cNvPr>
          <p:cNvCxnSpPr>
            <a:cxnSpLocks/>
          </p:cNvCxnSpPr>
          <p:nvPr userDrawn="1"/>
        </p:nvCxnSpPr>
        <p:spPr>
          <a:xfrm flipH="1">
            <a:off x="6383708" y="5241132"/>
            <a:ext cx="406557"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EA40BA7-2165-367F-D693-E4AFAEEBBF6E}"/>
              </a:ext>
            </a:extLst>
          </p:cNvPr>
          <p:cNvCxnSpPr>
            <a:cxnSpLocks/>
          </p:cNvCxnSpPr>
          <p:nvPr userDrawn="1"/>
        </p:nvCxnSpPr>
        <p:spPr>
          <a:xfrm flipH="1" flipV="1">
            <a:off x="7239000" y="3699933"/>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A7363A19-55CE-31E6-57E3-CF74350DAD84}"/>
              </a:ext>
            </a:extLst>
          </p:cNvPr>
          <p:cNvCxnSpPr>
            <a:cxnSpLocks/>
          </p:cNvCxnSpPr>
          <p:nvPr userDrawn="1"/>
        </p:nvCxnSpPr>
        <p:spPr>
          <a:xfrm rot="10800000" flipH="1" flipV="1">
            <a:off x="8923867" y="64262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B140D2F-B30F-0F5F-20E7-34CD02411307}"/>
              </a:ext>
            </a:extLst>
          </p:cNvPr>
          <p:cNvCxnSpPr>
            <a:cxnSpLocks/>
          </p:cNvCxnSpPr>
          <p:nvPr userDrawn="1"/>
        </p:nvCxnSpPr>
        <p:spPr>
          <a:xfrm rot="3983921" flipH="1" flipV="1">
            <a:off x="8726317" y="3713216"/>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2F9CB9E8-BB63-41BE-5FC9-5F8C690A49F9}"/>
              </a:ext>
            </a:extLst>
          </p:cNvPr>
          <p:cNvCxnSpPr>
            <a:cxnSpLocks/>
          </p:cNvCxnSpPr>
          <p:nvPr userDrawn="1"/>
        </p:nvCxnSpPr>
        <p:spPr>
          <a:xfrm rot="14783921" flipH="1" flipV="1">
            <a:off x="7049730" y="6441900"/>
            <a:ext cx="304799" cy="46593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181723" y="3846512"/>
            <a:ext cx="1095375" cy="477837"/>
          </a:xfrm>
        </p:spPr>
        <p:txBody>
          <a:bodyPr>
            <a:noAutofit/>
          </a:bodyPr>
          <a:lstStyle>
            <a:lvl3pPr algn="ctr">
              <a:defRPr sz="2000"/>
            </a:lvl3pPr>
          </a:lstStyle>
          <a:p>
            <a:pPr lvl="2"/>
            <a:r>
              <a:rPr lang="en-GB"/>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5095873" y="5946775"/>
            <a:ext cx="1095375" cy="477837"/>
          </a:xfrm>
        </p:spPr>
        <p:txBody>
          <a:bodyPr>
            <a:noAutofit/>
          </a:bodyPr>
          <a:lstStyle>
            <a:lvl3pPr algn="ctr">
              <a:defRPr sz="2000"/>
            </a:lvl3pPr>
          </a:lstStyle>
          <a:p>
            <a:pPr lvl="2"/>
            <a:r>
              <a:rPr lang="en-GB"/>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10082210" y="5946775"/>
            <a:ext cx="1095375" cy="477837"/>
          </a:xfrm>
        </p:spPr>
        <p:txBody>
          <a:bodyPr>
            <a:noAutofit/>
          </a:bodyPr>
          <a:lstStyle>
            <a:lvl3pPr algn="ctr">
              <a:defRPr sz="2000"/>
            </a:lvl3pPr>
          </a:lstStyle>
          <a:p>
            <a:pPr lvl="2"/>
            <a:r>
              <a:rPr lang="en-GB"/>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9010648" y="3846512"/>
            <a:ext cx="1095375" cy="477837"/>
          </a:xfrm>
        </p:spPr>
        <p:txBody>
          <a:bodyPr>
            <a:noAutofit/>
          </a:bodyPr>
          <a:lstStyle>
            <a:lvl3pPr algn="ctr">
              <a:defRPr sz="2000"/>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181723" y="8118475"/>
            <a:ext cx="1095375" cy="477837"/>
          </a:xfrm>
        </p:spPr>
        <p:txBody>
          <a:bodyPr>
            <a:noAutofit/>
          </a:bodyPr>
          <a:lstStyle>
            <a:lvl3pPr algn="ctr">
              <a:defRPr sz="2000"/>
            </a:lvl3pPr>
          </a:lstStyle>
          <a:p>
            <a:pPr lvl="2"/>
            <a:r>
              <a:rPr lang="en-GB"/>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9010648" y="8118475"/>
            <a:ext cx="1095375" cy="477837"/>
          </a:xfrm>
        </p:spPr>
        <p:txBody>
          <a:bodyPr>
            <a:noAutofit/>
          </a:bodyPr>
          <a:lstStyle>
            <a:lvl3pPr algn="ctr">
              <a:defRPr sz="2000"/>
            </a:lvl3pPr>
          </a:lstStyle>
          <a:p>
            <a:pPr lvl="2"/>
            <a:r>
              <a:rPr lang="en-GB"/>
              <a:t>Third level</a:t>
            </a:r>
          </a:p>
        </p:txBody>
      </p:sp>
      <p:sp>
        <p:nvSpPr>
          <p:cNvPr id="65" name="Content Placeholder 6">
            <a:extLst>
              <a:ext uri="{FF2B5EF4-FFF2-40B4-BE49-F238E27FC236}">
                <a16:creationId xmlns:a16="http://schemas.microsoft.com/office/drawing/2014/main" id="{F9FB3AE4-B69A-412A-1B89-DA453FD0A30E}"/>
              </a:ext>
            </a:extLst>
          </p:cNvPr>
          <p:cNvSpPr>
            <a:spLocks noGrp="1"/>
          </p:cNvSpPr>
          <p:nvPr>
            <p:ph sz="quarter" idx="41"/>
          </p:nvPr>
        </p:nvSpPr>
        <p:spPr>
          <a:xfrm>
            <a:off x="6941593" y="4022486"/>
            <a:ext cx="2420843" cy="2420845"/>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29644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2B_6R_3 column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7" name="Content Placeholder 6">
            <a:extLst>
              <a:ext uri="{FF2B5EF4-FFF2-40B4-BE49-F238E27FC236}">
                <a16:creationId xmlns:a16="http://schemas.microsoft.com/office/drawing/2014/main" id="{359D5E6F-BC20-EFE3-17D8-F28F6D08EEA8}"/>
              </a:ext>
            </a:extLst>
          </p:cNvPr>
          <p:cNvSpPr>
            <a:spLocks noGrp="1" noChangeAspect="1"/>
          </p:cNvSpPr>
          <p:nvPr>
            <p:ph sz="quarter" idx="13"/>
          </p:nvPr>
        </p:nvSpPr>
        <p:spPr>
          <a:xfrm>
            <a:off x="5175414" y="2710112"/>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cxnSp>
        <p:nvCxnSpPr>
          <p:cNvPr id="27" name="Straight Arrow Connector 26">
            <a:extLst>
              <a:ext uri="{FF2B5EF4-FFF2-40B4-BE49-F238E27FC236}">
                <a16:creationId xmlns:a16="http://schemas.microsoft.com/office/drawing/2014/main" id="{0E1B45A5-FFBE-AC7A-EC28-6FB9B7F8EF35}"/>
              </a:ext>
            </a:extLst>
          </p:cNvPr>
          <p:cNvCxnSpPr>
            <a:cxnSpLocks/>
          </p:cNvCxnSpPr>
          <p:nvPr userDrawn="1"/>
        </p:nvCxnSpPr>
        <p:spPr>
          <a:xfrm>
            <a:off x="3748347" y="5567893"/>
            <a:ext cx="49193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6242409" y="2990197"/>
            <a:ext cx="4673241" cy="509373"/>
          </a:xfrm>
        </p:spPr>
        <p:txBody>
          <a:bodyPr>
            <a:normAutofit/>
          </a:bodyPr>
          <a:lstStyle>
            <a:lvl3pPr algn="l">
              <a:defRPr sz="1600"/>
            </a:lvl3pPr>
          </a:lstStyle>
          <a:p>
            <a:pPr lvl="2"/>
            <a:r>
              <a:rPr lang="en-GB"/>
              <a:t>Third level</a:t>
            </a:r>
          </a:p>
        </p:txBody>
      </p:sp>
      <p:sp>
        <p:nvSpPr>
          <p:cNvPr id="36" name="Content Placeholder 6">
            <a:extLst>
              <a:ext uri="{FF2B5EF4-FFF2-40B4-BE49-F238E27FC236}">
                <a16:creationId xmlns:a16="http://schemas.microsoft.com/office/drawing/2014/main" id="{9BD53FD8-6756-B197-AA77-7F2E0ABE3978}"/>
              </a:ext>
            </a:extLst>
          </p:cNvPr>
          <p:cNvSpPr>
            <a:spLocks noGrp="1" noChangeAspect="1"/>
          </p:cNvSpPr>
          <p:nvPr>
            <p:ph sz="quarter" idx="25"/>
          </p:nvPr>
        </p:nvSpPr>
        <p:spPr>
          <a:xfrm>
            <a:off x="5175411" y="5653615"/>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0" name="Content Placeholder 6">
            <a:extLst>
              <a:ext uri="{FF2B5EF4-FFF2-40B4-BE49-F238E27FC236}">
                <a16:creationId xmlns:a16="http://schemas.microsoft.com/office/drawing/2014/main" id="{1A04E5D9-C80A-EFE1-C276-F91333F4D45C}"/>
              </a:ext>
            </a:extLst>
          </p:cNvPr>
          <p:cNvSpPr>
            <a:spLocks noGrp="1" noChangeAspect="1"/>
          </p:cNvSpPr>
          <p:nvPr>
            <p:ph sz="quarter" idx="26"/>
          </p:nvPr>
        </p:nvSpPr>
        <p:spPr>
          <a:xfrm>
            <a:off x="5175413" y="3673774"/>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2" name="Content Placeholder 6">
            <a:extLst>
              <a:ext uri="{FF2B5EF4-FFF2-40B4-BE49-F238E27FC236}">
                <a16:creationId xmlns:a16="http://schemas.microsoft.com/office/drawing/2014/main" id="{61582187-C950-23D1-0839-5517C2AFD175}"/>
              </a:ext>
            </a:extLst>
          </p:cNvPr>
          <p:cNvSpPr>
            <a:spLocks noGrp="1" noChangeAspect="1"/>
          </p:cNvSpPr>
          <p:nvPr>
            <p:ph sz="quarter" idx="27"/>
          </p:nvPr>
        </p:nvSpPr>
        <p:spPr>
          <a:xfrm>
            <a:off x="5175411" y="6662382"/>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noChangeAspect="1"/>
          </p:cNvSpPr>
          <p:nvPr>
            <p:ph sz="quarter" idx="28"/>
          </p:nvPr>
        </p:nvSpPr>
        <p:spPr>
          <a:xfrm>
            <a:off x="5175411" y="4647793"/>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4" name="Content Placeholder 6">
            <a:extLst>
              <a:ext uri="{FF2B5EF4-FFF2-40B4-BE49-F238E27FC236}">
                <a16:creationId xmlns:a16="http://schemas.microsoft.com/office/drawing/2014/main" id="{3A521E46-A923-2D99-35D6-7D85DC2D3920}"/>
              </a:ext>
            </a:extLst>
          </p:cNvPr>
          <p:cNvSpPr>
            <a:spLocks noGrp="1" noChangeAspect="1"/>
          </p:cNvSpPr>
          <p:nvPr>
            <p:ph sz="quarter" idx="29"/>
          </p:nvPr>
        </p:nvSpPr>
        <p:spPr>
          <a:xfrm>
            <a:off x="5175411" y="7701056"/>
            <a:ext cx="791999" cy="792000"/>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5" name="Text Placeholder 29">
            <a:extLst>
              <a:ext uri="{FF2B5EF4-FFF2-40B4-BE49-F238E27FC236}">
                <a16:creationId xmlns:a16="http://schemas.microsoft.com/office/drawing/2014/main" id="{F7CE3C6F-1FA0-DA7F-2FA4-A04E7B3B7156}"/>
              </a:ext>
            </a:extLst>
          </p:cNvPr>
          <p:cNvSpPr>
            <a:spLocks noGrp="1"/>
          </p:cNvSpPr>
          <p:nvPr>
            <p:ph type="body" sz="quarter" idx="30" hasCustomPrompt="1"/>
          </p:nvPr>
        </p:nvSpPr>
        <p:spPr>
          <a:xfrm>
            <a:off x="6242409" y="3964385"/>
            <a:ext cx="4673240" cy="501389"/>
          </a:xfrm>
        </p:spPr>
        <p:txBody>
          <a:bodyPr>
            <a:normAutofit/>
          </a:bodyPr>
          <a:lstStyle>
            <a:lvl3pPr algn="l">
              <a:defRPr sz="1600"/>
            </a:lvl3pPr>
          </a:lstStyle>
          <a:p>
            <a:pPr lvl="2"/>
            <a:r>
              <a:rPr lang="en-GB"/>
              <a:t>Third level</a:t>
            </a:r>
          </a:p>
        </p:txBody>
      </p:sp>
      <p:sp>
        <p:nvSpPr>
          <p:cNvPr id="46" name="Text Placeholder 29">
            <a:extLst>
              <a:ext uri="{FF2B5EF4-FFF2-40B4-BE49-F238E27FC236}">
                <a16:creationId xmlns:a16="http://schemas.microsoft.com/office/drawing/2014/main" id="{50F7EE94-136E-1FB1-B82C-21C0484F97E9}"/>
              </a:ext>
            </a:extLst>
          </p:cNvPr>
          <p:cNvSpPr>
            <a:spLocks noGrp="1"/>
          </p:cNvSpPr>
          <p:nvPr>
            <p:ph type="body" sz="quarter" idx="31" hasCustomPrompt="1"/>
          </p:nvPr>
        </p:nvSpPr>
        <p:spPr>
          <a:xfrm>
            <a:off x="6242407" y="4953991"/>
            <a:ext cx="4673240" cy="485802"/>
          </a:xfrm>
        </p:spPr>
        <p:txBody>
          <a:bodyPr>
            <a:normAutofit/>
          </a:bodyPr>
          <a:lstStyle>
            <a:lvl3pPr algn="l">
              <a:defRPr sz="1600"/>
            </a:lvl3pPr>
          </a:lstStyle>
          <a:p>
            <a:pPr lvl="2"/>
            <a:r>
              <a:rPr lang="en-GB"/>
              <a:t>Third level</a:t>
            </a:r>
          </a:p>
        </p:txBody>
      </p:sp>
      <p:sp>
        <p:nvSpPr>
          <p:cNvPr id="47" name="Text Placeholder 29">
            <a:extLst>
              <a:ext uri="{FF2B5EF4-FFF2-40B4-BE49-F238E27FC236}">
                <a16:creationId xmlns:a16="http://schemas.microsoft.com/office/drawing/2014/main" id="{540F7EE4-4A52-4084-029A-31A5AD57310F}"/>
              </a:ext>
            </a:extLst>
          </p:cNvPr>
          <p:cNvSpPr>
            <a:spLocks noGrp="1"/>
          </p:cNvSpPr>
          <p:nvPr>
            <p:ph type="body" sz="quarter" idx="32" hasCustomPrompt="1"/>
          </p:nvPr>
        </p:nvSpPr>
        <p:spPr>
          <a:xfrm>
            <a:off x="6242408" y="5923655"/>
            <a:ext cx="4673240" cy="513542"/>
          </a:xfrm>
        </p:spPr>
        <p:txBody>
          <a:bodyPr>
            <a:normAutofit/>
          </a:bodyPr>
          <a:lstStyle>
            <a:lvl3pPr algn="l">
              <a:defRPr sz="1600"/>
            </a:lvl3pPr>
          </a:lstStyle>
          <a:p>
            <a:pPr lvl="2"/>
            <a:r>
              <a:rPr lang="en-GB"/>
              <a:t>Third level</a:t>
            </a:r>
          </a:p>
        </p:txBody>
      </p:sp>
      <p:sp>
        <p:nvSpPr>
          <p:cNvPr id="48" name="Text Placeholder 29">
            <a:extLst>
              <a:ext uri="{FF2B5EF4-FFF2-40B4-BE49-F238E27FC236}">
                <a16:creationId xmlns:a16="http://schemas.microsoft.com/office/drawing/2014/main" id="{1FEAA1E0-3D33-F422-6FF6-9C8A6D5EC890}"/>
              </a:ext>
            </a:extLst>
          </p:cNvPr>
          <p:cNvSpPr>
            <a:spLocks noGrp="1"/>
          </p:cNvSpPr>
          <p:nvPr>
            <p:ph type="body" sz="quarter" idx="33" hasCustomPrompt="1"/>
          </p:nvPr>
        </p:nvSpPr>
        <p:spPr>
          <a:xfrm>
            <a:off x="6242407" y="6963112"/>
            <a:ext cx="4673240" cy="491270"/>
          </a:xfrm>
        </p:spPr>
        <p:txBody>
          <a:bodyPr>
            <a:normAutofit/>
          </a:bodyPr>
          <a:lstStyle>
            <a:lvl3pPr algn="l">
              <a:defRPr sz="1600"/>
            </a:lvl3pPr>
          </a:lstStyle>
          <a:p>
            <a:pPr lvl="2"/>
            <a:r>
              <a:rPr lang="en-GB"/>
              <a:t>Third level</a:t>
            </a:r>
          </a:p>
        </p:txBody>
      </p:sp>
      <p:sp>
        <p:nvSpPr>
          <p:cNvPr id="49" name="Text Placeholder 29">
            <a:extLst>
              <a:ext uri="{FF2B5EF4-FFF2-40B4-BE49-F238E27FC236}">
                <a16:creationId xmlns:a16="http://schemas.microsoft.com/office/drawing/2014/main" id="{10A2BF10-FA7D-DB0A-8B5C-9DA16E6E86C2}"/>
              </a:ext>
            </a:extLst>
          </p:cNvPr>
          <p:cNvSpPr>
            <a:spLocks noGrp="1"/>
          </p:cNvSpPr>
          <p:nvPr>
            <p:ph type="body" sz="quarter" idx="34" hasCustomPrompt="1"/>
          </p:nvPr>
        </p:nvSpPr>
        <p:spPr>
          <a:xfrm>
            <a:off x="6242407" y="7986691"/>
            <a:ext cx="4673239" cy="506365"/>
          </a:xfrm>
        </p:spPr>
        <p:txBody>
          <a:bodyPr>
            <a:normAutofit/>
          </a:bodyPr>
          <a:lstStyle>
            <a:lvl3pPr algn="l">
              <a:defRPr sz="1600"/>
            </a:lvl3pPr>
          </a:lstStyle>
          <a:p>
            <a:pPr lvl="2"/>
            <a:r>
              <a:rPr lang="en-GB"/>
              <a:t>Third level</a:t>
            </a:r>
          </a:p>
        </p:txBody>
      </p:sp>
      <p:sp>
        <p:nvSpPr>
          <p:cNvPr id="15" name="Text Placeholder 14">
            <a:extLst>
              <a:ext uri="{FF2B5EF4-FFF2-40B4-BE49-F238E27FC236}">
                <a16:creationId xmlns:a16="http://schemas.microsoft.com/office/drawing/2014/main" id="{8B9E4BE6-979C-D5A8-74D9-382A97B60886}"/>
              </a:ext>
            </a:extLst>
          </p:cNvPr>
          <p:cNvSpPr>
            <a:spLocks noGrp="1"/>
          </p:cNvSpPr>
          <p:nvPr>
            <p:ph type="body" sz="quarter" idx="35" hasCustomPrompt="1"/>
          </p:nvPr>
        </p:nvSpPr>
        <p:spPr>
          <a:xfrm>
            <a:off x="6242408" y="2710112"/>
            <a:ext cx="4673242" cy="258498"/>
          </a:xfrm>
        </p:spPr>
        <p:txBody>
          <a:bodyPr>
            <a:noAutofit/>
          </a:bodyPr>
          <a:lstStyle>
            <a:lvl3pPr algn="l">
              <a:defRPr sz="1600" b="1"/>
            </a:lvl3pPr>
          </a:lstStyle>
          <a:p>
            <a:pPr lvl="2"/>
            <a:r>
              <a:rPr lang="en-GB"/>
              <a:t>Third level</a:t>
            </a:r>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242408" y="3673773"/>
            <a:ext cx="4673241" cy="258498"/>
          </a:xfrm>
        </p:spPr>
        <p:txBody>
          <a:bodyPr>
            <a:noAutofit/>
          </a:bodyPr>
          <a:lstStyle>
            <a:lvl3pPr algn="l">
              <a:defRPr sz="1600" b="1"/>
            </a:lvl3pPr>
          </a:lstStyle>
          <a:p>
            <a:pPr lvl="2"/>
            <a:r>
              <a:rPr lang="en-GB"/>
              <a:t>Third level</a:t>
            </a:r>
          </a:p>
        </p:txBody>
      </p:sp>
      <p:sp>
        <p:nvSpPr>
          <p:cNvPr id="61" name="Text Placeholder 14">
            <a:extLst>
              <a:ext uri="{FF2B5EF4-FFF2-40B4-BE49-F238E27FC236}">
                <a16:creationId xmlns:a16="http://schemas.microsoft.com/office/drawing/2014/main" id="{2D11C18F-A84C-345C-EDA6-EAF628E211F2}"/>
              </a:ext>
            </a:extLst>
          </p:cNvPr>
          <p:cNvSpPr>
            <a:spLocks noGrp="1"/>
          </p:cNvSpPr>
          <p:nvPr>
            <p:ph type="body" sz="quarter" idx="37" hasCustomPrompt="1"/>
          </p:nvPr>
        </p:nvSpPr>
        <p:spPr>
          <a:xfrm>
            <a:off x="6242407" y="6662383"/>
            <a:ext cx="4673240" cy="286441"/>
          </a:xfrm>
        </p:spPr>
        <p:txBody>
          <a:bodyPr>
            <a:noAutofit/>
          </a:bodyPr>
          <a:lstStyle>
            <a:lvl3pPr algn="l">
              <a:defRPr sz="1600" b="1"/>
            </a:lvl3pPr>
          </a:lstStyle>
          <a:p>
            <a:pPr lvl="2"/>
            <a:r>
              <a:rPr lang="en-GB"/>
              <a:t>Third level</a:t>
            </a:r>
          </a:p>
        </p:txBody>
      </p:sp>
      <p:sp>
        <p:nvSpPr>
          <p:cNvPr id="62" name="Text Placeholder 14">
            <a:extLst>
              <a:ext uri="{FF2B5EF4-FFF2-40B4-BE49-F238E27FC236}">
                <a16:creationId xmlns:a16="http://schemas.microsoft.com/office/drawing/2014/main" id="{33C8378C-1951-ED60-3B30-D06216A3A379}"/>
              </a:ext>
            </a:extLst>
          </p:cNvPr>
          <p:cNvSpPr>
            <a:spLocks noGrp="1"/>
          </p:cNvSpPr>
          <p:nvPr>
            <p:ph type="body" sz="quarter" idx="38" hasCustomPrompt="1"/>
          </p:nvPr>
        </p:nvSpPr>
        <p:spPr>
          <a:xfrm>
            <a:off x="6242407" y="5653616"/>
            <a:ext cx="4673240" cy="274394"/>
          </a:xfrm>
        </p:spPr>
        <p:txBody>
          <a:bodyPr>
            <a:noAutofit/>
          </a:bodyPr>
          <a:lstStyle>
            <a:lvl3pPr algn="l">
              <a:defRPr sz="1600" b="1"/>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6242408" y="4647793"/>
            <a:ext cx="4673240" cy="274455"/>
          </a:xfrm>
        </p:spPr>
        <p:txBody>
          <a:bodyPr>
            <a:noAutofit/>
          </a:bodyPr>
          <a:lstStyle>
            <a:lvl3pPr algn="l">
              <a:defRPr sz="1600" b="1"/>
            </a:lvl3pPr>
          </a:lstStyle>
          <a:p>
            <a:pPr lvl="2"/>
            <a:r>
              <a:rPr lang="en-GB"/>
              <a:t>Third level</a:t>
            </a:r>
          </a:p>
        </p:txBody>
      </p:sp>
      <p:sp>
        <p:nvSpPr>
          <p:cNvPr id="64" name="Text Placeholder 14">
            <a:extLst>
              <a:ext uri="{FF2B5EF4-FFF2-40B4-BE49-F238E27FC236}">
                <a16:creationId xmlns:a16="http://schemas.microsoft.com/office/drawing/2014/main" id="{2FAA1139-36D1-9E8E-A798-1FEC940F6FBD}"/>
              </a:ext>
            </a:extLst>
          </p:cNvPr>
          <p:cNvSpPr>
            <a:spLocks noGrp="1"/>
          </p:cNvSpPr>
          <p:nvPr>
            <p:ph type="body" sz="quarter" idx="40" hasCustomPrompt="1"/>
          </p:nvPr>
        </p:nvSpPr>
        <p:spPr>
          <a:xfrm>
            <a:off x="6242407" y="7701056"/>
            <a:ext cx="4673239" cy="285635"/>
          </a:xfrm>
        </p:spPr>
        <p:txBody>
          <a:bodyPr>
            <a:noAutofit/>
          </a:bodyPr>
          <a:lstStyle>
            <a:lvl3pPr algn="l">
              <a:defRPr sz="1600" b="1"/>
            </a:lvl3pPr>
          </a:lstStyle>
          <a:p>
            <a:pPr lvl="2"/>
            <a:r>
              <a:rPr lang="en-GB"/>
              <a:t>Third level</a:t>
            </a:r>
          </a:p>
        </p:txBody>
      </p:sp>
      <p:sp>
        <p:nvSpPr>
          <p:cNvPr id="37" name="Slide Number Placeholder 5">
            <a:extLst>
              <a:ext uri="{FF2B5EF4-FFF2-40B4-BE49-F238E27FC236}">
                <a16:creationId xmlns:a16="http://schemas.microsoft.com/office/drawing/2014/main" id="{4D1338EB-552F-A42B-DDD4-A4A239606811}"/>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cxnSp>
        <p:nvCxnSpPr>
          <p:cNvPr id="6" name="Straight Arrow Connector 5">
            <a:extLst>
              <a:ext uri="{FF2B5EF4-FFF2-40B4-BE49-F238E27FC236}">
                <a16:creationId xmlns:a16="http://schemas.microsoft.com/office/drawing/2014/main" id="{34D7B7E0-A152-BE87-1460-AF2275E0F8D3}"/>
              </a:ext>
            </a:extLst>
          </p:cNvPr>
          <p:cNvCxnSpPr>
            <a:cxnSpLocks/>
          </p:cNvCxnSpPr>
          <p:nvPr userDrawn="1"/>
        </p:nvCxnSpPr>
        <p:spPr>
          <a:xfrm>
            <a:off x="11837271" y="5567893"/>
            <a:ext cx="491934"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327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a:t>Click</a:t>
            </a:r>
            <a:endParaRPr lang="en-US"/>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228266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B_diagram_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a:t>Click</a:t>
            </a:r>
            <a:endParaRPr lang="en-US"/>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4174373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and Content_sim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C6125DC-8F08-40AC-205B-842D9D73D263}"/>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8403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3" name="Picture 2">
            <a:extLst>
              <a:ext uri="{FF2B5EF4-FFF2-40B4-BE49-F238E27FC236}">
                <a16:creationId xmlns:a16="http://schemas.microsoft.com/office/drawing/2014/main" id="{3404689C-D456-0524-6D9D-0F06DFE532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40752652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itle and Content_simpl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headEnd type="arrow"/>
            <a:tailEnd type="none"/>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4C6125DC-8F08-40AC-205B-842D9D73D263}"/>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369115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2FB7060-D8FA-C6EA-E860-5E4F4C69EA5B}"/>
              </a:ext>
            </a:extLst>
          </p:cNvPr>
          <p:cNvSpPr>
            <a:spLocks noGrp="1"/>
          </p:cNvSpPr>
          <p:nvPr>
            <p:ph type="pic" sz="quarter" idx="15"/>
          </p:nvPr>
        </p:nvSpPr>
        <p:spPr>
          <a:xfrm>
            <a:off x="8439371" y="0"/>
            <a:ext cx="7332579" cy="9173629"/>
          </a:xfrm>
          <a:custGeom>
            <a:avLst/>
            <a:gdLst>
              <a:gd name="connsiteX0" fmla="*/ -28 w 10629901"/>
              <a:gd name="connsiteY0" fmla="*/ 7626360 h 11858624"/>
              <a:gd name="connsiteX1" fmla="*/ 1052686 w 10629901"/>
              <a:gd name="connsiteY1" fmla="*/ 2348756 h 11858624"/>
              <a:gd name="connsiteX2" fmla="*/ 5314951 w 10629901"/>
              <a:gd name="connsiteY2" fmla="*/ 0 h 11858624"/>
              <a:gd name="connsiteX3" fmla="*/ 9577215 w 10629901"/>
              <a:gd name="connsiteY3" fmla="*/ 2348756 h 11858624"/>
              <a:gd name="connsiteX4" fmla="*/ 10629929 w 10629901"/>
              <a:gd name="connsiteY4" fmla="*/ 7626360 h 11858624"/>
              <a:gd name="connsiteX5" fmla="*/ 7680313 w 10629901"/>
              <a:gd name="connsiteY5" fmla="*/ 11858686 h 11858624"/>
              <a:gd name="connsiteX6" fmla="*/ 2949588 w 10629901"/>
              <a:gd name="connsiteY6" fmla="*/ 11858686 h 11858624"/>
              <a:gd name="connsiteX7" fmla="*/ -28 w 10629901"/>
              <a:gd name="connsiteY7" fmla="*/ 7626360 h 11858624"/>
              <a:gd name="connsiteX0" fmla="*/ 0 w 10629957"/>
              <a:gd name="connsiteY0" fmla="*/ 6226185 h 10458511"/>
              <a:gd name="connsiteX1" fmla="*/ 1052714 w 10629957"/>
              <a:gd name="connsiteY1" fmla="*/ 948581 h 10458511"/>
              <a:gd name="connsiteX2" fmla="*/ 2800379 w 10629957"/>
              <a:gd name="connsiteY2" fmla="*/ 0 h 10458511"/>
              <a:gd name="connsiteX3" fmla="*/ 9577243 w 10629957"/>
              <a:gd name="connsiteY3" fmla="*/ 948581 h 10458511"/>
              <a:gd name="connsiteX4" fmla="*/ 10629957 w 10629957"/>
              <a:gd name="connsiteY4" fmla="*/ 6226185 h 10458511"/>
              <a:gd name="connsiteX5" fmla="*/ 7680341 w 10629957"/>
              <a:gd name="connsiteY5" fmla="*/ 10458511 h 10458511"/>
              <a:gd name="connsiteX6" fmla="*/ 2949616 w 10629957"/>
              <a:gd name="connsiteY6" fmla="*/ 10458511 h 10458511"/>
              <a:gd name="connsiteX7" fmla="*/ 0 w 10629957"/>
              <a:gd name="connsiteY7" fmla="*/ 6226185 h 10458511"/>
              <a:gd name="connsiteX0" fmla="*/ 0 w 10629957"/>
              <a:gd name="connsiteY0" fmla="*/ 6277729 h 10510055"/>
              <a:gd name="connsiteX1" fmla="*/ 1052714 w 10629957"/>
              <a:gd name="connsiteY1" fmla="*/ 1000125 h 10510055"/>
              <a:gd name="connsiteX2" fmla="*/ 2800379 w 10629957"/>
              <a:gd name="connsiteY2" fmla="*/ 51544 h 10510055"/>
              <a:gd name="connsiteX3" fmla="*/ 7548418 w 10629957"/>
              <a:gd name="connsiteY3" fmla="*/ 0 h 10510055"/>
              <a:gd name="connsiteX4" fmla="*/ 10629957 w 10629957"/>
              <a:gd name="connsiteY4" fmla="*/ 6277729 h 10510055"/>
              <a:gd name="connsiteX5" fmla="*/ 7680341 w 10629957"/>
              <a:gd name="connsiteY5" fmla="*/ 10510055 h 10510055"/>
              <a:gd name="connsiteX6" fmla="*/ 2949616 w 10629957"/>
              <a:gd name="connsiteY6" fmla="*/ 10510055 h 10510055"/>
              <a:gd name="connsiteX7" fmla="*/ 0 w 10629957"/>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949616 w 7680341"/>
              <a:gd name="connsiteY6" fmla="*/ 10510055 h 10510055"/>
              <a:gd name="connsiteX7" fmla="*/ 0 w 7680341"/>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092366 w 7680341"/>
              <a:gd name="connsiteY6" fmla="*/ 9167030 h 10510055"/>
              <a:gd name="connsiteX7" fmla="*/ 0 w 7680341"/>
              <a:gd name="connsiteY7" fmla="*/ 6277729 h 10510055"/>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2092366 w 7601007"/>
              <a:gd name="connsiteY6" fmla="*/ 9167030 h 9795680"/>
              <a:gd name="connsiteX7" fmla="*/ 0 w 7601007"/>
              <a:gd name="connsiteY7" fmla="*/ 6277729 h 9795680"/>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1635166 w 7601007"/>
              <a:gd name="connsiteY6" fmla="*/ 8566955 h 9795680"/>
              <a:gd name="connsiteX7" fmla="*/ 0 w 7601007"/>
              <a:gd name="connsiteY7" fmla="*/ 6277729 h 9795680"/>
              <a:gd name="connsiteX0" fmla="*/ 0 w 7601007"/>
              <a:gd name="connsiteY0" fmla="*/ 6277729 h 9249529"/>
              <a:gd name="connsiteX1" fmla="*/ 1052714 w 7601007"/>
              <a:gd name="connsiteY1" fmla="*/ 1000125 h 9249529"/>
              <a:gd name="connsiteX2" fmla="*/ 2800379 w 7601007"/>
              <a:gd name="connsiteY2" fmla="*/ 51544 h 9249529"/>
              <a:gd name="connsiteX3" fmla="*/ 7548418 w 7601007"/>
              <a:gd name="connsiteY3" fmla="*/ 0 h 9249529"/>
              <a:gd name="connsiteX4" fmla="*/ 7601007 w 7601007"/>
              <a:gd name="connsiteY4" fmla="*/ 9249529 h 9249529"/>
              <a:gd name="connsiteX5" fmla="*/ 2108216 w 7601007"/>
              <a:gd name="connsiteY5" fmla="*/ 9224180 h 9249529"/>
              <a:gd name="connsiteX6" fmla="*/ 1635166 w 7601007"/>
              <a:gd name="connsiteY6" fmla="*/ 8566955 h 9249529"/>
              <a:gd name="connsiteX7" fmla="*/ 0 w 7601007"/>
              <a:gd name="connsiteY7" fmla="*/ 6277729 h 9249529"/>
              <a:gd name="connsiteX0" fmla="*/ 0 w 7601007"/>
              <a:gd name="connsiteY0" fmla="*/ 6263442 h 9235242"/>
              <a:gd name="connsiteX1" fmla="*/ 1052714 w 7601007"/>
              <a:gd name="connsiteY1" fmla="*/ 985838 h 9235242"/>
              <a:gd name="connsiteX2" fmla="*/ 2800379 w 7601007"/>
              <a:gd name="connsiteY2" fmla="*/ 37257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152743 h 9235242"/>
              <a:gd name="connsiteX6" fmla="*/ 1635166 w 7601007"/>
              <a:gd name="connsiteY6" fmla="*/ 8552668 h 9235242"/>
              <a:gd name="connsiteX7" fmla="*/ 0 w 7601007"/>
              <a:gd name="connsiteY7" fmla="*/ 6263442 h 9235242"/>
              <a:gd name="connsiteX0" fmla="*/ 0 w 7581413"/>
              <a:gd name="connsiteY0" fmla="*/ 6263442 h 9163396"/>
              <a:gd name="connsiteX1" fmla="*/ 1052714 w 7581413"/>
              <a:gd name="connsiteY1" fmla="*/ 985838 h 9163396"/>
              <a:gd name="connsiteX2" fmla="*/ 2814666 w 7581413"/>
              <a:gd name="connsiteY2" fmla="*/ 22970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052714 w 7581413"/>
              <a:gd name="connsiteY1" fmla="*/ 985838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323648 w 7581413"/>
              <a:gd name="connsiteY1" fmla="*/ 1002772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533566 w 7479813"/>
              <a:gd name="connsiteY6" fmla="*/ 8552668 h 9163396"/>
              <a:gd name="connsiteX7" fmla="*/ 0 w 7479813"/>
              <a:gd name="connsiteY7" fmla="*/ 6381975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222048 w 7479813"/>
              <a:gd name="connsiteY1" fmla="*/ 1002772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353784 w 7479813"/>
              <a:gd name="connsiteY1" fmla="*/ 1026019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332579"/>
              <a:gd name="connsiteY0" fmla="*/ 6288986 h 9163396"/>
              <a:gd name="connsiteX1" fmla="*/ 1206550 w 7332579"/>
              <a:gd name="connsiteY1" fmla="*/ 1026019 h 9163396"/>
              <a:gd name="connsiteX2" fmla="*/ 3377058 w 7332579"/>
              <a:gd name="connsiteY2" fmla="*/ 2159 h 9163396"/>
              <a:gd name="connsiteX3" fmla="*/ 7328159 w 7332579"/>
              <a:gd name="connsiteY3" fmla="*/ 0 h 9163396"/>
              <a:gd name="connsiteX4" fmla="*/ 7332579 w 7332579"/>
              <a:gd name="connsiteY4" fmla="*/ 9163396 h 9163396"/>
              <a:gd name="connsiteX5" fmla="*/ 1859382 w 7332579"/>
              <a:gd name="connsiteY5" fmla="*/ 9152743 h 9163396"/>
              <a:gd name="connsiteX6" fmla="*/ 1708065 w 7332579"/>
              <a:gd name="connsiteY6" fmla="*/ 8925201 h 9163396"/>
              <a:gd name="connsiteX7" fmla="*/ 0 w 7332579"/>
              <a:gd name="connsiteY7" fmla="*/ 6288986 h 9163396"/>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1859382 w 7332579"/>
              <a:gd name="connsiteY5" fmla="*/ 9152743 h 9173174"/>
              <a:gd name="connsiteX6" fmla="*/ 2289251 w 7332579"/>
              <a:gd name="connsiteY6" fmla="*/ 9173174 h 9173174"/>
              <a:gd name="connsiteX7" fmla="*/ 0 w 7332579"/>
              <a:gd name="connsiteY7" fmla="*/ 6288986 h 9173174"/>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2394073 w 7332579"/>
              <a:gd name="connsiteY5" fmla="*/ 9168242 h 9173174"/>
              <a:gd name="connsiteX6" fmla="*/ 2289251 w 7332579"/>
              <a:gd name="connsiteY6" fmla="*/ 9173174 h 9173174"/>
              <a:gd name="connsiteX7" fmla="*/ 0 w 7332579"/>
              <a:gd name="connsiteY7" fmla="*/ 6288986 h 9173174"/>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94073 w 7332579"/>
              <a:gd name="connsiteY5" fmla="*/ 9168242 h 9173629"/>
              <a:gd name="connsiteX6" fmla="*/ 2289251 w 7332579"/>
              <a:gd name="connsiteY6" fmla="*/ 9173174 h 9173629"/>
              <a:gd name="connsiteX7" fmla="*/ 0 w 7332579"/>
              <a:gd name="connsiteY7" fmla="*/ 6288986 h 9173629"/>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47578 w 7332579"/>
              <a:gd name="connsiteY5" fmla="*/ 9168242 h 9173629"/>
              <a:gd name="connsiteX6" fmla="*/ 2289251 w 7332579"/>
              <a:gd name="connsiteY6" fmla="*/ 9173174 h 9173629"/>
              <a:gd name="connsiteX7" fmla="*/ 0 w 7332579"/>
              <a:gd name="connsiteY7" fmla="*/ 6288986 h 9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2579" h="9173629">
                <a:moveTo>
                  <a:pt x="0" y="6288986"/>
                </a:moveTo>
                <a:lnTo>
                  <a:pt x="1206550" y="1026019"/>
                </a:lnTo>
                <a:lnTo>
                  <a:pt x="3377058" y="2159"/>
                </a:lnTo>
                <a:lnTo>
                  <a:pt x="7328159" y="0"/>
                </a:lnTo>
                <a:cubicBezTo>
                  <a:pt x="7336164" y="3078414"/>
                  <a:pt x="7324574" y="6084982"/>
                  <a:pt x="7332579" y="9163396"/>
                </a:cubicBezTo>
                <a:lnTo>
                  <a:pt x="2347578" y="9168242"/>
                </a:lnTo>
                <a:cubicBezTo>
                  <a:pt x="2304888" y="9177635"/>
                  <a:pt x="2324192" y="9171530"/>
                  <a:pt x="2289251" y="9173174"/>
                </a:cubicBezTo>
                <a:lnTo>
                  <a:pt x="0" y="6288986"/>
                </a:lnTo>
                <a:close/>
              </a:path>
            </a:pathLst>
          </a:custGeom>
          <a:ln>
            <a:noFill/>
          </a:ln>
        </p:spPr>
        <p:txBody>
          <a:bodyPr/>
          <a:lstStyle/>
          <a:p>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a:t>Sustainability  |</a:t>
            </a:r>
          </a:p>
        </p:txBody>
      </p:sp>
      <p:sp>
        <p:nvSpPr>
          <p:cNvPr id="9" name="Content Placeholder 6">
            <a:extLst>
              <a:ext uri="{FF2B5EF4-FFF2-40B4-BE49-F238E27FC236}">
                <a16:creationId xmlns:a16="http://schemas.microsoft.com/office/drawing/2014/main" id="{43534DC2-A6B5-7FA2-2549-D363422378DE}"/>
              </a:ext>
            </a:extLst>
          </p:cNvPr>
          <p:cNvSpPr>
            <a:spLocks noGrp="1"/>
          </p:cNvSpPr>
          <p:nvPr>
            <p:ph sz="quarter" idx="16"/>
          </p:nvPr>
        </p:nvSpPr>
        <p:spPr>
          <a:xfrm>
            <a:off x="485638"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6">
            <a:extLst>
              <a:ext uri="{FF2B5EF4-FFF2-40B4-BE49-F238E27FC236}">
                <a16:creationId xmlns:a16="http://schemas.microsoft.com/office/drawing/2014/main" id="{1FB707EE-93E3-8AB9-BC96-26C683377275}"/>
              </a:ext>
            </a:extLst>
          </p:cNvPr>
          <p:cNvSpPr>
            <a:spLocks noGrp="1"/>
          </p:cNvSpPr>
          <p:nvPr>
            <p:ph sz="quarter" idx="17"/>
          </p:nvPr>
        </p:nvSpPr>
        <p:spPr>
          <a:xfrm>
            <a:off x="4410635"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1BCDE676-5253-DE8D-FCAA-DEB97147351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802300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9DCB50-AC23-3699-CADC-2D80B8378169}"/>
              </a:ext>
            </a:extLst>
          </p:cNvPr>
          <p:cNvPicPr>
            <a:picLocks noChangeAspect="1"/>
          </p:cNvPicPr>
          <p:nvPr userDrawn="1"/>
        </p:nvPicPr>
        <p:blipFill>
          <a:blip r:embed="rId3"/>
          <a:stretch>
            <a:fillRect/>
          </a:stretch>
        </p:blipFill>
        <p:spPr>
          <a:xfrm>
            <a:off x="794" y="16620"/>
            <a:ext cx="16256794" cy="9144447"/>
          </a:xfrm>
          <a:prstGeom prst="rect">
            <a:avLst/>
          </a:prstGeom>
        </p:spPr>
      </p:pic>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8978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08C6633-5DFD-2CE6-7EB7-9E4EFC395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15" y="0"/>
            <a:ext cx="16256794" cy="9144447"/>
          </a:xfrm>
          <a:prstGeom prst="rect">
            <a:avLst/>
          </a:prstGeom>
        </p:spPr>
      </p:pic>
    </p:spTree>
    <p:extLst>
      <p:ext uri="{BB962C8B-B14F-4D97-AF65-F5344CB8AC3E}">
        <p14:creationId xmlns:p14="http://schemas.microsoft.com/office/powerpoint/2010/main" val="2268422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308C6633-5DFD-2CE6-7EB7-9E4EFC395CE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115" y="0"/>
            <a:ext cx="16256794" cy="9144447"/>
          </a:xfrm>
          <a:prstGeom prst="rect">
            <a:avLst/>
          </a:prstGeom>
        </p:spPr>
      </p:pic>
      <p:pic>
        <p:nvPicPr>
          <p:cNvPr id="5" name="Picture 4">
            <a:extLst>
              <a:ext uri="{FF2B5EF4-FFF2-40B4-BE49-F238E27FC236}">
                <a16:creationId xmlns:a16="http://schemas.microsoft.com/office/drawing/2014/main" id="{EBF00FD2-2BE8-C63E-3E8E-F52E147ABAD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143" y="0"/>
            <a:ext cx="16266765" cy="9157209"/>
          </a:xfrm>
          <a:prstGeom prst="rect">
            <a:avLst/>
          </a:prstGeom>
        </p:spPr>
      </p:pic>
    </p:spTree>
    <p:extLst>
      <p:ext uri="{BB962C8B-B14F-4D97-AF65-F5344CB8AC3E}">
        <p14:creationId xmlns:p14="http://schemas.microsoft.com/office/powerpoint/2010/main" val="2896498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2FB7060-D8FA-C6EA-E860-5E4F4C69EA5B}"/>
              </a:ext>
            </a:extLst>
          </p:cNvPr>
          <p:cNvSpPr>
            <a:spLocks noGrp="1"/>
          </p:cNvSpPr>
          <p:nvPr>
            <p:ph type="pic" sz="quarter" idx="15"/>
          </p:nvPr>
        </p:nvSpPr>
        <p:spPr>
          <a:xfrm>
            <a:off x="8935605" y="-8682"/>
            <a:ext cx="7332579" cy="9173629"/>
          </a:xfrm>
          <a:custGeom>
            <a:avLst/>
            <a:gdLst>
              <a:gd name="connsiteX0" fmla="*/ -28 w 10629901"/>
              <a:gd name="connsiteY0" fmla="*/ 7626360 h 11858624"/>
              <a:gd name="connsiteX1" fmla="*/ 1052686 w 10629901"/>
              <a:gd name="connsiteY1" fmla="*/ 2348756 h 11858624"/>
              <a:gd name="connsiteX2" fmla="*/ 5314951 w 10629901"/>
              <a:gd name="connsiteY2" fmla="*/ 0 h 11858624"/>
              <a:gd name="connsiteX3" fmla="*/ 9577215 w 10629901"/>
              <a:gd name="connsiteY3" fmla="*/ 2348756 h 11858624"/>
              <a:gd name="connsiteX4" fmla="*/ 10629929 w 10629901"/>
              <a:gd name="connsiteY4" fmla="*/ 7626360 h 11858624"/>
              <a:gd name="connsiteX5" fmla="*/ 7680313 w 10629901"/>
              <a:gd name="connsiteY5" fmla="*/ 11858686 h 11858624"/>
              <a:gd name="connsiteX6" fmla="*/ 2949588 w 10629901"/>
              <a:gd name="connsiteY6" fmla="*/ 11858686 h 11858624"/>
              <a:gd name="connsiteX7" fmla="*/ -28 w 10629901"/>
              <a:gd name="connsiteY7" fmla="*/ 7626360 h 11858624"/>
              <a:gd name="connsiteX0" fmla="*/ 0 w 10629957"/>
              <a:gd name="connsiteY0" fmla="*/ 6226185 h 10458511"/>
              <a:gd name="connsiteX1" fmla="*/ 1052714 w 10629957"/>
              <a:gd name="connsiteY1" fmla="*/ 948581 h 10458511"/>
              <a:gd name="connsiteX2" fmla="*/ 2800379 w 10629957"/>
              <a:gd name="connsiteY2" fmla="*/ 0 h 10458511"/>
              <a:gd name="connsiteX3" fmla="*/ 9577243 w 10629957"/>
              <a:gd name="connsiteY3" fmla="*/ 948581 h 10458511"/>
              <a:gd name="connsiteX4" fmla="*/ 10629957 w 10629957"/>
              <a:gd name="connsiteY4" fmla="*/ 6226185 h 10458511"/>
              <a:gd name="connsiteX5" fmla="*/ 7680341 w 10629957"/>
              <a:gd name="connsiteY5" fmla="*/ 10458511 h 10458511"/>
              <a:gd name="connsiteX6" fmla="*/ 2949616 w 10629957"/>
              <a:gd name="connsiteY6" fmla="*/ 10458511 h 10458511"/>
              <a:gd name="connsiteX7" fmla="*/ 0 w 10629957"/>
              <a:gd name="connsiteY7" fmla="*/ 6226185 h 10458511"/>
              <a:gd name="connsiteX0" fmla="*/ 0 w 10629957"/>
              <a:gd name="connsiteY0" fmla="*/ 6277729 h 10510055"/>
              <a:gd name="connsiteX1" fmla="*/ 1052714 w 10629957"/>
              <a:gd name="connsiteY1" fmla="*/ 1000125 h 10510055"/>
              <a:gd name="connsiteX2" fmla="*/ 2800379 w 10629957"/>
              <a:gd name="connsiteY2" fmla="*/ 51544 h 10510055"/>
              <a:gd name="connsiteX3" fmla="*/ 7548418 w 10629957"/>
              <a:gd name="connsiteY3" fmla="*/ 0 h 10510055"/>
              <a:gd name="connsiteX4" fmla="*/ 10629957 w 10629957"/>
              <a:gd name="connsiteY4" fmla="*/ 6277729 h 10510055"/>
              <a:gd name="connsiteX5" fmla="*/ 7680341 w 10629957"/>
              <a:gd name="connsiteY5" fmla="*/ 10510055 h 10510055"/>
              <a:gd name="connsiteX6" fmla="*/ 2949616 w 10629957"/>
              <a:gd name="connsiteY6" fmla="*/ 10510055 h 10510055"/>
              <a:gd name="connsiteX7" fmla="*/ 0 w 10629957"/>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949616 w 7680341"/>
              <a:gd name="connsiteY6" fmla="*/ 10510055 h 10510055"/>
              <a:gd name="connsiteX7" fmla="*/ 0 w 7680341"/>
              <a:gd name="connsiteY7" fmla="*/ 6277729 h 10510055"/>
              <a:gd name="connsiteX0" fmla="*/ 0 w 7680341"/>
              <a:gd name="connsiteY0" fmla="*/ 6277729 h 10510055"/>
              <a:gd name="connsiteX1" fmla="*/ 1052714 w 7680341"/>
              <a:gd name="connsiteY1" fmla="*/ 1000125 h 10510055"/>
              <a:gd name="connsiteX2" fmla="*/ 2800379 w 7680341"/>
              <a:gd name="connsiteY2" fmla="*/ 51544 h 10510055"/>
              <a:gd name="connsiteX3" fmla="*/ 7548418 w 7680341"/>
              <a:gd name="connsiteY3" fmla="*/ 0 h 10510055"/>
              <a:gd name="connsiteX4" fmla="*/ 7601007 w 7680341"/>
              <a:gd name="connsiteY4" fmla="*/ 9249529 h 10510055"/>
              <a:gd name="connsiteX5" fmla="*/ 7680341 w 7680341"/>
              <a:gd name="connsiteY5" fmla="*/ 10510055 h 10510055"/>
              <a:gd name="connsiteX6" fmla="*/ 2092366 w 7680341"/>
              <a:gd name="connsiteY6" fmla="*/ 9167030 h 10510055"/>
              <a:gd name="connsiteX7" fmla="*/ 0 w 7680341"/>
              <a:gd name="connsiteY7" fmla="*/ 6277729 h 10510055"/>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2092366 w 7601007"/>
              <a:gd name="connsiteY6" fmla="*/ 9167030 h 9795680"/>
              <a:gd name="connsiteX7" fmla="*/ 0 w 7601007"/>
              <a:gd name="connsiteY7" fmla="*/ 6277729 h 9795680"/>
              <a:gd name="connsiteX0" fmla="*/ 0 w 7601007"/>
              <a:gd name="connsiteY0" fmla="*/ 6277729 h 9795680"/>
              <a:gd name="connsiteX1" fmla="*/ 1052714 w 7601007"/>
              <a:gd name="connsiteY1" fmla="*/ 1000125 h 9795680"/>
              <a:gd name="connsiteX2" fmla="*/ 2800379 w 7601007"/>
              <a:gd name="connsiteY2" fmla="*/ 51544 h 9795680"/>
              <a:gd name="connsiteX3" fmla="*/ 7548418 w 7601007"/>
              <a:gd name="connsiteY3" fmla="*/ 0 h 9795680"/>
              <a:gd name="connsiteX4" fmla="*/ 7601007 w 7601007"/>
              <a:gd name="connsiteY4" fmla="*/ 9249529 h 9795680"/>
              <a:gd name="connsiteX5" fmla="*/ 2965466 w 7601007"/>
              <a:gd name="connsiteY5" fmla="*/ 9795680 h 9795680"/>
              <a:gd name="connsiteX6" fmla="*/ 1635166 w 7601007"/>
              <a:gd name="connsiteY6" fmla="*/ 8566955 h 9795680"/>
              <a:gd name="connsiteX7" fmla="*/ 0 w 7601007"/>
              <a:gd name="connsiteY7" fmla="*/ 6277729 h 9795680"/>
              <a:gd name="connsiteX0" fmla="*/ 0 w 7601007"/>
              <a:gd name="connsiteY0" fmla="*/ 6277729 h 9249529"/>
              <a:gd name="connsiteX1" fmla="*/ 1052714 w 7601007"/>
              <a:gd name="connsiteY1" fmla="*/ 1000125 h 9249529"/>
              <a:gd name="connsiteX2" fmla="*/ 2800379 w 7601007"/>
              <a:gd name="connsiteY2" fmla="*/ 51544 h 9249529"/>
              <a:gd name="connsiteX3" fmla="*/ 7548418 w 7601007"/>
              <a:gd name="connsiteY3" fmla="*/ 0 h 9249529"/>
              <a:gd name="connsiteX4" fmla="*/ 7601007 w 7601007"/>
              <a:gd name="connsiteY4" fmla="*/ 9249529 h 9249529"/>
              <a:gd name="connsiteX5" fmla="*/ 2108216 w 7601007"/>
              <a:gd name="connsiteY5" fmla="*/ 9224180 h 9249529"/>
              <a:gd name="connsiteX6" fmla="*/ 1635166 w 7601007"/>
              <a:gd name="connsiteY6" fmla="*/ 8566955 h 9249529"/>
              <a:gd name="connsiteX7" fmla="*/ 0 w 7601007"/>
              <a:gd name="connsiteY7" fmla="*/ 6277729 h 9249529"/>
              <a:gd name="connsiteX0" fmla="*/ 0 w 7601007"/>
              <a:gd name="connsiteY0" fmla="*/ 6263442 h 9235242"/>
              <a:gd name="connsiteX1" fmla="*/ 1052714 w 7601007"/>
              <a:gd name="connsiteY1" fmla="*/ 985838 h 9235242"/>
              <a:gd name="connsiteX2" fmla="*/ 2800379 w 7601007"/>
              <a:gd name="connsiteY2" fmla="*/ 37257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209893 h 9235242"/>
              <a:gd name="connsiteX6" fmla="*/ 1635166 w 7601007"/>
              <a:gd name="connsiteY6" fmla="*/ 8552668 h 9235242"/>
              <a:gd name="connsiteX7" fmla="*/ 0 w 7601007"/>
              <a:gd name="connsiteY7" fmla="*/ 6263442 h 9235242"/>
              <a:gd name="connsiteX0" fmla="*/ 0 w 7601007"/>
              <a:gd name="connsiteY0" fmla="*/ 6263442 h 9235242"/>
              <a:gd name="connsiteX1" fmla="*/ 1052714 w 7601007"/>
              <a:gd name="connsiteY1" fmla="*/ 985838 h 9235242"/>
              <a:gd name="connsiteX2" fmla="*/ 2814666 w 7601007"/>
              <a:gd name="connsiteY2" fmla="*/ 22970 h 9235242"/>
              <a:gd name="connsiteX3" fmla="*/ 7576993 w 7601007"/>
              <a:gd name="connsiteY3" fmla="*/ 0 h 9235242"/>
              <a:gd name="connsiteX4" fmla="*/ 7601007 w 7601007"/>
              <a:gd name="connsiteY4" fmla="*/ 9235242 h 9235242"/>
              <a:gd name="connsiteX5" fmla="*/ 2108216 w 7601007"/>
              <a:gd name="connsiteY5" fmla="*/ 9152743 h 9235242"/>
              <a:gd name="connsiteX6" fmla="*/ 1635166 w 7601007"/>
              <a:gd name="connsiteY6" fmla="*/ 8552668 h 9235242"/>
              <a:gd name="connsiteX7" fmla="*/ 0 w 7601007"/>
              <a:gd name="connsiteY7" fmla="*/ 6263442 h 9235242"/>
              <a:gd name="connsiteX0" fmla="*/ 0 w 7581413"/>
              <a:gd name="connsiteY0" fmla="*/ 6263442 h 9163396"/>
              <a:gd name="connsiteX1" fmla="*/ 1052714 w 7581413"/>
              <a:gd name="connsiteY1" fmla="*/ 985838 h 9163396"/>
              <a:gd name="connsiteX2" fmla="*/ 2814666 w 7581413"/>
              <a:gd name="connsiteY2" fmla="*/ 22970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052714 w 7581413"/>
              <a:gd name="connsiteY1" fmla="*/ 985838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581413"/>
              <a:gd name="connsiteY0" fmla="*/ 6263442 h 9163396"/>
              <a:gd name="connsiteX1" fmla="*/ 1323648 w 7581413"/>
              <a:gd name="connsiteY1" fmla="*/ 1002772 h 9163396"/>
              <a:gd name="connsiteX2" fmla="*/ 2827729 w 7581413"/>
              <a:gd name="connsiteY2" fmla="*/ 9908 h 9163396"/>
              <a:gd name="connsiteX3" fmla="*/ 7576993 w 7581413"/>
              <a:gd name="connsiteY3" fmla="*/ 0 h 9163396"/>
              <a:gd name="connsiteX4" fmla="*/ 7581413 w 7581413"/>
              <a:gd name="connsiteY4" fmla="*/ 9163396 h 9163396"/>
              <a:gd name="connsiteX5" fmla="*/ 2108216 w 7581413"/>
              <a:gd name="connsiteY5" fmla="*/ 9152743 h 9163396"/>
              <a:gd name="connsiteX6" fmla="*/ 1635166 w 7581413"/>
              <a:gd name="connsiteY6" fmla="*/ 8552668 h 9163396"/>
              <a:gd name="connsiteX7" fmla="*/ 0 w 7581413"/>
              <a:gd name="connsiteY7" fmla="*/ 6263442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533566 w 7479813"/>
              <a:gd name="connsiteY6" fmla="*/ 8552668 h 9163396"/>
              <a:gd name="connsiteX7" fmla="*/ 0 w 7479813"/>
              <a:gd name="connsiteY7" fmla="*/ 6381975 h 9163396"/>
              <a:gd name="connsiteX0" fmla="*/ 0 w 7479813"/>
              <a:gd name="connsiteY0" fmla="*/ 6381975 h 9163396"/>
              <a:gd name="connsiteX1" fmla="*/ 1222048 w 7479813"/>
              <a:gd name="connsiteY1" fmla="*/ 1002772 h 9163396"/>
              <a:gd name="connsiteX2" fmla="*/ 2726129 w 7479813"/>
              <a:gd name="connsiteY2" fmla="*/ 9908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222048 w 7479813"/>
              <a:gd name="connsiteY1" fmla="*/ 1002772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479813"/>
              <a:gd name="connsiteY0" fmla="*/ 6381975 h 9163396"/>
              <a:gd name="connsiteX1" fmla="*/ 1353784 w 7479813"/>
              <a:gd name="connsiteY1" fmla="*/ 1026019 h 9163396"/>
              <a:gd name="connsiteX2" fmla="*/ 3524292 w 7479813"/>
              <a:gd name="connsiteY2" fmla="*/ 2159 h 9163396"/>
              <a:gd name="connsiteX3" fmla="*/ 7475393 w 7479813"/>
              <a:gd name="connsiteY3" fmla="*/ 0 h 9163396"/>
              <a:gd name="connsiteX4" fmla="*/ 7479813 w 7479813"/>
              <a:gd name="connsiteY4" fmla="*/ 9163396 h 9163396"/>
              <a:gd name="connsiteX5" fmla="*/ 2006616 w 7479813"/>
              <a:gd name="connsiteY5" fmla="*/ 9152743 h 9163396"/>
              <a:gd name="connsiteX6" fmla="*/ 1855299 w 7479813"/>
              <a:gd name="connsiteY6" fmla="*/ 8925201 h 9163396"/>
              <a:gd name="connsiteX7" fmla="*/ 0 w 7479813"/>
              <a:gd name="connsiteY7" fmla="*/ 6381975 h 9163396"/>
              <a:gd name="connsiteX0" fmla="*/ 0 w 7332579"/>
              <a:gd name="connsiteY0" fmla="*/ 6288986 h 9163396"/>
              <a:gd name="connsiteX1" fmla="*/ 1206550 w 7332579"/>
              <a:gd name="connsiteY1" fmla="*/ 1026019 h 9163396"/>
              <a:gd name="connsiteX2" fmla="*/ 3377058 w 7332579"/>
              <a:gd name="connsiteY2" fmla="*/ 2159 h 9163396"/>
              <a:gd name="connsiteX3" fmla="*/ 7328159 w 7332579"/>
              <a:gd name="connsiteY3" fmla="*/ 0 h 9163396"/>
              <a:gd name="connsiteX4" fmla="*/ 7332579 w 7332579"/>
              <a:gd name="connsiteY4" fmla="*/ 9163396 h 9163396"/>
              <a:gd name="connsiteX5" fmla="*/ 1859382 w 7332579"/>
              <a:gd name="connsiteY5" fmla="*/ 9152743 h 9163396"/>
              <a:gd name="connsiteX6" fmla="*/ 1708065 w 7332579"/>
              <a:gd name="connsiteY6" fmla="*/ 8925201 h 9163396"/>
              <a:gd name="connsiteX7" fmla="*/ 0 w 7332579"/>
              <a:gd name="connsiteY7" fmla="*/ 6288986 h 9163396"/>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1859382 w 7332579"/>
              <a:gd name="connsiteY5" fmla="*/ 9152743 h 9173174"/>
              <a:gd name="connsiteX6" fmla="*/ 2289251 w 7332579"/>
              <a:gd name="connsiteY6" fmla="*/ 9173174 h 9173174"/>
              <a:gd name="connsiteX7" fmla="*/ 0 w 7332579"/>
              <a:gd name="connsiteY7" fmla="*/ 6288986 h 9173174"/>
              <a:gd name="connsiteX0" fmla="*/ 0 w 7332579"/>
              <a:gd name="connsiteY0" fmla="*/ 6288986 h 9173174"/>
              <a:gd name="connsiteX1" fmla="*/ 1206550 w 7332579"/>
              <a:gd name="connsiteY1" fmla="*/ 1026019 h 9173174"/>
              <a:gd name="connsiteX2" fmla="*/ 3377058 w 7332579"/>
              <a:gd name="connsiteY2" fmla="*/ 2159 h 9173174"/>
              <a:gd name="connsiteX3" fmla="*/ 7328159 w 7332579"/>
              <a:gd name="connsiteY3" fmla="*/ 0 h 9173174"/>
              <a:gd name="connsiteX4" fmla="*/ 7332579 w 7332579"/>
              <a:gd name="connsiteY4" fmla="*/ 9163396 h 9173174"/>
              <a:gd name="connsiteX5" fmla="*/ 2394073 w 7332579"/>
              <a:gd name="connsiteY5" fmla="*/ 9168242 h 9173174"/>
              <a:gd name="connsiteX6" fmla="*/ 2289251 w 7332579"/>
              <a:gd name="connsiteY6" fmla="*/ 9173174 h 9173174"/>
              <a:gd name="connsiteX7" fmla="*/ 0 w 7332579"/>
              <a:gd name="connsiteY7" fmla="*/ 6288986 h 9173174"/>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94073 w 7332579"/>
              <a:gd name="connsiteY5" fmla="*/ 9168242 h 9173629"/>
              <a:gd name="connsiteX6" fmla="*/ 2289251 w 7332579"/>
              <a:gd name="connsiteY6" fmla="*/ 9173174 h 9173629"/>
              <a:gd name="connsiteX7" fmla="*/ 0 w 7332579"/>
              <a:gd name="connsiteY7" fmla="*/ 6288986 h 9173629"/>
              <a:gd name="connsiteX0" fmla="*/ 0 w 7332579"/>
              <a:gd name="connsiteY0" fmla="*/ 6288986 h 9173629"/>
              <a:gd name="connsiteX1" fmla="*/ 1206550 w 7332579"/>
              <a:gd name="connsiteY1" fmla="*/ 1026019 h 9173629"/>
              <a:gd name="connsiteX2" fmla="*/ 3377058 w 7332579"/>
              <a:gd name="connsiteY2" fmla="*/ 2159 h 9173629"/>
              <a:gd name="connsiteX3" fmla="*/ 7328159 w 7332579"/>
              <a:gd name="connsiteY3" fmla="*/ 0 h 9173629"/>
              <a:gd name="connsiteX4" fmla="*/ 7332579 w 7332579"/>
              <a:gd name="connsiteY4" fmla="*/ 9163396 h 9173629"/>
              <a:gd name="connsiteX5" fmla="*/ 2347578 w 7332579"/>
              <a:gd name="connsiteY5" fmla="*/ 9168242 h 9173629"/>
              <a:gd name="connsiteX6" fmla="*/ 2289251 w 7332579"/>
              <a:gd name="connsiteY6" fmla="*/ 9173174 h 9173629"/>
              <a:gd name="connsiteX7" fmla="*/ 0 w 7332579"/>
              <a:gd name="connsiteY7" fmla="*/ 6288986 h 917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2579" h="9173629">
                <a:moveTo>
                  <a:pt x="0" y="6288986"/>
                </a:moveTo>
                <a:lnTo>
                  <a:pt x="1206550" y="1026019"/>
                </a:lnTo>
                <a:lnTo>
                  <a:pt x="3377058" y="2159"/>
                </a:lnTo>
                <a:lnTo>
                  <a:pt x="7328159" y="0"/>
                </a:lnTo>
                <a:cubicBezTo>
                  <a:pt x="7336164" y="3078414"/>
                  <a:pt x="7324574" y="6084982"/>
                  <a:pt x="7332579" y="9163396"/>
                </a:cubicBezTo>
                <a:lnTo>
                  <a:pt x="2347578" y="9168242"/>
                </a:lnTo>
                <a:cubicBezTo>
                  <a:pt x="2304888" y="9177635"/>
                  <a:pt x="2324192" y="9171530"/>
                  <a:pt x="2289251" y="9173174"/>
                </a:cubicBezTo>
                <a:lnTo>
                  <a:pt x="0" y="6288986"/>
                </a:lnTo>
                <a:close/>
              </a:path>
            </a:pathLst>
          </a:custGeom>
          <a:ln>
            <a:noFill/>
          </a:ln>
        </p:spPr>
        <p:txBody>
          <a:bodyPr/>
          <a:lstStyle/>
          <a:p>
            <a:endParaRPr lang="en-US"/>
          </a:p>
        </p:txBody>
      </p:sp>
      <p:sp>
        <p:nvSpPr>
          <p:cNvPr id="2" name="Title 1"/>
          <p:cNvSpPr>
            <a:spLocks noGrp="1"/>
          </p:cNvSpPr>
          <p:nvPr>
            <p:ph type="title"/>
          </p:nvPr>
        </p:nvSpPr>
        <p:spPr/>
        <p:txBody>
          <a:bodyPr/>
          <a:lstStyle/>
          <a:p>
            <a:r>
              <a:rPr lang="en-GB"/>
              <a:t>Click to edit Master title style</a:t>
            </a:r>
            <a:endParaRPr lang="en-US"/>
          </a:p>
        </p:txBody>
      </p:sp>
      <p:sp>
        <p:nvSpPr>
          <p:cNvPr id="4" name="Footer Placeholder 3"/>
          <p:cNvSpPr>
            <a:spLocks noGrp="1"/>
          </p:cNvSpPr>
          <p:nvPr>
            <p:ph type="ftr" sz="quarter" idx="11"/>
          </p:nvPr>
        </p:nvSpPr>
        <p:spPr/>
        <p:txBody>
          <a:bodyPr/>
          <a:lstStyle/>
          <a:p>
            <a:r>
              <a:rPr lang="en-US"/>
              <a:t>Sustainability  |</a:t>
            </a:r>
          </a:p>
        </p:txBody>
      </p:sp>
      <p:sp>
        <p:nvSpPr>
          <p:cNvPr id="9" name="Content Placeholder 6">
            <a:extLst>
              <a:ext uri="{FF2B5EF4-FFF2-40B4-BE49-F238E27FC236}">
                <a16:creationId xmlns:a16="http://schemas.microsoft.com/office/drawing/2014/main" id="{43534DC2-A6B5-7FA2-2549-D363422378DE}"/>
              </a:ext>
            </a:extLst>
          </p:cNvPr>
          <p:cNvSpPr>
            <a:spLocks noGrp="1"/>
          </p:cNvSpPr>
          <p:nvPr>
            <p:ph sz="quarter" idx="16"/>
          </p:nvPr>
        </p:nvSpPr>
        <p:spPr>
          <a:xfrm>
            <a:off x="485638"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6">
            <a:extLst>
              <a:ext uri="{FF2B5EF4-FFF2-40B4-BE49-F238E27FC236}">
                <a16:creationId xmlns:a16="http://schemas.microsoft.com/office/drawing/2014/main" id="{1FB707EE-93E3-8AB9-BC96-26C683377275}"/>
              </a:ext>
            </a:extLst>
          </p:cNvPr>
          <p:cNvSpPr>
            <a:spLocks noGrp="1"/>
          </p:cNvSpPr>
          <p:nvPr>
            <p:ph sz="quarter" idx="17"/>
          </p:nvPr>
        </p:nvSpPr>
        <p:spPr>
          <a:xfrm>
            <a:off x="4410635" y="3517462"/>
            <a:ext cx="3325023" cy="3325025"/>
          </a:xfrm>
          <a:prstGeom prst="heptagon">
            <a:avLst/>
          </a:prstGeom>
          <a:ln w="127000">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lide Number Placeholder 5">
            <a:extLst>
              <a:ext uri="{FF2B5EF4-FFF2-40B4-BE49-F238E27FC236}">
                <a16:creationId xmlns:a16="http://schemas.microsoft.com/office/drawing/2014/main" id="{1BCDE676-5253-DE8D-FCAA-DEB97147351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703886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Sustainability  |</a:t>
            </a:r>
          </a:p>
        </p:txBody>
      </p:sp>
      <p:sp>
        <p:nvSpPr>
          <p:cNvPr id="5" name="Slide Number Placeholder 5">
            <a:extLst>
              <a:ext uri="{FF2B5EF4-FFF2-40B4-BE49-F238E27FC236}">
                <a16:creationId xmlns:a16="http://schemas.microsoft.com/office/drawing/2014/main" id="{7F260835-944E-7CBD-3997-491A87F1EAE2}"/>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2626419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a:p>
        </p:txBody>
      </p:sp>
      <p:sp>
        <p:nvSpPr>
          <p:cNvPr id="3" name="Content Placeholder 2"/>
          <p:cNvSpPr>
            <a:spLocks noGrp="1"/>
          </p:cNvSpPr>
          <p:nvPr>
            <p:ph idx="1"/>
          </p:nvPr>
        </p:nvSpPr>
        <p:spPr>
          <a:xfrm>
            <a:off x="6911592" y="1316567"/>
            <a:ext cx="8230404"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D4245972-D3D9-B483-0041-8D9AFD4A144F}"/>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738868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827" y="609600"/>
            <a:ext cx="5243495" cy="2133600"/>
          </a:xfrm>
        </p:spPr>
        <p:txBody>
          <a:bodyPr anchor="b"/>
          <a:lstStyle>
            <a:lvl1pPr>
              <a:defRPr sz="4267"/>
            </a:lvl1pPr>
          </a:lstStyle>
          <a:p>
            <a:r>
              <a:rPr lang="en-GB"/>
              <a:t>Click to edit Master title style</a:t>
            </a:r>
            <a:endParaRPr lang="en-US"/>
          </a:p>
        </p:txBody>
      </p:sp>
      <p:sp>
        <p:nvSpPr>
          <p:cNvPr id="3" name="Picture Placeholder 2"/>
          <p:cNvSpPr>
            <a:spLocks noGrp="1" noChangeAspect="1"/>
          </p:cNvSpPr>
          <p:nvPr>
            <p:ph type="pic" idx="1"/>
          </p:nvPr>
        </p:nvSpPr>
        <p:spPr>
          <a:xfrm>
            <a:off x="6911592" y="1316567"/>
            <a:ext cx="8230404" cy="6498167"/>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GB"/>
              <a:t>Click icon to add picture</a:t>
            </a:r>
            <a:endParaRPr lang="en-US"/>
          </a:p>
        </p:txBody>
      </p:sp>
      <p:sp>
        <p:nvSpPr>
          <p:cNvPr id="4" name="Text Placeholder 3"/>
          <p:cNvSpPr>
            <a:spLocks noGrp="1"/>
          </p:cNvSpPr>
          <p:nvPr>
            <p:ph type="body" sz="half" idx="2"/>
          </p:nvPr>
        </p:nvSpPr>
        <p:spPr>
          <a:xfrm>
            <a:off x="1119827" y="2743200"/>
            <a:ext cx="5243495" cy="508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GB"/>
              <a:t>Click to edit Master text styles</a:t>
            </a:r>
          </a:p>
        </p:txBody>
      </p:sp>
      <p:sp>
        <p:nvSpPr>
          <p:cNvPr id="5" name="Date Placeholder 4"/>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10/16/2023</a:t>
            </a:fld>
            <a:endParaRPr lang="en-US"/>
          </a:p>
        </p:txBody>
      </p:sp>
      <p:sp>
        <p:nvSpPr>
          <p:cNvPr id="6" name="Footer Placeholder 5"/>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7D9F9920-B0B6-28A2-62FE-A54B339F4348}"/>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1941319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10B00B66-1DD8-6CEF-8ECF-43ED974D05BE}"/>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3168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2" name="Picture 1">
            <a:extLst>
              <a:ext uri="{FF2B5EF4-FFF2-40B4-BE49-F238E27FC236}">
                <a16:creationId xmlns:a16="http://schemas.microsoft.com/office/drawing/2014/main" id="{A1E15ABE-7EE4-4A97-FAA8-1736137AD8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6257588" cy="9152043"/>
          </a:xfrm>
          <a:prstGeom prst="rect">
            <a:avLst/>
          </a:prstGeom>
        </p:spPr>
      </p:pic>
    </p:spTree>
    <p:extLst>
      <p:ext uri="{BB962C8B-B14F-4D97-AF65-F5344CB8AC3E}">
        <p14:creationId xmlns:p14="http://schemas.microsoft.com/office/powerpoint/2010/main" val="195339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4337" y="486834"/>
            <a:ext cx="3505542" cy="7749117"/>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1117709" y="486834"/>
            <a:ext cx="10313407" cy="77491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1117709" y="8475134"/>
            <a:ext cx="3657957" cy="486833"/>
          </a:xfrm>
          <a:prstGeom prst="rect">
            <a:avLst/>
          </a:prstGeom>
        </p:spPr>
        <p:txBody>
          <a:bodyPr/>
          <a:lstStyle/>
          <a:p>
            <a:fld id="{C9125D00-F7C3-3147-8FA7-087DEE8832CD}" type="datetimeFigureOut">
              <a:rPr lang="en-US" smtClean="0"/>
              <a:t>10/16/2023</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96A4707-2BE5-C8B2-2A71-D40AE0F1F27C}"/>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972138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E7AF-1298-7727-ACE8-E99754474DED}"/>
              </a:ext>
            </a:extLst>
          </p:cNvPr>
          <p:cNvSpPr>
            <a:spLocks noGrp="1"/>
          </p:cNvSpPr>
          <p:nvPr>
            <p:ph type="ctrTitle"/>
          </p:nvPr>
        </p:nvSpPr>
        <p:spPr>
          <a:xfrm>
            <a:off x="2032000" y="1497013"/>
            <a:ext cx="12193588" cy="3182937"/>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5C3538C-AFC8-5EBD-11BC-16A8D87966C2}"/>
              </a:ext>
            </a:extLst>
          </p:cNvPr>
          <p:cNvSpPr>
            <a:spLocks noGrp="1"/>
          </p:cNvSpPr>
          <p:nvPr>
            <p:ph type="subTitle" idx="1"/>
          </p:nvPr>
        </p:nvSpPr>
        <p:spPr>
          <a:xfrm>
            <a:off x="2032000" y="4802188"/>
            <a:ext cx="12193588" cy="220821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776375-923B-BBD3-E153-118134ACA230}"/>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5" name="Footer Placeholder 4">
            <a:extLst>
              <a:ext uri="{FF2B5EF4-FFF2-40B4-BE49-F238E27FC236}">
                <a16:creationId xmlns:a16="http://schemas.microsoft.com/office/drawing/2014/main" id="{4A0E00CF-14C1-7BBB-EF95-89DC1BB9F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A2F6D-29F9-58E4-688B-DA1E5E1F8E44}"/>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8435725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DE5E-C45B-5C30-6A45-E4304B608C3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B8EEE0-D309-955A-C1A2-73AC06397D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0565BB-C942-DE28-7F7E-DC71B0DACB08}"/>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5" name="Footer Placeholder 4">
            <a:extLst>
              <a:ext uri="{FF2B5EF4-FFF2-40B4-BE49-F238E27FC236}">
                <a16:creationId xmlns:a16="http://schemas.microsoft.com/office/drawing/2014/main" id="{95F092E4-D234-612F-BA10-A169AF20A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C8E7E5-8A29-4398-2BC8-F95A680CECDC}"/>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958076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DDCE4-9E53-3D0E-ABE4-43F7B0A47DA6}"/>
              </a:ext>
            </a:extLst>
          </p:cNvPr>
          <p:cNvSpPr>
            <a:spLocks noGrp="1"/>
          </p:cNvSpPr>
          <p:nvPr>
            <p:ph type="title"/>
          </p:nvPr>
        </p:nvSpPr>
        <p:spPr>
          <a:xfrm>
            <a:off x="1109663" y="2279650"/>
            <a:ext cx="14022387" cy="38036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E32D0B7-62BC-25D8-E753-B55CC7E2A468}"/>
              </a:ext>
            </a:extLst>
          </p:cNvPr>
          <p:cNvSpPr>
            <a:spLocks noGrp="1"/>
          </p:cNvSpPr>
          <p:nvPr>
            <p:ph type="body" idx="1"/>
          </p:nvPr>
        </p:nvSpPr>
        <p:spPr>
          <a:xfrm>
            <a:off x="1109663" y="6119813"/>
            <a:ext cx="14022387" cy="20002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59E874-F06A-1983-AA94-18929772B002}"/>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5" name="Footer Placeholder 4">
            <a:extLst>
              <a:ext uri="{FF2B5EF4-FFF2-40B4-BE49-F238E27FC236}">
                <a16:creationId xmlns:a16="http://schemas.microsoft.com/office/drawing/2014/main" id="{7D833F51-1C52-585D-9E48-E72550D6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5DE76-BA89-D917-8C76-6EC3C4DDF2BE}"/>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034880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A7FD9-51D9-BAF0-C0F2-28586B5F79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716B93-5B89-C74D-27E7-FA600F4303E5}"/>
              </a:ext>
            </a:extLst>
          </p:cNvPr>
          <p:cNvSpPr>
            <a:spLocks noGrp="1"/>
          </p:cNvSpPr>
          <p:nvPr>
            <p:ph sz="half" idx="1"/>
          </p:nvPr>
        </p:nvSpPr>
        <p:spPr>
          <a:xfrm>
            <a:off x="1117600" y="2433638"/>
            <a:ext cx="6934200"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CA3582A-6D7F-FB3C-37BF-9033C5E0A58F}"/>
              </a:ext>
            </a:extLst>
          </p:cNvPr>
          <p:cNvSpPr>
            <a:spLocks noGrp="1"/>
          </p:cNvSpPr>
          <p:nvPr>
            <p:ph sz="half" idx="2"/>
          </p:nvPr>
        </p:nvSpPr>
        <p:spPr>
          <a:xfrm>
            <a:off x="8204200" y="2433638"/>
            <a:ext cx="6935788" cy="580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E8699B-214C-4B7C-CCEE-C96EC858C376}"/>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6" name="Footer Placeholder 5">
            <a:extLst>
              <a:ext uri="{FF2B5EF4-FFF2-40B4-BE49-F238E27FC236}">
                <a16:creationId xmlns:a16="http://schemas.microsoft.com/office/drawing/2014/main" id="{5DE7A2D2-7D61-7D92-EB9D-B60FB6870F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A09E8-EB0B-2C43-3A09-3EC3DD8FC1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1671833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D4DB3-EC2F-E6B6-EE9A-FD909C982794}"/>
              </a:ext>
            </a:extLst>
          </p:cNvPr>
          <p:cNvSpPr>
            <a:spLocks noGrp="1"/>
          </p:cNvSpPr>
          <p:nvPr>
            <p:ph type="title"/>
          </p:nvPr>
        </p:nvSpPr>
        <p:spPr>
          <a:xfrm>
            <a:off x="1119188" y="487363"/>
            <a:ext cx="14022387" cy="176688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B017415-E951-C3DD-5354-9C1EDDB69D57}"/>
              </a:ext>
            </a:extLst>
          </p:cNvPr>
          <p:cNvSpPr>
            <a:spLocks noGrp="1"/>
          </p:cNvSpPr>
          <p:nvPr>
            <p:ph type="body" idx="1"/>
          </p:nvPr>
        </p:nvSpPr>
        <p:spPr>
          <a:xfrm>
            <a:off x="1119188" y="2241550"/>
            <a:ext cx="687863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ED3CBA-356F-E158-0AD7-60F9E83D5E88}"/>
              </a:ext>
            </a:extLst>
          </p:cNvPr>
          <p:cNvSpPr>
            <a:spLocks noGrp="1"/>
          </p:cNvSpPr>
          <p:nvPr>
            <p:ph sz="half" idx="2"/>
          </p:nvPr>
        </p:nvSpPr>
        <p:spPr>
          <a:xfrm>
            <a:off x="1119188" y="3340100"/>
            <a:ext cx="687863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A2B1AE9-3872-A94E-DC03-AF73431A8588}"/>
              </a:ext>
            </a:extLst>
          </p:cNvPr>
          <p:cNvSpPr>
            <a:spLocks noGrp="1"/>
          </p:cNvSpPr>
          <p:nvPr>
            <p:ph type="body" sz="quarter" idx="3"/>
          </p:nvPr>
        </p:nvSpPr>
        <p:spPr>
          <a:xfrm>
            <a:off x="8231188" y="2241550"/>
            <a:ext cx="6910387" cy="10985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10338B-F176-8BCC-08F1-84D9BEF16245}"/>
              </a:ext>
            </a:extLst>
          </p:cNvPr>
          <p:cNvSpPr>
            <a:spLocks noGrp="1"/>
          </p:cNvSpPr>
          <p:nvPr>
            <p:ph sz="quarter" idx="4"/>
          </p:nvPr>
        </p:nvSpPr>
        <p:spPr>
          <a:xfrm>
            <a:off x="8231188" y="3340100"/>
            <a:ext cx="6910387" cy="4913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9A93E13-F64D-36C2-3A96-1ED31CF8B466}"/>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8" name="Footer Placeholder 7">
            <a:extLst>
              <a:ext uri="{FF2B5EF4-FFF2-40B4-BE49-F238E27FC236}">
                <a16:creationId xmlns:a16="http://schemas.microsoft.com/office/drawing/2014/main" id="{B0F52879-7EA7-8A4D-0771-D831123A2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007BAE-3DE4-ED1A-E0F7-5F2618883178}"/>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3340967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23EC-3D03-CF8B-25B2-0F8F04EF50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C38345-49FA-D206-376F-8336C4478B18}"/>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4" name="Footer Placeholder 3">
            <a:extLst>
              <a:ext uri="{FF2B5EF4-FFF2-40B4-BE49-F238E27FC236}">
                <a16:creationId xmlns:a16="http://schemas.microsoft.com/office/drawing/2014/main" id="{7FF94E86-B911-1A51-8ED6-9A3FB2DCBD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430EBE-6A9A-1136-869D-A9B28C0B2BD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61705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AEDF4-CC12-6366-19BD-F5153360B412}"/>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3" name="Footer Placeholder 2">
            <a:extLst>
              <a:ext uri="{FF2B5EF4-FFF2-40B4-BE49-F238E27FC236}">
                <a16:creationId xmlns:a16="http://schemas.microsoft.com/office/drawing/2014/main" id="{F8487247-20BD-F2F2-2ACE-89066446B7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232FB-794A-B6BF-A102-244B8145420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941722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F5D7-CE14-1190-9C40-B0D58B16E5BD}"/>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9B5DCF1-149D-1397-4AE2-79753993E162}"/>
              </a:ext>
            </a:extLst>
          </p:cNvPr>
          <p:cNvSpPr>
            <a:spLocks noGrp="1"/>
          </p:cNvSpPr>
          <p:nvPr>
            <p:ph idx="1"/>
          </p:nvPr>
        </p:nvSpPr>
        <p:spPr>
          <a:xfrm>
            <a:off x="6911975" y="1316038"/>
            <a:ext cx="8229600" cy="6499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9C21F2E-2368-A669-7865-55328BB5A830}"/>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E28698E-A303-1C62-24C9-BCFBA3A61AC2}"/>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6" name="Footer Placeholder 5">
            <a:extLst>
              <a:ext uri="{FF2B5EF4-FFF2-40B4-BE49-F238E27FC236}">
                <a16:creationId xmlns:a16="http://schemas.microsoft.com/office/drawing/2014/main" id="{EE74E394-455F-E7D2-38AE-F74D8C01D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D742C-F47E-571B-F815-9DCB386A8281}"/>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524343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0F609-6681-721D-3E31-E1E5DF6546D0}"/>
              </a:ext>
            </a:extLst>
          </p:cNvPr>
          <p:cNvSpPr>
            <a:spLocks noGrp="1"/>
          </p:cNvSpPr>
          <p:nvPr>
            <p:ph type="title"/>
          </p:nvPr>
        </p:nvSpPr>
        <p:spPr>
          <a:xfrm>
            <a:off x="1119188" y="609600"/>
            <a:ext cx="5243512" cy="21336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0C206B6-A955-0212-79CC-0D5E818E7823}"/>
              </a:ext>
            </a:extLst>
          </p:cNvPr>
          <p:cNvSpPr>
            <a:spLocks noGrp="1"/>
          </p:cNvSpPr>
          <p:nvPr>
            <p:ph type="pic" idx="1"/>
          </p:nvPr>
        </p:nvSpPr>
        <p:spPr>
          <a:xfrm>
            <a:off x="6911975" y="1316038"/>
            <a:ext cx="8229600" cy="64992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63F044-88B5-B57F-A0EF-74620A239A39}"/>
              </a:ext>
            </a:extLst>
          </p:cNvPr>
          <p:cNvSpPr>
            <a:spLocks noGrp="1"/>
          </p:cNvSpPr>
          <p:nvPr>
            <p:ph type="body" sz="half" idx="2"/>
          </p:nvPr>
        </p:nvSpPr>
        <p:spPr>
          <a:xfrm>
            <a:off x="1119188" y="2743200"/>
            <a:ext cx="5243512" cy="508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C01B92-F52E-E434-142B-9C5E635F8954}"/>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6" name="Footer Placeholder 5">
            <a:extLst>
              <a:ext uri="{FF2B5EF4-FFF2-40B4-BE49-F238E27FC236}">
                <a16:creationId xmlns:a16="http://schemas.microsoft.com/office/drawing/2014/main" id="{71A6C34E-58D4-BDF1-1034-CD6B8D60C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D075D-A7FD-5C52-2EBD-4507B78E68EB}"/>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268813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10" name="Picture 9">
            <a:extLst>
              <a:ext uri="{FF2B5EF4-FFF2-40B4-BE49-F238E27FC236}">
                <a16:creationId xmlns:a16="http://schemas.microsoft.com/office/drawing/2014/main" id="{F732B9AF-28BB-4600-CD54-0153457D0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24974404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721FC-87BF-322E-F210-5E271697F98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CEB477-5352-DFFD-8BF7-5A295E56E4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F82981-B35A-8C7E-929D-1B8C396C2C76}"/>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5" name="Footer Placeholder 4">
            <a:extLst>
              <a:ext uri="{FF2B5EF4-FFF2-40B4-BE49-F238E27FC236}">
                <a16:creationId xmlns:a16="http://schemas.microsoft.com/office/drawing/2014/main" id="{E9706713-91B2-DD05-FF88-DCD6AC4BC8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7E8C2-3ADA-3F0B-6C00-A1074B046605}"/>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4225662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D7E1A5-B155-5530-5566-2725C4600AC4}"/>
              </a:ext>
            </a:extLst>
          </p:cNvPr>
          <p:cNvSpPr>
            <a:spLocks noGrp="1"/>
          </p:cNvSpPr>
          <p:nvPr>
            <p:ph type="title" orient="vert"/>
          </p:nvPr>
        </p:nvSpPr>
        <p:spPr>
          <a:xfrm>
            <a:off x="11634788" y="487363"/>
            <a:ext cx="3505200" cy="77485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E211CE1-9D16-1B7D-B0EF-2E71FE88CB4F}"/>
              </a:ext>
            </a:extLst>
          </p:cNvPr>
          <p:cNvSpPr>
            <a:spLocks noGrp="1"/>
          </p:cNvSpPr>
          <p:nvPr>
            <p:ph type="body" orient="vert" idx="1"/>
          </p:nvPr>
        </p:nvSpPr>
        <p:spPr>
          <a:xfrm>
            <a:off x="1117600" y="487363"/>
            <a:ext cx="10364788" cy="77485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9491EC2-326F-55D4-2B63-36C1989BFADD}"/>
              </a:ext>
            </a:extLst>
          </p:cNvPr>
          <p:cNvSpPr>
            <a:spLocks noGrp="1"/>
          </p:cNvSpPr>
          <p:nvPr>
            <p:ph type="dt" sz="half" idx="10"/>
          </p:nvPr>
        </p:nvSpPr>
        <p:spPr/>
        <p:txBody>
          <a:bodyPr/>
          <a:lstStyle/>
          <a:p>
            <a:fld id="{C3A00D54-1420-A344-802B-454F02A2C47C}" type="datetimeFigureOut">
              <a:rPr lang="en-US" smtClean="0"/>
              <a:t>10/16/2023</a:t>
            </a:fld>
            <a:endParaRPr lang="en-US"/>
          </a:p>
        </p:txBody>
      </p:sp>
      <p:sp>
        <p:nvSpPr>
          <p:cNvPr id="5" name="Footer Placeholder 4">
            <a:extLst>
              <a:ext uri="{FF2B5EF4-FFF2-40B4-BE49-F238E27FC236}">
                <a16:creationId xmlns:a16="http://schemas.microsoft.com/office/drawing/2014/main" id="{3E10E72D-18C5-AB2B-33AF-2ACC42CB1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D443B-C039-58BC-84EC-F2E60B094E20}"/>
              </a:ext>
            </a:extLst>
          </p:cNvPr>
          <p:cNvSpPr>
            <a:spLocks noGrp="1"/>
          </p:cNvSpPr>
          <p:nvPr>
            <p:ph type="sldNum" sz="quarter" idx="12"/>
          </p:nvPr>
        </p:nvSpPr>
        <p:spPr/>
        <p:txBody>
          <a:bodyPr/>
          <a:lstStyle/>
          <a:p>
            <a:fld id="{68B447FA-CA2C-5047-A1C4-8C6F1E606A98}" type="slidenum">
              <a:rPr lang="en-US" smtClean="0"/>
              <a:t>‹#›</a:t>
            </a:fld>
            <a:endParaRPr lang="en-US"/>
          </a:p>
        </p:txBody>
      </p:sp>
    </p:spTree>
    <p:extLst>
      <p:ext uri="{BB962C8B-B14F-4D97-AF65-F5344CB8AC3E}">
        <p14:creationId xmlns:p14="http://schemas.microsoft.com/office/powerpoint/2010/main" val="73892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13331687" y="680297"/>
            <a:ext cx="2275650" cy="486833"/>
          </a:xfrm>
        </p:spPr>
        <p:txBody>
          <a:bodyPr/>
          <a:lstStyle/>
          <a:p>
            <a:r>
              <a:rPr lang="en-US"/>
              <a:t>Innovation and change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3" name="Title 2">
            <a:extLst>
              <a:ext uri="{FF2B5EF4-FFF2-40B4-BE49-F238E27FC236}">
                <a16:creationId xmlns:a16="http://schemas.microsoft.com/office/drawing/2014/main" id="{A4974198-0EBB-EE33-521E-0EFC317ECDBE}"/>
              </a:ext>
            </a:extLst>
          </p:cNvPr>
          <p:cNvSpPr>
            <a:spLocks noGrp="1"/>
          </p:cNvSpPr>
          <p:nvPr>
            <p:ph type="title"/>
          </p:nvPr>
        </p:nvSpPr>
        <p:spPr>
          <a:xfrm>
            <a:off x="411858" y="1445908"/>
            <a:ext cx="14022170" cy="728133"/>
          </a:xfrm>
        </p:spPr>
        <p:txBody>
          <a:bodyPr/>
          <a:lstStyle/>
          <a:p>
            <a:r>
              <a:rPr lang="en-GB"/>
              <a:t>Emerging technologies and sustainability</a:t>
            </a:r>
            <a:endParaRPr lang="en-US"/>
          </a:p>
        </p:txBody>
      </p:sp>
      <p:pic>
        <p:nvPicPr>
          <p:cNvPr id="4" name="Picture 3">
            <a:extLst>
              <a:ext uri="{FF2B5EF4-FFF2-40B4-BE49-F238E27FC236}">
                <a16:creationId xmlns:a16="http://schemas.microsoft.com/office/drawing/2014/main" id="{AD3D96F8-24D1-E866-70B0-6F92AA015E3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048094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1858" y="1445908"/>
            <a:ext cx="9981697" cy="728133"/>
          </a:xfrm>
        </p:spPr>
        <p:txBody>
          <a:bodyPr/>
          <a:lstStyle/>
          <a:p>
            <a:r>
              <a:rPr lang="en-GB"/>
              <a:t>Click to edit Master title style</a:t>
            </a:r>
            <a:endParaRPr lang="en-US"/>
          </a:p>
        </p:txBody>
      </p:sp>
      <p:sp>
        <p:nvSpPr>
          <p:cNvPr id="5" name="Footer Placeholder 4"/>
          <p:cNvSpPr>
            <a:spLocks noGrp="1"/>
          </p:cNvSpPr>
          <p:nvPr>
            <p:ph type="ftr" sz="quarter" idx="11"/>
          </p:nvPr>
        </p:nvSpPr>
        <p:spPr>
          <a:xfrm>
            <a:off x="10393555" y="680297"/>
            <a:ext cx="5213782" cy="486833"/>
          </a:xfrm>
        </p:spPr>
        <p:txBody>
          <a:bodyPr/>
          <a:lstStyle/>
          <a:p>
            <a:r>
              <a:rPr lang="en-US"/>
              <a:t>Sustainability  |</a:t>
            </a:r>
          </a:p>
        </p:txBody>
      </p:sp>
      <p:cxnSp>
        <p:nvCxnSpPr>
          <p:cNvPr id="25" name="Straight Arrow Connector 24">
            <a:extLst>
              <a:ext uri="{FF2B5EF4-FFF2-40B4-BE49-F238E27FC236}">
                <a16:creationId xmlns:a16="http://schemas.microsoft.com/office/drawing/2014/main" id="{1EEBE850-DD37-DC83-58E8-28BF54123E31}"/>
              </a:ext>
            </a:extLst>
          </p:cNvPr>
          <p:cNvCxnSpPr>
            <a:cxnSpLocks/>
          </p:cNvCxnSpPr>
          <p:nvPr userDrawn="1"/>
        </p:nvCxnSpPr>
        <p:spPr>
          <a:xfrm>
            <a:off x="411858" y="4568611"/>
            <a:ext cx="4219964"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30" name="Text Placeholder 29">
            <a:extLst>
              <a:ext uri="{FF2B5EF4-FFF2-40B4-BE49-F238E27FC236}">
                <a16:creationId xmlns:a16="http://schemas.microsoft.com/office/drawing/2014/main" id="{81F7BC98-7CD0-684B-3592-45A710A2AE6D}"/>
              </a:ext>
            </a:extLst>
          </p:cNvPr>
          <p:cNvSpPr>
            <a:spLocks noGrp="1"/>
          </p:cNvSpPr>
          <p:nvPr>
            <p:ph type="body" sz="quarter" idx="19" hasCustomPrompt="1"/>
          </p:nvPr>
        </p:nvSpPr>
        <p:spPr>
          <a:xfrm>
            <a:off x="411858" y="4165865"/>
            <a:ext cx="2677714" cy="383529"/>
          </a:xfrm>
        </p:spPr>
        <p:txBody>
          <a:bodyPr/>
          <a:lstStyle/>
          <a:p>
            <a:pPr lvl="2"/>
            <a:r>
              <a:rPr lang="en-GB"/>
              <a:t>Third level</a:t>
            </a:r>
          </a:p>
        </p:txBody>
      </p:sp>
      <p:sp>
        <p:nvSpPr>
          <p:cNvPr id="40" name="Content Placeholder 6">
            <a:extLst>
              <a:ext uri="{FF2B5EF4-FFF2-40B4-BE49-F238E27FC236}">
                <a16:creationId xmlns:a16="http://schemas.microsoft.com/office/drawing/2014/main" id="{1A04E5D9-C80A-EFE1-C276-F91333F4D45C}"/>
              </a:ext>
            </a:extLst>
          </p:cNvPr>
          <p:cNvSpPr>
            <a:spLocks noGrp="1"/>
          </p:cNvSpPr>
          <p:nvPr>
            <p:ph sz="quarter" idx="26"/>
          </p:nvPr>
        </p:nvSpPr>
        <p:spPr>
          <a:xfrm>
            <a:off x="60581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3" name="Content Placeholder 6">
            <a:extLst>
              <a:ext uri="{FF2B5EF4-FFF2-40B4-BE49-F238E27FC236}">
                <a16:creationId xmlns:a16="http://schemas.microsoft.com/office/drawing/2014/main" id="{F971CA1C-4DFA-F19E-ED92-E067DA4CB826}"/>
              </a:ext>
            </a:extLst>
          </p:cNvPr>
          <p:cNvSpPr>
            <a:spLocks noGrp="1"/>
          </p:cNvSpPr>
          <p:nvPr>
            <p:ph sz="quarter" idx="28"/>
          </p:nvPr>
        </p:nvSpPr>
        <p:spPr>
          <a:xfrm>
            <a:off x="318320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0" name="Text Placeholder 14">
            <a:extLst>
              <a:ext uri="{FF2B5EF4-FFF2-40B4-BE49-F238E27FC236}">
                <a16:creationId xmlns:a16="http://schemas.microsoft.com/office/drawing/2014/main" id="{83A59D01-5DD8-A717-B7C7-A6A0DED88EB5}"/>
              </a:ext>
            </a:extLst>
          </p:cNvPr>
          <p:cNvSpPr>
            <a:spLocks noGrp="1"/>
          </p:cNvSpPr>
          <p:nvPr>
            <p:ph type="body" sz="quarter" idx="36" hasCustomPrompt="1"/>
          </p:nvPr>
        </p:nvSpPr>
        <p:spPr>
          <a:xfrm>
            <a:off x="649239" y="7608292"/>
            <a:ext cx="1095375" cy="477837"/>
          </a:xfrm>
        </p:spPr>
        <p:txBody>
          <a:bodyPr/>
          <a:lstStyle>
            <a:lvl3pPr algn="ctr">
              <a:defRPr/>
            </a:lvl3pPr>
          </a:lstStyle>
          <a:p>
            <a:pPr lvl="2"/>
            <a:r>
              <a:rPr lang="en-GB"/>
              <a:t>Third level</a:t>
            </a:r>
          </a:p>
        </p:txBody>
      </p:sp>
      <p:sp>
        <p:nvSpPr>
          <p:cNvPr id="63" name="Text Placeholder 14">
            <a:extLst>
              <a:ext uri="{FF2B5EF4-FFF2-40B4-BE49-F238E27FC236}">
                <a16:creationId xmlns:a16="http://schemas.microsoft.com/office/drawing/2014/main" id="{989EF47C-4348-2AF7-0E7B-86139A4A9261}"/>
              </a:ext>
            </a:extLst>
          </p:cNvPr>
          <p:cNvSpPr>
            <a:spLocks noGrp="1"/>
          </p:cNvSpPr>
          <p:nvPr>
            <p:ph type="body" sz="quarter" idx="39" hasCustomPrompt="1"/>
          </p:nvPr>
        </p:nvSpPr>
        <p:spPr>
          <a:xfrm>
            <a:off x="3278806" y="7513913"/>
            <a:ext cx="1095375" cy="477837"/>
          </a:xfrm>
        </p:spPr>
        <p:txBody>
          <a:bodyPr/>
          <a:lstStyle>
            <a:lvl3pPr algn="ctr">
              <a:defRPr/>
            </a:lvl3pPr>
          </a:lstStyle>
          <a:p>
            <a:pPr lvl="2"/>
            <a:r>
              <a:rPr lang="en-GB"/>
              <a:t>Third level</a:t>
            </a:r>
          </a:p>
        </p:txBody>
      </p:sp>
      <p:sp>
        <p:nvSpPr>
          <p:cNvPr id="38" name="Content Placeholder 6">
            <a:extLst>
              <a:ext uri="{FF2B5EF4-FFF2-40B4-BE49-F238E27FC236}">
                <a16:creationId xmlns:a16="http://schemas.microsoft.com/office/drawing/2014/main" id="{2665C20B-909B-4DC8-9885-04990A5D0350}"/>
              </a:ext>
            </a:extLst>
          </p:cNvPr>
          <p:cNvSpPr>
            <a:spLocks noGrp="1"/>
          </p:cNvSpPr>
          <p:nvPr>
            <p:ph sz="quarter" idx="40"/>
          </p:nvPr>
        </p:nvSpPr>
        <p:spPr>
          <a:xfrm>
            <a:off x="5806464"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39" name="Content Placeholder 6">
            <a:extLst>
              <a:ext uri="{FF2B5EF4-FFF2-40B4-BE49-F238E27FC236}">
                <a16:creationId xmlns:a16="http://schemas.microsoft.com/office/drawing/2014/main" id="{AFCC6EA3-8AC0-8391-694C-285B2305984E}"/>
              </a:ext>
            </a:extLst>
          </p:cNvPr>
          <p:cNvSpPr>
            <a:spLocks noGrp="1"/>
          </p:cNvSpPr>
          <p:nvPr>
            <p:ph sz="quarter" idx="41"/>
          </p:nvPr>
        </p:nvSpPr>
        <p:spPr>
          <a:xfrm>
            <a:off x="8383851"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41" name="Text Placeholder 14">
            <a:extLst>
              <a:ext uri="{FF2B5EF4-FFF2-40B4-BE49-F238E27FC236}">
                <a16:creationId xmlns:a16="http://schemas.microsoft.com/office/drawing/2014/main" id="{42BE7498-09B7-D49D-E531-D8F9EBB4B1E7}"/>
              </a:ext>
            </a:extLst>
          </p:cNvPr>
          <p:cNvSpPr>
            <a:spLocks noGrp="1"/>
          </p:cNvSpPr>
          <p:nvPr>
            <p:ph type="body" sz="quarter" idx="42" hasCustomPrompt="1"/>
          </p:nvPr>
        </p:nvSpPr>
        <p:spPr>
          <a:xfrm>
            <a:off x="5849889" y="7608292"/>
            <a:ext cx="1095375" cy="477837"/>
          </a:xfrm>
        </p:spPr>
        <p:txBody>
          <a:bodyPr/>
          <a:lstStyle>
            <a:lvl3pPr algn="ctr">
              <a:defRPr/>
            </a:lvl3pPr>
          </a:lstStyle>
          <a:p>
            <a:pPr lvl="2"/>
            <a:r>
              <a:rPr lang="en-GB"/>
              <a:t>Third level</a:t>
            </a:r>
          </a:p>
        </p:txBody>
      </p:sp>
      <p:sp>
        <p:nvSpPr>
          <p:cNvPr id="65" name="Text Placeholder 14">
            <a:extLst>
              <a:ext uri="{FF2B5EF4-FFF2-40B4-BE49-F238E27FC236}">
                <a16:creationId xmlns:a16="http://schemas.microsoft.com/office/drawing/2014/main" id="{03811367-FE27-ECFE-C386-9265B1434F58}"/>
              </a:ext>
            </a:extLst>
          </p:cNvPr>
          <p:cNvSpPr>
            <a:spLocks noGrp="1"/>
          </p:cNvSpPr>
          <p:nvPr>
            <p:ph type="body" sz="quarter" idx="43" hasCustomPrompt="1"/>
          </p:nvPr>
        </p:nvSpPr>
        <p:spPr>
          <a:xfrm>
            <a:off x="8479456" y="7513913"/>
            <a:ext cx="1095375" cy="477837"/>
          </a:xfrm>
        </p:spPr>
        <p:txBody>
          <a:bodyPr/>
          <a:lstStyle>
            <a:lvl3pPr algn="ctr">
              <a:defRPr/>
            </a:lvl3pPr>
          </a:lstStyle>
          <a:p>
            <a:pPr lvl="2"/>
            <a:r>
              <a:rPr lang="en-GB"/>
              <a:t>Third level</a:t>
            </a:r>
          </a:p>
        </p:txBody>
      </p:sp>
      <p:sp>
        <p:nvSpPr>
          <p:cNvPr id="66" name="Content Placeholder 6">
            <a:extLst>
              <a:ext uri="{FF2B5EF4-FFF2-40B4-BE49-F238E27FC236}">
                <a16:creationId xmlns:a16="http://schemas.microsoft.com/office/drawing/2014/main" id="{E103C0BF-D3BA-1CDE-B3FA-A0B6C37251B2}"/>
              </a:ext>
            </a:extLst>
          </p:cNvPr>
          <p:cNvSpPr>
            <a:spLocks noGrp="1"/>
          </p:cNvSpPr>
          <p:nvPr>
            <p:ph sz="quarter" idx="44"/>
          </p:nvPr>
        </p:nvSpPr>
        <p:spPr>
          <a:xfrm>
            <a:off x="11035692" y="6300944"/>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7" name="Content Placeholder 6">
            <a:extLst>
              <a:ext uri="{FF2B5EF4-FFF2-40B4-BE49-F238E27FC236}">
                <a16:creationId xmlns:a16="http://schemas.microsoft.com/office/drawing/2014/main" id="{3F1EC2D2-0106-87F4-853F-12BB2CA09962}"/>
              </a:ext>
            </a:extLst>
          </p:cNvPr>
          <p:cNvSpPr>
            <a:spLocks noGrp="1"/>
          </p:cNvSpPr>
          <p:nvPr>
            <p:ph sz="quarter" idx="45"/>
          </p:nvPr>
        </p:nvSpPr>
        <p:spPr>
          <a:xfrm>
            <a:off x="13613079" y="6261232"/>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68" name="Text Placeholder 14">
            <a:extLst>
              <a:ext uri="{FF2B5EF4-FFF2-40B4-BE49-F238E27FC236}">
                <a16:creationId xmlns:a16="http://schemas.microsoft.com/office/drawing/2014/main" id="{458C1720-3803-E0DE-533A-868F1F49EC8E}"/>
              </a:ext>
            </a:extLst>
          </p:cNvPr>
          <p:cNvSpPr>
            <a:spLocks noGrp="1"/>
          </p:cNvSpPr>
          <p:nvPr>
            <p:ph type="body" sz="quarter" idx="46" hasCustomPrompt="1"/>
          </p:nvPr>
        </p:nvSpPr>
        <p:spPr>
          <a:xfrm>
            <a:off x="11079117" y="7608292"/>
            <a:ext cx="1095375" cy="477837"/>
          </a:xfrm>
        </p:spPr>
        <p:txBody>
          <a:bodyPr/>
          <a:lstStyle>
            <a:lvl3pPr algn="ctr">
              <a:defRPr/>
            </a:lvl3pPr>
          </a:lstStyle>
          <a:p>
            <a:pPr lvl="2"/>
            <a:r>
              <a:rPr lang="en-GB"/>
              <a:t>Third level</a:t>
            </a:r>
          </a:p>
        </p:txBody>
      </p:sp>
      <p:sp>
        <p:nvSpPr>
          <p:cNvPr id="69" name="Text Placeholder 14">
            <a:extLst>
              <a:ext uri="{FF2B5EF4-FFF2-40B4-BE49-F238E27FC236}">
                <a16:creationId xmlns:a16="http://schemas.microsoft.com/office/drawing/2014/main" id="{E52F994A-5D48-BF28-3DEC-0B809C7990D4}"/>
              </a:ext>
            </a:extLst>
          </p:cNvPr>
          <p:cNvSpPr>
            <a:spLocks noGrp="1"/>
          </p:cNvSpPr>
          <p:nvPr>
            <p:ph type="body" sz="quarter" idx="47" hasCustomPrompt="1"/>
          </p:nvPr>
        </p:nvSpPr>
        <p:spPr>
          <a:xfrm>
            <a:off x="13708684" y="7513913"/>
            <a:ext cx="1095375" cy="477837"/>
          </a:xfrm>
        </p:spPr>
        <p:txBody>
          <a:bodyPr/>
          <a:lstStyle>
            <a:lvl3pPr algn="ctr">
              <a:defRPr/>
            </a:lvl3pPr>
          </a:lstStyle>
          <a:p>
            <a:pPr lvl="2"/>
            <a:r>
              <a:rPr lang="en-GB"/>
              <a:t>Third level</a:t>
            </a:r>
          </a:p>
        </p:txBody>
      </p:sp>
      <p:cxnSp>
        <p:nvCxnSpPr>
          <p:cNvPr id="70" name="Straight Arrow Connector 69">
            <a:extLst>
              <a:ext uri="{FF2B5EF4-FFF2-40B4-BE49-F238E27FC236}">
                <a16:creationId xmlns:a16="http://schemas.microsoft.com/office/drawing/2014/main" id="{88EE313E-EF5F-9635-708F-8D9287DBD52E}"/>
              </a:ext>
            </a:extLst>
          </p:cNvPr>
          <p:cNvCxnSpPr>
            <a:cxnSpLocks/>
          </p:cNvCxnSpPr>
          <p:nvPr userDrawn="1"/>
        </p:nvCxnSpPr>
        <p:spPr>
          <a:xfrm>
            <a:off x="20145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8175550C-F2F1-3AE7-3328-20D58CD2B597}"/>
              </a:ext>
            </a:extLst>
          </p:cNvPr>
          <p:cNvCxnSpPr>
            <a:cxnSpLocks/>
          </p:cNvCxnSpPr>
          <p:nvPr userDrawn="1"/>
        </p:nvCxnSpPr>
        <p:spPr>
          <a:xfrm>
            <a:off x="4643438"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9F668B7F-71DF-6E48-1F74-42B992D8DCD4}"/>
              </a:ext>
            </a:extLst>
          </p:cNvPr>
          <p:cNvCxnSpPr>
            <a:cxnSpLocks/>
          </p:cNvCxnSpPr>
          <p:nvPr userDrawn="1"/>
        </p:nvCxnSpPr>
        <p:spPr>
          <a:xfrm>
            <a:off x="98726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71D670B-12EA-546B-E5B4-9AA823569F32}"/>
              </a:ext>
            </a:extLst>
          </p:cNvPr>
          <p:cNvCxnSpPr>
            <a:cxnSpLocks/>
          </p:cNvCxnSpPr>
          <p:nvPr userDrawn="1"/>
        </p:nvCxnSpPr>
        <p:spPr>
          <a:xfrm>
            <a:off x="12501563" y="6889001"/>
            <a:ext cx="1031185" cy="0"/>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C5704CB-CDF6-0680-7A0F-6BD1159D996A}"/>
              </a:ext>
            </a:extLst>
          </p:cNvPr>
          <p:cNvCxnSpPr>
            <a:cxnSpLocks/>
          </p:cNvCxnSpPr>
          <p:nvPr userDrawn="1"/>
        </p:nvCxnSpPr>
        <p:spPr>
          <a:xfrm>
            <a:off x="7243763" y="6889001"/>
            <a:ext cx="1031185" cy="0"/>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77" name="Text Placeholder 29">
            <a:extLst>
              <a:ext uri="{FF2B5EF4-FFF2-40B4-BE49-F238E27FC236}">
                <a16:creationId xmlns:a16="http://schemas.microsoft.com/office/drawing/2014/main" id="{73B1CE35-BD5B-FF1B-1D6F-E2D84F200CFC}"/>
              </a:ext>
            </a:extLst>
          </p:cNvPr>
          <p:cNvSpPr>
            <a:spLocks noGrp="1"/>
          </p:cNvSpPr>
          <p:nvPr>
            <p:ph type="body" sz="quarter" idx="48" hasCustomPrompt="1"/>
          </p:nvPr>
        </p:nvSpPr>
        <p:spPr>
          <a:xfrm>
            <a:off x="6700994" y="4463666"/>
            <a:ext cx="2170563" cy="1553352"/>
          </a:xfrm>
        </p:spPr>
        <p:txBody>
          <a:bodyPr/>
          <a:lstStyle>
            <a:lvl3pPr algn="ctr">
              <a:defRPr/>
            </a:lvl3pPr>
          </a:lstStyle>
          <a:p>
            <a:pPr lvl="2"/>
            <a:r>
              <a:rPr lang="en-GB"/>
              <a:t>Third level</a:t>
            </a:r>
          </a:p>
        </p:txBody>
      </p:sp>
      <p:sp>
        <p:nvSpPr>
          <p:cNvPr id="78" name="Content Placeholder 6">
            <a:extLst>
              <a:ext uri="{FF2B5EF4-FFF2-40B4-BE49-F238E27FC236}">
                <a16:creationId xmlns:a16="http://schemas.microsoft.com/office/drawing/2014/main" id="{6C5EB8DC-5360-CE76-274B-BB58171ECFE7}"/>
              </a:ext>
            </a:extLst>
          </p:cNvPr>
          <p:cNvSpPr>
            <a:spLocks noGrp="1"/>
          </p:cNvSpPr>
          <p:nvPr>
            <p:ph sz="quarter" idx="49"/>
          </p:nvPr>
        </p:nvSpPr>
        <p:spPr>
          <a:xfrm>
            <a:off x="5049226"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79" name="Text Placeholder 14">
            <a:extLst>
              <a:ext uri="{FF2B5EF4-FFF2-40B4-BE49-F238E27FC236}">
                <a16:creationId xmlns:a16="http://schemas.microsoft.com/office/drawing/2014/main" id="{6376B28D-25C1-9520-9A0F-6D617E298E68}"/>
              </a:ext>
            </a:extLst>
          </p:cNvPr>
          <p:cNvSpPr>
            <a:spLocks noGrp="1"/>
          </p:cNvSpPr>
          <p:nvPr>
            <p:ph type="body" sz="quarter" idx="50" hasCustomPrompt="1"/>
          </p:nvPr>
        </p:nvSpPr>
        <p:spPr>
          <a:xfrm>
            <a:off x="5092651" y="5136555"/>
            <a:ext cx="1095375" cy="477837"/>
          </a:xfrm>
        </p:spPr>
        <p:txBody>
          <a:bodyPr/>
          <a:lstStyle>
            <a:lvl3pPr algn="ctr">
              <a:defRPr/>
            </a:lvl3pPr>
          </a:lstStyle>
          <a:p>
            <a:pPr lvl="2"/>
            <a:r>
              <a:rPr lang="en-GB"/>
              <a:t>Third level</a:t>
            </a:r>
          </a:p>
        </p:txBody>
      </p:sp>
      <p:sp>
        <p:nvSpPr>
          <p:cNvPr id="80" name="Content Placeholder 6">
            <a:extLst>
              <a:ext uri="{FF2B5EF4-FFF2-40B4-BE49-F238E27FC236}">
                <a16:creationId xmlns:a16="http://schemas.microsoft.com/office/drawing/2014/main" id="{08096E47-C25E-DDF7-2F0C-8BA748B68447}"/>
              </a:ext>
            </a:extLst>
          </p:cNvPr>
          <p:cNvSpPr>
            <a:spLocks noGrp="1"/>
          </p:cNvSpPr>
          <p:nvPr>
            <p:ph sz="quarter" idx="51"/>
          </p:nvPr>
        </p:nvSpPr>
        <p:spPr>
          <a:xfrm>
            <a:off x="9206892" y="3829207"/>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1" name="Text Placeholder 14">
            <a:extLst>
              <a:ext uri="{FF2B5EF4-FFF2-40B4-BE49-F238E27FC236}">
                <a16:creationId xmlns:a16="http://schemas.microsoft.com/office/drawing/2014/main" id="{6EB83CC1-40CC-71C2-2AC7-13057919404E}"/>
              </a:ext>
            </a:extLst>
          </p:cNvPr>
          <p:cNvSpPr>
            <a:spLocks noGrp="1"/>
          </p:cNvSpPr>
          <p:nvPr>
            <p:ph type="body" sz="quarter" idx="52" hasCustomPrompt="1"/>
          </p:nvPr>
        </p:nvSpPr>
        <p:spPr>
          <a:xfrm>
            <a:off x="9250317" y="5136555"/>
            <a:ext cx="1095375" cy="477837"/>
          </a:xfrm>
        </p:spPr>
        <p:txBody>
          <a:bodyPr/>
          <a:lstStyle>
            <a:lvl3pPr algn="ctr">
              <a:defRPr/>
            </a:lvl3pPr>
          </a:lstStyle>
          <a:p>
            <a:pPr lvl="2"/>
            <a:r>
              <a:rPr lang="en-GB"/>
              <a:t>Third level</a:t>
            </a:r>
          </a:p>
        </p:txBody>
      </p:sp>
      <p:sp>
        <p:nvSpPr>
          <p:cNvPr id="83" name="Content Placeholder 6">
            <a:extLst>
              <a:ext uri="{FF2B5EF4-FFF2-40B4-BE49-F238E27FC236}">
                <a16:creationId xmlns:a16="http://schemas.microsoft.com/office/drawing/2014/main" id="{2F047CC8-875D-4148-0A71-DFF145E98F19}"/>
              </a:ext>
            </a:extLst>
          </p:cNvPr>
          <p:cNvSpPr>
            <a:spLocks noGrp="1"/>
          </p:cNvSpPr>
          <p:nvPr>
            <p:ph sz="quarter" idx="53"/>
          </p:nvPr>
        </p:nvSpPr>
        <p:spPr>
          <a:xfrm>
            <a:off x="7120917"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84" name="Text Placeholder 14">
            <a:extLst>
              <a:ext uri="{FF2B5EF4-FFF2-40B4-BE49-F238E27FC236}">
                <a16:creationId xmlns:a16="http://schemas.microsoft.com/office/drawing/2014/main" id="{3A6B629C-496F-30EB-10B7-0F823CD79485}"/>
              </a:ext>
            </a:extLst>
          </p:cNvPr>
          <p:cNvSpPr>
            <a:spLocks noGrp="1"/>
          </p:cNvSpPr>
          <p:nvPr>
            <p:ph type="body" sz="quarter" idx="54" hasCustomPrompt="1"/>
          </p:nvPr>
        </p:nvSpPr>
        <p:spPr>
          <a:xfrm>
            <a:off x="7164342" y="3607793"/>
            <a:ext cx="1095375" cy="477837"/>
          </a:xfrm>
        </p:spPr>
        <p:txBody>
          <a:bodyPr/>
          <a:lstStyle>
            <a:lvl3pPr algn="ctr">
              <a:defRPr/>
            </a:lvl3pPr>
          </a:lstStyle>
          <a:p>
            <a:pPr lvl="2"/>
            <a:r>
              <a:rPr lang="en-GB"/>
              <a:t>Third level</a:t>
            </a:r>
          </a:p>
        </p:txBody>
      </p:sp>
      <p:cxnSp>
        <p:nvCxnSpPr>
          <p:cNvPr id="85" name="Straight Arrow Connector 84">
            <a:extLst>
              <a:ext uri="{FF2B5EF4-FFF2-40B4-BE49-F238E27FC236}">
                <a16:creationId xmlns:a16="http://schemas.microsoft.com/office/drawing/2014/main" id="{F90F8C93-9395-15E4-CDEA-A23A967FDDD1}"/>
              </a:ext>
            </a:extLst>
          </p:cNvPr>
          <p:cNvCxnSpPr>
            <a:cxnSpLocks/>
          </p:cNvCxnSpPr>
          <p:nvPr userDrawn="1"/>
        </p:nvCxnSpPr>
        <p:spPr>
          <a:xfrm flipV="1">
            <a:off x="9286876" y="5458047"/>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06FDEF80-4B28-9C0E-4153-0AC297588123}"/>
              </a:ext>
            </a:extLst>
          </p:cNvPr>
          <p:cNvCxnSpPr>
            <a:cxnSpLocks/>
          </p:cNvCxnSpPr>
          <p:nvPr userDrawn="1"/>
        </p:nvCxnSpPr>
        <p:spPr>
          <a:xfrm>
            <a:off x="5999562" y="5485102"/>
            <a:ext cx="225719" cy="745154"/>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E343168-A891-86F0-A02B-06B4403428B5}"/>
              </a:ext>
            </a:extLst>
          </p:cNvPr>
          <p:cNvCxnSpPr>
            <a:cxnSpLocks/>
          </p:cNvCxnSpPr>
          <p:nvPr userDrawn="1"/>
        </p:nvCxnSpPr>
        <p:spPr>
          <a:xfrm flipH="1">
            <a:off x="6298187"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EBD3ED41-73E6-AF8F-EBDD-02EE0F43CF26}"/>
              </a:ext>
            </a:extLst>
          </p:cNvPr>
          <p:cNvCxnSpPr>
            <a:cxnSpLocks/>
          </p:cNvCxnSpPr>
          <p:nvPr userDrawn="1"/>
        </p:nvCxnSpPr>
        <p:spPr>
          <a:xfrm>
            <a:off x="8403434" y="3358590"/>
            <a:ext cx="778807" cy="568853"/>
          </a:xfrm>
          <a:prstGeom prst="straightConnector1">
            <a:avLst/>
          </a:prstGeom>
          <a:ln w="15875">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9" name="Content Placeholder 6">
            <a:extLst>
              <a:ext uri="{FF2B5EF4-FFF2-40B4-BE49-F238E27FC236}">
                <a16:creationId xmlns:a16="http://schemas.microsoft.com/office/drawing/2014/main" id="{1E918644-F917-835B-B644-3228C06755BB}"/>
              </a:ext>
            </a:extLst>
          </p:cNvPr>
          <p:cNvSpPr>
            <a:spLocks noGrp="1"/>
          </p:cNvSpPr>
          <p:nvPr>
            <p:ph sz="quarter" idx="55"/>
          </p:nvPr>
        </p:nvSpPr>
        <p:spPr>
          <a:xfrm>
            <a:off x="11650054"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0" name="Text Placeholder 14">
            <a:extLst>
              <a:ext uri="{FF2B5EF4-FFF2-40B4-BE49-F238E27FC236}">
                <a16:creationId xmlns:a16="http://schemas.microsoft.com/office/drawing/2014/main" id="{488F3D23-6144-9989-EBC6-F90244273107}"/>
              </a:ext>
            </a:extLst>
          </p:cNvPr>
          <p:cNvSpPr>
            <a:spLocks noGrp="1"/>
          </p:cNvSpPr>
          <p:nvPr>
            <p:ph type="body" sz="quarter" idx="56" hasCustomPrompt="1"/>
          </p:nvPr>
        </p:nvSpPr>
        <p:spPr>
          <a:xfrm>
            <a:off x="11693479" y="3607793"/>
            <a:ext cx="1095375" cy="477837"/>
          </a:xfrm>
        </p:spPr>
        <p:txBody>
          <a:bodyPr/>
          <a:lstStyle>
            <a:lvl3pPr algn="ctr">
              <a:defRPr/>
            </a:lvl3pPr>
          </a:lstStyle>
          <a:p>
            <a:pPr lvl="2"/>
            <a:r>
              <a:rPr lang="en-GB"/>
              <a:t>Third level</a:t>
            </a:r>
          </a:p>
        </p:txBody>
      </p:sp>
      <p:sp>
        <p:nvSpPr>
          <p:cNvPr id="91" name="Content Placeholder 6">
            <a:extLst>
              <a:ext uri="{FF2B5EF4-FFF2-40B4-BE49-F238E27FC236}">
                <a16:creationId xmlns:a16="http://schemas.microsoft.com/office/drawing/2014/main" id="{56598799-1CB2-81F6-F9B2-97F37E78A9EA}"/>
              </a:ext>
            </a:extLst>
          </p:cNvPr>
          <p:cNvSpPr>
            <a:spLocks noGrp="1"/>
          </p:cNvSpPr>
          <p:nvPr>
            <p:ph sz="quarter" idx="57"/>
          </p:nvPr>
        </p:nvSpPr>
        <p:spPr>
          <a:xfrm>
            <a:off x="14236092" y="2300445"/>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2" name="Text Placeholder 14">
            <a:extLst>
              <a:ext uri="{FF2B5EF4-FFF2-40B4-BE49-F238E27FC236}">
                <a16:creationId xmlns:a16="http://schemas.microsoft.com/office/drawing/2014/main" id="{E5F21458-B3FA-B86A-2EBF-DBB619C809D3}"/>
              </a:ext>
            </a:extLst>
          </p:cNvPr>
          <p:cNvSpPr>
            <a:spLocks noGrp="1"/>
          </p:cNvSpPr>
          <p:nvPr>
            <p:ph type="body" sz="quarter" idx="58" hasCustomPrompt="1"/>
          </p:nvPr>
        </p:nvSpPr>
        <p:spPr>
          <a:xfrm>
            <a:off x="14279517" y="3607793"/>
            <a:ext cx="1095375" cy="477837"/>
          </a:xfrm>
        </p:spPr>
        <p:txBody>
          <a:bodyPr/>
          <a:lstStyle>
            <a:lvl3pPr algn="ctr">
              <a:defRPr/>
            </a:lvl3pPr>
          </a:lstStyle>
          <a:p>
            <a:pPr lvl="2"/>
            <a:r>
              <a:rPr lang="en-GB"/>
              <a:t>Third level</a:t>
            </a:r>
          </a:p>
        </p:txBody>
      </p:sp>
      <p:sp>
        <p:nvSpPr>
          <p:cNvPr id="93" name="Content Placeholder 6">
            <a:extLst>
              <a:ext uri="{FF2B5EF4-FFF2-40B4-BE49-F238E27FC236}">
                <a16:creationId xmlns:a16="http://schemas.microsoft.com/office/drawing/2014/main" id="{556960CE-B9D0-5A52-B181-2B3F4C4137E6}"/>
              </a:ext>
            </a:extLst>
          </p:cNvPr>
          <p:cNvSpPr>
            <a:spLocks noGrp="1"/>
          </p:cNvSpPr>
          <p:nvPr>
            <p:ph sz="quarter" idx="59"/>
          </p:nvPr>
        </p:nvSpPr>
        <p:spPr>
          <a:xfrm>
            <a:off x="12964505" y="3800633"/>
            <a:ext cx="1248961" cy="1248962"/>
          </a:xfrm>
          <a:prstGeom prst="heptagon">
            <a:avLst/>
          </a:prstGeom>
          <a:ln w="28575">
            <a:gradFill flip="none" rotWithShape="1">
              <a:gsLst>
                <a:gs pos="21000">
                  <a:srgbClr val="3DB876"/>
                </a:gs>
                <a:gs pos="100000">
                  <a:srgbClr val="FFD600"/>
                </a:gs>
              </a:gsLst>
              <a:lin ang="18900000" scaled="1"/>
              <a:tileRect/>
            </a:gradFill>
          </a:ln>
        </p:spPr>
        <p:txBody>
          <a:bodyPr/>
          <a:lstStyle>
            <a:lvl1pPr algn="ctr">
              <a:defRPr/>
            </a:lvl1pPr>
            <a:lvl2pPr algn="ctr">
              <a:defRPr/>
            </a:lvl2pPr>
            <a:lvl3pPr algn="ctr">
              <a:defRPr/>
            </a:lvl3pPr>
            <a:lvl4pPr algn="ctr">
              <a:defRPr/>
            </a:lvl4pPr>
            <a:lvl5pPr algn="ctr">
              <a:defRPr/>
            </a:lvl5pPr>
          </a:lstStyle>
          <a:p>
            <a:pPr lvl="0"/>
            <a:r>
              <a:rPr lang="en-GB"/>
              <a:t>Click</a:t>
            </a:r>
            <a:endParaRPr lang="en-US"/>
          </a:p>
        </p:txBody>
      </p:sp>
      <p:sp>
        <p:nvSpPr>
          <p:cNvPr id="94" name="Text Placeholder 14">
            <a:extLst>
              <a:ext uri="{FF2B5EF4-FFF2-40B4-BE49-F238E27FC236}">
                <a16:creationId xmlns:a16="http://schemas.microsoft.com/office/drawing/2014/main" id="{57D3FA11-4CE9-6B71-5338-3E19CF65ECA3}"/>
              </a:ext>
            </a:extLst>
          </p:cNvPr>
          <p:cNvSpPr>
            <a:spLocks noGrp="1"/>
          </p:cNvSpPr>
          <p:nvPr>
            <p:ph type="body" sz="quarter" idx="60" hasCustomPrompt="1"/>
          </p:nvPr>
        </p:nvSpPr>
        <p:spPr>
          <a:xfrm>
            <a:off x="13007930" y="5107981"/>
            <a:ext cx="1095375" cy="477837"/>
          </a:xfrm>
        </p:spPr>
        <p:txBody>
          <a:bodyPr/>
          <a:lstStyle>
            <a:lvl3pPr algn="ctr">
              <a:defRPr/>
            </a:lvl3pPr>
          </a:lstStyle>
          <a:p>
            <a:pPr lvl="2"/>
            <a:r>
              <a:rPr lang="en-GB"/>
              <a:t>Third level</a:t>
            </a:r>
          </a:p>
        </p:txBody>
      </p:sp>
      <p:sp>
        <p:nvSpPr>
          <p:cNvPr id="96" name="Content Placeholder 6">
            <a:extLst>
              <a:ext uri="{FF2B5EF4-FFF2-40B4-BE49-F238E27FC236}">
                <a16:creationId xmlns:a16="http://schemas.microsoft.com/office/drawing/2014/main" id="{821DFC8E-5444-0990-EDD9-DDD33132341E}"/>
              </a:ext>
            </a:extLst>
          </p:cNvPr>
          <p:cNvSpPr>
            <a:spLocks noGrp="1"/>
          </p:cNvSpPr>
          <p:nvPr>
            <p:ph sz="quarter" idx="61"/>
          </p:nvPr>
        </p:nvSpPr>
        <p:spPr>
          <a:xfrm>
            <a:off x="11252602" y="1352794"/>
            <a:ext cx="4593128" cy="4261585"/>
          </a:xfrm>
          <a:prstGeom prst="rect">
            <a:avLst/>
          </a:prstGeom>
          <a:ln w="28575">
            <a:gradFill flip="none" rotWithShape="1">
              <a:gsLst>
                <a:gs pos="21000">
                  <a:srgbClr val="3DB876"/>
                </a:gs>
                <a:gs pos="100000">
                  <a:srgbClr val="FFD600"/>
                </a:gs>
              </a:gsLst>
              <a:lin ang="18900000" scaled="1"/>
              <a:tileRect/>
            </a:gradFill>
          </a:ln>
        </p:spPr>
        <p:txBody>
          <a:bodyPr tIns="396000">
            <a:normAutofit/>
          </a:bodyPr>
          <a:lstStyle>
            <a:lvl1pPr algn="ctr">
              <a:defRPr sz="2000"/>
            </a:lvl1pPr>
            <a:lvl2pPr algn="ctr">
              <a:defRPr/>
            </a:lvl2pPr>
            <a:lvl3pPr algn="ctr">
              <a:defRPr/>
            </a:lvl3pPr>
            <a:lvl4pPr algn="ctr">
              <a:defRPr/>
            </a:lvl4pPr>
            <a:lvl5pPr algn="ctr">
              <a:defRPr/>
            </a:lvl5pPr>
          </a:lstStyle>
          <a:p>
            <a:pPr lvl="0"/>
            <a:r>
              <a:rPr lang="en-GB"/>
              <a:t>Click</a:t>
            </a:r>
            <a:endParaRPr lang="en-US"/>
          </a:p>
        </p:txBody>
      </p:sp>
      <p:sp>
        <p:nvSpPr>
          <p:cNvPr id="42" name="Slide Number Placeholder 5">
            <a:extLst>
              <a:ext uri="{FF2B5EF4-FFF2-40B4-BE49-F238E27FC236}">
                <a16:creationId xmlns:a16="http://schemas.microsoft.com/office/drawing/2014/main" id="{7F987BB9-CFD0-5E66-EF4B-DD086CDDAE8B}"/>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827177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1F1524FF-AAD1-2074-D25E-FC250D0BB25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112101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wayfind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11858" y="2294021"/>
            <a:ext cx="14711979" cy="10071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6" name="Slide Number Placeholder 5"/>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9" name="Text Placeholder 8">
            <a:extLst>
              <a:ext uri="{FF2B5EF4-FFF2-40B4-BE49-F238E27FC236}">
                <a16:creationId xmlns:a16="http://schemas.microsoft.com/office/drawing/2014/main" id="{731F8891-B431-1BF3-B3C7-84EE07D09581}"/>
              </a:ext>
            </a:extLst>
          </p:cNvPr>
          <p:cNvSpPr>
            <a:spLocks noGrp="1"/>
          </p:cNvSpPr>
          <p:nvPr>
            <p:ph type="body" sz="quarter" idx="13"/>
          </p:nvPr>
        </p:nvSpPr>
        <p:spPr>
          <a:xfrm>
            <a:off x="411858"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 Placeholder 8">
            <a:extLst>
              <a:ext uri="{FF2B5EF4-FFF2-40B4-BE49-F238E27FC236}">
                <a16:creationId xmlns:a16="http://schemas.microsoft.com/office/drawing/2014/main" id="{6D592988-0365-6ABD-619E-08F07A2B2C93}"/>
              </a:ext>
            </a:extLst>
          </p:cNvPr>
          <p:cNvSpPr>
            <a:spLocks noGrp="1"/>
          </p:cNvSpPr>
          <p:nvPr>
            <p:ph type="body" sz="quarter" idx="14"/>
          </p:nvPr>
        </p:nvSpPr>
        <p:spPr>
          <a:xfrm>
            <a:off x="8145512" y="3467612"/>
            <a:ext cx="7717730" cy="482548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a:extLst>
              <a:ext uri="{FF2B5EF4-FFF2-40B4-BE49-F238E27FC236}">
                <a16:creationId xmlns:a16="http://schemas.microsoft.com/office/drawing/2014/main" id="{B297C169-B548-C4C2-1BEA-DA17132DF94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44" y="0"/>
            <a:ext cx="16250444" cy="9148021"/>
          </a:xfrm>
          <a:prstGeom prst="rect">
            <a:avLst/>
          </a:prstGeom>
        </p:spPr>
      </p:pic>
    </p:spTree>
    <p:extLst>
      <p:ext uri="{BB962C8B-B14F-4D97-AF65-F5344CB8AC3E}">
        <p14:creationId xmlns:p14="http://schemas.microsoft.com/office/powerpoint/2010/main" val="359950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image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5" name="Footer Placeholder 4"/>
          <p:cNvSpPr>
            <a:spLocks noGrp="1"/>
          </p:cNvSpPr>
          <p:nvPr>
            <p:ph type="ftr" sz="quarter" idx="11"/>
          </p:nvPr>
        </p:nvSpPr>
        <p:spPr/>
        <p:txBody>
          <a:bodyPr/>
          <a:lstStyle/>
          <a:p>
            <a:r>
              <a:rPr lang="en-US"/>
              <a:t>Sustainability  |</a:t>
            </a:r>
          </a:p>
        </p:txBody>
      </p:sp>
      <p:sp>
        <p:nvSpPr>
          <p:cNvPr id="16" name="Picture Placeholder 15">
            <a:extLst>
              <a:ext uri="{FF2B5EF4-FFF2-40B4-BE49-F238E27FC236}">
                <a16:creationId xmlns:a16="http://schemas.microsoft.com/office/drawing/2014/main" id="{C8CFAC08-2320-7263-1F3A-34CBA4248F0A}"/>
              </a:ext>
            </a:extLst>
          </p:cNvPr>
          <p:cNvSpPr>
            <a:spLocks noGrp="1"/>
          </p:cNvSpPr>
          <p:nvPr>
            <p:ph type="pic" sz="quarter" idx="17"/>
          </p:nvPr>
        </p:nvSpPr>
        <p:spPr>
          <a:xfrm>
            <a:off x="688476" y="477926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1" name="Slide Number Placeholder 5">
            <a:extLst>
              <a:ext uri="{FF2B5EF4-FFF2-40B4-BE49-F238E27FC236}">
                <a16:creationId xmlns:a16="http://schemas.microsoft.com/office/drawing/2014/main" id="{C6057C67-94BE-A669-CEE0-7E3EBEAD4666}"/>
              </a:ext>
            </a:extLst>
          </p:cNvPr>
          <p:cNvSpPr>
            <a:spLocks noGrp="1"/>
          </p:cNvSpPr>
          <p:nvPr>
            <p:ph type="sldNum" sz="quarter" idx="12"/>
          </p:nvPr>
        </p:nvSpPr>
        <p:spPr>
          <a:xfrm>
            <a:off x="15550321" y="680297"/>
            <a:ext cx="539750" cy="486833"/>
          </a:xfrm>
        </p:spPr>
        <p:txBody>
          <a:bodyPr/>
          <a:lstStyle>
            <a:lvl1pPr algn="l">
              <a:defRPr/>
            </a:lvl1pPr>
          </a:lstStyle>
          <a:p>
            <a:fld id="{03DFB89B-1973-AD4A-A045-E94CB24D8D75}" type="slidenum">
              <a:rPr lang="en-US" smtClean="0"/>
              <a:pPr/>
              <a:t>‹#›</a:t>
            </a:fld>
            <a:endParaRPr lang="en-US"/>
          </a:p>
        </p:txBody>
      </p:sp>
      <p:sp>
        <p:nvSpPr>
          <p:cNvPr id="12" name="Picture Placeholder 15">
            <a:extLst>
              <a:ext uri="{FF2B5EF4-FFF2-40B4-BE49-F238E27FC236}">
                <a16:creationId xmlns:a16="http://schemas.microsoft.com/office/drawing/2014/main" id="{19EB0776-B1B4-3E7E-8447-4705F62407EF}"/>
              </a:ext>
            </a:extLst>
          </p:cNvPr>
          <p:cNvSpPr>
            <a:spLocks noGrp="1"/>
          </p:cNvSpPr>
          <p:nvPr>
            <p:ph type="pic" sz="quarter" idx="18"/>
          </p:nvPr>
        </p:nvSpPr>
        <p:spPr>
          <a:xfrm>
            <a:off x="3736476" y="2584704"/>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7" name="Picture Placeholder 15">
            <a:extLst>
              <a:ext uri="{FF2B5EF4-FFF2-40B4-BE49-F238E27FC236}">
                <a16:creationId xmlns:a16="http://schemas.microsoft.com/office/drawing/2014/main" id="{1E9507C9-334D-655A-C31C-98AEF6EAB3A5}"/>
              </a:ext>
            </a:extLst>
          </p:cNvPr>
          <p:cNvSpPr>
            <a:spLocks noGrp="1"/>
          </p:cNvSpPr>
          <p:nvPr>
            <p:ph type="pic" sz="quarter" idx="19"/>
          </p:nvPr>
        </p:nvSpPr>
        <p:spPr>
          <a:xfrm>
            <a:off x="6833244" y="4791456"/>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8" name="Picture Placeholder 15">
            <a:extLst>
              <a:ext uri="{FF2B5EF4-FFF2-40B4-BE49-F238E27FC236}">
                <a16:creationId xmlns:a16="http://schemas.microsoft.com/office/drawing/2014/main" id="{750FB8EA-AD6E-A0D7-DDD2-E523460BA58C}"/>
              </a:ext>
            </a:extLst>
          </p:cNvPr>
          <p:cNvSpPr>
            <a:spLocks noGrp="1"/>
          </p:cNvSpPr>
          <p:nvPr>
            <p:ph type="pic" sz="quarter" idx="20"/>
          </p:nvPr>
        </p:nvSpPr>
        <p:spPr>
          <a:xfrm>
            <a:off x="9381372" y="1938528"/>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
        <p:nvSpPr>
          <p:cNvPr id="19" name="Picture Placeholder 15">
            <a:extLst>
              <a:ext uri="{FF2B5EF4-FFF2-40B4-BE49-F238E27FC236}">
                <a16:creationId xmlns:a16="http://schemas.microsoft.com/office/drawing/2014/main" id="{DBFE590B-CE82-F200-E6F9-186AAA3775FA}"/>
              </a:ext>
            </a:extLst>
          </p:cNvPr>
          <p:cNvSpPr>
            <a:spLocks noGrp="1"/>
          </p:cNvSpPr>
          <p:nvPr>
            <p:ph type="pic" sz="quarter" idx="21"/>
          </p:nvPr>
        </p:nvSpPr>
        <p:spPr>
          <a:xfrm>
            <a:off x="12319644" y="4389120"/>
            <a:ext cx="3401508" cy="3322160"/>
          </a:xfrm>
          <a:custGeom>
            <a:avLst/>
            <a:gdLst>
              <a:gd name="connsiteX0" fmla="*/ 1766808 w 3528310"/>
              <a:gd name="connsiteY0" fmla="*/ 0 h 3446004"/>
              <a:gd name="connsiteX1" fmla="*/ 3172396 w 3528310"/>
              <a:gd name="connsiteY1" fmla="*/ 687333 h 3446004"/>
              <a:gd name="connsiteX2" fmla="*/ 3528310 w 3528310"/>
              <a:gd name="connsiteY2" fmla="*/ 2222389 h 3446004"/>
              <a:gd name="connsiteX3" fmla="*/ 2553112 w 3528310"/>
              <a:gd name="connsiteY3" fmla="*/ 3446004 h 3446004"/>
              <a:gd name="connsiteX4" fmla="*/ 998904 w 3528310"/>
              <a:gd name="connsiteY4" fmla="*/ 3446004 h 3446004"/>
              <a:gd name="connsiteX5" fmla="*/ 0 w 3528310"/>
              <a:gd name="connsiteY5" fmla="*/ 2233092 h 3446004"/>
              <a:gd name="connsiteX6" fmla="*/ 362796 w 3528310"/>
              <a:gd name="connsiteY6" fmla="*/ 673930 h 344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8310" h="3446004">
                <a:moveTo>
                  <a:pt x="1766808" y="0"/>
                </a:moveTo>
                <a:lnTo>
                  <a:pt x="3172396" y="687333"/>
                </a:lnTo>
                <a:lnTo>
                  <a:pt x="3528310" y="2222389"/>
                </a:lnTo>
                <a:lnTo>
                  <a:pt x="2553112" y="3446004"/>
                </a:lnTo>
                <a:lnTo>
                  <a:pt x="998904" y="3446004"/>
                </a:lnTo>
                <a:lnTo>
                  <a:pt x="0" y="2233092"/>
                </a:lnTo>
                <a:lnTo>
                  <a:pt x="362796" y="673930"/>
                </a:lnTo>
                <a:close/>
              </a:path>
            </a:pathLst>
          </a:custGeom>
          <a:solidFill>
            <a:schemeClr val="bg1"/>
          </a:solidFill>
        </p:spPr>
        <p:txBody>
          <a:bodyPr wrap="square">
            <a:noAutofit/>
          </a:bodyPr>
          <a:lstStyle/>
          <a:p>
            <a:endParaRPr lang="en-US"/>
          </a:p>
        </p:txBody>
      </p:sp>
    </p:spTree>
    <p:extLst>
      <p:ext uri="{BB962C8B-B14F-4D97-AF65-F5344CB8AC3E}">
        <p14:creationId xmlns:p14="http://schemas.microsoft.com/office/powerpoint/2010/main" val="278825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858" y="1445908"/>
            <a:ext cx="14022170" cy="728133"/>
          </a:xfrm>
          <a:prstGeom prst="rect">
            <a:avLst/>
          </a:prstGeom>
        </p:spPr>
        <p:txBody>
          <a:bodyPr vert="horz" lIns="90000" tIns="45720" rIns="91440" bIns="45720" rtlCol="0" anchor="t">
            <a:noAutofit/>
          </a:bodyPr>
          <a:lstStyle/>
          <a:p>
            <a:r>
              <a:rPr lang="en-GB"/>
              <a:t>Click to edit Master title style</a:t>
            </a:r>
            <a:endParaRPr lang="en-US"/>
          </a:p>
        </p:txBody>
      </p:sp>
      <p:sp>
        <p:nvSpPr>
          <p:cNvPr id="3" name="Text Placeholder 2"/>
          <p:cNvSpPr>
            <a:spLocks noGrp="1"/>
          </p:cNvSpPr>
          <p:nvPr>
            <p:ph type="body" idx="1"/>
          </p:nvPr>
        </p:nvSpPr>
        <p:spPr>
          <a:xfrm>
            <a:off x="411858" y="2294021"/>
            <a:ext cx="14711979" cy="5941930"/>
          </a:xfrm>
          <a:prstGeom prst="rect">
            <a:avLst/>
          </a:prstGeom>
        </p:spPr>
        <p:txBody>
          <a:bodyPr vert="horz" lIns="90000" tIns="45720" rIns="91440" bIns="45720" rtlCol="0" anchor="t">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3"/>
          </p:nvPr>
        </p:nvSpPr>
        <p:spPr>
          <a:xfrm>
            <a:off x="13440163" y="680297"/>
            <a:ext cx="2167174"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r>
              <a:rPr lang="en-US"/>
              <a:t>Sustainability  |</a:t>
            </a:r>
          </a:p>
        </p:txBody>
      </p:sp>
      <p:sp>
        <p:nvSpPr>
          <p:cNvPr id="6" name="Slide Number Placeholder 5"/>
          <p:cNvSpPr>
            <a:spLocks noGrp="1"/>
          </p:cNvSpPr>
          <p:nvPr>
            <p:ph type="sldNum" sz="quarter" idx="4"/>
          </p:nvPr>
        </p:nvSpPr>
        <p:spPr>
          <a:xfrm>
            <a:off x="15417801" y="680297"/>
            <a:ext cx="539750" cy="486833"/>
          </a:xfrm>
          <a:prstGeom prst="rect">
            <a:avLst/>
          </a:prstGeom>
        </p:spPr>
        <p:txBody>
          <a:bodyPr vert="horz" lIns="91440" tIns="45720" rIns="91440" bIns="45720" rtlCol="0" anchor="t"/>
          <a:lstStyle>
            <a:lvl1pPr algn="r">
              <a:defRPr sz="1600" b="0" i="0">
                <a:solidFill>
                  <a:schemeClr val="tx1"/>
                </a:solidFill>
                <a:latin typeface="Arial" panose="020B0604020202020204" pitchFamily="34" charset="0"/>
                <a:cs typeface="Arial" panose="020B0604020202020204" pitchFamily="34" charset="0"/>
              </a:defRPr>
            </a:lvl1pPr>
          </a:lstStyle>
          <a:p>
            <a:fld id="{03DFB89B-1973-AD4A-A045-E94CB24D8D75}" type="slidenum">
              <a:rPr lang="en-US" smtClean="0"/>
              <a:pPr/>
              <a:t>‹#›</a:t>
            </a:fld>
            <a:endParaRPr lang="en-US"/>
          </a:p>
        </p:txBody>
      </p:sp>
    </p:spTree>
    <p:extLst>
      <p:ext uri="{BB962C8B-B14F-4D97-AF65-F5344CB8AC3E}">
        <p14:creationId xmlns:p14="http://schemas.microsoft.com/office/powerpoint/2010/main" val="3188072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3" r:id="rId3"/>
    <p:sldLayoutId id="2147483702" r:id="rId4"/>
    <p:sldLayoutId id="2147483704" r:id="rId5"/>
    <p:sldLayoutId id="2147483705" r:id="rId6"/>
    <p:sldLayoutId id="2147483695" r:id="rId7"/>
    <p:sldLayoutId id="2147483706" r:id="rId8"/>
    <p:sldLayoutId id="2147483690" r:id="rId9"/>
    <p:sldLayoutId id="2147483663" r:id="rId10"/>
    <p:sldLayoutId id="2147483684" r:id="rId11"/>
    <p:sldLayoutId id="2147483691" r:id="rId12"/>
    <p:sldLayoutId id="2147483688" r:id="rId13"/>
    <p:sldLayoutId id="2147483685" r:id="rId14"/>
    <p:sldLayoutId id="2147483692" r:id="rId15"/>
    <p:sldLayoutId id="2147483697" r:id="rId16"/>
    <p:sldLayoutId id="2147483686" r:id="rId17"/>
    <p:sldLayoutId id="2147483693" r:id="rId18"/>
    <p:sldLayoutId id="2147483689" r:id="rId19"/>
    <p:sldLayoutId id="2147483698" r:id="rId20"/>
    <p:sldLayoutId id="2147483666" r:id="rId21"/>
    <p:sldLayoutId id="2147483699" r:id="rId22"/>
    <p:sldLayoutId id="2147483700" r:id="rId23"/>
    <p:sldLayoutId id="2147483701" r:id="rId24"/>
    <p:sldLayoutId id="2147483696" r:id="rId25"/>
    <p:sldLayoutId id="2147483667" r:id="rId26"/>
    <p:sldLayoutId id="2147483668" r:id="rId27"/>
    <p:sldLayoutId id="2147483669" r:id="rId28"/>
    <p:sldLayoutId id="2147483670" r:id="rId29"/>
    <p:sldLayoutId id="2147483671" r:id="rId30"/>
  </p:sldLayoutIdLst>
  <p:txStyles>
    <p:titleStyle>
      <a:lvl1pPr algn="l" defTabSz="121917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p15:clr>
            <a:srgbClr val="F26B43"/>
          </p15:clr>
        </p15:guide>
        <p15:guide id="2" pos="5120">
          <p15:clr>
            <a:srgbClr val="F26B43"/>
          </p15:clr>
        </p15:guide>
        <p15:guide id="4" pos="244">
          <p15:clr>
            <a:srgbClr val="F26B43"/>
          </p15:clr>
        </p15:guide>
        <p15:guide id="5" orient="horz" pos="907">
          <p15:clr>
            <a:srgbClr val="F26B43"/>
          </p15:clr>
        </p15:guide>
        <p15:guide id="6" orient="horz" pos="14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0DF07-6C02-7FD2-9041-A1F9FC524D21}"/>
              </a:ext>
            </a:extLst>
          </p:cNvPr>
          <p:cNvSpPr>
            <a:spLocks noGrp="1"/>
          </p:cNvSpPr>
          <p:nvPr>
            <p:ph type="title"/>
          </p:nvPr>
        </p:nvSpPr>
        <p:spPr>
          <a:xfrm>
            <a:off x="1117600" y="487363"/>
            <a:ext cx="14022388" cy="1766887"/>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092003-B59B-C655-2EC6-F38EA838CC35}"/>
              </a:ext>
            </a:extLst>
          </p:cNvPr>
          <p:cNvSpPr>
            <a:spLocks noGrp="1"/>
          </p:cNvSpPr>
          <p:nvPr>
            <p:ph type="body" idx="1"/>
          </p:nvPr>
        </p:nvSpPr>
        <p:spPr>
          <a:xfrm>
            <a:off x="1117600" y="2433638"/>
            <a:ext cx="14022388" cy="580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185E99-5E4E-A3E6-B493-7F04627941A5}"/>
              </a:ext>
            </a:extLst>
          </p:cNvPr>
          <p:cNvSpPr>
            <a:spLocks noGrp="1"/>
          </p:cNvSpPr>
          <p:nvPr>
            <p:ph type="dt" sz="half" idx="2"/>
          </p:nvPr>
        </p:nvSpPr>
        <p:spPr>
          <a:xfrm>
            <a:off x="1117600" y="8475663"/>
            <a:ext cx="3657600" cy="485775"/>
          </a:xfrm>
          <a:prstGeom prst="rect">
            <a:avLst/>
          </a:prstGeom>
        </p:spPr>
        <p:txBody>
          <a:bodyPr vert="horz" lIns="91440" tIns="45720" rIns="91440" bIns="45720" rtlCol="0" anchor="ctr"/>
          <a:lstStyle>
            <a:lvl1pPr algn="l">
              <a:defRPr sz="1200">
                <a:solidFill>
                  <a:schemeClr val="tx1">
                    <a:tint val="75000"/>
                  </a:schemeClr>
                </a:solidFill>
              </a:defRPr>
            </a:lvl1pPr>
          </a:lstStyle>
          <a:p>
            <a:fld id="{C3A00D54-1420-A344-802B-454F02A2C47C}" type="datetimeFigureOut">
              <a:rPr lang="en-US" smtClean="0"/>
              <a:t>10/16/2023</a:t>
            </a:fld>
            <a:endParaRPr lang="en-US"/>
          </a:p>
        </p:txBody>
      </p:sp>
      <p:sp>
        <p:nvSpPr>
          <p:cNvPr id="5" name="Footer Placeholder 4">
            <a:extLst>
              <a:ext uri="{FF2B5EF4-FFF2-40B4-BE49-F238E27FC236}">
                <a16:creationId xmlns:a16="http://schemas.microsoft.com/office/drawing/2014/main" id="{86963062-C0B6-F2DD-CEA0-E6294B4E1BF3}"/>
              </a:ext>
            </a:extLst>
          </p:cNvPr>
          <p:cNvSpPr>
            <a:spLocks noGrp="1"/>
          </p:cNvSpPr>
          <p:nvPr>
            <p:ph type="ftr" sz="quarter" idx="3"/>
          </p:nvPr>
        </p:nvSpPr>
        <p:spPr>
          <a:xfrm>
            <a:off x="5384800" y="8475663"/>
            <a:ext cx="5487988" cy="4857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9AAD62-1D8E-2BFF-D76A-321CB917D3DA}"/>
              </a:ext>
            </a:extLst>
          </p:cNvPr>
          <p:cNvSpPr>
            <a:spLocks noGrp="1"/>
          </p:cNvSpPr>
          <p:nvPr>
            <p:ph type="sldNum" sz="quarter" idx="4"/>
          </p:nvPr>
        </p:nvSpPr>
        <p:spPr>
          <a:xfrm>
            <a:off x="11482388" y="8475663"/>
            <a:ext cx="3657600" cy="485775"/>
          </a:xfrm>
          <a:prstGeom prst="rect">
            <a:avLst/>
          </a:prstGeom>
        </p:spPr>
        <p:txBody>
          <a:bodyPr vert="horz" lIns="91440" tIns="45720" rIns="91440" bIns="45720" rtlCol="0" anchor="ctr"/>
          <a:lstStyle>
            <a:lvl1pPr algn="r">
              <a:defRPr sz="1200">
                <a:solidFill>
                  <a:schemeClr val="tx1">
                    <a:tint val="75000"/>
                  </a:schemeClr>
                </a:solidFill>
              </a:defRPr>
            </a:lvl1pPr>
          </a:lstStyle>
          <a:p>
            <a:fld id="{68B447FA-CA2C-5047-A1C4-8C6F1E606A98}" type="slidenum">
              <a:rPr lang="en-US" smtClean="0"/>
              <a:t>‹#›</a:t>
            </a:fld>
            <a:endParaRPr lang="en-US"/>
          </a:p>
        </p:txBody>
      </p:sp>
    </p:spTree>
    <p:extLst>
      <p:ext uri="{BB962C8B-B14F-4D97-AF65-F5344CB8AC3E}">
        <p14:creationId xmlns:p14="http://schemas.microsoft.com/office/powerpoint/2010/main" val="38714708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CAF081A-8038-CED2-ACE6-F191B530F702}"/>
              </a:ext>
            </a:extLst>
          </p:cNvPr>
          <p:cNvSpPr txBox="1">
            <a:spLocks/>
          </p:cNvSpPr>
          <p:nvPr/>
        </p:nvSpPr>
        <p:spPr>
          <a:xfrm>
            <a:off x="5024646" y="1618903"/>
            <a:ext cx="6208295" cy="6251853"/>
          </a:xfrm>
          <a:prstGeom prst="rect">
            <a:avLst/>
          </a:prstGeom>
        </p:spPr>
        <p:txBody>
          <a:bodyPr vert="horz" lIns="90000" tIns="45720" rIns="91440" bIns="45720" rtlCol="0" anchor="ctr">
            <a:normAutofit/>
          </a:bodyPr>
          <a:lstStyle>
            <a:lvl1pPr algn="ctr" defTabSz="1219170" rtl="0" eaLnBrk="1" latinLnBrk="0" hangingPunct="1">
              <a:lnSpc>
                <a:spcPct val="90000"/>
              </a:lnSpc>
              <a:spcBef>
                <a:spcPct val="0"/>
              </a:spcBef>
              <a:buNone/>
              <a:defRPr sz="5400" b="1" i="0" kern="1200">
                <a:solidFill>
                  <a:schemeClr val="tx1"/>
                </a:solidFill>
                <a:latin typeface="Arial" panose="020B0604020202020204" pitchFamily="34" charset="0"/>
                <a:ea typeface="+mj-ea"/>
                <a:cs typeface="Arial" panose="020B0604020202020204" pitchFamily="34" charset="0"/>
              </a:defRPr>
            </a:lvl1pPr>
          </a:lstStyle>
          <a:p>
            <a:pPr>
              <a:lnSpc>
                <a:spcPts val="5500"/>
              </a:lnSpc>
              <a:spcBef>
                <a:spcPts val="0"/>
              </a:spcBef>
            </a:pPr>
            <a:r>
              <a:rPr lang="en-NZ"/>
              <a:t>Battery</a:t>
            </a:r>
            <a:br>
              <a:rPr lang="en-NZ"/>
            </a:br>
            <a:r>
              <a:rPr lang="en-NZ"/>
              <a:t>technologies</a:t>
            </a:r>
            <a:br>
              <a:rPr lang="en-NZ"/>
            </a:br>
            <a:r>
              <a:rPr lang="en" sz="2450" b="0"/>
              <a:t>3. Battery design and performance</a:t>
            </a:r>
            <a:endParaRPr lang="en-NZ" sz="2450" b="0"/>
          </a:p>
        </p:txBody>
      </p:sp>
    </p:spTree>
    <p:extLst>
      <p:ext uri="{BB962C8B-B14F-4D97-AF65-F5344CB8AC3E}">
        <p14:creationId xmlns:p14="http://schemas.microsoft.com/office/powerpoint/2010/main" val="1313297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latin typeface="Arial"/>
                <a:cs typeface="Arial"/>
              </a:rPr>
              <a:t>Understanding cells in series – answers </a:t>
            </a:r>
            <a:endParaRPr lang="en-US"/>
          </a:p>
        </p:txBody>
      </p:sp>
      <p:sp>
        <p:nvSpPr>
          <p:cNvPr id="65" name="Slide Number Placeholder 5">
            <a:extLst>
              <a:ext uri="{FF2B5EF4-FFF2-40B4-BE49-F238E27FC236}">
                <a16:creationId xmlns:a16="http://schemas.microsoft.com/office/drawing/2014/main" id="{73D8A0DC-8383-6379-3931-3BE143648CC0}"/>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DFB89B-1973-AD4A-A045-E94CB24D8D75}" type="slidenum">
              <a:rPr lang="en-US" smtClean="0">
                <a:solidFill>
                  <a:schemeClr val="bg1"/>
                </a:solidFill>
              </a:rPr>
              <a:pPr/>
              <a:t>10</a:t>
            </a:fld>
            <a:endParaRPr lang="en-US">
              <a:solidFill>
                <a:schemeClr val="bg1"/>
              </a:solidFill>
            </a:endParaRP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10</a:t>
            </a:fld>
            <a:endParaRPr lang="en-US" b="0">
              <a:solidFill>
                <a:schemeClr val="bg1"/>
              </a:solidFill>
            </a:endParaRPr>
          </a:p>
        </p:txBody>
      </p:sp>
      <p:sp>
        <p:nvSpPr>
          <p:cNvPr id="5" name="Footer Placeholder 3">
            <a:extLst>
              <a:ext uri="{FF2B5EF4-FFF2-40B4-BE49-F238E27FC236}">
                <a16:creationId xmlns:a16="http://schemas.microsoft.com/office/drawing/2014/main" id="{7400AB8E-47E4-8A1B-ADA5-BE993A18674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Content Placeholder 11">
            <a:extLst>
              <a:ext uri="{FF2B5EF4-FFF2-40B4-BE49-F238E27FC236}">
                <a16:creationId xmlns:a16="http://schemas.microsoft.com/office/drawing/2014/main" id="{6D47F95D-C698-4374-E209-8EB5974222DD}"/>
              </a:ext>
            </a:extLst>
          </p:cNvPr>
          <p:cNvSpPr txBox="1">
            <a:spLocks/>
          </p:cNvSpPr>
          <p:nvPr/>
        </p:nvSpPr>
        <p:spPr>
          <a:xfrm>
            <a:off x="9523887" y="2449726"/>
            <a:ext cx="5418791" cy="5825593"/>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8950" lvl="0" indent="-342900" algn="l" rtl="0">
              <a:spcBef>
                <a:spcPts val="0"/>
              </a:spcBef>
              <a:spcAft>
                <a:spcPts val="0"/>
              </a:spcAft>
              <a:buClr>
                <a:schemeClr val="dk1"/>
              </a:buClr>
              <a:buSzPct val="70000"/>
              <a:buFont typeface="Arial" panose="020B0604020202020204" pitchFamily="34" charset="0"/>
              <a:buChar char="•"/>
            </a:pPr>
            <a:r>
              <a:rPr lang="en-GB" sz="2000" dirty="0">
                <a:solidFill>
                  <a:schemeClr val="dk1"/>
                </a:solidFill>
                <a:latin typeface="Arial"/>
                <a:cs typeface="Arial"/>
              </a:rPr>
              <a:t>The expected total voltage </a:t>
            </a:r>
            <a:br>
              <a:rPr lang="en-GB" sz="2000" dirty="0"/>
            </a:br>
            <a:r>
              <a:rPr lang="en-GB" sz="2000" dirty="0">
                <a:solidFill>
                  <a:schemeClr val="dk1"/>
                </a:solidFill>
                <a:latin typeface="Arial"/>
                <a:cs typeface="Arial"/>
              </a:rPr>
              <a:t>before the circuit is complete would be 4.5 V.</a:t>
            </a:r>
            <a:br>
              <a:rPr lang="en-GB" sz="2000" dirty="0"/>
            </a:br>
            <a:endParaRPr lang="en-GB" sz="2000">
              <a:solidFill>
                <a:schemeClr val="dk1"/>
              </a:solidFill>
            </a:endParaRPr>
          </a:p>
          <a:p>
            <a:pPr marL="488950" indent="-342900">
              <a:spcBef>
                <a:spcPts val="0"/>
              </a:spcBef>
              <a:buClr>
                <a:schemeClr val="dk1"/>
              </a:buClr>
              <a:buSzPct val="70000"/>
              <a:buFont typeface="Arial" panose="020B0604020202020204" pitchFamily="34" charset="0"/>
              <a:buChar char="•"/>
            </a:pPr>
            <a:r>
              <a:rPr lang="en-GB" sz="2000" dirty="0">
                <a:solidFill>
                  <a:schemeClr val="dk1"/>
                </a:solidFill>
                <a:latin typeface="Arial"/>
                <a:cs typeface="Arial"/>
              </a:rPr>
              <a:t>Using V=IR the expected current is </a:t>
            </a:r>
            <a:br>
              <a:rPr lang="en-GB" sz="2000" dirty="0"/>
            </a:br>
            <a:r>
              <a:rPr lang="en-GB" sz="2000" u="sng" dirty="0">
                <a:solidFill>
                  <a:schemeClr val="dk1"/>
                </a:solidFill>
                <a:latin typeface="Arial"/>
                <a:cs typeface="Arial"/>
              </a:rPr>
              <a:t>4.5 V </a:t>
            </a:r>
            <a:r>
              <a:rPr lang="en-GB" sz="2000" dirty="0">
                <a:solidFill>
                  <a:schemeClr val="dk1"/>
                </a:solidFill>
                <a:latin typeface="Arial"/>
                <a:cs typeface="Arial"/>
              </a:rPr>
              <a:t>= 0.45 A.</a:t>
            </a:r>
            <a:br>
              <a:rPr lang="en-GB" sz="2000" dirty="0"/>
            </a:br>
            <a:r>
              <a:rPr lang="en-GB" sz="2000" dirty="0">
                <a:solidFill>
                  <a:schemeClr val="dk1"/>
                </a:solidFill>
                <a:latin typeface="Arial"/>
                <a:cs typeface="Arial"/>
              </a:rPr>
              <a:t>10 </a:t>
            </a:r>
            <a:r>
              <a:rPr lang="el-GR" dirty="0">
                <a:solidFill>
                  <a:schemeClr val="dk1"/>
                </a:solidFill>
                <a:latin typeface="Arial"/>
                <a:cs typeface="Arial"/>
              </a:rPr>
              <a:t>Ω</a:t>
            </a:r>
            <a:endParaRPr lang="en-GB" sz="2000" dirty="0">
              <a:solidFill>
                <a:schemeClr val="dk1"/>
              </a:solidFill>
              <a:latin typeface="Arial"/>
              <a:cs typeface="Arial"/>
            </a:endParaRPr>
          </a:p>
          <a:p>
            <a:pPr marL="146050">
              <a:spcBef>
                <a:spcPts val="0"/>
              </a:spcBef>
              <a:buClr>
                <a:schemeClr val="dk1"/>
              </a:buClr>
              <a:buSzPct val="70000"/>
            </a:pPr>
            <a:endParaRPr lang="en-GB" sz="2000">
              <a:solidFill>
                <a:schemeClr val="dk1"/>
              </a:solidFill>
            </a:endParaRPr>
          </a:p>
          <a:p>
            <a:pPr marL="488950" lvl="0" indent="-342900" algn="l" rtl="0">
              <a:spcBef>
                <a:spcPts val="0"/>
              </a:spcBef>
              <a:spcAft>
                <a:spcPts val="0"/>
              </a:spcAft>
              <a:buClr>
                <a:schemeClr val="dk1"/>
              </a:buClr>
              <a:buSzPct val="70000"/>
              <a:buFont typeface="Arial" panose="020B0604020202020204" pitchFamily="34" charset="0"/>
              <a:buChar char="•"/>
            </a:pPr>
            <a:r>
              <a:rPr lang="en-GB" sz="2000" dirty="0">
                <a:solidFill>
                  <a:schemeClr val="dk1"/>
                </a:solidFill>
                <a:latin typeface="Arial"/>
                <a:cs typeface="Arial"/>
              </a:rPr>
              <a:t>With a current of 0.39 A the voltage across the load resistor would be 0.39 x 10 = 3.9 V.</a:t>
            </a:r>
          </a:p>
          <a:p>
            <a:pPr marL="488950" lvl="0" indent="-342900" algn="l" rtl="0">
              <a:spcBef>
                <a:spcPts val="0"/>
              </a:spcBef>
              <a:spcAft>
                <a:spcPts val="0"/>
              </a:spcAft>
              <a:buClr>
                <a:schemeClr val="dk1"/>
              </a:buClr>
              <a:buSzPct val="50000"/>
              <a:buFont typeface="Arial" panose="020B0604020202020204" pitchFamily="34" charset="0"/>
              <a:buChar char="•"/>
            </a:pPr>
            <a:endParaRPr lang="en-GB">
              <a:solidFill>
                <a:schemeClr val="dk1"/>
              </a:solidFill>
              <a:latin typeface="Cambria Math" panose="02040503050406030204" pitchFamily="18" charset="0"/>
            </a:endParaRPr>
          </a:p>
          <a:p>
            <a:pPr marL="488950" indent="-342900">
              <a:spcBef>
                <a:spcPts val="0"/>
              </a:spcBef>
              <a:buClr>
                <a:schemeClr val="dk1"/>
              </a:buClr>
              <a:buSzPct val="50000"/>
              <a:buFont typeface="Arial" panose="020B0604020202020204" pitchFamily="34" charset="0"/>
              <a:buChar char="•"/>
            </a:pPr>
            <a:r>
              <a:rPr lang="en-GB" sz="2000" u="sng" dirty="0">
                <a:solidFill>
                  <a:schemeClr val="dk1"/>
                </a:solidFill>
                <a:latin typeface="Arial"/>
                <a:cs typeface="Arial"/>
              </a:rPr>
              <a:t>4.5 V</a:t>
            </a:r>
            <a:r>
              <a:rPr lang="en-GB" u="sng" dirty="0">
                <a:solidFill>
                  <a:schemeClr val="dk1"/>
                </a:solidFill>
                <a:latin typeface="Arial"/>
                <a:cs typeface="Arial"/>
              </a:rPr>
              <a:t>  </a:t>
            </a:r>
            <a:r>
              <a:rPr lang="en-GB" dirty="0">
                <a:solidFill>
                  <a:schemeClr val="dk1"/>
                </a:solidFill>
                <a:latin typeface="Arial"/>
                <a:cs typeface="Arial"/>
              </a:rPr>
              <a:t> </a:t>
            </a:r>
            <a:r>
              <a:rPr lang="en-GB" sz="2000" dirty="0">
                <a:solidFill>
                  <a:schemeClr val="dk1"/>
                </a:solidFill>
                <a:latin typeface="Arial"/>
                <a:cs typeface="Arial"/>
              </a:rPr>
              <a:t>= total resistance of 11.53 </a:t>
            </a:r>
            <a:r>
              <a:rPr lang="el-GR" dirty="0">
                <a:solidFill>
                  <a:schemeClr val="dk1"/>
                </a:solidFill>
                <a:latin typeface="Arial"/>
                <a:cs typeface="Arial"/>
              </a:rPr>
              <a:t>Ω.</a:t>
            </a:r>
            <a:br>
              <a:rPr lang="en-GB" dirty="0"/>
            </a:br>
            <a:r>
              <a:rPr lang="en-GB" dirty="0">
                <a:solidFill>
                  <a:schemeClr val="dk1"/>
                </a:solidFill>
                <a:latin typeface="Arial"/>
                <a:cs typeface="Arial"/>
              </a:rPr>
              <a:t>0.39 A</a:t>
            </a:r>
          </a:p>
          <a:p>
            <a:pPr marL="146050" lvl="0">
              <a:spcBef>
                <a:spcPts val="0"/>
              </a:spcBef>
              <a:buClr>
                <a:schemeClr val="dk1"/>
              </a:buClr>
              <a:buSzPct val="50000"/>
            </a:pPr>
            <a:endParaRPr lang="en-GB">
              <a:solidFill>
                <a:schemeClr val="dk1"/>
              </a:solidFill>
            </a:endParaRPr>
          </a:p>
          <a:p>
            <a:pPr marL="488950" indent="-342900">
              <a:spcBef>
                <a:spcPts val="0"/>
              </a:spcBef>
              <a:buClr>
                <a:schemeClr val="dk1"/>
              </a:buClr>
              <a:buSzPct val="70000"/>
              <a:buFont typeface="Arial" panose="020B0604020202020204" pitchFamily="34" charset="0"/>
              <a:buChar char="•"/>
            </a:pPr>
            <a:r>
              <a:rPr lang="en-GB" sz="2000" dirty="0">
                <a:solidFill>
                  <a:schemeClr val="dk1"/>
                </a:solidFill>
                <a:latin typeface="Arial"/>
                <a:cs typeface="Arial"/>
              </a:rPr>
              <a:t>Subtracting the load resistance of </a:t>
            </a:r>
            <a:br>
              <a:rPr lang="en-GB" sz="2000" dirty="0"/>
            </a:br>
            <a:r>
              <a:rPr lang="en-GB" sz="2000" dirty="0">
                <a:solidFill>
                  <a:schemeClr val="dk1"/>
                </a:solidFill>
                <a:latin typeface="Arial"/>
                <a:cs typeface="Arial"/>
              </a:rPr>
              <a:t>10 </a:t>
            </a:r>
            <a:r>
              <a:rPr lang="el-GR" sz="2000" dirty="0">
                <a:solidFill>
                  <a:schemeClr val="dk1"/>
                </a:solidFill>
                <a:latin typeface="Arial"/>
                <a:cs typeface="Arial"/>
              </a:rPr>
              <a:t>Ω </a:t>
            </a:r>
            <a:r>
              <a:rPr lang="en-GB" sz="2000" dirty="0">
                <a:solidFill>
                  <a:schemeClr val="dk1"/>
                </a:solidFill>
                <a:latin typeface="Arial"/>
                <a:cs typeface="Arial"/>
              </a:rPr>
              <a:t>from 11.53 </a:t>
            </a:r>
            <a:r>
              <a:rPr lang="el-GR" sz="2000" dirty="0">
                <a:solidFill>
                  <a:schemeClr val="dk1"/>
                </a:solidFill>
                <a:latin typeface="Arial"/>
                <a:cs typeface="Arial"/>
              </a:rPr>
              <a:t>Ω </a:t>
            </a:r>
            <a:r>
              <a:rPr lang="en-GB" sz="2000" dirty="0">
                <a:solidFill>
                  <a:schemeClr val="dk1"/>
                </a:solidFill>
                <a:latin typeface="Arial"/>
                <a:cs typeface="Arial"/>
              </a:rPr>
              <a:t>suggests that each cell has an internal resistance of </a:t>
            </a:r>
            <a:r>
              <a:rPr lang="en-GB" dirty="0">
                <a:solidFill>
                  <a:schemeClr val="dk1"/>
                </a:solidFill>
                <a:latin typeface="Arial"/>
                <a:cs typeface="Arial"/>
              </a:rPr>
              <a:t>0.51 </a:t>
            </a:r>
            <a:r>
              <a:rPr lang="el-GR" sz="2000" dirty="0">
                <a:solidFill>
                  <a:schemeClr val="dk1"/>
                </a:solidFill>
                <a:latin typeface="Arial"/>
                <a:cs typeface="Arial"/>
              </a:rPr>
              <a:t>Ω (</a:t>
            </a:r>
            <a:r>
              <a:rPr lang="en-GB" sz="2000" dirty="0">
                <a:solidFill>
                  <a:schemeClr val="dk1"/>
                </a:solidFill>
                <a:latin typeface="Arial"/>
                <a:cs typeface="Arial"/>
              </a:rPr>
              <a:t>to </a:t>
            </a:r>
            <a:r>
              <a:rPr lang="en-GB" dirty="0">
                <a:solidFill>
                  <a:schemeClr val="dk1"/>
                </a:solidFill>
                <a:latin typeface="Arial"/>
                <a:cs typeface="Arial"/>
              </a:rPr>
              <a:t>2dp</a:t>
            </a:r>
            <a:r>
              <a:rPr lang="en-GB" sz="2000" dirty="0">
                <a:solidFill>
                  <a:schemeClr val="dk1"/>
                </a:solidFill>
                <a:latin typeface="Arial"/>
                <a:cs typeface="Arial"/>
              </a:rPr>
              <a:t>).</a:t>
            </a:r>
            <a:endParaRPr lang="en-GB" dirty="0">
              <a:solidFill>
                <a:schemeClr val="dk1"/>
              </a:solidFill>
              <a:latin typeface="Arial"/>
              <a:cs typeface="Arial"/>
            </a:endParaRPr>
          </a:p>
        </p:txBody>
      </p:sp>
      <p:grpSp>
        <p:nvGrpSpPr>
          <p:cNvPr id="7" name="Group 6">
            <a:extLst>
              <a:ext uri="{FF2B5EF4-FFF2-40B4-BE49-F238E27FC236}">
                <a16:creationId xmlns:a16="http://schemas.microsoft.com/office/drawing/2014/main" id="{9FDDA1AD-53EC-9F81-0FF6-F7ADC2232AB1}"/>
              </a:ext>
            </a:extLst>
          </p:cNvPr>
          <p:cNvGrpSpPr/>
          <p:nvPr/>
        </p:nvGrpSpPr>
        <p:grpSpPr>
          <a:xfrm>
            <a:off x="600587" y="4005733"/>
            <a:ext cx="8116693" cy="1953457"/>
            <a:chOff x="600587" y="4005733"/>
            <a:chExt cx="8116693" cy="1953457"/>
          </a:xfrm>
        </p:grpSpPr>
        <p:sp>
          <p:nvSpPr>
            <p:cNvPr id="9" name="Text Placeholder 18">
              <a:extLst>
                <a:ext uri="{FF2B5EF4-FFF2-40B4-BE49-F238E27FC236}">
                  <a16:creationId xmlns:a16="http://schemas.microsoft.com/office/drawing/2014/main" id="{BDFB7D42-2635-23AC-840E-2C0E47FCC749}"/>
                </a:ext>
              </a:extLst>
            </p:cNvPr>
            <p:cNvSpPr txBox="1">
              <a:spLocks/>
            </p:cNvSpPr>
            <p:nvPr/>
          </p:nvSpPr>
          <p:spPr>
            <a:xfrm>
              <a:off x="3408383" y="4576856"/>
              <a:ext cx="899709" cy="138233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endParaRPr lang="en-US" sz="8800"/>
            </a:p>
          </p:txBody>
        </p:sp>
        <p:pic>
          <p:nvPicPr>
            <p:cNvPr id="13" name="Picture 12">
              <a:extLst>
                <a:ext uri="{FF2B5EF4-FFF2-40B4-BE49-F238E27FC236}">
                  <a16:creationId xmlns:a16="http://schemas.microsoft.com/office/drawing/2014/main" id="{B1BF8986-BA49-C3A8-47D0-B6838533CD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587" y="4005733"/>
              <a:ext cx="8116693" cy="1832283"/>
            </a:xfrm>
            <a:prstGeom prst="rect">
              <a:avLst/>
            </a:prstGeom>
          </p:spPr>
        </p:pic>
        <p:sp>
          <p:nvSpPr>
            <p:cNvPr id="14" name="TextBox 13">
              <a:extLst>
                <a:ext uri="{FF2B5EF4-FFF2-40B4-BE49-F238E27FC236}">
                  <a16:creationId xmlns:a16="http://schemas.microsoft.com/office/drawing/2014/main" id="{30747CC2-D6ED-106C-07A0-56E53315AE8E}"/>
                </a:ext>
              </a:extLst>
            </p:cNvPr>
            <p:cNvSpPr txBox="1"/>
            <p:nvPr/>
          </p:nvSpPr>
          <p:spPr>
            <a:xfrm>
              <a:off x="4262372" y="4787887"/>
              <a:ext cx="899709" cy="400110"/>
            </a:xfrm>
            <a:prstGeom prst="rect">
              <a:avLst/>
            </a:prstGeom>
            <a:noFill/>
          </p:spPr>
          <p:txBody>
            <a:bodyPr wrap="square">
              <a:spAutoFit/>
            </a:bodyPr>
            <a:lstStyle/>
            <a:p>
              <a:pPr marL="0" lvl="0" indent="0" algn="l" rtl="0">
                <a:spcBef>
                  <a:spcPts val="0"/>
                </a:spcBef>
                <a:spcAft>
                  <a:spcPts val="0"/>
                </a:spcAft>
                <a:buNone/>
              </a:pPr>
              <a:r>
                <a:rPr lang="en" sz="2000" b="1">
                  <a:latin typeface="Arial" panose="020B0604020202020204" pitchFamily="34" charset="0"/>
                  <a:cs typeface="Arial" panose="020B0604020202020204" pitchFamily="34" charset="0"/>
                </a:rPr>
                <a:t>10 𝛀</a:t>
              </a:r>
            </a:p>
          </p:txBody>
        </p:sp>
        <p:sp>
          <p:nvSpPr>
            <p:cNvPr id="16" name="TextBox 15">
              <a:extLst>
                <a:ext uri="{FF2B5EF4-FFF2-40B4-BE49-F238E27FC236}">
                  <a16:creationId xmlns:a16="http://schemas.microsoft.com/office/drawing/2014/main" id="{E2E5E5C6-2ECC-2A5C-BA87-E500873E5482}"/>
                </a:ext>
              </a:extLst>
            </p:cNvPr>
            <p:cNvSpPr txBox="1"/>
            <p:nvPr/>
          </p:nvSpPr>
          <p:spPr>
            <a:xfrm>
              <a:off x="1761733" y="4114901"/>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17" name="TextBox 16">
              <a:extLst>
                <a:ext uri="{FF2B5EF4-FFF2-40B4-BE49-F238E27FC236}">
                  <a16:creationId xmlns:a16="http://schemas.microsoft.com/office/drawing/2014/main" id="{C8D121B0-B67B-BE48-F88A-F28353E071A0}"/>
                </a:ext>
              </a:extLst>
            </p:cNvPr>
            <p:cNvSpPr txBox="1"/>
            <p:nvPr/>
          </p:nvSpPr>
          <p:spPr>
            <a:xfrm>
              <a:off x="4209079" y="4114086"/>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18" name="TextBox 17">
              <a:extLst>
                <a:ext uri="{FF2B5EF4-FFF2-40B4-BE49-F238E27FC236}">
                  <a16:creationId xmlns:a16="http://schemas.microsoft.com/office/drawing/2014/main" id="{F21CE82A-E14E-EBBD-25B9-14243318DFF1}"/>
                </a:ext>
              </a:extLst>
            </p:cNvPr>
            <p:cNvSpPr txBox="1"/>
            <p:nvPr/>
          </p:nvSpPr>
          <p:spPr>
            <a:xfrm>
              <a:off x="6642137" y="4114901"/>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grpSp>
    </p:spTree>
    <p:extLst>
      <p:ext uri="{BB962C8B-B14F-4D97-AF65-F5344CB8AC3E}">
        <p14:creationId xmlns:p14="http://schemas.microsoft.com/office/powerpoint/2010/main" val="726802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a:xfrm>
            <a:off x="411858" y="1445908"/>
            <a:ext cx="8574980" cy="734534"/>
          </a:xfrm>
        </p:spPr>
        <p:txBody>
          <a:bodyPr/>
          <a:lstStyle/>
          <a:p>
            <a:r>
              <a:rPr lang="en"/>
              <a:t>Understanding cells in parallel</a:t>
            </a:r>
            <a:endParaRPr lang="en-US"/>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54727" y="2287588"/>
            <a:ext cx="11903075" cy="2022475"/>
          </a:xfrm>
        </p:spPr>
        <p:txBody>
          <a:bodyPr/>
          <a:lstStyle/>
          <a:p>
            <a:pPr marL="0" lvl="0" indent="0" algn="l" rtl="0">
              <a:lnSpc>
                <a:spcPct val="100000"/>
              </a:lnSpc>
              <a:spcBef>
                <a:spcPts val="0"/>
              </a:spcBef>
              <a:spcAft>
                <a:spcPts val="1200"/>
              </a:spcAft>
              <a:buNone/>
            </a:pPr>
            <a:r>
              <a:rPr lang="en-GB" sz="2000"/>
              <a:t>The three cells are instead connected in parallel. </a:t>
            </a:r>
            <a:r>
              <a:rPr lang="en-GB" sz="2000">
                <a:solidFill>
                  <a:schemeClr val="dk1"/>
                </a:solidFill>
              </a:rPr>
              <a:t>Their voltage is the </a:t>
            </a:r>
            <a:br>
              <a:rPr lang="en-GB" sz="2000">
                <a:solidFill>
                  <a:schemeClr val="dk1"/>
                </a:solidFill>
              </a:rPr>
            </a:br>
            <a:r>
              <a:rPr lang="en-GB" sz="2000">
                <a:solidFill>
                  <a:schemeClr val="dk1"/>
                </a:solidFill>
              </a:rPr>
              <a:t>same as a single cell while their capacities are added.</a:t>
            </a:r>
            <a:endParaRPr lang="en-GB" sz="2000"/>
          </a:p>
        </p:txBody>
      </p:sp>
      <p:sp>
        <p:nvSpPr>
          <p:cNvPr id="65" name="Slide Number Placeholder 5">
            <a:extLst>
              <a:ext uri="{FF2B5EF4-FFF2-40B4-BE49-F238E27FC236}">
                <a16:creationId xmlns:a16="http://schemas.microsoft.com/office/drawing/2014/main" id="{73D8A0DC-8383-6379-3931-3BE143648CC0}"/>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DFB89B-1973-AD4A-A045-E94CB24D8D75}" type="slidenum">
              <a:rPr lang="en-US" smtClean="0">
                <a:solidFill>
                  <a:schemeClr val="bg1"/>
                </a:solidFill>
              </a:rPr>
              <a:pPr/>
              <a:t>11</a:t>
            </a:fld>
            <a:endParaRPr lang="en-US">
              <a:solidFill>
                <a:schemeClr val="bg1"/>
              </a:solidFill>
            </a:endParaRP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11</a:t>
            </a:fld>
            <a:endParaRPr lang="en-US" b="0">
              <a:solidFill>
                <a:schemeClr val="bg1"/>
              </a:solidFill>
            </a:endParaRPr>
          </a:p>
        </p:txBody>
      </p:sp>
      <p:sp>
        <p:nvSpPr>
          <p:cNvPr id="15" name="Text Placeholder 18">
            <a:extLst>
              <a:ext uri="{FF2B5EF4-FFF2-40B4-BE49-F238E27FC236}">
                <a16:creationId xmlns:a16="http://schemas.microsoft.com/office/drawing/2014/main" id="{CEF920A4-F5DA-081F-DE8D-1820FAFF2574}"/>
              </a:ext>
            </a:extLst>
          </p:cNvPr>
          <p:cNvSpPr txBox="1">
            <a:spLocks/>
          </p:cNvSpPr>
          <p:nvPr/>
        </p:nvSpPr>
        <p:spPr>
          <a:xfrm>
            <a:off x="3408383" y="4576856"/>
            <a:ext cx="899709" cy="138233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endParaRPr lang="en-US" sz="8800"/>
          </a:p>
        </p:txBody>
      </p:sp>
      <p:sp>
        <p:nvSpPr>
          <p:cNvPr id="5" name="Footer Placeholder 3">
            <a:extLst>
              <a:ext uri="{FF2B5EF4-FFF2-40B4-BE49-F238E27FC236}">
                <a16:creationId xmlns:a16="http://schemas.microsoft.com/office/drawing/2014/main" id="{7400AB8E-47E4-8A1B-ADA5-BE993A18674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Content Placeholder 11">
            <a:extLst>
              <a:ext uri="{FF2B5EF4-FFF2-40B4-BE49-F238E27FC236}">
                <a16:creationId xmlns:a16="http://schemas.microsoft.com/office/drawing/2014/main" id="{6D47F95D-C698-4374-E209-8EB5974222DD}"/>
              </a:ext>
            </a:extLst>
          </p:cNvPr>
          <p:cNvSpPr txBox="1">
            <a:spLocks/>
          </p:cNvSpPr>
          <p:nvPr/>
        </p:nvSpPr>
        <p:spPr>
          <a:xfrm>
            <a:off x="9432956" y="2244025"/>
            <a:ext cx="4985914" cy="5187010"/>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8950" indent="-342900">
              <a:spcBef>
                <a:spcPts val="0"/>
              </a:spcBef>
              <a:buSzPct val="70000"/>
              <a:buFont typeface="Arial" panose="020B0604020202020204" pitchFamily="34" charset="0"/>
              <a:buChar char="•"/>
            </a:pPr>
            <a:r>
              <a:rPr lang="en-GB" dirty="0">
                <a:latin typeface="Arial"/>
                <a:cs typeface="Arial"/>
              </a:rPr>
              <a:t>What voltage would </a:t>
            </a:r>
            <a:br>
              <a:rPr lang="en-GB" dirty="0"/>
            </a:br>
            <a:r>
              <a:rPr lang="en-GB" dirty="0">
                <a:latin typeface="Arial"/>
                <a:cs typeface="Arial"/>
              </a:rPr>
              <a:t>you now expect to measure across the three cells connected in parallel before they are connected to the resistor?</a:t>
            </a:r>
          </a:p>
          <a:p>
            <a:pPr lvl="0" algn="l" rtl="0">
              <a:spcBef>
                <a:spcPts val="0"/>
              </a:spcBef>
              <a:spcAft>
                <a:spcPts val="0"/>
              </a:spcAft>
              <a:buSzPct val="70000"/>
            </a:pPr>
            <a:endParaRPr lang="en-GB"/>
          </a:p>
          <a:p>
            <a:pPr lvl="0" algn="l" rtl="0">
              <a:spcBef>
                <a:spcPts val="0"/>
              </a:spcBef>
              <a:spcAft>
                <a:spcPts val="0"/>
              </a:spcAft>
              <a:buSzPct val="70000"/>
            </a:pPr>
            <a:r>
              <a:rPr lang="en-GB" dirty="0">
                <a:latin typeface="Arial"/>
                <a:cs typeface="Arial"/>
              </a:rPr>
              <a:t>The total resistance R</a:t>
            </a:r>
            <a:r>
              <a:rPr lang="en-GB" baseline="-25000" dirty="0">
                <a:latin typeface="Arial"/>
                <a:cs typeface="Arial"/>
              </a:rPr>
              <a:t>T</a:t>
            </a:r>
            <a:r>
              <a:rPr lang="en-GB" dirty="0">
                <a:latin typeface="Arial"/>
                <a:cs typeface="Arial"/>
              </a:rPr>
              <a:t> of resistors connected in parallel is given by</a:t>
            </a:r>
          </a:p>
          <a:p>
            <a:pPr lvl="0" algn="l" rtl="0">
              <a:spcBef>
                <a:spcPts val="0"/>
              </a:spcBef>
              <a:spcAft>
                <a:spcPts val="0"/>
              </a:spcAft>
              <a:buSzPct val="70000"/>
            </a:pPr>
            <a:endParaRPr lang="en-GB"/>
          </a:p>
          <a:p>
            <a:pPr>
              <a:spcBef>
                <a:spcPts val="0"/>
              </a:spcBef>
              <a:buSzPct val="70000"/>
            </a:pPr>
            <a:r>
              <a:rPr lang="en-GB" dirty="0">
                <a:latin typeface="Arial"/>
                <a:cs typeface="Arial"/>
              </a:rPr>
              <a:t>       </a:t>
            </a:r>
            <a:r>
              <a:rPr lang="en-GB" u="sng" dirty="0">
                <a:latin typeface="Arial"/>
                <a:cs typeface="Arial"/>
              </a:rPr>
              <a:t>1 </a:t>
            </a:r>
            <a:r>
              <a:rPr lang="en-GB" dirty="0">
                <a:latin typeface="Arial"/>
                <a:cs typeface="Arial"/>
              </a:rPr>
              <a:t>    </a:t>
            </a:r>
            <a:r>
              <a:rPr lang="en-GB" u="sng" dirty="0">
                <a:latin typeface="Arial"/>
                <a:cs typeface="Arial"/>
              </a:rPr>
              <a:t>1</a:t>
            </a:r>
            <a:r>
              <a:rPr lang="en-GB" dirty="0">
                <a:latin typeface="Arial"/>
                <a:cs typeface="Arial"/>
              </a:rPr>
              <a:t>    </a:t>
            </a:r>
            <a:r>
              <a:rPr lang="en-GB" u="sng" dirty="0">
                <a:latin typeface="Arial"/>
                <a:cs typeface="Arial"/>
              </a:rPr>
              <a:t>1</a:t>
            </a:r>
            <a:r>
              <a:rPr lang="en-GB" dirty="0">
                <a:latin typeface="Arial"/>
                <a:cs typeface="Arial"/>
              </a:rPr>
              <a:t>    </a:t>
            </a:r>
            <a:r>
              <a:rPr lang="en-GB" u="sng" dirty="0">
                <a:latin typeface="Arial"/>
                <a:cs typeface="Arial"/>
              </a:rPr>
              <a:t>1</a:t>
            </a:r>
          </a:p>
          <a:p>
            <a:pPr marL="146050">
              <a:spcBef>
                <a:spcPts val="0"/>
              </a:spcBef>
              <a:buSzPct val="70000"/>
            </a:pPr>
            <a:r>
              <a:rPr lang="en-GB" dirty="0">
                <a:solidFill>
                  <a:schemeClr val="dk1"/>
                </a:solidFill>
                <a:latin typeface="Arial"/>
                <a:cs typeface="Arial"/>
              </a:rPr>
              <a:t>     R</a:t>
            </a:r>
            <a:r>
              <a:rPr lang="en-GB" baseline="-25000" dirty="0">
                <a:solidFill>
                  <a:schemeClr val="dk1"/>
                </a:solidFill>
                <a:latin typeface="Arial"/>
                <a:cs typeface="Arial"/>
              </a:rPr>
              <a:t>T    </a:t>
            </a:r>
            <a:r>
              <a:rPr lang="en-GB" dirty="0">
                <a:solidFill>
                  <a:schemeClr val="dk1"/>
                </a:solidFill>
                <a:latin typeface="Arial"/>
                <a:cs typeface="Arial"/>
              </a:rPr>
              <a:t>R</a:t>
            </a:r>
            <a:r>
              <a:rPr lang="en-GB" baseline="-25000" dirty="0">
                <a:solidFill>
                  <a:schemeClr val="dk1"/>
                </a:solidFill>
                <a:latin typeface="Arial"/>
                <a:cs typeface="Arial"/>
              </a:rPr>
              <a:t>1</a:t>
            </a:r>
            <a:r>
              <a:rPr lang="en-GB" dirty="0">
                <a:solidFill>
                  <a:schemeClr val="dk1"/>
                </a:solidFill>
                <a:latin typeface="Arial"/>
                <a:cs typeface="Arial"/>
              </a:rPr>
              <a:t>  R</a:t>
            </a:r>
            <a:r>
              <a:rPr lang="en-GB" baseline="-25000" dirty="0">
                <a:solidFill>
                  <a:schemeClr val="dk1"/>
                </a:solidFill>
                <a:latin typeface="Arial"/>
                <a:cs typeface="Arial"/>
              </a:rPr>
              <a:t>2</a:t>
            </a:r>
            <a:r>
              <a:rPr lang="en-GB" dirty="0">
                <a:solidFill>
                  <a:schemeClr val="dk1"/>
                </a:solidFill>
                <a:latin typeface="Arial"/>
                <a:cs typeface="Arial"/>
              </a:rPr>
              <a:t>  R</a:t>
            </a:r>
            <a:r>
              <a:rPr lang="en-GB" baseline="-25000" dirty="0">
                <a:solidFill>
                  <a:schemeClr val="dk1"/>
                </a:solidFill>
                <a:latin typeface="Arial"/>
                <a:cs typeface="Arial"/>
              </a:rPr>
              <a:t>3</a:t>
            </a:r>
            <a:endParaRPr lang="en-GB" dirty="0">
              <a:solidFill>
                <a:schemeClr val="dk1"/>
              </a:solidFill>
              <a:latin typeface="Arial"/>
              <a:cs typeface="Arial"/>
            </a:endParaRPr>
          </a:p>
          <a:p>
            <a:pPr marL="488950" lvl="0" indent="-342900" algn="l" rtl="0">
              <a:spcBef>
                <a:spcPts val="0"/>
              </a:spcBef>
              <a:spcAft>
                <a:spcPts val="0"/>
              </a:spcAft>
              <a:buSzPct val="70000"/>
              <a:buFont typeface="Arial" panose="020B0604020202020204" pitchFamily="34" charset="0"/>
              <a:buChar char="•"/>
            </a:pPr>
            <a:endParaRPr lang="en-GB">
              <a:solidFill>
                <a:schemeClr val="dk1"/>
              </a:solidFill>
            </a:endParaRPr>
          </a:p>
          <a:p>
            <a:pPr marL="488950" lvl="0" indent="-342900" algn="l" rtl="0">
              <a:spcBef>
                <a:spcPts val="0"/>
              </a:spcBef>
              <a:spcAft>
                <a:spcPts val="0"/>
              </a:spcAft>
              <a:buSzPct val="70000"/>
              <a:buFont typeface="Arial" panose="020B0604020202020204" pitchFamily="34" charset="0"/>
              <a:buChar char="•"/>
            </a:pPr>
            <a:r>
              <a:rPr lang="en-GB" dirty="0">
                <a:solidFill>
                  <a:schemeClr val="dk1"/>
                </a:solidFill>
                <a:latin typeface="Arial"/>
                <a:cs typeface="Arial"/>
              </a:rPr>
              <a:t>Using the value you calculated for each cell’s internal resistance, calculate the expected current through the 10 𝛀 load resistor and the voltage across it.</a:t>
            </a:r>
          </a:p>
        </p:txBody>
      </p:sp>
      <p:pic>
        <p:nvPicPr>
          <p:cNvPr id="9" name="Picture 8">
            <a:extLst>
              <a:ext uri="{FF2B5EF4-FFF2-40B4-BE49-F238E27FC236}">
                <a16:creationId xmlns:a16="http://schemas.microsoft.com/office/drawing/2014/main" id="{8A99A531-5800-61D6-E518-EB1940157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709487" y="1725845"/>
            <a:ext cx="1003300" cy="977900"/>
          </a:xfrm>
          <a:prstGeom prst="rect">
            <a:avLst/>
          </a:prstGeom>
        </p:spPr>
      </p:pic>
      <p:sp>
        <p:nvSpPr>
          <p:cNvPr id="4" name="TextBox 3">
            <a:extLst>
              <a:ext uri="{FF2B5EF4-FFF2-40B4-BE49-F238E27FC236}">
                <a16:creationId xmlns:a16="http://schemas.microsoft.com/office/drawing/2014/main" id="{07019669-2B6E-12CA-1D40-4B702C391A1D}"/>
              </a:ext>
            </a:extLst>
          </p:cNvPr>
          <p:cNvSpPr txBox="1"/>
          <p:nvPr/>
        </p:nvSpPr>
        <p:spPr>
          <a:xfrm>
            <a:off x="5292933" y="6545595"/>
            <a:ext cx="899709" cy="400110"/>
          </a:xfrm>
          <a:prstGeom prst="rect">
            <a:avLst/>
          </a:prstGeom>
          <a:noFill/>
        </p:spPr>
        <p:txBody>
          <a:bodyPr wrap="square">
            <a:spAutoFit/>
          </a:bodyPr>
          <a:lstStyle/>
          <a:p>
            <a:pPr marL="0" lvl="0" indent="0" algn="l" rtl="0">
              <a:spcBef>
                <a:spcPts val="0"/>
              </a:spcBef>
              <a:spcAft>
                <a:spcPts val="0"/>
              </a:spcAft>
              <a:buNone/>
            </a:pPr>
            <a:r>
              <a:rPr lang="en" sz="2000" b="1">
                <a:latin typeface="Arial" panose="020B0604020202020204" pitchFamily="34" charset="0"/>
                <a:cs typeface="Arial" panose="020B0604020202020204" pitchFamily="34" charset="0"/>
              </a:rPr>
              <a:t>10 𝛀</a:t>
            </a:r>
          </a:p>
        </p:txBody>
      </p:sp>
      <p:pic>
        <p:nvPicPr>
          <p:cNvPr id="11" name="Picture 10">
            <a:extLst>
              <a:ext uri="{FF2B5EF4-FFF2-40B4-BE49-F238E27FC236}">
                <a16:creationId xmlns:a16="http://schemas.microsoft.com/office/drawing/2014/main" id="{6EBB29B5-8E56-5DF1-5816-85516B8DBD5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9392" y="207937"/>
            <a:ext cx="1028700" cy="977900"/>
          </a:xfrm>
          <a:prstGeom prst="rect">
            <a:avLst/>
          </a:prstGeom>
        </p:spPr>
      </p:pic>
      <p:pic>
        <p:nvPicPr>
          <p:cNvPr id="31" name="Picture 30">
            <a:extLst>
              <a:ext uri="{FF2B5EF4-FFF2-40B4-BE49-F238E27FC236}">
                <a16:creationId xmlns:a16="http://schemas.microsoft.com/office/drawing/2014/main" id="{B7BDB327-F8F9-0700-39F8-16563AD6A9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7467" y="3768619"/>
            <a:ext cx="4523899" cy="3981031"/>
          </a:xfrm>
          <a:prstGeom prst="rect">
            <a:avLst/>
          </a:prstGeom>
        </p:spPr>
      </p:pic>
      <p:sp>
        <p:nvSpPr>
          <p:cNvPr id="32" name="TextBox 31">
            <a:extLst>
              <a:ext uri="{FF2B5EF4-FFF2-40B4-BE49-F238E27FC236}">
                <a16:creationId xmlns:a16="http://schemas.microsoft.com/office/drawing/2014/main" id="{9C7C0662-CD13-1D7A-7342-1E1E563663EC}"/>
              </a:ext>
            </a:extLst>
          </p:cNvPr>
          <p:cNvSpPr txBox="1"/>
          <p:nvPr/>
        </p:nvSpPr>
        <p:spPr>
          <a:xfrm>
            <a:off x="5157653" y="3970902"/>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33" name="TextBox 32">
            <a:extLst>
              <a:ext uri="{FF2B5EF4-FFF2-40B4-BE49-F238E27FC236}">
                <a16:creationId xmlns:a16="http://schemas.microsoft.com/office/drawing/2014/main" id="{FBCA12F2-49D2-CAB9-CA96-F399C67EE504}"/>
              </a:ext>
            </a:extLst>
          </p:cNvPr>
          <p:cNvSpPr txBox="1"/>
          <p:nvPr/>
        </p:nvSpPr>
        <p:spPr>
          <a:xfrm>
            <a:off x="5157653" y="4831090"/>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34" name="TextBox 33">
            <a:extLst>
              <a:ext uri="{FF2B5EF4-FFF2-40B4-BE49-F238E27FC236}">
                <a16:creationId xmlns:a16="http://schemas.microsoft.com/office/drawing/2014/main" id="{151958A4-CCF8-C023-CF44-F7E0B6FDAEA1}"/>
              </a:ext>
            </a:extLst>
          </p:cNvPr>
          <p:cNvSpPr txBox="1"/>
          <p:nvPr/>
        </p:nvSpPr>
        <p:spPr>
          <a:xfrm>
            <a:off x="5157653" y="5636599"/>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3" name="TextBox 2">
            <a:extLst>
              <a:ext uri="{FF2B5EF4-FFF2-40B4-BE49-F238E27FC236}">
                <a16:creationId xmlns:a16="http://schemas.microsoft.com/office/drawing/2014/main" id="{A82DDDCC-997D-32DD-E23B-05560A195F58}"/>
              </a:ext>
            </a:extLst>
          </p:cNvPr>
          <p:cNvSpPr txBox="1"/>
          <p:nvPr/>
        </p:nvSpPr>
        <p:spPr>
          <a:xfrm>
            <a:off x="10462038" y="5060257"/>
            <a:ext cx="2164080" cy="461665"/>
          </a:xfrm>
          <a:prstGeom prst="rect">
            <a:avLst/>
          </a:prstGeom>
          <a:noFill/>
        </p:spPr>
        <p:txBody>
          <a:bodyPr wrap="square" rtlCol="0">
            <a:spAutoFit/>
          </a:bodyPr>
          <a:lstStyle/>
          <a:p>
            <a:r>
              <a:rPr lang="en-US" sz="2400"/>
              <a:t>=    +    +    + …   </a:t>
            </a:r>
          </a:p>
        </p:txBody>
      </p:sp>
    </p:spTree>
    <p:extLst>
      <p:ext uri="{BB962C8B-B14F-4D97-AF65-F5344CB8AC3E}">
        <p14:creationId xmlns:p14="http://schemas.microsoft.com/office/powerpoint/2010/main" val="3033297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latin typeface="Arial"/>
                <a:cs typeface="Arial"/>
              </a:rPr>
              <a:t>Understanding cells in parallel – answers  </a:t>
            </a:r>
            <a:endParaRPr lang="en-US"/>
          </a:p>
        </p:txBody>
      </p:sp>
      <p:sp>
        <p:nvSpPr>
          <p:cNvPr id="65" name="Slide Number Placeholder 5">
            <a:extLst>
              <a:ext uri="{FF2B5EF4-FFF2-40B4-BE49-F238E27FC236}">
                <a16:creationId xmlns:a16="http://schemas.microsoft.com/office/drawing/2014/main" id="{73D8A0DC-8383-6379-3931-3BE143648CC0}"/>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DFB89B-1973-AD4A-A045-E94CB24D8D75}" type="slidenum">
              <a:rPr lang="en-US" smtClean="0">
                <a:solidFill>
                  <a:schemeClr val="bg1"/>
                </a:solidFill>
              </a:rPr>
              <a:pPr/>
              <a:t>12</a:t>
            </a:fld>
            <a:endParaRPr lang="en-US">
              <a:solidFill>
                <a:schemeClr val="bg1"/>
              </a:solidFill>
            </a:endParaRP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12</a:t>
            </a:fld>
            <a:endParaRPr lang="en-US" b="0">
              <a:solidFill>
                <a:schemeClr val="bg1"/>
              </a:solidFill>
            </a:endParaRPr>
          </a:p>
        </p:txBody>
      </p:sp>
      <p:sp>
        <p:nvSpPr>
          <p:cNvPr id="15" name="Text Placeholder 18">
            <a:extLst>
              <a:ext uri="{FF2B5EF4-FFF2-40B4-BE49-F238E27FC236}">
                <a16:creationId xmlns:a16="http://schemas.microsoft.com/office/drawing/2014/main" id="{CEF920A4-F5DA-081F-DE8D-1820FAFF2574}"/>
              </a:ext>
            </a:extLst>
          </p:cNvPr>
          <p:cNvSpPr txBox="1">
            <a:spLocks/>
          </p:cNvSpPr>
          <p:nvPr/>
        </p:nvSpPr>
        <p:spPr>
          <a:xfrm>
            <a:off x="1825347" y="4488742"/>
            <a:ext cx="899709" cy="138233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endParaRPr lang="en-US" sz="8800"/>
          </a:p>
        </p:txBody>
      </p:sp>
      <p:sp>
        <p:nvSpPr>
          <p:cNvPr id="5" name="Footer Placeholder 3">
            <a:extLst>
              <a:ext uri="{FF2B5EF4-FFF2-40B4-BE49-F238E27FC236}">
                <a16:creationId xmlns:a16="http://schemas.microsoft.com/office/drawing/2014/main" id="{7400AB8E-47E4-8A1B-ADA5-BE993A18674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Content Placeholder 11">
            <a:extLst>
              <a:ext uri="{FF2B5EF4-FFF2-40B4-BE49-F238E27FC236}">
                <a16:creationId xmlns:a16="http://schemas.microsoft.com/office/drawing/2014/main" id="{6D47F95D-C698-4374-E209-8EB5974222DD}"/>
              </a:ext>
            </a:extLst>
          </p:cNvPr>
          <p:cNvSpPr txBox="1">
            <a:spLocks/>
          </p:cNvSpPr>
          <p:nvPr/>
        </p:nvSpPr>
        <p:spPr>
          <a:xfrm>
            <a:off x="8527568" y="2707134"/>
            <a:ext cx="6816898" cy="5485992"/>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8950" lvl="0" indent="-342900" algn="l" rtl="0">
              <a:spcBef>
                <a:spcPts val="0"/>
              </a:spcBef>
              <a:spcAft>
                <a:spcPts val="0"/>
              </a:spcAft>
              <a:buClr>
                <a:schemeClr val="dk1"/>
              </a:buClr>
              <a:buSzPct val="70000"/>
              <a:buFont typeface="Arial" panose="020B0604020202020204" pitchFamily="34" charset="0"/>
              <a:buChar char="•"/>
            </a:pPr>
            <a:r>
              <a:rPr lang="en-GB" sz="2000" dirty="0">
                <a:solidFill>
                  <a:schemeClr val="dk1"/>
                </a:solidFill>
                <a:latin typeface="Arial"/>
                <a:cs typeface="Arial"/>
              </a:rPr>
              <a:t>The voltage across all three cells will </a:t>
            </a:r>
            <a:br>
              <a:rPr lang="en-GB" sz="2000" dirty="0"/>
            </a:br>
            <a:r>
              <a:rPr lang="en-GB" sz="2000" dirty="0">
                <a:solidFill>
                  <a:schemeClr val="dk1"/>
                </a:solidFill>
                <a:latin typeface="Arial"/>
                <a:cs typeface="Arial"/>
              </a:rPr>
              <a:t>be 1.5 V.</a:t>
            </a:r>
            <a:br>
              <a:rPr lang="en-GB" sz="2000" dirty="0"/>
            </a:br>
            <a:endParaRPr lang="en-GB" sz="2000" dirty="0">
              <a:solidFill>
                <a:schemeClr val="dk1"/>
              </a:solidFill>
            </a:endParaRPr>
          </a:p>
          <a:p>
            <a:pPr marL="488950" indent="-342900">
              <a:spcBef>
                <a:spcPts val="0"/>
              </a:spcBef>
              <a:buClr>
                <a:schemeClr val="dk1"/>
              </a:buClr>
              <a:buSzPct val="70000"/>
              <a:buFont typeface="Arial" panose="020B0604020202020204" pitchFamily="34" charset="0"/>
              <a:buChar char="•"/>
            </a:pPr>
            <a:r>
              <a:rPr lang="en-GB" sz="2000" dirty="0">
                <a:solidFill>
                  <a:schemeClr val="dk1"/>
                </a:solidFill>
                <a:latin typeface="Arial"/>
                <a:cs typeface="Arial"/>
              </a:rPr>
              <a:t>Using the formula, the total resistance R of all three cells of resistance </a:t>
            </a:r>
            <a:r>
              <a:rPr lang="en-GB" dirty="0">
                <a:solidFill>
                  <a:schemeClr val="dk1"/>
                </a:solidFill>
                <a:latin typeface="Arial"/>
                <a:cs typeface="Arial"/>
              </a:rPr>
              <a:t>0.51 </a:t>
            </a:r>
            <a:r>
              <a:rPr lang="el-GR" sz="2000" dirty="0">
                <a:solidFill>
                  <a:schemeClr val="dk1"/>
                </a:solidFill>
                <a:latin typeface="Arial"/>
                <a:cs typeface="Arial"/>
              </a:rPr>
              <a:t>Ω </a:t>
            </a:r>
            <a:r>
              <a:rPr lang="en-GB" sz="2000" dirty="0">
                <a:solidFill>
                  <a:schemeClr val="dk1"/>
                </a:solidFill>
                <a:latin typeface="Arial"/>
                <a:cs typeface="Arial"/>
              </a:rPr>
              <a:t>is given by</a:t>
            </a:r>
            <a:r>
              <a:rPr lang="en-GB" dirty="0">
                <a:solidFill>
                  <a:schemeClr val="dk1"/>
                </a:solidFill>
                <a:latin typeface="Arial"/>
                <a:cs typeface="Arial"/>
              </a:rPr>
              <a:t> </a:t>
            </a:r>
            <a:endParaRPr lang="en-GB" sz="2000" dirty="0">
              <a:solidFill>
                <a:schemeClr val="dk1"/>
              </a:solidFill>
            </a:endParaRPr>
          </a:p>
          <a:p>
            <a:pPr marL="457200">
              <a:spcBef>
                <a:spcPts val="0"/>
              </a:spcBef>
              <a:buSzPct val="70000"/>
            </a:pPr>
            <a:br>
              <a:rPr lang="en-GB" sz="2000" u="sng" dirty="0"/>
            </a:br>
            <a:r>
              <a:rPr lang="en-GB" sz="2000" u="sng" dirty="0">
                <a:solidFill>
                  <a:schemeClr val="dk1"/>
                </a:solidFill>
                <a:latin typeface="Arial"/>
                <a:cs typeface="Arial"/>
              </a:rPr>
              <a:t> 1</a:t>
            </a:r>
            <a:r>
              <a:rPr lang="en-GB" u="sng" dirty="0">
                <a:solidFill>
                  <a:schemeClr val="dk1"/>
                </a:solidFill>
                <a:latin typeface="Arial"/>
                <a:cs typeface="Arial"/>
              </a:rPr>
              <a:t> </a:t>
            </a:r>
            <a:r>
              <a:rPr lang="en-GB" dirty="0">
                <a:solidFill>
                  <a:schemeClr val="dk1"/>
                </a:solidFill>
                <a:latin typeface="Arial"/>
                <a:cs typeface="Arial"/>
              </a:rPr>
              <a:t>     </a:t>
            </a:r>
            <a:r>
              <a:rPr lang="en-GB" u="sng" dirty="0">
                <a:solidFill>
                  <a:schemeClr val="dk1"/>
                </a:solidFill>
                <a:latin typeface="Arial"/>
                <a:cs typeface="Arial"/>
              </a:rPr>
              <a:t> </a:t>
            </a:r>
            <a:r>
              <a:rPr lang="en-GB" sz="2000" u="sng" dirty="0">
                <a:solidFill>
                  <a:schemeClr val="dk1"/>
                </a:solidFill>
                <a:latin typeface="Arial"/>
                <a:cs typeface="Arial"/>
              </a:rPr>
              <a:t> 1</a:t>
            </a:r>
            <a:r>
              <a:rPr lang="en-GB" u="sng" dirty="0">
                <a:solidFill>
                  <a:schemeClr val="dk1"/>
                </a:solidFill>
                <a:latin typeface="Arial"/>
                <a:cs typeface="Arial"/>
              </a:rPr>
              <a:t>  </a:t>
            </a:r>
            <a:r>
              <a:rPr lang="en-GB" dirty="0">
                <a:solidFill>
                  <a:schemeClr val="dk1"/>
                </a:solidFill>
                <a:latin typeface="Arial"/>
                <a:cs typeface="Arial"/>
              </a:rPr>
              <a:t>     </a:t>
            </a:r>
            <a:r>
              <a:rPr lang="en-GB" u="sng" dirty="0">
                <a:solidFill>
                  <a:schemeClr val="dk1"/>
                </a:solidFill>
                <a:latin typeface="Arial"/>
                <a:cs typeface="Arial"/>
              </a:rPr>
              <a:t>  </a:t>
            </a:r>
            <a:r>
              <a:rPr lang="en-GB" sz="2000" u="sng" dirty="0">
                <a:solidFill>
                  <a:schemeClr val="dk1"/>
                </a:solidFill>
                <a:latin typeface="Arial"/>
                <a:cs typeface="Arial"/>
              </a:rPr>
              <a:t>1</a:t>
            </a:r>
            <a:r>
              <a:rPr lang="en-GB" u="sng" dirty="0">
                <a:solidFill>
                  <a:schemeClr val="dk1"/>
                </a:solidFill>
                <a:latin typeface="Arial"/>
                <a:cs typeface="Arial"/>
              </a:rPr>
              <a:t>  </a:t>
            </a:r>
            <a:r>
              <a:rPr lang="en-GB" dirty="0">
                <a:solidFill>
                  <a:schemeClr val="dk1"/>
                </a:solidFill>
                <a:latin typeface="Arial"/>
                <a:cs typeface="Arial"/>
              </a:rPr>
              <a:t>     </a:t>
            </a:r>
            <a:r>
              <a:rPr lang="en-GB" u="sng" dirty="0">
                <a:solidFill>
                  <a:schemeClr val="dk1"/>
                </a:solidFill>
                <a:latin typeface="Arial"/>
                <a:cs typeface="Arial"/>
              </a:rPr>
              <a:t> </a:t>
            </a:r>
            <a:r>
              <a:rPr lang="en-GB" sz="2000" u="sng" dirty="0">
                <a:solidFill>
                  <a:schemeClr val="dk1"/>
                </a:solidFill>
                <a:latin typeface="Arial"/>
                <a:cs typeface="Arial"/>
              </a:rPr>
              <a:t> 1</a:t>
            </a:r>
            <a:r>
              <a:rPr lang="en-GB" u="sng" dirty="0">
                <a:solidFill>
                  <a:schemeClr val="dk1"/>
                </a:solidFill>
                <a:latin typeface="Arial"/>
                <a:cs typeface="Arial"/>
              </a:rPr>
              <a:t>  </a:t>
            </a:r>
            <a:r>
              <a:rPr lang="en-GB" dirty="0">
                <a:solidFill>
                  <a:schemeClr val="dk1"/>
                </a:solidFill>
                <a:latin typeface="Arial"/>
                <a:cs typeface="Arial"/>
              </a:rPr>
              <a:t>     </a:t>
            </a:r>
            <a:r>
              <a:rPr lang="en-GB" u="sng" dirty="0">
                <a:solidFill>
                  <a:schemeClr val="dk1"/>
                </a:solidFill>
                <a:latin typeface="Arial"/>
                <a:cs typeface="Arial"/>
              </a:rPr>
              <a:t> </a:t>
            </a:r>
            <a:r>
              <a:rPr lang="en-GB" sz="2000" u="sng" dirty="0">
                <a:solidFill>
                  <a:schemeClr val="dk1"/>
                </a:solidFill>
                <a:latin typeface="Arial"/>
                <a:cs typeface="Arial"/>
              </a:rPr>
              <a:t> </a:t>
            </a:r>
            <a:r>
              <a:rPr lang="en-GB" u="sng" dirty="0">
                <a:solidFill>
                  <a:schemeClr val="dk1"/>
                </a:solidFill>
                <a:latin typeface="Arial"/>
                <a:cs typeface="Arial"/>
              </a:rPr>
              <a:t>3  </a:t>
            </a:r>
            <a:endParaRPr lang="en-GB" sz="2000" u="sng" dirty="0">
              <a:solidFill>
                <a:schemeClr val="dk1"/>
              </a:solidFill>
            </a:endParaRPr>
          </a:p>
          <a:p>
            <a:pPr marL="457200">
              <a:spcBef>
                <a:spcPts val="0"/>
              </a:spcBef>
              <a:buSzPct val="70000"/>
            </a:pPr>
            <a:r>
              <a:rPr lang="en-GB" dirty="0">
                <a:solidFill>
                  <a:schemeClr val="dk1"/>
                </a:solidFill>
                <a:latin typeface="Arial"/>
                <a:cs typeface="Arial"/>
              </a:rPr>
              <a:t>R</a:t>
            </a:r>
            <a:r>
              <a:rPr lang="en-GB" baseline="-25000" dirty="0">
                <a:solidFill>
                  <a:schemeClr val="dk1"/>
                </a:solidFill>
                <a:latin typeface="Arial"/>
                <a:cs typeface="Arial"/>
              </a:rPr>
              <a:t>T</a:t>
            </a:r>
            <a:r>
              <a:rPr lang="en-GB" dirty="0">
                <a:solidFill>
                  <a:schemeClr val="dk1"/>
                </a:solidFill>
                <a:latin typeface="Arial"/>
                <a:cs typeface="Arial"/>
              </a:rPr>
              <a:t>     0.5      0.5      0.5      0.5</a:t>
            </a:r>
          </a:p>
          <a:p>
            <a:pPr marL="457200" lvl="0" algn="l" rtl="0">
              <a:spcBef>
                <a:spcPts val="0"/>
              </a:spcBef>
              <a:spcAft>
                <a:spcPts val="0"/>
              </a:spcAft>
              <a:buSzPct val="70000"/>
            </a:pPr>
            <a:endParaRPr lang="el-GR" sz="2000" dirty="0">
              <a:solidFill>
                <a:schemeClr val="dk1"/>
              </a:solidFill>
            </a:endParaRPr>
          </a:p>
          <a:p>
            <a:pPr marL="457200">
              <a:spcBef>
                <a:spcPts val="0"/>
              </a:spcBef>
              <a:buSzPct val="70000"/>
            </a:pPr>
            <a:r>
              <a:rPr lang="en-GB" dirty="0">
                <a:solidFill>
                  <a:schemeClr val="dk1"/>
                </a:solidFill>
                <a:latin typeface="Arial"/>
                <a:cs typeface="Arial"/>
              </a:rPr>
              <a:t>R</a:t>
            </a:r>
            <a:r>
              <a:rPr lang="en-GB" baseline="-25000" dirty="0">
                <a:solidFill>
                  <a:schemeClr val="dk1"/>
                </a:solidFill>
                <a:latin typeface="Arial"/>
                <a:cs typeface="Arial"/>
              </a:rPr>
              <a:t>T</a:t>
            </a:r>
            <a:r>
              <a:rPr lang="en-GB" sz="2000" dirty="0">
                <a:solidFill>
                  <a:schemeClr val="dk1"/>
                </a:solidFill>
                <a:latin typeface="Arial"/>
                <a:cs typeface="Arial"/>
              </a:rPr>
              <a:t> = </a:t>
            </a:r>
            <a:r>
              <a:rPr lang="en-GB" u="sng" dirty="0">
                <a:solidFill>
                  <a:schemeClr val="dk1"/>
                </a:solidFill>
                <a:latin typeface="Arial"/>
                <a:cs typeface="Arial"/>
              </a:rPr>
              <a:t>0.5 </a:t>
            </a:r>
            <a:r>
              <a:rPr lang="en-GB" sz="2000" dirty="0">
                <a:solidFill>
                  <a:schemeClr val="dk1"/>
                </a:solidFill>
                <a:latin typeface="Arial"/>
                <a:cs typeface="Arial"/>
              </a:rPr>
              <a:t> = </a:t>
            </a:r>
            <a:r>
              <a:rPr lang="en-GB" dirty="0">
                <a:solidFill>
                  <a:schemeClr val="dk1"/>
                </a:solidFill>
                <a:latin typeface="Arial"/>
                <a:cs typeface="Arial"/>
              </a:rPr>
              <a:t>0.166 </a:t>
            </a:r>
            <a:r>
              <a:rPr lang="el-GR" sz="2000" dirty="0">
                <a:solidFill>
                  <a:schemeClr val="dk1"/>
                </a:solidFill>
                <a:latin typeface="Arial"/>
                <a:cs typeface="Arial"/>
              </a:rPr>
              <a:t>Ω</a:t>
            </a:r>
            <a:br>
              <a:rPr lang="en-GB" sz="2000" dirty="0"/>
            </a:br>
            <a:r>
              <a:rPr lang="en-GB" dirty="0">
                <a:solidFill>
                  <a:schemeClr val="dk1"/>
                </a:solidFill>
                <a:latin typeface="Arial"/>
                <a:cs typeface="Arial"/>
              </a:rPr>
              <a:t>          3</a:t>
            </a:r>
            <a:br>
              <a:rPr lang="en-GB" sz="2000" dirty="0"/>
            </a:br>
            <a:endParaRPr lang="en-GB" sz="2000" dirty="0">
              <a:solidFill>
                <a:schemeClr val="dk1"/>
              </a:solidFill>
            </a:endParaRPr>
          </a:p>
          <a:p>
            <a:pPr marL="457200">
              <a:spcBef>
                <a:spcPts val="0"/>
              </a:spcBef>
              <a:buSzPct val="70000"/>
            </a:pPr>
            <a:r>
              <a:rPr lang="en-GB" sz="2000" dirty="0">
                <a:solidFill>
                  <a:schemeClr val="dk1"/>
                </a:solidFill>
                <a:latin typeface="Arial"/>
                <a:cs typeface="Arial"/>
              </a:rPr>
              <a:t>The total resistance in the circuit</a:t>
            </a:r>
            <a:r>
              <a:rPr lang="en-GB" dirty="0">
                <a:solidFill>
                  <a:schemeClr val="dk1"/>
                </a:solidFill>
                <a:latin typeface="Arial"/>
                <a:cs typeface="Arial"/>
              </a:rPr>
              <a:t> </a:t>
            </a:r>
            <a:r>
              <a:rPr lang="en-GB" sz="2000" dirty="0">
                <a:solidFill>
                  <a:schemeClr val="dk1"/>
                </a:solidFill>
                <a:latin typeface="Arial"/>
                <a:cs typeface="Arial"/>
              </a:rPr>
              <a:t> is </a:t>
            </a:r>
            <a:br>
              <a:rPr lang="en-GB" sz="2000" dirty="0"/>
            </a:br>
            <a:r>
              <a:rPr lang="en-GB" sz="2000" dirty="0">
                <a:solidFill>
                  <a:schemeClr val="dk1"/>
                </a:solidFill>
                <a:latin typeface="Arial"/>
                <a:cs typeface="Arial"/>
              </a:rPr>
              <a:t>10 </a:t>
            </a:r>
            <a:r>
              <a:rPr lang="el-GR" sz="2000" dirty="0">
                <a:solidFill>
                  <a:schemeClr val="dk1"/>
                </a:solidFill>
                <a:latin typeface="Arial"/>
                <a:cs typeface="Arial"/>
              </a:rPr>
              <a:t>Ω + </a:t>
            </a:r>
            <a:r>
              <a:rPr lang="el-GR" dirty="0">
                <a:solidFill>
                  <a:schemeClr val="dk1"/>
                </a:solidFill>
                <a:latin typeface="Arial"/>
                <a:cs typeface="Arial"/>
              </a:rPr>
              <a:t>0.166</a:t>
            </a:r>
            <a:r>
              <a:rPr lang="el-GR" sz="2000" dirty="0">
                <a:solidFill>
                  <a:schemeClr val="dk1"/>
                </a:solidFill>
                <a:latin typeface="Arial"/>
                <a:cs typeface="Arial"/>
              </a:rPr>
              <a:t> Ω = </a:t>
            </a:r>
            <a:r>
              <a:rPr lang="el-GR" dirty="0">
                <a:solidFill>
                  <a:schemeClr val="dk1"/>
                </a:solidFill>
                <a:latin typeface="Arial"/>
                <a:cs typeface="Arial"/>
              </a:rPr>
              <a:t>10.166</a:t>
            </a:r>
            <a:r>
              <a:rPr lang="el-GR" sz="2000" dirty="0">
                <a:solidFill>
                  <a:schemeClr val="dk1"/>
                </a:solidFill>
                <a:latin typeface="Arial"/>
                <a:cs typeface="Arial"/>
              </a:rPr>
              <a:t> Ω.</a:t>
            </a:r>
          </a:p>
          <a:p>
            <a:pPr marL="800100" lvl="0" indent="-342900" algn="l" rtl="0">
              <a:spcBef>
                <a:spcPts val="0"/>
              </a:spcBef>
              <a:spcAft>
                <a:spcPts val="0"/>
              </a:spcAft>
              <a:buSzPct val="70000"/>
              <a:buFont typeface="Arial" panose="020B0604020202020204" pitchFamily="34" charset="0"/>
              <a:buChar char="•"/>
            </a:pPr>
            <a:endParaRPr lang="el-GR" sz="2000" dirty="0">
              <a:solidFill>
                <a:schemeClr val="dk1"/>
              </a:solidFill>
            </a:endParaRPr>
          </a:p>
          <a:p>
            <a:pPr marL="488950" lvl="0" indent="-342900" algn="l" rtl="0">
              <a:spcBef>
                <a:spcPts val="0"/>
              </a:spcBef>
              <a:spcAft>
                <a:spcPts val="0"/>
              </a:spcAft>
              <a:buClr>
                <a:schemeClr val="dk1"/>
              </a:buClr>
              <a:buSzPct val="70000"/>
              <a:buFont typeface="Arial" panose="020B0604020202020204" pitchFamily="34" charset="0"/>
              <a:buChar char="•"/>
            </a:pPr>
            <a:r>
              <a:rPr lang="en-GB" sz="2000" dirty="0">
                <a:solidFill>
                  <a:schemeClr val="dk1"/>
                </a:solidFill>
                <a:latin typeface="Arial"/>
                <a:cs typeface="Arial"/>
              </a:rPr>
              <a:t>The expected current is </a:t>
            </a:r>
            <a:r>
              <a:rPr lang="en-GB" dirty="0">
                <a:solidFill>
                  <a:schemeClr val="dk1"/>
                </a:solidFill>
                <a:latin typeface="Arial"/>
                <a:cs typeface="Arial"/>
              </a:rPr>
              <a:t>1.5/10.166</a:t>
            </a:r>
            <a:r>
              <a:rPr lang="en-GB" sz="2000" dirty="0">
                <a:solidFill>
                  <a:schemeClr val="dk1"/>
                </a:solidFill>
                <a:latin typeface="Arial"/>
                <a:cs typeface="Arial"/>
              </a:rPr>
              <a:t> = </a:t>
            </a:r>
            <a:r>
              <a:rPr lang="en-GB" dirty="0">
                <a:solidFill>
                  <a:schemeClr val="dk1"/>
                </a:solidFill>
                <a:latin typeface="Arial"/>
                <a:cs typeface="Arial"/>
              </a:rPr>
              <a:t>0.148</a:t>
            </a:r>
            <a:r>
              <a:rPr lang="en-GB" sz="2000" dirty="0">
                <a:solidFill>
                  <a:schemeClr val="dk1"/>
                </a:solidFill>
                <a:latin typeface="Arial"/>
                <a:cs typeface="Arial"/>
              </a:rPr>
              <a:t> A and the voltage across the load resistor is </a:t>
            </a:r>
            <a:r>
              <a:rPr lang="en-GB" dirty="0">
                <a:solidFill>
                  <a:schemeClr val="dk1"/>
                </a:solidFill>
                <a:latin typeface="Arial"/>
                <a:cs typeface="Arial"/>
              </a:rPr>
              <a:t>1.48</a:t>
            </a:r>
            <a:r>
              <a:rPr lang="en-GB" sz="2000" dirty="0">
                <a:solidFill>
                  <a:schemeClr val="dk1"/>
                </a:solidFill>
                <a:latin typeface="Arial"/>
                <a:cs typeface="Arial"/>
              </a:rPr>
              <a:t> V.</a:t>
            </a:r>
            <a:endParaRPr lang="en-GB" sz="2400" dirty="0">
              <a:solidFill>
                <a:schemeClr val="dk1"/>
              </a:solidFill>
              <a:latin typeface="Arial"/>
              <a:cs typeface="Arial"/>
            </a:endParaRPr>
          </a:p>
          <a:p>
            <a:pPr marL="488950" lvl="0" indent="-342900" algn="l" rtl="0">
              <a:spcBef>
                <a:spcPts val="0"/>
              </a:spcBef>
              <a:spcAft>
                <a:spcPts val="0"/>
              </a:spcAft>
              <a:buSzPct val="7000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id="{8A99A531-5800-61D6-E518-EB1940157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806409" y="2174041"/>
            <a:ext cx="1003300" cy="977900"/>
          </a:xfrm>
          <a:prstGeom prst="rect">
            <a:avLst/>
          </a:prstGeom>
        </p:spPr>
      </p:pic>
      <p:sp>
        <p:nvSpPr>
          <p:cNvPr id="6" name="Text Placeholder 18">
            <a:extLst>
              <a:ext uri="{FF2B5EF4-FFF2-40B4-BE49-F238E27FC236}">
                <a16:creationId xmlns:a16="http://schemas.microsoft.com/office/drawing/2014/main" id="{E038A1F1-FC3D-9ED2-07D2-15F68A55109D}"/>
              </a:ext>
            </a:extLst>
          </p:cNvPr>
          <p:cNvSpPr txBox="1">
            <a:spLocks/>
          </p:cNvSpPr>
          <p:nvPr/>
        </p:nvSpPr>
        <p:spPr>
          <a:xfrm>
            <a:off x="1886263" y="4150136"/>
            <a:ext cx="899709" cy="138233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endParaRPr lang="en-US" sz="8800"/>
          </a:p>
        </p:txBody>
      </p:sp>
      <p:sp>
        <p:nvSpPr>
          <p:cNvPr id="7" name="TextBox 6">
            <a:extLst>
              <a:ext uri="{FF2B5EF4-FFF2-40B4-BE49-F238E27FC236}">
                <a16:creationId xmlns:a16="http://schemas.microsoft.com/office/drawing/2014/main" id="{0EC84324-0C32-05AB-8E89-FD350256020A}"/>
              </a:ext>
            </a:extLst>
          </p:cNvPr>
          <p:cNvSpPr txBox="1"/>
          <p:nvPr/>
        </p:nvSpPr>
        <p:spPr>
          <a:xfrm>
            <a:off x="3770813" y="6118875"/>
            <a:ext cx="899709" cy="400110"/>
          </a:xfrm>
          <a:prstGeom prst="rect">
            <a:avLst/>
          </a:prstGeom>
          <a:noFill/>
        </p:spPr>
        <p:txBody>
          <a:bodyPr wrap="square">
            <a:spAutoFit/>
          </a:bodyPr>
          <a:lstStyle/>
          <a:p>
            <a:pPr marL="0" lvl="0" indent="0" algn="l" rtl="0">
              <a:spcBef>
                <a:spcPts val="0"/>
              </a:spcBef>
              <a:spcAft>
                <a:spcPts val="0"/>
              </a:spcAft>
              <a:buNone/>
            </a:pPr>
            <a:r>
              <a:rPr lang="en" sz="2000" b="1">
                <a:latin typeface="Arial" panose="020B0604020202020204" pitchFamily="34" charset="0"/>
                <a:cs typeface="Arial" panose="020B0604020202020204" pitchFamily="34" charset="0"/>
              </a:rPr>
              <a:t>10 𝛀</a:t>
            </a:r>
          </a:p>
        </p:txBody>
      </p:sp>
      <p:pic>
        <p:nvPicPr>
          <p:cNvPr id="10" name="Picture 9">
            <a:extLst>
              <a:ext uri="{FF2B5EF4-FFF2-40B4-BE49-F238E27FC236}">
                <a16:creationId xmlns:a16="http://schemas.microsoft.com/office/drawing/2014/main" id="{119DA725-7B4E-92F4-C8B8-2A075DCD19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25347" y="3341899"/>
            <a:ext cx="4523899" cy="3981031"/>
          </a:xfrm>
          <a:prstGeom prst="rect">
            <a:avLst/>
          </a:prstGeom>
        </p:spPr>
      </p:pic>
      <p:sp>
        <p:nvSpPr>
          <p:cNvPr id="11" name="TextBox 10">
            <a:extLst>
              <a:ext uri="{FF2B5EF4-FFF2-40B4-BE49-F238E27FC236}">
                <a16:creationId xmlns:a16="http://schemas.microsoft.com/office/drawing/2014/main" id="{7A54D687-F579-4D7D-02AA-9D895EA0C1B0}"/>
              </a:ext>
            </a:extLst>
          </p:cNvPr>
          <p:cNvSpPr txBox="1"/>
          <p:nvPr/>
        </p:nvSpPr>
        <p:spPr>
          <a:xfrm>
            <a:off x="3635533" y="3544182"/>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12" name="TextBox 11">
            <a:extLst>
              <a:ext uri="{FF2B5EF4-FFF2-40B4-BE49-F238E27FC236}">
                <a16:creationId xmlns:a16="http://schemas.microsoft.com/office/drawing/2014/main" id="{17AD78D9-F0B9-A1D5-9106-A9BC6BFFC5ED}"/>
              </a:ext>
            </a:extLst>
          </p:cNvPr>
          <p:cNvSpPr txBox="1"/>
          <p:nvPr/>
        </p:nvSpPr>
        <p:spPr>
          <a:xfrm>
            <a:off x="3635533" y="4404370"/>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13" name="TextBox 12">
            <a:extLst>
              <a:ext uri="{FF2B5EF4-FFF2-40B4-BE49-F238E27FC236}">
                <a16:creationId xmlns:a16="http://schemas.microsoft.com/office/drawing/2014/main" id="{8F0DD8F4-B780-5E9E-DBE3-384B2B306566}"/>
              </a:ext>
            </a:extLst>
          </p:cNvPr>
          <p:cNvSpPr txBox="1"/>
          <p:nvPr/>
        </p:nvSpPr>
        <p:spPr>
          <a:xfrm>
            <a:off x="3635533" y="5209879"/>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4" name="TextBox 3">
            <a:extLst>
              <a:ext uri="{FF2B5EF4-FFF2-40B4-BE49-F238E27FC236}">
                <a16:creationId xmlns:a16="http://schemas.microsoft.com/office/drawing/2014/main" id="{57F9F8BF-ECEC-DBD1-4E3F-7E5FC030D03D}"/>
              </a:ext>
            </a:extLst>
          </p:cNvPr>
          <p:cNvSpPr txBox="1"/>
          <p:nvPr/>
        </p:nvSpPr>
        <p:spPr>
          <a:xfrm>
            <a:off x="9663373" y="4758290"/>
            <a:ext cx="2926080" cy="400110"/>
          </a:xfrm>
          <a:prstGeom prst="rect">
            <a:avLst/>
          </a:prstGeom>
          <a:noFill/>
        </p:spPr>
        <p:txBody>
          <a:bodyPr wrap="square" lIns="91440" tIns="45720" rIns="91440" bIns="45720" rtlCol="0" anchor="t">
            <a:spAutoFit/>
          </a:bodyPr>
          <a:lstStyle/>
          <a:p>
            <a:r>
              <a:rPr lang="en-US" sz="2000" dirty="0"/>
              <a:t>=           +           +            =</a:t>
            </a:r>
            <a:endParaRPr lang="en-US" dirty="0"/>
          </a:p>
        </p:txBody>
      </p:sp>
    </p:spTree>
    <p:extLst>
      <p:ext uri="{BB962C8B-B14F-4D97-AF65-F5344CB8AC3E}">
        <p14:creationId xmlns:p14="http://schemas.microsoft.com/office/powerpoint/2010/main" val="3092436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t>When does internal resistance matter?</a:t>
            </a:r>
            <a:endParaRPr lang="en-US"/>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0" y="2287589"/>
            <a:ext cx="10082213" cy="852804"/>
          </a:xfrm>
        </p:spPr>
        <p:txBody>
          <a:bodyPr/>
          <a:lstStyle/>
          <a:p>
            <a:pPr marL="0" lvl="0" indent="0" algn="l" rtl="0">
              <a:lnSpc>
                <a:spcPct val="100000"/>
              </a:lnSpc>
              <a:spcBef>
                <a:spcPts val="0"/>
              </a:spcBef>
              <a:spcAft>
                <a:spcPts val="1200"/>
              </a:spcAft>
              <a:buNone/>
            </a:pPr>
            <a:endParaRPr lang="en-GB" sz="2000"/>
          </a:p>
          <a:p>
            <a:pPr marL="0" lvl="0" indent="0" algn="l" rtl="0">
              <a:lnSpc>
                <a:spcPct val="100000"/>
              </a:lnSpc>
              <a:spcBef>
                <a:spcPts val="1200"/>
              </a:spcBef>
              <a:spcAft>
                <a:spcPts val="1200"/>
              </a:spcAft>
              <a:buNone/>
            </a:pPr>
            <a:br>
              <a:rPr lang="en-GB" sz="2000"/>
            </a:br>
            <a:r>
              <a:rPr lang="en-GB" sz="2000"/>
              <a:t> </a:t>
            </a:r>
            <a:endParaRPr lang="en-US" sz="2000"/>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13</a:t>
            </a:fld>
            <a:endParaRPr lang="en-US" b="0">
              <a:solidFill>
                <a:schemeClr val="bg1"/>
              </a:solidFill>
            </a:endParaRPr>
          </a:p>
        </p:txBody>
      </p:sp>
      <p:sp>
        <p:nvSpPr>
          <p:cNvPr id="12" name="Content Placeholder 11">
            <a:extLst>
              <a:ext uri="{FF2B5EF4-FFF2-40B4-BE49-F238E27FC236}">
                <a16:creationId xmlns:a16="http://schemas.microsoft.com/office/drawing/2014/main" id="{303560A6-0CE0-DA1E-B0C3-9E6C46E6194A}"/>
              </a:ext>
            </a:extLst>
          </p:cNvPr>
          <p:cNvSpPr txBox="1">
            <a:spLocks/>
          </p:cNvSpPr>
          <p:nvPr/>
        </p:nvSpPr>
        <p:spPr>
          <a:xfrm>
            <a:off x="515056" y="3916176"/>
            <a:ext cx="6584254" cy="1221180"/>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146050" lvl="0" algn="l" rtl="0">
              <a:spcBef>
                <a:spcPts val="0"/>
              </a:spcBef>
              <a:spcAft>
                <a:spcPts val="0"/>
              </a:spcAft>
              <a:buSzPts val="1300"/>
            </a:pPr>
            <a:r>
              <a:rPr lang="en-GB" sz="2000"/>
              <a:t>What can you say about how internal </a:t>
            </a:r>
            <a:br>
              <a:rPr lang="en-GB" sz="2000"/>
            </a:br>
            <a:r>
              <a:rPr lang="en-GB" sz="2000"/>
              <a:t>resistance might matter in these scenarios?</a:t>
            </a:r>
          </a:p>
        </p:txBody>
      </p:sp>
      <p:pic>
        <p:nvPicPr>
          <p:cNvPr id="11" name="Picture 10">
            <a:extLst>
              <a:ext uri="{FF2B5EF4-FFF2-40B4-BE49-F238E27FC236}">
                <a16:creationId xmlns:a16="http://schemas.microsoft.com/office/drawing/2014/main" id="{DB010CA2-3A96-1C46-3454-9773CAA9C6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7607" y="3368089"/>
            <a:ext cx="1003300" cy="977900"/>
          </a:xfrm>
          <a:prstGeom prst="rect">
            <a:avLst/>
          </a:prstGeom>
        </p:spPr>
      </p:pic>
      <p:sp>
        <p:nvSpPr>
          <p:cNvPr id="5" name="Footer Placeholder 3">
            <a:extLst>
              <a:ext uri="{FF2B5EF4-FFF2-40B4-BE49-F238E27FC236}">
                <a16:creationId xmlns:a16="http://schemas.microsoft.com/office/drawing/2014/main" id="{079C26DB-914A-D88B-9766-F0987754568C}"/>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Text Placeholder 18">
            <a:extLst>
              <a:ext uri="{FF2B5EF4-FFF2-40B4-BE49-F238E27FC236}">
                <a16:creationId xmlns:a16="http://schemas.microsoft.com/office/drawing/2014/main" id="{C44DCDDE-10A7-1849-3C8D-842EA3A7783F}"/>
              </a:ext>
            </a:extLst>
          </p:cNvPr>
          <p:cNvSpPr txBox="1">
            <a:spLocks/>
          </p:cNvSpPr>
          <p:nvPr/>
        </p:nvSpPr>
        <p:spPr>
          <a:xfrm>
            <a:off x="454727" y="2287588"/>
            <a:ext cx="11903075" cy="2022475"/>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0"/>
              </a:spcAft>
              <a:buNone/>
            </a:pPr>
            <a:r>
              <a:rPr lang="en-GB" sz="2000"/>
              <a:t>The internal resistance of a cell or battery affects the current it can drive through a load.</a:t>
            </a:r>
          </a:p>
          <a:p>
            <a:pPr marL="0" lvl="0" indent="0" algn="l" rtl="0">
              <a:lnSpc>
                <a:spcPct val="100000"/>
              </a:lnSpc>
              <a:spcBef>
                <a:spcPts val="0"/>
              </a:spcBef>
              <a:spcAft>
                <a:spcPts val="0"/>
              </a:spcAft>
              <a:buNone/>
            </a:pPr>
            <a:r>
              <a:rPr lang="en-GB" sz="2000"/>
              <a:t>Primary cells have relatively high internal resistance that increases during discharge.</a:t>
            </a:r>
          </a:p>
          <a:p>
            <a:pPr marL="0" lvl="0" indent="0" algn="l" rtl="0">
              <a:lnSpc>
                <a:spcPct val="100000"/>
              </a:lnSpc>
              <a:spcBef>
                <a:spcPts val="0"/>
              </a:spcBef>
              <a:spcAft>
                <a:spcPts val="0"/>
              </a:spcAft>
              <a:buNone/>
            </a:pPr>
            <a:r>
              <a:rPr lang="en-GB" sz="2000"/>
              <a:t>Secondary cells have relatively low internal resistance that remains constant during discharge.</a:t>
            </a:r>
          </a:p>
        </p:txBody>
      </p:sp>
      <p:grpSp>
        <p:nvGrpSpPr>
          <p:cNvPr id="3" name="Group 2">
            <a:extLst>
              <a:ext uri="{FF2B5EF4-FFF2-40B4-BE49-F238E27FC236}">
                <a16:creationId xmlns:a16="http://schemas.microsoft.com/office/drawing/2014/main" id="{626CD672-AD3C-099D-7C30-4C9987A20897}"/>
              </a:ext>
            </a:extLst>
          </p:cNvPr>
          <p:cNvGrpSpPr/>
          <p:nvPr/>
        </p:nvGrpSpPr>
        <p:grpSpPr>
          <a:xfrm>
            <a:off x="515056" y="5527506"/>
            <a:ext cx="15227476" cy="2296882"/>
            <a:chOff x="597706" y="4015223"/>
            <a:chExt cx="15227476" cy="2296882"/>
          </a:xfrm>
        </p:grpSpPr>
        <p:pic>
          <p:nvPicPr>
            <p:cNvPr id="13" name="Picture 12">
              <a:extLst>
                <a:ext uri="{FF2B5EF4-FFF2-40B4-BE49-F238E27FC236}">
                  <a16:creationId xmlns:a16="http://schemas.microsoft.com/office/drawing/2014/main" id="{81BAD121-40DB-4A13-3424-75F0C8B87A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7706" y="4033763"/>
              <a:ext cx="2348089" cy="2278342"/>
            </a:xfrm>
            <a:prstGeom prst="rect">
              <a:avLst/>
            </a:prstGeom>
          </p:spPr>
        </p:pic>
        <p:sp>
          <p:nvSpPr>
            <p:cNvPr id="16" name="TextBox 15">
              <a:extLst>
                <a:ext uri="{FF2B5EF4-FFF2-40B4-BE49-F238E27FC236}">
                  <a16:creationId xmlns:a16="http://schemas.microsoft.com/office/drawing/2014/main" id="{4C278545-5BF1-B76E-4DFC-DF863433F5E6}"/>
                </a:ext>
              </a:extLst>
            </p:cNvPr>
            <p:cNvSpPr txBox="1"/>
            <p:nvPr/>
          </p:nvSpPr>
          <p:spPr>
            <a:xfrm>
              <a:off x="858119" y="4988268"/>
              <a:ext cx="1827262" cy="369332"/>
            </a:xfrm>
            <a:prstGeom prst="rect">
              <a:avLst/>
            </a:prstGeom>
            <a:noFill/>
          </p:spPr>
          <p:txBody>
            <a:bodyPr wrap="square">
              <a:spAutoFit/>
            </a:bodyPr>
            <a:lstStyle/>
            <a:p>
              <a:pPr marL="0" lvl="0" indent="0" algn="ctr" rtl="0">
                <a:spcBef>
                  <a:spcPts val="0"/>
                </a:spcBef>
                <a:spcAft>
                  <a:spcPts val="0"/>
                </a:spcAft>
                <a:buNone/>
              </a:pPr>
              <a:r>
                <a:rPr lang="en-GB" sz="1800" b="1">
                  <a:latin typeface="Arial" panose="020B0604020202020204" pitchFamily="34" charset="0"/>
                  <a:cs typeface="Arial" panose="020B0604020202020204" pitchFamily="34" charset="0"/>
                </a:rPr>
                <a:t>An EV motor</a:t>
              </a:r>
            </a:p>
          </p:txBody>
        </p:sp>
        <p:sp>
          <p:nvSpPr>
            <p:cNvPr id="18" name="TextBox 17">
              <a:extLst>
                <a:ext uri="{FF2B5EF4-FFF2-40B4-BE49-F238E27FC236}">
                  <a16:creationId xmlns:a16="http://schemas.microsoft.com/office/drawing/2014/main" id="{66C2D1F8-8BE7-31C9-1FC0-F2CA16E1AA01}"/>
                </a:ext>
              </a:extLst>
            </p:cNvPr>
            <p:cNvSpPr txBox="1"/>
            <p:nvPr/>
          </p:nvSpPr>
          <p:spPr>
            <a:xfrm>
              <a:off x="3250223" y="4969728"/>
              <a:ext cx="2348089" cy="369332"/>
            </a:xfrm>
            <a:prstGeom prst="rect">
              <a:avLst/>
            </a:prstGeom>
            <a:noFill/>
          </p:spPr>
          <p:txBody>
            <a:bodyPr wrap="square">
              <a:spAutoFit/>
            </a:bodyPr>
            <a:lstStyle/>
            <a:p>
              <a:pPr marL="0" lvl="0" indent="0" algn="ctr" rtl="0">
                <a:spcBef>
                  <a:spcPts val="0"/>
                </a:spcBef>
                <a:spcAft>
                  <a:spcPts val="0"/>
                </a:spcAft>
                <a:buNone/>
              </a:pPr>
              <a:r>
                <a:rPr lang="en-GB" sz="1800" b="1">
                  <a:latin typeface="Arial" panose="020B0604020202020204" pitchFamily="34" charset="0"/>
                  <a:cs typeface="Arial" panose="020B0604020202020204" pitchFamily="34" charset="0"/>
                </a:rPr>
                <a:t>A TV remote</a:t>
              </a:r>
            </a:p>
          </p:txBody>
        </p:sp>
        <p:pic>
          <p:nvPicPr>
            <p:cNvPr id="24" name="Picture 23">
              <a:extLst>
                <a:ext uri="{FF2B5EF4-FFF2-40B4-BE49-F238E27FC236}">
                  <a16:creationId xmlns:a16="http://schemas.microsoft.com/office/drawing/2014/main" id="{5C1B04DC-1BF4-2C59-962C-7DEFB4D8A9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3583" y="4015223"/>
              <a:ext cx="2348089" cy="2278342"/>
            </a:xfrm>
            <a:prstGeom prst="rect">
              <a:avLst/>
            </a:prstGeom>
          </p:spPr>
        </p:pic>
        <p:pic>
          <p:nvPicPr>
            <p:cNvPr id="25" name="Picture 24">
              <a:extLst>
                <a:ext uri="{FF2B5EF4-FFF2-40B4-BE49-F238E27FC236}">
                  <a16:creationId xmlns:a16="http://schemas.microsoft.com/office/drawing/2014/main" id="{1A6B2C39-6C56-E6F9-3A2D-7DAA099A25D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9460" y="4015223"/>
              <a:ext cx="2348089" cy="2278342"/>
            </a:xfrm>
            <a:prstGeom prst="rect">
              <a:avLst/>
            </a:prstGeom>
          </p:spPr>
        </p:pic>
        <p:pic>
          <p:nvPicPr>
            <p:cNvPr id="26" name="Picture 25">
              <a:extLst>
                <a:ext uri="{FF2B5EF4-FFF2-40B4-BE49-F238E27FC236}">
                  <a16:creationId xmlns:a16="http://schemas.microsoft.com/office/drawing/2014/main" id="{775B2E87-1F4B-83EA-E444-D9BB168D7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25337" y="4015223"/>
              <a:ext cx="2348089" cy="2278342"/>
            </a:xfrm>
            <a:prstGeom prst="rect">
              <a:avLst/>
            </a:prstGeom>
          </p:spPr>
        </p:pic>
        <p:pic>
          <p:nvPicPr>
            <p:cNvPr id="27" name="Picture 26">
              <a:extLst>
                <a:ext uri="{FF2B5EF4-FFF2-40B4-BE49-F238E27FC236}">
                  <a16:creationId xmlns:a16="http://schemas.microsoft.com/office/drawing/2014/main" id="{5E555AA6-2F9E-A062-EF33-78DA1A86ED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901214" y="4015223"/>
              <a:ext cx="2348089" cy="2278342"/>
            </a:xfrm>
            <a:prstGeom prst="rect">
              <a:avLst/>
            </a:prstGeom>
          </p:spPr>
        </p:pic>
        <p:pic>
          <p:nvPicPr>
            <p:cNvPr id="28" name="Picture 27">
              <a:extLst>
                <a:ext uri="{FF2B5EF4-FFF2-40B4-BE49-F238E27FC236}">
                  <a16:creationId xmlns:a16="http://schemas.microsoft.com/office/drawing/2014/main" id="{875BD01B-4F5A-4B96-E436-48CF448FB3C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477093" y="4033763"/>
              <a:ext cx="2348089" cy="2278342"/>
            </a:xfrm>
            <a:prstGeom prst="rect">
              <a:avLst/>
            </a:prstGeom>
          </p:spPr>
        </p:pic>
        <p:sp>
          <p:nvSpPr>
            <p:cNvPr id="29" name="TextBox 28">
              <a:extLst>
                <a:ext uri="{FF2B5EF4-FFF2-40B4-BE49-F238E27FC236}">
                  <a16:creationId xmlns:a16="http://schemas.microsoft.com/office/drawing/2014/main" id="{4F210BA5-80EC-1DD4-1B21-30F535135A2D}"/>
                </a:ext>
              </a:extLst>
            </p:cNvPr>
            <p:cNvSpPr txBox="1"/>
            <p:nvPr/>
          </p:nvSpPr>
          <p:spPr>
            <a:xfrm>
              <a:off x="6009467" y="4806590"/>
              <a:ext cx="1827262" cy="923330"/>
            </a:xfrm>
            <a:prstGeom prst="rect">
              <a:avLst/>
            </a:prstGeom>
            <a:noFill/>
          </p:spPr>
          <p:txBody>
            <a:bodyPr wrap="square">
              <a:spAutoFit/>
            </a:bodyPr>
            <a:lstStyle/>
            <a:p>
              <a:pPr marL="0" lvl="0" indent="0" algn="ctr" rtl="0">
                <a:spcBef>
                  <a:spcPts val="0"/>
                </a:spcBef>
                <a:spcAft>
                  <a:spcPts val="0"/>
                </a:spcAft>
                <a:buNone/>
              </a:pPr>
              <a:r>
                <a:rPr lang="en-GB" sz="1800" b="1">
                  <a:latin typeface="Arial" panose="020B0604020202020204" pitchFamily="34" charset="0"/>
                  <a:cs typeface="Arial" panose="020B0604020202020204" pitchFamily="34" charset="0"/>
                </a:rPr>
                <a:t>A carbon monoxide monitor</a:t>
              </a:r>
            </a:p>
          </p:txBody>
        </p:sp>
        <p:sp>
          <p:nvSpPr>
            <p:cNvPr id="30" name="TextBox 29">
              <a:extLst>
                <a:ext uri="{FF2B5EF4-FFF2-40B4-BE49-F238E27FC236}">
                  <a16:creationId xmlns:a16="http://schemas.microsoft.com/office/drawing/2014/main" id="{EBB1A983-67F8-DAD1-5E3D-02B76113F65E}"/>
                </a:ext>
              </a:extLst>
            </p:cNvPr>
            <p:cNvSpPr txBox="1"/>
            <p:nvPr/>
          </p:nvSpPr>
          <p:spPr>
            <a:xfrm>
              <a:off x="8590893" y="4916181"/>
              <a:ext cx="1827262" cy="646331"/>
            </a:xfrm>
            <a:prstGeom prst="rect">
              <a:avLst/>
            </a:prstGeom>
            <a:noFill/>
          </p:spPr>
          <p:txBody>
            <a:bodyPr wrap="square">
              <a:spAutoFit/>
            </a:bodyPr>
            <a:lstStyle/>
            <a:p>
              <a:pPr marL="0" lvl="0" indent="0" algn="ctr" rtl="0">
                <a:spcBef>
                  <a:spcPts val="0"/>
                </a:spcBef>
                <a:spcAft>
                  <a:spcPts val="0"/>
                </a:spcAft>
                <a:buNone/>
              </a:pPr>
              <a:r>
                <a:rPr lang="en-GB" sz="1800" b="1">
                  <a:latin typeface="Arial" panose="020B0604020202020204" pitchFamily="34" charset="0"/>
                  <a:cs typeface="Arial" panose="020B0604020202020204" pitchFamily="34" charset="0"/>
                </a:rPr>
                <a:t>A photography drone</a:t>
              </a:r>
            </a:p>
          </p:txBody>
        </p:sp>
        <p:sp>
          <p:nvSpPr>
            <p:cNvPr id="31" name="TextBox 30">
              <a:extLst>
                <a:ext uri="{FF2B5EF4-FFF2-40B4-BE49-F238E27FC236}">
                  <a16:creationId xmlns:a16="http://schemas.microsoft.com/office/drawing/2014/main" id="{57EC0919-B6ED-5EB5-7F79-A00847F1499C}"/>
                </a:ext>
              </a:extLst>
            </p:cNvPr>
            <p:cNvSpPr txBox="1"/>
            <p:nvPr/>
          </p:nvSpPr>
          <p:spPr>
            <a:xfrm>
              <a:off x="11146387" y="4916180"/>
              <a:ext cx="1827262" cy="646331"/>
            </a:xfrm>
            <a:prstGeom prst="rect">
              <a:avLst/>
            </a:prstGeom>
            <a:noFill/>
          </p:spPr>
          <p:txBody>
            <a:bodyPr wrap="square">
              <a:spAutoFit/>
            </a:bodyPr>
            <a:lstStyle/>
            <a:p>
              <a:pPr marL="0" lvl="0" indent="0" algn="ctr" rtl="0">
                <a:spcBef>
                  <a:spcPts val="0"/>
                </a:spcBef>
                <a:spcAft>
                  <a:spcPts val="0"/>
                </a:spcAft>
                <a:buNone/>
              </a:pPr>
              <a:r>
                <a:rPr lang="en-GB" sz="1800" b="1">
                  <a:latin typeface="Arial" panose="020B0604020202020204" pitchFamily="34" charset="0"/>
                  <a:cs typeface="Arial" panose="020B0604020202020204" pitchFamily="34" charset="0"/>
                </a:rPr>
                <a:t>A car jump starter</a:t>
              </a:r>
            </a:p>
          </p:txBody>
        </p:sp>
        <p:sp>
          <p:nvSpPr>
            <p:cNvPr id="32" name="TextBox 31">
              <a:extLst>
                <a:ext uri="{FF2B5EF4-FFF2-40B4-BE49-F238E27FC236}">
                  <a16:creationId xmlns:a16="http://schemas.microsoft.com/office/drawing/2014/main" id="{7DC76FD1-20A8-8B3B-8BE6-5FF66B23D7F1}"/>
                </a:ext>
              </a:extLst>
            </p:cNvPr>
            <p:cNvSpPr txBox="1"/>
            <p:nvPr/>
          </p:nvSpPr>
          <p:spPr>
            <a:xfrm>
              <a:off x="13737506" y="4820522"/>
              <a:ext cx="1827262" cy="923330"/>
            </a:xfrm>
            <a:prstGeom prst="rect">
              <a:avLst/>
            </a:prstGeom>
            <a:noFill/>
          </p:spPr>
          <p:txBody>
            <a:bodyPr wrap="square" lIns="91440" tIns="45720" rIns="91440" bIns="45720" anchor="t">
              <a:spAutoFit/>
            </a:bodyPr>
            <a:lstStyle/>
            <a:p>
              <a:pPr marL="0" lvl="0" indent="0" algn="ctr" rtl="0">
                <a:spcBef>
                  <a:spcPts val="0"/>
                </a:spcBef>
                <a:spcAft>
                  <a:spcPts val="0"/>
                </a:spcAft>
                <a:buNone/>
              </a:pPr>
              <a:r>
                <a:rPr lang="en-GB" sz="1800" b="1" dirty="0">
                  <a:latin typeface="Arial"/>
                  <a:cs typeface="Arial"/>
                </a:rPr>
                <a:t>An </a:t>
              </a:r>
              <a:r>
                <a:rPr lang="en-GB" b="1" dirty="0">
                  <a:latin typeface="Arial"/>
                  <a:cs typeface="Arial"/>
                </a:rPr>
                <a:t>Internet</a:t>
              </a:r>
              <a:r>
                <a:rPr lang="en-GB" sz="1800" b="1" dirty="0">
                  <a:latin typeface="Arial"/>
                  <a:cs typeface="Arial"/>
                </a:rPr>
                <a:t> of </a:t>
              </a:r>
              <a:r>
                <a:rPr lang="en-GB" b="1" dirty="0">
                  <a:latin typeface="Arial"/>
                  <a:cs typeface="Arial"/>
                </a:rPr>
                <a:t>Things</a:t>
              </a:r>
              <a:r>
                <a:rPr lang="en-GB" sz="1800" b="1" dirty="0">
                  <a:latin typeface="Arial"/>
                  <a:cs typeface="Arial"/>
                </a:rPr>
                <a:t> (IoT) room sensor</a:t>
              </a:r>
            </a:p>
          </p:txBody>
        </p:sp>
      </p:grpSp>
    </p:spTree>
    <p:extLst>
      <p:ext uri="{BB962C8B-B14F-4D97-AF65-F5344CB8AC3E}">
        <p14:creationId xmlns:p14="http://schemas.microsoft.com/office/powerpoint/2010/main" val="502550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167E28D-2370-BDE8-66D0-2115CDAE1DA9}"/>
              </a:ext>
            </a:extLst>
          </p:cNvPr>
          <p:cNvPicPr>
            <a:picLocks noChangeAspect="1"/>
          </p:cNvPicPr>
          <p:nvPr/>
        </p:nvPicPr>
        <p:blipFill rotWithShape="1">
          <a:blip r:embed="rId4"/>
          <a:srcRect l="13533" t="1424" r="15949" b="10018"/>
          <a:stretch/>
        </p:blipFill>
        <p:spPr>
          <a:xfrm>
            <a:off x="2882900" y="4173301"/>
            <a:ext cx="5757784" cy="4145200"/>
          </a:xfrm>
          <a:prstGeom prst="rect">
            <a:avLst/>
          </a:prstGeom>
        </p:spPr>
      </p:pic>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t>Understanding cells in an array</a:t>
            </a:r>
            <a:endParaRPr lang="en-US"/>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98023" y="2287588"/>
            <a:ext cx="10082891" cy="2719220"/>
          </a:xfrm>
        </p:spPr>
        <p:txBody>
          <a:bodyPr/>
          <a:lstStyle/>
          <a:p>
            <a:pPr marL="0" lvl="0" indent="0" algn="l" rtl="0">
              <a:lnSpc>
                <a:spcPct val="100000"/>
              </a:lnSpc>
              <a:spcBef>
                <a:spcPts val="0"/>
              </a:spcBef>
              <a:spcAft>
                <a:spcPts val="1200"/>
              </a:spcAft>
              <a:buNone/>
            </a:pPr>
            <a:endParaRPr lang="en-GB" sz="2000"/>
          </a:p>
          <a:p>
            <a:pPr marL="0" lvl="0" indent="0" algn="l" rtl="0">
              <a:lnSpc>
                <a:spcPct val="100000"/>
              </a:lnSpc>
              <a:spcBef>
                <a:spcPts val="1200"/>
              </a:spcBef>
              <a:spcAft>
                <a:spcPts val="1200"/>
              </a:spcAft>
              <a:buNone/>
            </a:pPr>
            <a:br>
              <a:rPr lang="en-GB" sz="2000"/>
            </a:br>
            <a:r>
              <a:rPr lang="en-GB" sz="2000"/>
              <a:t> </a:t>
            </a:r>
            <a:endParaRPr lang="en-US" sz="2000"/>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14</a:t>
            </a:fld>
            <a:endParaRPr lang="en-US" b="0">
              <a:solidFill>
                <a:schemeClr val="bg1"/>
              </a:solidFill>
            </a:endParaRPr>
          </a:p>
        </p:txBody>
      </p:sp>
      <p:sp>
        <p:nvSpPr>
          <p:cNvPr id="12" name="Content Placeholder 11">
            <a:extLst>
              <a:ext uri="{FF2B5EF4-FFF2-40B4-BE49-F238E27FC236}">
                <a16:creationId xmlns:a16="http://schemas.microsoft.com/office/drawing/2014/main" id="{303560A6-0CE0-DA1E-B0C3-9E6C46E6194A}"/>
              </a:ext>
            </a:extLst>
          </p:cNvPr>
          <p:cNvSpPr txBox="1">
            <a:spLocks/>
          </p:cNvSpPr>
          <p:nvPr/>
        </p:nvSpPr>
        <p:spPr>
          <a:xfrm>
            <a:off x="10363341" y="2095136"/>
            <a:ext cx="5257981" cy="5336767"/>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indent="-342900">
              <a:spcBef>
                <a:spcPts val="0"/>
              </a:spcBef>
              <a:buSzPts val="1400"/>
              <a:buFont typeface="Arial" panose="020B0604020202020204" pitchFamily="34" charset="0"/>
              <a:buChar char="•"/>
            </a:pPr>
            <a:r>
              <a:rPr lang="en-GB" dirty="0">
                <a:latin typeface="Arial"/>
                <a:cs typeface="Arial"/>
              </a:rPr>
              <a:t>In which direction does adding cells increase the voltage?</a:t>
            </a:r>
            <a:br>
              <a:rPr lang="en-GB" dirty="0"/>
            </a:br>
            <a:endParaRPr lang="en-GB" dirty="0"/>
          </a:p>
          <a:p>
            <a:pPr marL="482600" indent="-342900">
              <a:spcBef>
                <a:spcPts val="0"/>
              </a:spcBef>
              <a:buSzPts val="1400"/>
              <a:buFont typeface="Arial" panose="020B0604020202020204" pitchFamily="34" charset="0"/>
              <a:buChar char="•"/>
            </a:pPr>
            <a:r>
              <a:rPr lang="en-GB" dirty="0">
                <a:latin typeface="Arial"/>
                <a:cs typeface="Arial"/>
              </a:rPr>
              <a:t>In which direction does adding cells increase the storage capacity?</a:t>
            </a:r>
            <a:br>
              <a:rPr lang="en-GB" dirty="0"/>
            </a:br>
            <a:endParaRPr lang="en-GB" dirty="0"/>
          </a:p>
          <a:p>
            <a:pPr marL="482600" lvl="0" indent="-342900" algn="l" rtl="0">
              <a:spcBef>
                <a:spcPts val="0"/>
              </a:spcBef>
              <a:spcAft>
                <a:spcPts val="0"/>
              </a:spcAft>
              <a:buSzPts val="1400"/>
              <a:buFont typeface="Arial" panose="020B0604020202020204" pitchFamily="34" charset="0"/>
              <a:buChar char="•"/>
            </a:pPr>
            <a:r>
              <a:rPr lang="en-GB" dirty="0"/>
              <a:t>What happens to the terminal voltage when you close the switch to connect the load?</a:t>
            </a:r>
            <a:br>
              <a:rPr lang="en-GB" dirty="0"/>
            </a:br>
            <a:endParaRPr lang="en-GB" dirty="0"/>
          </a:p>
          <a:p>
            <a:pPr marL="482600" indent="-342900">
              <a:spcBef>
                <a:spcPts val="0"/>
              </a:spcBef>
              <a:buSzPts val="1400"/>
              <a:buFont typeface="Arial" panose="020B0604020202020204" pitchFamily="34" charset="0"/>
              <a:buChar char="•"/>
            </a:pPr>
            <a:r>
              <a:rPr lang="en-GB" dirty="0">
                <a:latin typeface="Arial"/>
                <a:cs typeface="Arial"/>
              </a:rPr>
              <a:t>How does this effect vary as you add cells in series or in parallel?</a:t>
            </a:r>
          </a:p>
          <a:p>
            <a:pPr marL="482600" indent="-342900">
              <a:spcBef>
                <a:spcPts val="0"/>
              </a:spcBef>
              <a:buSzPts val="1400"/>
              <a:buFont typeface="Arial" panose="020B0604020202020204" pitchFamily="34" charset="0"/>
              <a:buChar char="•"/>
            </a:pPr>
            <a:endParaRPr lang="en-GB" dirty="0">
              <a:solidFill>
                <a:srgbClr val="000000"/>
              </a:solidFill>
              <a:latin typeface="Arial"/>
              <a:cs typeface="Arial"/>
            </a:endParaRPr>
          </a:p>
          <a:p>
            <a:pPr marL="482600" indent="-342900">
              <a:spcBef>
                <a:spcPts val="0"/>
              </a:spcBef>
              <a:buSzPts val="1400"/>
              <a:buFont typeface="Arial" panose="020B0604020202020204" pitchFamily="34" charset="0"/>
              <a:buChar char="•"/>
            </a:pPr>
            <a:r>
              <a:rPr lang="en-GB" b="0" i="0" u="none" strike="noStrike" dirty="0">
                <a:solidFill>
                  <a:srgbClr val="000000"/>
                </a:solidFill>
                <a:effectLst/>
                <a:latin typeface="Arial"/>
                <a:cs typeface="Arial"/>
              </a:rPr>
              <a:t>How does this effect qualitatively vary depending on whether this is a high or low resistance load?</a:t>
            </a:r>
            <a:endParaRPr lang="en-GB" dirty="0">
              <a:latin typeface="Arial"/>
              <a:cs typeface="Arial"/>
            </a:endParaRPr>
          </a:p>
        </p:txBody>
      </p:sp>
      <p:pic>
        <p:nvPicPr>
          <p:cNvPr id="11" name="Picture 10">
            <a:extLst>
              <a:ext uri="{FF2B5EF4-FFF2-40B4-BE49-F238E27FC236}">
                <a16:creationId xmlns:a16="http://schemas.microsoft.com/office/drawing/2014/main" id="{DB010CA2-3A96-1C46-3454-9773CAA9C60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128427" y="1366804"/>
            <a:ext cx="1003300" cy="977900"/>
          </a:xfrm>
          <a:prstGeom prst="rect">
            <a:avLst/>
          </a:prstGeom>
        </p:spPr>
      </p:pic>
      <p:sp>
        <p:nvSpPr>
          <p:cNvPr id="5" name="Footer Placeholder 3">
            <a:extLst>
              <a:ext uri="{FF2B5EF4-FFF2-40B4-BE49-F238E27FC236}">
                <a16:creationId xmlns:a16="http://schemas.microsoft.com/office/drawing/2014/main" id="{079C26DB-914A-D88B-9766-F0987754568C}"/>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Text Placeholder 18">
            <a:extLst>
              <a:ext uri="{FF2B5EF4-FFF2-40B4-BE49-F238E27FC236}">
                <a16:creationId xmlns:a16="http://schemas.microsoft.com/office/drawing/2014/main" id="{C44DCDDE-10A7-1849-3C8D-842EA3A7783F}"/>
              </a:ext>
            </a:extLst>
          </p:cNvPr>
          <p:cNvSpPr txBox="1">
            <a:spLocks/>
          </p:cNvSpPr>
          <p:nvPr/>
        </p:nvSpPr>
        <p:spPr>
          <a:xfrm>
            <a:off x="454728" y="2287588"/>
            <a:ext cx="9446018" cy="200063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0"/>
              </a:spcAft>
              <a:buNone/>
            </a:pPr>
            <a:r>
              <a:rPr lang="en-GB" sz="2000" dirty="0">
                <a:latin typeface="Arial"/>
                <a:cs typeface="Arial"/>
              </a:rPr>
              <a:t>The </a:t>
            </a:r>
            <a:r>
              <a:rPr lang="en-GB" sz="2000" b="1" dirty="0">
                <a:latin typeface="Arial"/>
                <a:cs typeface="Arial"/>
              </a:rPr>
              <a:t>Battery technologies interactive tool</a:t>
            </a:r>
            <a:r>
              <a:rPr lang="en-GB" sz="2000" dirty="0">
                <a:latin typeface="Arial"/>
                <a:cs typeface="Arial"/>
              </a:rPr>
              <a:t> lets you select a cell type and then build an array of cells.</a:t>
            </a:r>
          </a:p>
          <a:p>
            <a:pPr marL="0" lvl="0" indent="0" algn="l" rtl="0">
              <a:lnSpc>
                <a:spcPct val="100000"/>
              </a:lnSpc>
              <a:spcBef>
                <a:spcPts val="0"/>
              </a:spcBef>
              <a:spcAft>
                <a:spcPts val="0"/>
              </a:spcAft>
              <a:buNone/>
            </a:pPr>
            <a:endParaRPr lang="en-GB" sz="2000" dirty="0"/>
          </a:p>
          <a:p>
            <a:pPr marL="0" lvl="0" indent="0" algn="l" rtl="0">
              <a:lnSpc>
                <a:spcPct val="100000"/>
              </a:lnSpc>
              <a:spcBef>
                <a:spcPts val="0"/>
              </a:spcBef>
              <a:spcAft>
                <a:spcPts val="0"/>
              </a:spcAft>
              <a:buNone/>
            </a:pPr>
            <a:r>
              <a:rPr lang="en-GB" sz="2000" dirty="0">
                <a:latin typeface="Arial"/>
                <a:cs typeface="Arial"/>
              </a:rPr>
              <a:t>Explore how to create different arrays that give a desired combination of voltage and storage capacity.</a:t>
            </a:r>
          </a:p>
        </p:txBody>
      </p:sp>
      <p:pic>
        <p:nvPicPr>
          <p:cNvPr id="6" name="Picture 5">
            <a:extLst>
              <a:ext uri="{FF2B5EF4-FFF2-40B4-BE49-F238E27FC236}">
                <a16:creationId xmlns:a16="http://schemas.microsoft.com/office/drawing/2014/main" id="{7CC68DEB-8194-0D29-5B67-3F15F7E5617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04792" y="207937"/>
            <a:ext cx="1003300" cy="977900"/>
          </a:xfrm>
          <a:prstGeom prst="rect">
            <a:avLst/>
          </a:prstGeom>
        </p:spPr>
      </p:pic>
      <p:sp>
        <p:nvSpPr>
          <p:cNvPr id="4" name="Content Placeholder 11">
            <a:extLst>
              <a:ext uri="{FF2B5EF4-FFF2-40B4-BE49-F238E27FC236}">
                <a16:creationId xmlns:a16="http://schemas.microsoft.com/office/drawing/2014/main" id="{8EB3D349-C075-6C04-9DEB-E2FDC8E846A6}"/>
              </a:ext>
            </a:extLst>
          </p:cNvPr>
          <p:cNvSpPr txBox="1">
            <a:spLocks/>
          </p:cNvSpPr>
          <p:nvPr/>
        </p:nvSpPr>
        <p:spPr>
          <a:xfrm>
            <a:off x="2882900" y="4173300"/>
            <a:ext cx="5757784" cy="4145200"/>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0"/>
              </a:spcAft>
              <a:buSzPts val="1400"/>
              <a:buFont typeface="Arial" panose="020B0604020202020204" pitchFamily="34" charset="0"/>
              <a:buChar char="•"/>
            </a:pPr>
            <a:endParaRPr lang="en-GB"/>
          </a:p>
        </p:txBody>
      </p:sp>
    </p:spTree>
    <p:extLst>
      <p:ext uri="{BB962C8B-B14F-4D97-AF65-F5344CB8AC3E}">
        <p14:creationId xmlns:p14="http://schemas.microsoft.com/office/powerpoint/2010/main" val="1248565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t>Designing battery arrays</a:t>
            </a:r>
            <a:endParaRPr lang="en-US"/>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98024" y="2287588"/>
            <a:ext cx="6866058" cy="987627"/>
          </a:xfrm>
        </p:spPr>
        <p:txBody>
          <a:bodyPr/>
          <a:lstStyle/>
          <a:p>
            <a:pPr marL="0" lvl="0" indent="0" algn="l" rtl="0">
              <a:lnSpc>
                <a:spcPct val="100000"/>
              </a:lnSpc>
              <a:spcBef>
                <a:spcPts val="0"/>
              </a:spcBef>
              <a:spcAft>
                <a:spcPts val="1200"/>
              </a:spcAft>
              <a:buNone/>
            </a:pPr>
            <a:endParaRPr lang="en-GB" sz="2000"/>
          </a:p>
          <a:p>
            <a:pPr marL="0" lvl="0" indent="0" algn="l" rtl="0">
              <a:lnSpc>
                <a:spcPct val="100000"/>
              </a:lnSpc>
              <a:spcBef>
                <a:spcPts val="1200"/>
              </a:spcBef>
              <a:spcAft>
                <a:spcPts val="1200"/>
              </a:spcAft>
              <a:buNone/>
            </a:pPr>
            <a:br>
              <a:rPr lang="en-GB" sz="2000"/>
            </a:br>
            <a:r>
              <a:rPr lang="en-GB" sz="2000"/>
              <a:t> </a:t>
            </a:r>
            <a:endParaRPr lang="en-US" sz="2000"/>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15</a:t>
            </a:fld>
            <a:endParaRPr lang="en-US" b="0">
              <a:solidFill>
                <a:schemeClr val="bg1"/>
              </a:solidFill>
            </a:endParaRPr>
          </a:p>
        </p:txBody>
      </p:sp>
      <p:sp>
        <p:nvSpPr>
          <p:cNvPr id="12" name="Content Placeholder 11">
            <a:extLst>
              <a:ext uri="{FF2B5EF4-FFF2-40B4-BE49-F238E27FC236}">
                <a16:creationId xmlns:a16="http://schemas.microsoft.com/office/drawing/2014/main" id="{303560A6-0CE0-DA1E-B0C3-9E6C46E6194A}"/>
              </a:ext>
            </a:extLst>
          </p:cNvPr>
          <p:cNvSpPr txBox="1">
            <a:spLocks/>
          </p:cNvSpPr>
          <p:nvPr/>
        </p:nvSpPr>
        <p:spPr>
          <a:xfrm>
            <a:off x="8241294" y="2134119"/>
            <a:ext cx="6375115" cy="6252134"/>
          </a:xfrm>
          <a:prstGeom prst="rect">
            <a:avLst/>
          </a:prstGeom>
          <a:solidFill>
            <a:srgbClr val="ECECED"/>
          </a:solidFill>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95300" indent="-342900">
              <a:spcBef>
                <a:spcPts val="0"/>
              </a:spcBef>
              <a:spcAft>
                <a:spcPts val="1200"/>
              </a:spcAft>
              <a:buSzPct val="70000"/>
              <a:buFont typeface="Arial,Sans-Serif" panose="020B0604020202020204" pitchFamily="34" charset="0"/>
              <a:buChar char="•"/>
            </a:pPr>
            <a:r>
              <a:rPr lang="en-GB" sz="1800" dirty="0">
                <a:latin typeface="Arial"/>
                <a:cs typeface="Arial"/>
              </a:rPr>
              <a:t>In the interactive add eight alkaline cells in series. </a:t>
            </a:r>
            <a:br>
              <a:rPr lang="en-GB" sz="1800" dirty="0"/>
            </a:br>
            <a:r>
              <a:rPr lang="en-GB" sz="1800" dirty="0">
                <a:latin typeface="Arial"/>
                <a:cs typeface="Arial"/>
              </a:rPr>
              <a:t>Find the voltage when under load when the high load resistance is connected.</a:t>
            </a:r>
            <a:endParaRPr lang="en-US" sz="1800" dirty="0"/>
          </a:p>
          <a:p>
            <a:pPr marL="495300" indent="-342900">
              <a:spcBef>
                <a:spcPts val="0"/>
              </a:spcBef>
              <a:spcAft>
                <a:spcPts val="1200"/>
              </a:spcAft>
              <a:buFont typeface="Arial,Sans-Serif" panose="020B0604020202020204" pitchFamily="34" charset="0"/>
              <a:buChar char="•"/>
            </a:pPr>
            <a:r>
              <a:rPr lang="en-GB" sz="1800" dirty="0">
                <a:latin typeface="Arial"/>
                <a:cs typeface="Arial"/>
              </a:rPr>
              <a:t>Use your result and the formula to calculate the internal resistance of all eight cells, and then divide by eight to find the internal resistance of one single cell.</a:t>
            </a:r>
          </a:p>
          <a:p>
            <a:pPr marL="495300" indent="-342900">
              <a:spcBef>
                <a:spcPts val="0"/>
              </a:spcBef>
              <a:spcAft>
                <a:spcPts val="1200"/>
              </a:spcAft>
              <a:buFont typeface="Arial,Sans-Serif" panose="020B0604020202020204" pitchFamily="34" charset="0"/>
              <a:buChar char="•"/>
            </a:pPr>
            <a:r>
              <a:rPr lang="en-GB" sz="1800" dirty="0">
                <a:latin typeface="Arial"/>
                <a:cs typeface="Arial"/>
              </a:rPr>
              <a:t>Does your answer change if you use the low load resistance instead?</a:t>
            </a:r>
          </a:p>
          <a:p>
            <a:pPr marL="495300" lvl="0" indent="-342900" algn="l" rtl="0">
              <a:spcBef>
                <a:spcPts val="0"/>
              </a:spcBef>
              <a:spcAft>
                <a:spcPts val="1200"/>
              </a:spcAft>
              <a:buSzPct val="70000"/>
              <a:buFont typeface="Arial" panose="020B0604020202020204" pitchFamily="34" charset="0"/>
              <a:buChar char="•"/>
            </a:pPr>
            <a:r>
              <a:rPr lang="en-GB" sz="1800" dirty="0">
                <a:latin typeface="Arial"/>
                <a:cs typeface="Arial"/>
              </a:rPr>
              <a:t>Use the interactive to design the following battery arrays. Calculate the average internal resistance </a:t>
            </a:r>
            <a:br>
              <a:rPr lang="en-GB" sz="1800" dirty="0"/>
            </a:br>
            <a:r>
              <a:rPr lang="en-GB" sz="1800" dirty="0">
                <a:latin typeface="Arial"/>
                <a:cs typeface="Arial"/>
              </a:rPr>
              <a:t>of each array under high and low loads. Suggest </a:t>
            </a:r>
            <a:br>
              <a:rPr lang="en-GB" sz="1800" dirty="0"/>
            </a:br>
            <a:r>
              <a:rPr lang="en-GB" sz="1800" dirty="0">
                <a:latin typeface="Arial"/>
                <a:cs typeface="Arial"/>
              </a:rPr>
              <a:t>a reason for any slight anomalies you find.</a:t>
            </a:r>
          </a:p>
          <a:p>
            <a:pPr marL="152400" lvl="0" algn="l" rtl="0">
              <a:spcBef>
                <a:spcPts val="0"/>
              </a:spcBef>
              <a:spcAft>
                <a:spcPts val="1200"/>
              </a:spcAft>
              <a:buSzPct val="70000"/>
            </a:pPr>
            <a:endParaRPr lang="en-GB" sz="1800"/>
          </a:p>
        </p:txBody>
      </p:sp>
      <p:pic>
        <p:nvPicPr>
          <p:cNvPr id="11" name="Picture 10">
            <a:extLst>
              <a:ext uri="{FF2B5EF4-FFF2-40B4-BE49-F238E27FC236}">
                <a16:creationId xmlns:a16="http://schemas.microsoft.com/office/drawing/2014/main" id="{DB010CA2-3A96-1C46-3454-9773CAA9C6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020269" y="1516767"/>
            <a:ext cx="1003300" cy="977900"/>
          </a:xfrm>
          <a:prstGeom prst="rect">
            <a:avLst/>
          </a:prstGeom>
        </p:spPr>
      </p:pic>
      <p:sp>
        <p:nvSpPr>
          <p:cNvPr id="5" name="Footer Placeholder 3">
            <a:extLst>
              <a:ext uri="{FF2B5EF4-FFF2-40B4-BE49-F238E27FC236}">
                <a16:creationId xmlns:a16="http://schemas.microsoft.com/office/drawing/2014/main" id="{079C26DB-914A-D88B-9766-F0987754568C}"/>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Text Placeholder 18">
            <a:extLst>
              <a:ext uri="{FF2B5EF4-FFF2-40B4-BE49-F238E27FC236}">
                <a16:creationId xmlns:a16="http://schemas.microsoft.com/office/drawing/2014/main" id="{C44DCDDE-10A7-1849-3C8D-842EA3A7783F}"/>
              </a:ext>
            </a:extLst>
          </p:cNvPr>
          <p:cNvSpPr txBox="1">
            <a:spLocks/>
          </p:cNvSpPr>
          <p:nvPr/>
        </p:nvSpPr>
        <p:spPr>
          <a:xfrm>
            <a:off x="614434" y="2348386"/>
            <a:ext cx="7395567" cy="91116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r>
              <a:rPr lang="en-GB" sz="2000" dirty="0"/>
              <a:t>The internal resistance of a battery array is found using:</a:t>
            </a:r>
          </a:p>
        </p:txBody>
      </p:sp>
      <p:sp>
        <p:nvSpPr>
          <p:cNvPr id="22" name="TextBox 21">
            <a:extLst>
              <a:ext uri="{FF2B5EF4-FFF2-40B4-BE49-F238E27FC236}">
                <a16:creationId xmlns:a16="http://schemas.microsoft.com/office/drawing/2014/main" id="{42B479D2-2C69-4392-25FD-900425E6FB5C}"/>
              </a:ext>
            </a:extLst>
          </p:cNvPr>
          <p:cNvSpPr txBox="1"/>
          <p:nvPr/>
        </p:nvSpPr>
        <p:spPr>
          <a:xfrm>
            <a:off x="611844" y="4569994"/>
            <a:ext cx="8512232" cy="4093428"/>
          </a:xfrm>
          <a:prstGeom prst="rect">
            <a:avLst/>
          </a:prstGeom>
          <a:noFill/>
        </p:spPr>
        <p:txBody>
          <a:bodyPr wrap="square" lIns="91440" tIns="45720" rIns="91440" bIns="45720" anchor="t">
            <a:spAutoFit/>
          </a:bodyPr>
          <a:lstStyle/>
          <a:p>
            <a:pPr marL="0" lvl="0" indent="0" algn="l" rtl="0">
              <a:spcBef>
                <a:spcPts val="0"/>
              </a:spcBef>
              <a:spcAft>
                <a:spcPts val="0"/>
              </a:spcAft>
              <a:buNone/>
            </a:pPr>
            <a:r>
              <a:rPr lang="en-GB" sz="2000" dirty="0">
                <a:latin typeface="Arial" panose="020B0604020202020204" pitchFamily="34" charset="0"/>
                <a:ea typeface="Cambria Math" panose="02040503050406030204" pitchFamily="18" charset="0"/>
                <a:cs typeface="Arial" panose="020B0604020202020204" pitchFamily="34" charset="0"/>
              </a:rPr>
              <a:t>V</a:t>
            </a:r>
            <a:r>
              <a:rPr lang="en-GB" sz="2000" baseline="-25000" dirty="0">
                <a:latin typeface="Arial" panose="020B0604020202020204" pitchFamily="34" charset="0"/>
                <a:ea typeface="Cambria Math" panose="02040503050406030204" pitchFamily="18" charset="0"/>
                <a:cs typeface="Arial" panose="020B0604020202020204" pitchFamily="34" charset="0"/>
              </a:rPr>
              <a:t>NL</a:t>
            </a:r>
            <a:r>
              <a:rPr lang="en-GB" sz="2000" dirty="0">
                <a:latin typeface="Arial" panose="020B0604020202020204" pitchFamily="34" charset="0"/>
                <a:cs typeface="Arial" panose="020B0604020202020204" pitchFamily="34" charset="0"/>
              </a:rPr>
              <a:t> is the no-load voltage</a:t>
            </a:r>
          </a:p>
          <a:p>
            <a:pPr marL="0" lvl="0" indent="0" algn="l" rtl="0">
              <a:spcBef>
                <a:spcPts val="0"/>
              </a:spcBef>
              <a:spcAft>
                <a:spcPts val="0"/>
              </a:spcAft>
              <a:buNone/>
            </a:pPr>
            <a:r>
              <a:rPr lang="en-GB" sz="2000" dirty="0">
                <a:latin typeface="Arial" panose="020B0604020202020204" pitchFamily="34" charset="0"/>
                <a:ea typeface="Cambria Math" panose="02040503050406030204" pitchFamily="18" charset="0"/>
                <a:cs typeface="Arial" panose="020B0604020202020204" pitchFamily="34" charset="0"/>
              </a:rPr>
              <a:t>V</a:t>
            </a:r>
            <a:r>
              <a:rPr lang="en-GB" sz="2000" baseline="-25000" dirty="0">
                <a:latin typeface="Arial" panose="020B0604020202020204" pitchFamily="34" charset="0"/>
                <a:ea typeface="Cambria Math" panose="02040503050406030204" pitchFamily="18" charset="0"/>
                <a:cs typeface="Arial" panose="020B0604020202020204" pitchFamily="34" charset="0"/>
              </a:rPr>
              <a:t>UL</a:t>
            </a:r>
            <a:r>
              <a:rPr lang="en-GB" sz="2000" dirty="0">
                <a:latin typeface="Arial" panose="020B0604020202020204" pitchFamily="34" charset="0"/>
                <a:cs typeface="Arial" panose="020B0604020202020204" pitchFamily="34" charset="0"/>
              </a:rPr>
              <a:t> is the voltage under load</a:t>
            </a:r>
          </a:p>
          <a:p>
            <a:pPr marL="0" lvl="0" indent="0" algn="l" rtl="0">
              <a:spcBef>
                <a:spcPts val="0"/>
              </a:spcBef>
              <a:spcAft>
                <a:spcPts val="0"/>
              </a:spcAft>
              <a:buNone/>
            </a:pPr>
            <a:r>
              <a:rPr lang="en-GB" sz="2000" dirty="0">
                <a:latin typeface="Arial" panose="020B0604020202020204" pitchFamily="34" charset="0"/>
                <a:ea typeface="Cambria Math" panose="02040503050406030204" pitchFamily="18" charset="0"/>
                <a:cs typeface="Arial" panose="020B0604020202020204" pitchFamily="34" charset="0"/>
              </a:rPr>
              <a:t>R</a:t>
            </a:r>
            <a:r>
              <a:rPr lang="en-GB" sz="2000" baseline="-25000" dirty="0">
                <a:latin typeface="Arial" panose="020B0604020202020204" pitchFamily="34" charset="0"/>
                <a:ea typeface="Cambria Math" panose="02040503050406030204" pitchFamily="18" charset="0"/>
                <a:cs typeface="Arial" panose="020B0604020202020204" pitchFamily="34" charset="0"/>
              </a:rPr>
              <a:t>L</a:t>
            </a:r>
            <a:r>
              <a:rPr lang="en-GB" sz="2000" dirty="0">
                <a:latin typeface="Arial" panose="020B0604020202020204" pitchFamily="34" charset="0"/>
                <a:ea typeface="Cambria Math" panose="02040503050406030204" pitchFamily="18" charset="0"/>
                <a:cs typeface="Arial" panose="020B0604020202020204" pitchFamily="34" charset="0"/>
              </a:rPr>
              <a:t> </a:t>
            </a:r>
            <a:r>
              <a:rPr lang="en-GB" sz="2000" dirty="0">
                <a:latin typeface="Arial" panose="020B0604020202020204" pitchFamily="34" charset="0"/>
                <a:cs typeface="Arial" panose="020B0604020202020204" pitchFamily="34" charset="0"/>
              </a:rPr>
              <a:t>is the load resistance</a:t>
            </a:r>
          </a:p>
          <a:p>
            <a:pPr marL="0" lvl="0" indent="0" algn="l" rtl="0">
              <a:spcBef>
                <a:spcPts val="0"/>
              </a:spcBef>
              <a:spcAft>
                <a:spcPts val="0"/>
              </a:spcAft>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For example, three 1.5 V cells are connected in series with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a 5 </a:t>
            </a:r>
            <a:r>
              <a:rPr lang="el-GR" sz="2000" dirty="0">
                <a:latin typeface="Arial" panose="020B0604020202020204" pitchFamily="34" charset="0"/>
                <a:cs typeface="Arial" panose="020B0604020202020204" pitchFamily="34" charset="0"/>
              </a:rPr>
              <a:t>Ω </a:t>
            </a:r>
            <a:r>
              <a:rPr lang="en-GB" sz="2000" dirty="0">
                <a:latin typeface="Arial" panose="020B0604020202020204" pitchFamily="34" charset="0"/>
                <a:cs typeface="Arial" panose="020B0604020202020204" pitchFamily="34" charset="0"/>
              </a:rPr>
              <a:t>resistor. The voltage under load when connected is 4.02 V.</a:t>
            </a:r>
          </a:p>
          <a:p>
            <a:endParaRPr lang="en-GB" sz="2000" dirty="0">
              <a:latin typeface="Arial" panose="020B0604020202020204" pitchFamily="34" charset="0"/>
            </a:endParaRPr>
          </a:p>
          <a:p>
            <a:r>
              <a:rPr lang="en-GB" sz="2000" dirty="0" err="1">
                <a:latin typeface="Arial"/>
                <a:ea typeface="Cambria Math"/>
                <a:cs typeface="Arial"/>
              </a:rPr>
              <a:t>R</a:t>
            </a:r>
            <a:r>
              <a:rPr lang="en-GB" sz="2000" baseline="-25000" dirty="0" err="1">
                <a:latin typeface="Arial"/>
                <a:ea typeface="Cambria Math"/>
                <a:cs typeface="Arial"/>
              </a:rPr>
              <a:t>int</a:t>
            </a:r>
            <a:r>
              <a:rPr lang="en-GB" sz="2000" dirty="0">
                <a:latin typeface="Cambria Math"/>
                <a:ea typeface="Cambria Math"/>
              </a:rPr>
              <a:t> =             </a:t>
            </a:r>
            <a:r>
              <a:rPr lang="en-GB" sz="2000" dirty="0">
                <a:latin typeface="Arial"/>
                <a:ea typeface="Cambria Math"/>
                <a:cs typeface="Arial"/>
              </a:rPr>
              <a:t>           x 5 </a:t>
            </a:r>
            <a:r>
              <a:rPr lang="el-GR" sz="2000" dirty="0">
                <a:solidFill>
                  <a:schemeClr val="dk1"/>
                </a:solidFill>
                <a:latin typeface="Arial"/>
                <a:ea typeface="Cambria Math"/>
                <a:cs typeface="Arial"/>
              </a:rPr>
              <a:t>Ω</a:t>
            </a:r>
            <a:r>
              <a:rPr lang="el-GR" sz="2000" dirty="0">
                <a:latin typeface="Arial"/>
                <a:ea typeface="Cambria Math"/>
                <a:cs typeface="Arial"/>
              </a:rPr>
              <a:t> = 0.119 </a:t>
            </a:r>
            <a:r>
              <a:rPr lang="en-GB" sz="2000" dirty="0">
                <a:latin typeface="Arial"/>
                <a:ea typeface="Cambria Math"/>
                <a:cs typeface="Arial"/>
              </a:rPr>
              <a:t>x 5 </a:t>
            </a:r>
            <a:r>
              <a:rPr lang="el-GR" sz="2000" dirty="0">
                <a:solidFill>
                  <a:schemeClr val="dk1"/>
                </a:solidFill>
                <a:latin typeface="Arial"/>
                <a:ea typeface="Cambria Math"/>
                <a:cs typeface="Arial"/>
              </a:rPr>
              <a:t>Ω</a:t>
            </a:r>
          </a:p>
          <a:p>
            <a:pPr marL="0" lvl="0" indent="0" algn="l" rtl="0">
              <a:spcBef>
                <a:spcPts val="0"/>
              </a:spcBef>
              <a:spcAft>
                <a:spcPts val="0"/>
              </a:spcAft>
              <a:buNone/>
            </a:pPr>
            <a:r>
              <a:rPr lang="el-GR" sz="2000" dirty="0">
                <a:latin typeface="Cambria Math" panose="02040503050406030204" pitchFamily="18" charset="0"/>
                <a:ea typeface="Cambria Math" panose="02040503050406030204" pitchFamily="18" charset="0"/>
              </a:rPr>
              <a:t>	</a:t>
            </a:r>
            <a:endParaRPr lang="en-GB" sz="2000" dirty="0">
              <a:latin typeface="Cambria Math" panose="02040503050406030204" pitchFamily="18" charset="0"/>
              <a:ea typeface="Cambria Math" panose="02040503050406030204" pitchFamily="18" charset="0"/>
            </a:endParaRPr>
          </a:p>
          <a:p>
            <a:pPr marL="0" lvl="0" indent="0" algn="l" rtl="0">
              <a:spcBef>
                <a:spcPts val="0"/>
              </a:spcBef>
              <a:spcAft>
                <a:spcPts val="0"/>
              </a:spcAft>
              <a:buNone/>
            </a:pPr>
            <a:endParaRPr lang="en-GB" sz="2000" dirty="0"/>
          </a:p>
          <a:p>
            <a:pPr marL="0" lvl="0" indent="0" algn="l" rtl="0">
              <a:spcBef>
                <a:spcPts val="0"/>
              </a:spcBef>
              <a:spcAft>
                <a:spcPts val="0"/>
              </a:spcAft>
              <a:buClr>
                <a:schemeClr val="dk1"/>
              </a:buClr>
              <a:buSzPts val="1100"/>
              <a:buFont typeface="Arial"/>
              <a:buNone/>
            </a:pPr>
            <a:r>
              <a:rPr lang="en-GB" sz="2000" dirty="0" err="1">
                <a:solidFill>
                  <a:schemeClr val="dk1"/>
                </a:solidFill>
                <a:latin typeface="Arial" panose="020B0604020202020204" pitchFamily="34" charset="0"/>
                <a:ea typeface="Cambria Math" panose="02040503050406030204" pitchFamily="18" charset="0"/>
                <a:cs typeface="Arial" panose="020B0604020202020204" pitchFamily="34" charset="0"/>
              </a:rPr>
              <a:t>R</a:t>
            </a:r>
            <a:r>
              <a:rPr lang="en-GB" sz="2000" baseline="-25000" dirty="0" err="1">
                <a:solidFill>
                  <a:schemeClr val="dk1"/>
                </a:solidFill>
                <a:latin typeface="Arial" panose="020B0604020202020204" pitchFamily="34" charset="0"/>
                <a:ea typeface="Cambria Math" panose="02040503050406030204" pitchFamily="18" charset="0"/>
                <a:cs typeface="Arial" panose="020B0604020202020204" pitchFamily="34" charset="0"/>
              </a:rPr>
              <a:t>int</a:t>
            </a:r>
            <a:r>
              <a:rPr lang="en-GB" sz="2000" dirty="0">
                <a:solidFill>
                  <a:schemeClr val="dk1"/>
                </a:solidFill>
                <a:latin typeface="Arial" panose="020B0604020202020204" pitchFamily="34" charset="0"/>
                <a:ea typeface="Cambria Math" panose="02040503050406030204" pitchFamily="18" charset="0"/>
                <a:cs typeface="Arial" panose="020B0604020202020204" pitchFamily="34" charset="0"/>
              </a:rPr>
              <a:t> = 0.6 </a:t>
            </a:r>
            <a:r>
              <a:rPr lang="el-GR" sz="2000" dirty="0">
                <a:solidFill>
                  <a:schemeClr val="dk1"/>
                </a:solidFill>
                <a:latin typeface="Arial" panose="020B0604020202020204" pitchFamily="34" charset="0"/>
                <a:ea typeface="Cambria Math" panose="02040503050406030204" pitchFamily="18" charset="0"/>
                <a:cs typeface="Arial" panose="020B0604020202020204" pitchFamily="34" charset="0"/>
              </a:rPr>
              <a:t>Ω </a:t>
            </a:r>
            <a:r>
              <a:rPr lang="en-GB" sz="2000" dirty="0">
                <a:solidFill>
                  <a:schemeClr val="dk1"/>
                </a:solidFill>
                <a:latin typeface="Arial" panose="020B0604020202020204" pitchFamily="34" charset="0"/>
                <a:cs typeface="Arial" panose="020B0604020202020204" pitchFamily="34" charset="0"/>
              </a:rPr>
              <a:t>for all three cells, which equates to 0.2 </a:t>
            </a:r>
            <a:r>
              <a:rPr lang="el-GR" sz="2000" dirty="0">
                <a:solidFill>
                  <a:schemeClr val="dk1"/>
                </a:solidFill>
                <a:latin typeface="Arial" panose="020B0604020202020204" pitchFamily="34" charset="0"/>
                <a:cs typeface="Arial" panose="020B0604020202020204" pitchFamily="34" charset="0"/>
              </a:rPr>
              <a:t>Ω </a:t>
            </a:r>
            <a:r>
              <a:rPr lang="en-GB" sz="2000" dirty="0">
                <a:solidFill>
                  <a:schemeClr val="dk1"/>
                </a:solidFill>
                <a:latin typeface="Arial" panose="020B0604020202020204" pitchFamily="34" charset="0"/>
                <a:cs typeface="Arial" panose="020B0604020202020204" pitchFamily="34" charset="0"/>
              </a:rPr>
              <a:t>per cell.</a:t>
            </a:r>
            <a:endParaRPr lang="en-GB" sz="2000" dirty="0">
              <a:latin typeface="Arial" panose="020B0604020202020204" pitchFamily="34" charset="0"/>
              <a:cs typeface="Arial" panose="020B0604020202020204" pitchFamily="34" charset="0"/>
            </a:endParaRPr>
          </a:p>
          <a:p>
            <a:endParaRPr lang="en-GB" sz="2000" dirty="0"/>
          </a:p>
          <a:p>
            <a:pPr marL="0" lvl="0" indent="0" algn="l" rtl="0">
              <a:spcBef>
                <a:spcPts val="0"/>
              </a:spcBef>
              <a:spcAft>
                <a:spcPts val="0"/>
              </a:spcAft>
              <a:buNone/>
            </a:pPr>
            <a:endParaRPr lang="en-GB" sz="2000" dirty="0">
              <a:latin typeface="Arial" panose="020B0604020202020204" pitchFamily="34" charset="0"/>
              <a:cs typeface="Arial" panose="020B0604020202020204" pitchFamily="34" charset="0"/>
            </a:endParaRPr>
          </a:p>
        </p:txBody>
      </p:sp>
      <p:graphicFrame>
        <p:nvGraphicFramePr>
          <p:cNvPr id="23" name="Table 23">
            <a:extLst>
              <a:ext uri="{FF2B5EF4-FFF2-40B4-BE49-F238E27FC236}">
                <a16:creationId xmlns:a16="http://schemas.microsoft.com/office/drawing/2014/main" id="{E2A7438D-5B0D-F94F-0872-8752DFC7723C}"/>
              </a:ext>
            </a:extLst>
          </p:cNvPr>
          <p:cNvGraphicFramePr>
            <a:graphicFrameLocks noGrp="1"/>
          </p:cNvGraphicFramePr>
          <p:nvPr>
            <p:extLst>
              <p:ext uri="{D42A27DB-BD31-4B8C-83A1-F6EECF244321}">
                <p14:modId xmlns:p14="http://schemas.microsoft.com/office/powerpoint/2010/main" val="3121562659"/>
              </p:ext>
            </p:extLst>
          </p:nvPr>
        </p:nvGraphicFramePr>
        <p:xfrm>
          <a:off x="9124076" y="6336187"/>
          <a:ext cx="4899493" cy="1736920"/>
        </p:xfrm>
        <a:graphic>
          <a:graphicData uri="http://schemas.openxmlformats.org/drawingml/2006/table">
            <a:tbl>
              <a:tblPr firstRow="1" bandRow="1">
                <a:tableStyleId>{2D5ABB26-0587-4C30-8999-92F81FD0307C}</a:tableStyleId>
              </a:tblPr>
              <a:tblGrid>
                <a:gridCol w="2396130">
                  <a:extLst>
                    <a:ext uri="{9D8B030D-6E8A-4147-A177-3AD203B41FA5}">
                      <a16:colId xmlns:a16="http://schemas.microsoft.com/office/drawing/2014/main" val="913628571"/>
                    </a:ext>
                  </a:extLst>
                </a:gridCol>
                <a:gridCol w="1288587">
                  <a:extLst>
                    <a:ext uri="{9D8B030D-6E8A-4147-A177-3AD203B41FA5}">
                      <a16:colId xmlns:a16="http://schemas.microsoft.com/office/drawing/2014/main" val="2726675505"/>
                    </a:ext>
                  </a:extLst>
                </a:gridCol>
                <a:gridCol w="1214776">
                  <a:extLst>
                    <a:ext uri="{9D8B030D-6E8A-4147-A177-3AD203B41FA5}">
                      <a16:colId xmlns:a16="http://schemas.microsoft.com/office/drawing/2014/main" val="1943516570"/>
                    </a:ext>
                  </a:extLst>
                </a:gridCol>
              </a:tblGrid>
              <a:tr h="434230">
                <a:tc>
                  <a:txBody>
                    <a:bodyPr/>
                    <a:lstStyle/>
                    <a:p>
                      <a:r>
                        <a:rPr lang="en" sz="1800">
                          <a:latin typeface="Arial" panose="020B0604020202020204" pitchFamily="34" charset="0"/>
                          <a:cs typeface="Arial" panose="020B0604020202020204" pitchFamily="34" charset="0"/>
                        </a:rPr>
                        <a:t>18650 cells</a:t>
                      </a:r>
                      <a:endParaRPr lang="en-US" sz="1800">
                        <a:latin typeface="Arial" panose="020B0604020202020204" pitchFamily="34" charset="0"/>
                        <a:cs typeface="Arial" panose="020B0604020202020204" pitchFamily="34" charset="0"/>
                      </a:endParaRPr>
                    </a:p>
                  </a:txBody>
                  <a:tcPr marL="75727" marR="75727" marT="37863" marB="37863">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r>
                        <a:rPr lang="en-US" sz="1800">
                          <a:latin typeface="Arial" panose="020B0604020202020204" pitchFamily="34" charset="0"/>
                          <a:cs typeface="Arial" panose="020B0604020202020204" pitchFamily="34" charset="0"/>
                        </a:rPr>
                        <a:t>14.8 V</a:t>
                      </a:r>
                    </a:p>
                  </a:txBody>
                  <a:tcPr marL="75727" marR="75727" marT="37863" marB="3786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a:txBody>
                    <a:bodyPr/>
                    <a:lstStyle/>
                    <a:p>
                      <a:r>
                        <a:rPr lang="en-US" sz="1800">
                          <a:latin typeface="Arial" panose="020B0604020202020204" pitchFamily="34" charset="0"/>
                          <a:cs typeface="Arial" panose="020B0604020202020204" pitchFamily="34" charset="0"/>
                        </a:rPr>
                        <a:t>20.4 Ah</a:t>
                      </a:r>
                    </a:p>
                  </a:txBody>
                  <a:tcPr marL="75727" marR="75727" marT="37863" marB="37863">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3931207444"/>
                  </a:ext>
                </a:extLst>
              </a:tr>
              <a:tr h="434230">
                <a:tc>
                  <a:txBody>
                    <a:bodyPr/>
                    <a:lstStyle/>
                    <a:p>
                      <a:r>
                        <a:rPr lang="en-US" sz="1800">
                          <a:latin typeface="Arial" panose="020B0604020202020204" pitchFamily="34" charset="0"/>
                          <a:cs typeface="Arial" panose="020B0604020202020204" pitchFamily="34" charset="0"/>
                        </a:rPr>
                        <a:t>14500 cells</a:t>
                      </a:r>
                    </a:p>
                  </a:txBody>
                  <a:tcPr marL="75727" marR="75727" marT="37863" marB="37863">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800">
                          <a:latin typeface="Arial" panose="020B0604020202020204" pitchFamily="34" charset="0"/>
                          <a:cs typeface="Arial" panose="020B0604020202020204" pitchFamily="34" charset="0"/>
                        </a:rPr>
                        <a:t>22.2 V</a:t>
                      </a:r>
                    </a:p>
                  </a:txBody>
                  <a:tcPr marL="75727" marR="75727" marT="37863" marB="3786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800">
                          <a:latin typeface="Arial" panose="020B0604020202020204" pitchFamily="34" charset="0"/>
                          <a:cs typeface="Arial" panose="020B0604020202020204" pitchFamily="34" charset="0"/>
                        </a:rPr>
                        <a:t>5.6 Ah</a:t>
                      </a:r>
                    </a:p>
                  </a:txBody>
                  <a:tcPr marL="75727" marR="75727" marT="37863" marB="37863">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60569339"/>
                  </a:ext>
                </a:extLst>
              </a:tr>
              <a:tr h="434230">
                <a:tc>
                  <a:txBody>
                    <a:bodyPr/>
                    <a:lstStyle/>
                    <a:p>
                      <a:r>
                        <a:rPr lang="en-US" sz="1800">
                          <a:latin typeface="Arial" panose="020B0604020202020204" pitchFamily="34" charset="0"/>
                          <a:cs typeface="Arial" panose="020B0604020202020204" pitchFamily="34" charset="0"/>
                        </a:rPr>
                        <a:t>AA NiMH cells</a:t>
                      </a:r>
                    </a:p>
                  </a:txBody>
                  <a:tcPr marL="75727" marR="75727" marT="37863" marB="37863">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800">
                          <a:latin typeface="Arial" panose="020B0604020202020204" pitchFamily="34" charset="0"/>
                          <a:cs typeface="Arial" panose="020B0604020202020204" pitchFamily="34" charset="0"/>
                        </a:rPr>
                        <a:t>3.6 V</a:t>
                      </a:r>
                    </a:p>
                  </a:txBody>
                  <a:tcPr marL="75727" marR="75727" marT="37863" marB="3786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800">
                          <a:latin typeface="Arial" panose="020B0604020202020204" pitchFamily="34" charset="0"/>
                          <a:cs typeface="Arial" panose="020B0604020202020204" pitchFamily="34" charset="0"/>
                        </a:rPr>
                        <a:t>7.2 Ah</a:t>
                      </a:r>
                    </a:p>
                  </a:txBody>
                  <a:tcPr marL="75727" marR="75727" marT="37863" marB="37863">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713469802"/>
                  </a:ext>
                </a:extLst>
              </a:tr>
              <a:tr h="434230">
                <a:tc>
                  <a:txBody>
                    <a:bodyPr/>
                    <a:lstStyle/>
                    <a:p>
                      <a:r>
                        <a:rPr lang="en-US" sz="1800">
                          <a:latin typeface="Arial" panose="020B0604020202020204" pitchFamily="34" charset="0"/>
                          <a:cs typeface="Arial" panose="020B0604020202020204" pitchFamily="34" charset="0"/>
                        </a:rPr>
                        <a:t>AA Alkaline cells</a:t>
                      </a:r>
                    </a:p>
                  </a:txBody>
                  <a:tcPr marL="75727" marR="75727" marT="37863" marB="37863">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a:txBody>
                    <a:bodyPr/>
                    <a:lstStyle/>
                    <a:p>
                      <a:r>
                        <a:rPr lang="en-US" sz="1800">
                          <a:latin typeface="Arial" panose="020B0604020202020204" pitchFamily="34" charset="0"/>
                          <a:cs typeface="Arial" panose="020B0604020202020204" pitchFamily="34" charset="0"/>
                        </a:rPr>
                        <a:t>4.5 V</a:t>
                      </a:r>
                    </a:p>
                  </a:txBody>
                  <a:tcPr marL="75727" marR="75727" marT="37863" marB="37863">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a:txBody>
                    <a:bodyPr/>
                    <a:lstStyle/>
                    <a:p>
                      <a:r>
                        <a:rPr lang="en-US" sz="1800">
                          <a:latin typeface="Arial" panose="020B0604020202020204" pitchFamily="34" charset="0"/>
                          <a:cs typeface="Arial" panose="020B0604020202020204" pitchFamily="34" charset="0"/>
                        </a:rPr>
                        <a:t>5.0 Ah</a:t>
                      </a:r>
                    </a:p>
                  </a:txBody>
                  <a:tcPr marL="75727" marR="75727" marT="37863" marB="37863">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271220252"/>
                  </a:ext>
                </a:extLst>
              </a:tr>
            </a:tbl>
          </a:graphicData>
        </a:graphic>
      </p:graphicFrame>
      <p:sp>
        <p:nvSpPr>
          <p:cNvPr id="25" name="TextBox 24">
            <a:extLst>
              <a:ext uri="{FF2B5EF4-FFF2-40B4-BE49-F238E27FC236}">
                <a16:creationId xmlns:a16="http://schemas.microsoft.com/office/drawing/2014/main" id="{CFE164B9-C32F-AE5E-2BE1-40806550F087}"/>
              </a:ext>
            </a:extLst>
          </p:cNvPr>
          <p:cNvSpPr txBox="1"/>
          <p:nvPr/>
        </p:nvSpPr>
        <p:spPr>
          <a:xfrm>
            <a:off x="1446991" y="6607538"/>
            <a:ext cx="3421194" cy="707886"/>
          </a:xfrm>
          <a:prstGeom prst="rect">
            <a:avLst/>
          </a:prstGeom>
          <a:noFill/>
        </p:spPr>
        <p:txBody>
          <a:bodyPr wrap="square" lIns="91440" tIns="45720" rIns="91440" bIns="45720" anchor="t">
            <a:spAutoFit/>
          </a:bodyPr>
          <a:lstStyle/>
          <a:p>
            <a:r>
              <a:rPr lang="el-GR" sz="2000" u="sng">
                <a:latin typeface="Arial"/>
                <a:ea typeface="Cambria Math"/>
                <a:cs typeface="Arial"/>
              </a:rPr>
              <a:t>4.50 V</a:t>
            </a:r>
            <a:endParaRPr lang="en-US" sz="2000" u="sng">
              <a:latin typeface="Arial"/>
              <a:ea typeface="Cambria Math"/>
              <a:cs typeface="Arial"/>
            </a:endParaRPr>
          </a:p>
          <a:p>
            <a:r>
              <a:rPr lang="el-GR" sz="2000">
                <a:latin typeface="Arial"/>
                <a:ea typeface="Cambria Math"/>
                <a:cs typeface="Arial"/>
              </a:rPr>
              <a:t>4.02 </a:t>
            </a:r>
            <a:r>
              <a:rPr lang="en-GB" sz="2000">
                <a:latin typeface="Arial"/>
                <a:ea typeface="Cambria Math"/>
                <a:cs typeface="Arial"/>
              </a:rPr>
              <a:t>V</a:t>
            </a:r>
            <a:endParaRPr lang="en-US" sz="2000">
              <a:latin typeface="Arial"/>
              <a:ea typeface="Cambria Math"/>
              <a:cs typeface="Arial"/>
            </a:endParaRPr>
          </a:p>
        </p:txBody>
      </p:sp>
      <p:sp>
        <p:nvSpPr>
          <p:cNvPr id="3" name="TextBox 2">
            <a:extLst>
              <a:ext uri="{FF2B5EF4-FFF2-40B4-BE49-F238E27FC236}">
                <a16:creationId xmlns:a16="http://schemas.microsoft.com/office/drawing/2014/main" id="{6BDE4016-1487-2AB5-22F9-435F64F93984}"/>
              </a:ext>
            </a:extLst>
          </p:cNvPr>
          <p:cNvSpPr txBox="1"/>
          <p:nvPr/>
        </p:nvSpPr>
        <p:spPr>
          <a:xfrm>
            <a:off x="822960" y="3247322"/>
            <a:ext cx="2926080" cy="769441"/>
          </a:xfrm>
          <a:prstGeom prst="rect">
            <a:avLst/>
          </a:prstGeom>
          <a:noFill/>
        </p:spPr>
        <p:txBody>
          <a:bodyPr wrap="square" rtlCol="0">
            <a:spAutoFit/>
          </a:bodyPr>
          <a:lstStyle/>
          <a:p>
            <a:r>
              <a:rPr lang="en-US" sz="4400" err="1"/>
              <a:t>R</a:t>
            </a:r>
            <a:r>
              <a:rPr lang="en-US" sz="4400" baseline="-25000" err="1"/>
              <a:t>int</a:t>
            </a:r>
            <a:r>
              <a:rPr lang="en-US" sz="4400" baseline="-25000"/>
              <a:t>  </a:t>
            </a:r>
            <a:r>
              <a:rPr lang="en-US" sz="4400"/>
              <a:t>=</a:t>
            </a:r>
            <a:r>
              <a:rPr lang="en-US" sz="4400" baseline="-25000"/>
              <a:t> </a:t>
            </a:r>
          </a:p>
        </p:txBody>
      </p:sp>
      <p:sp>
        <p:nvSpPr>
          <p:cNvPr id="4" name="TextBox 3">
            <a:extLst>
              <a:ext uri="{FF2B5EF4-FFF2-40B4-BE49-F238E27FC236}">
                <a16:creationId xmlns:a16="http://schemas.microsoft.com/office/drawing/2014/main" id="{B853D151-4FCD-84C2-8CE2-82CA2D4BF09B}"/>
              </a:ext>
            </a:extLst>
          </p:cNvPr>
          <p:cNvSpPr txBox="1"/>
          <p:nvPr/>
        </p:nvSpPr>
        <p:spPr>
          <a:xfrm>
            <a:off x="2133600" y="2590406"/>
            <a:ext cx="701040" cy="1862048"/>
          </a:xfrm>
          <a:prstGeom prst="rect">
            <a:avLst/>
          </a:prstGeom>
          <a:noFill/>
        </p:spPr>
        <p:txBody>
          <a:bodyPr wrap="square" rtlCol="0">
            <a:spAutoFit/>
          </a:bodyPr>
          <a:lstStyle/>
          <a:p>
            <a:r>
              <a:rPr lang="en-US" sz="11500">
                <a:latin typeface="Arial Narrow" panose="020B0604020202020204" pitchFamily="34" charset="0"/>
                <a:cs typeface="Arial Narrow" panose="020B0604020202020204" pitchFamily="34" charset="0"/>
              </a:rPr>
              <a:t>(</a:t>
            </a:r>
            <a:endParaRPr lang="en-US">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7D2E8401-0906-9AA7-9949-8D25A415CD3E}"/>
              </a:ext>
            </a:extLst>
          </p:cNvPr>
          <p:cNvSpPr txBox="1"/>
          <p:nvPr/>
        </p:nvSpPr>
        <p:spPr>
          <a:xfrm rot="10800000">
            <a:off x="3976056" y="2975801"/>
            <a:ext cx="701040" cy="1862048"/>
          </a:xfrm>
          <a:prstGeom prst="rect">
            <a:avLst/>
          </a:prstGeom>
          <a:noFill/>
        </p:spPr>
        <p:txBody>
          <a:bodyPr wrap="square" rtlCol="0">
            <a:spAutoFit/>
          </a:bodyPr>
          <a:lstStyle/>
          <a:p>
            <a:r>
              <a:rPr lang="en-US" sz="11500">
                <a:latin typeface="Arial Narrow" panose="020B0604020202020204" pitchFamily="34" charset="0"/>
                <a:cs typeface="Arial Narrow" panose="020B0604020202020204" pitchFamily="34" charset="0"/>
              </a:rPr>
              <a:t>(</a:t>
            </a:r>
            <a:endParaRPr lang="en-US">
              <a:latin typeface="Arial Narrow" panose="020B0604020202020204" pitchFamily="34" charset="0"/>
              <a:cs typeface="Arial Narrow" panose="020B0604020202020204" pitchFamily="34" charset="0"/>
            </a:endParaRPr>
          </a:p>
        </p:txBody>
      </p:sp>
      <p:sp>
        <p:nvSpPr>
          <p:cNvPr id="24" name="TextBox 23">
            <a:extLst>
              <a:ext uri="{FF2B5EF4-FFF2-40B4-BE49-F238E27FC236}">
                <a16:creationId xmlns:a16="http://schemas.microsoft.com/office/drawing/2014/main" id="{8C62987F-5AB0-CB08-9A4A-8572AFC7A78F}"/>
              </a:ext>
            </a:extLst>
          </p:cNvPr>
          <p:cNvSpPr txBox="1"/>
          <p:nvPr/>
        </p:nvSpPr>
        <p:spPr>
          <a:xfrm>
            <a:off x="4531551" y="3324466"/>
            <a:ext cx="1489038" cy="769441"/>
          </a:xfrm>
          <a:prstGeom prst="rect">
            <a:avLst/>
          </a:prstGeom>
          <a:noFill/>
        </p:spPr>
        <p:txBody>
          <a:bodyPr wrap="square">
            <a:spAutoFit/>
          </a:bodyPr>
          <a:lstStyle/>
          <a:p>
            <a:r>
              <a:rPr lang="en-US" sz="4400"/>
              <a:t>R</a:t>
            </a:r>
            <a:r>
              <a:rPr lang="en-US" sz="4400" baseline="-25000"/>
              <a:t>L</a:t>
            </a:r>
            <a:endParaRPr lang="en-US" sz="4400"/>
          </a:p>
        </p:txBody>
      </p:sp>
      <p:sp>
        <p:nvSpPr>
          <p:cNvPr id="26" name="TextBox 25">
            <a:extLst>
              <a:ext uri="{FF2B5EF4-FFF2-40B4-BE49-F238E27FC236}">
                <a16:creationId xmlns:a16="http://schemas.microsoft.com/office/drawing/2014/main" id="{7A8405CC-90A8-40CE-7CB5-37ED335D99A7}"/>
              </a:ext>
            </a:extLst>
          </p:cNvPr>
          <p:cNvSpPr txBox="1"/>
          <p:nvPr/>
        </p:nvSpPr>
        <p:spPr>
          <a:xfrm>
            <a:off x="2617494" y="2844400"/>
            <a:ext cx="1489038" cy="769441"/>
          </a:xfrm>
          <a:prstGeom prst="rect">
            <a:avLst/>
          </a:prstGeom>
          <a:noFill/>
        </p:spPr>
        <p:txBody>
          <a:bodyPr wrap="square">
            <a:spAutoFit/>
          </a:bodyPr>
          <a:lstStyle/>
          <a:p>
            <a:r>
              <a:rPr lang="en-US" sz="4400"/>
              <a:t>V</a:t>
            </a:r>
            <a:r>
              <a:rPr lang="en-US" sz="4400" baseline="-25000"/>
              <a:t>NL</a:t>
            </a:r>
            <a:endParaRPr lang="en-US" sz="4400"/>
          </a:p>
        </p:txBody>
      </p:sp>
      <p:sp>
        <p:nvSpPr>
          <p:cNvPr id="27" name="TextBox 26">
            <a:extLst>
              <a:ext uri="{FF2B5EF4-FFF2-40B4-BE49-F238E27FC236}">
                <a16:creationId xmlns:a16="http://schemas.microsoft.com/office/drawing/2014/main" id="{923914A3-6A7A-B606-574A-6855AD14D7A6}"/>
              </a:ext>
            </a:extLst>
          </p:cNvPr>
          <p:cNvSpPr txBox="1"/>
          <p:nvPr/>
        </p:nvSpPr>
        <p:spPr>
          <a:xfrm>
            <a:off x="2632562" y="3667917"/>
            <a:ext cx="1489038" cy="769441"/>
          </a:xfrm>
          <a:prstGeom prst="rect">
            <a:avLst/>
          </a:prstGeom>
          <a:noFill/>
        </p:spPr>
        <p:txBody>
          <a:bodyPr wrap="square">
            <a:spAutoFit/>
          </a:bodyPr>
          <a:lstStyle/>
          <a:p>
            <a:r>
              <a:rPr lang="en-US" sz="4400"/>
              <a:t>V</a:t>
            </a:r>
            <a:r>
              <a:rPr lang="en-US" sz="4400" baseline="-25000"/>
              <a:t>UL</a:t>
            </a:r>
            <a:endParaRPr lang="en-US" sz="4400"/>
          </a:p>
        </p:txBody>
      </p:sp>
      <p:sp>
        <p:nvSpPr>
          <p:cNvPr id="28" name="TextBox 27">
            <a:extLst>
              <a:ext uri="{FF2B5EF4-FFF2-40B4-BE49-F238E27FC236}">
                <a16:creationId xmlns:a16="http://schemas.microsoft.com/office/drawing/2014/main" id="{95D9BE61-FE4C-A5A2-E779-A6DCE3C485C4}"/>
              </a:ext>
            </a:extLst>
          </p:cNvPr>
          <p:cNvSpPr txBox="1"/>
          <p:nvPr/>
        </p:nvSpPr>
        <p:spPr>
          <a:xfrm>
            <a:off x="3549015" y="3309555"/>
            <a:ext cx="1828800" cy="769441"/>
          </a:xfrm>
          <a:prstGeom prst="rect">
            <a:avLst/>
          </a:prstGeom>
          <a:noFill/>
        </p:spPr>
        <p:txBody>
          <a:bodyPr wrap="square" rtlCol="0">
            <a:spAutoFit/>
          </a:bodyPr>
          <a:lstStyle/>
          <a:p>
            <a:r>
              <a:rPr lang="en-US" sz="4400"/>
              <a:t>- 1</a:t>
            </a:r>
          </a:p>
        </p:txBody>
      </p:sp>
      <p:cxnSp>
        <p:nvCxnSpPr>
          <p:cNvPr id="30" name="Straight Connector 29">
            <a:extLst>
              <a:ext uri="{FF2B5EF4-FFF2-40B4-BE49-F238E27FC236}">
                <a16:creationId xmlns:a16="http://schemas.microsoft.com/office/drawing/2014/main" id="{C8D6F35B-2E93-9862-A480-277FD845129F}"/>
              </a:ext>
            </a:extLst>
          </p:cNvPr>
          <p:cNvCxnSpPr>
            <a:cxnSpLocks/>
          </p:cNvCxnSpPr>
          <p:nvPr/>
        </p:nvCxnSpPr>
        <p:spPr>
          <a:xfrm>
            <a:off x="2632562" y="3744117"/>
            <a:ext cx="74451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5FAAB34-2086-A6CA-2B20-69E4C99717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4792" y="207937"/>
            <a:ext cx="1003300" cy="977900"/>
          </a:xfrm>
          <a:prstGeom prst="rect">
            <a:avLst/>
          </a:prstGeom>
        </p:spPr>
      </p:pic>
      <p:sp>
        <p:nvSpPr>
          <p:cNvPr id="7" name="TextBox 6">
            <a:extLst>
              <a:ext uri="{FF2B5EF4-FFF2-40B4-BE49-F238E27FC236}">
                <a16:creationId xmlns:a16="http://schemas.microsoft.com/office/drawing/2014/main" id="{381ECFBB-F70F-B484-5FA7-2097D5E08EE1}"/>
              </a:ext>
            </a:extLst>
          </p:cNvPr>
          <p:cNvSpPr txBox="1"/>
          <p:nvPr/>
        </p:nvSpPr>
        <p:spPr>
          <a:xfrm>
            <a:off x="1257896" y="6451164"/>
            <a:ext cx="701040" cy="923330"/>
          </a:xfrm>
          <a:prstGeom prst="rect">
            <a:avLst/>
          </a:prstGeom>
          <a:noFill/>
        </p:spPr>
        <p:txBody>
          <a:bodyPr wrap="square" lIns="91440" tIns="45720" rIns="91440" bIns="45720" rtlCol="0" anchor="t">
            <a:spAutoFit/>
          </a:bodyPr>
          <a:lstStyle/>
          <a:p>
            <a:r>
              <a:rPr lang="en-US" sz="5400">
                <a:latin typeface="Arial Narrow"/>
                <a:cs typeface="Arial Narrow" panose="020B0604020202020204" pitchFamily="34" charset="0"/>
              </a:rPr>
              <a:t>(</a:t>
            </a:r>
          </a:p>
        </p:txBody>
      </p:sp>
      <p:sp>
        <p:nvSpPr>
          <p:cNvPr id="9" name="TextBox 8">
            <a:extLst>
              <a:ext uri="{FF2B5EF4-FFF2-40B4-BE49-F238E27FC236}">
                <a16:creationId xmlns:a16="http://schemas.microsoft.com/office/drawing/2014/main" id="{F9ADDC50-F9DF-A728-CD59-2694FAB7C4BF}"/>
              </a:ext>
            </a:extLst>
          </p:cNvPr>
          <p:cNvSpPr txBox="1"/>
          <p:nvPr/>
        </p:nvSpPr>
        <p:spPr>
          <a:xfrm>
            <a:off x="2431372" y="6439098"/>
            <a:ext cx="701040" cy="923330"/>
          </a:xfrm>
          <a:prstGeom prst="rect">
            <a:avLst/>
          </a:prstGeom>
          <a:noFill/>
        </p:spPr>
        <p:txBody>
          <a:bodyPr wrap="square" lIns="91440" tIns="45720" rIns="91440" bIns="45720" rtlCol="0" anchor="t">
            <a:spAutoFit/>
          </a:bodyPr>
          <a:lstStyle/>
          <a:p>
            <a:r>
              <a:rPr lang="en-US" sz="5400">
                <a:latin typeface="Arial Narrow"/>
                <a:cs typeface="Arial Narrow" panose="020B0604020202020204" pitchFamily="34" charset="0"/>
              </a:rPr>
              <a:t>)</a:t>
            </a:r>
          </a:p>
        </p:txBody>
      </p:sp>
      <p:sp>
        <p:nvSpPr>
          <p:cNvPr id="10" name="TextBox 9">
            <a:extLst>
              <a:ext uri="{FF2B5EF4-FFF2-40B4-BE49-F238E27FC236}">
                <a16:creationId xmlns:a16="http://schemas.microsoft.com/office/drawing/2014/main" id="{DE75D61A-FB46-29F9-4C49-DC2F79822D72}"/>
              </a:ext>
            </a:extLst>
          </p:cNvPr>
          <p:cNvSpPr txBox="1"/>
          <p:nvPr/>
        </p:nvSpPr>
        <p:spPr>
          <a:xfrm>
            <a:off x="2267379" y="6718164"/>
            <a:ext cx="8998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latin typeface="Arial"/>
                <a:cs typeface="Calibri"/>
              </a:rPr>
              <a:t>-1</a:t>
            </a:r>
            <a:endParaRPr lang="en-GB" sz="2000">
              <a:latin typeface="Arial"/>
            </a:endParaRPr>
          </a:p>
        </p:txBody>
      </p:sp>
    </p:spTree>
    <p:extLst>
      <p:ext uri="{BB962C8B-B14F-4D97-AF65-F5344CB8AC3E}">
        <p14:creationId xmlns:p14="http://schemas.microsoft.com/office/powerpoint/2010/main" val="2371232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DB5C5-2978-E75A-ECC1-3E7836AD9A08}"/>
              </a:ext>
            </a:extLst>
          </p:cNvPr>
          <p:cNvSpPr>
            <a:spLocks noGrp="1"/>
          </p:cNvSpPr>
          <p:nvPr>
            <p:ph type="title"/>
          </p:nvPr>
        </p:nvSpPr>
        <p:spPr/>
        <p:txBody>
          <a:bodyPr/>
          <a:lstStyle/>
          <a:p>
            <a:r>
              <a:rPr lang="en" dirty="0">
                <a:latin typeface="Arial"/>
                <a:cs typeface="Arial"/>
              </a:rPr>
              <a:t>Designing battery arrays - answers</a:t>
            </a:r>
            <a:endParaRPr lang="en-US" dirty="0"/>
          </a:p>
        </p:txBody>
      </p:sp>
      <p:sp>
        <p:nvSpPr>
          <p:cNvPr id="3" name="Text Placeholder 18">
            <a:extLst>
              <a:ext uri="{FF2B5EF4-FFF2-40B4-BE49-F238E27FC236}">
                <a16:creationId xmlns:a16="http://schemas.microsoft.com/office/drawing/2014/main" id="{BA73B081-4240-30EE-7099-ACA4F65AFA8F}"/>
              </a:ext>
            </a:extLst>
          </p:cNvPr>
          <p:cNvSpPr txBox="1">
            <a:spLocks/>
          </p:cNvSpPr>
          <p:nvPr/>
        </p:nvSpPr>
        <p:spPr>
          <a:xfrm>
            <a:off x="421478" y="2287588"/>
            <a:ext cx="9446018" cy="923331"/>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0"/>
              </a:spcBef>
              <a:spcAft>
                <a:spcPts val="0"/>
              </a:spcAft>
              <a:buNone/>
            </a:pPr>
            <a:endParaRPr lang="en-GB" sz="2000"/>
          </a:p>
        </p:txBody>
      </p:sp>
      <p:sp>
        <p:nvSpPr>
          <p:cNvPr id="6" name="Content Placeholder 11">
            <a:extLst>
              <a:ext uri="{FF2B5EF4-FFF2-40B4-BE49-F238E27FC236}">
                <a16:creationId xmlns:a16="http://schemas.microsoft.com/office/drawing/2014/main" id="{083818E9-ED56-3F5D-5033-FD2165BDF42E}"/>
              </a:ext>
            </a:extLst>
          </p:cNvPr>
          <p:cNvSpPr txBox="1">
            <a:spLocks/>
          </p:cNvSpPr>
          <p:nvPr/>
        </p:nvSpPr>
        <p:spPr>
          <a:xfrm>
            <a:off x="10320054" y="2507286"/>
            <a:ext cx="5257981" cy="4142855"/>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1200"/>
              </a:spcAft>
              <a:buSzPts val="1400"/>
              <a:buFont typeface="Arial" panose="020B0604020202020204" pitchFamily="34" charset="0"/>
              <a:buChar char="•"/>
            </a:pPr>
            <a:r>
              <a:rPr lang="en-GB"/>
              <a:t>Discuss whether or not you </a:t>
            </a:r>
            <a:br>
              <a:rPr lang="en-GB"/>
            </a:br>
            <a:r>
              <a:rPr lang="en-GB"/>
              <a:t>think it makes sense to build very large single arrays of cells.</a:t>
            </a:r>
          </a:p>
          <a:p>
            <a:pPr marL="482600" lvl="0" indent="-342900" algn="l" rtl="0">
              <a:spcBef>
                <a:spcPts val="0"/>
              </a:spcBef>
              <a:spcAft>
                <a:spcPts val="1200"/>
              </a:spcAft>
              <a:buSzPts val="1400"/>
              <a:buFont typeface="Arial" panose="020B0604020202020204" pitchFamily="34" charset="0"/>
              <a:buChar char="•"/>
            </a:pPr>
            <a:r>
              <a:rPr lang="en-GB"/>
              <a:t>What alternative approach could make managing large quantities of cells more efficient?</a:t>
            </a:r>
          </a:p>
          <a:p>
            <a:pPr marL="482600" lvl="0" indent="-342900" algn="l" rtl="0">
              <a:spcBef>
                <a:spcPts val="0"/>
              </a:spcBef>
              <a:spcAft>
                <a:spcPts val="1200"/>
              </a:spcAft>
              <a:buSzPts val="1400"/>
              <a:buFont typeface="Arial" panose="020B0604020202020204" pitchFamily="34" charset="0"/>
              <a:buChar char="•"/>
            </a:pPr>
            <a:r>
              <a:rPr lang="en-GB"/>
              <a:t>What other factors might an engineer consider when designing large battery arrays?</a:t>
            </a:r>
          </a:p>
          <a:p>
            <a:pPr marL="482600" lvl="0" indent="-342900" algn="l" rtl="0">
              <a:spcBef>
                <a:spcPts val="0"/>
              </a:spcBef>
              <a:spcAft>
                <a:spcPts val="1200"/>
              </a:spcAft>
              <a:buSzPts val="1400"/>
              <a:buFont typeface="Arial" panose="020B0604020202020204" pitchFamily="34" charset="0"/>
              <a:buChar char="•"/>
            </a:pPr>
            <a:r>
              <a:rPr lang="en-GB"/>
              <a:t>What might happen to an array’s output if one cell fails?</a:t>
            </a:r>
          </a:p>
          <a:p>
            <a:pPr marL="0" lvl="0" indent="0" algn="l" rtl="0">
              <a:spcBef>
                <a:spcPts val="1200"/>
              </a:spcBef>
              <a:spcAft>
                <a:spcPts val="1200"/>
              </a:spcAft>
              <a:buClr>
                <a:schemeClr val="dk1"/>
              </a:buClr>
              <a:buSzPts val="1100"/>
              <a:buFont typeface="Arial"/>
              <a:buNone/>
            </a:pPr>
            <a:endParaRPr lang="en-GB" sz="2000"/>
          </a:p>
        </p:txBody>
      </p:sp>
      <p:pic>
        <p:nvPicPr>
          <p:cNvPr id="7" name="Picture 6">
            <a:extLst>
              <a:ext uri="{FF2B5EF4-FFF2-40B4-BE49-F238E27FC236}">
                <a16:creationId xmlns:a16="http://schemas.microsoft.com/office/drawing/2014/main" id="{C872486E-2B84-131D-D63E-2360575650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86075" y="1867003"/>
            <a:ext cx="1004634" cy="979200"/>
          </a:xfrm>
          <a:prstGeom prst="rect">
            <a:avLst/>
          </a:prstGeom>
        </p:spPr>
      </p:pic>
      <p:sp>
        <p:nvSpPr>
          <p:cNvPr id="8" name="Footer Placeholder 3">
            <a:extLst>
              <a:ext uri="{FF2B5EF4-FFF2-40B4-BE49-F238E27FC236}">
                <a16:creationId xmlns:a16="http://schemas.microsoft.com/office/drawing/2014/main" id="{A9A1197C-353F-AA35-F6DA-DFD29080D50F}"/>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graphicFrame>
        <p:nvGraphicFramePr>
          <p:cNvPr id="9" name="Table 9">
            <a:extLst>
              <a:ext uri="{FF2B5EF4-FFF2-40B4-BE49-F238E27FC236}">
                <a16:creationId xmlns:a16="http://schemas.microsoft.com/office/drawing/2014/main" id="{493720E7-8B17-4E2E-CAE6-920853A4D191}"/>
              </a:ext>
            </a:extLst>
          </p:cNvPr>
          <p:cNvGraphicFramePr>
            <a:graphicFrameLocks noGrp="1"/>
          </p:cNvGraphicFramePr>
          <p:nvPr>
            <p:extLst>
              <p:ext uri="{D42A27DB-BD31-4B8C-83A1-F6EECF244321}">
                <p14:modId xmlns:p14="http://schemas.microsoft.com/office/powerpoint/2010/main" val="2498394290"/>
              </p:ext>
            </p:extLst>
          </p:nvPr>
        </p:nvGraphicFramePr>
        <p:xfrm>
          <a:off x="3549194" y="2495126"/>
          <a:ext cx="6295527" cy="4107540"/>
        </p:xfrm>
        <a:graphic>
          <a:graphicData uri="http://schemas.openxmlformats.org/drawingml/2006/table">
            <a:tbl>
              <a:tblPr firstRow="1" bandRow="1">
                <a:tableStyleId>{2D5ABB26-0587-4C30-8999-92F81FD0307C}</a:tableStyleId>
              </a:tblPr>
              <a:tblGrid>
                <a:gridCol w="2098509">
                  <a:extLst>
                    <a:ext uri="{9D8B030D-6E8A-4147-A177-3AD203B41FA5}">
                      <a16:colId xmlns:a16="http://schemas.microsoft.com/office/drawing/2014/main" val="2817812446"/>
                    </a:ext>
                  </a:extLst>
                </a:gridCol>
                <a:gridCol w="2098509">
                  <a:extLst>
                    <a:ext uri="{9D8B030D-6E8A-4147-A177-3AD203B41FA5}">
                      <a16:colId xmlns:a16="http://schemas.microsoft.com/office/drawing/2014/main" val="89906036"/>
                    </a:ext>
                  </a:extLst>
                </a:gridCol>
                <a:gridCol w="2098509">
                  <a:extLst>
                    <a:ext uri="{9D8B030D-6E8A-4147-A177-3AD203B41FA5}">
                      <a16:colId xmlns:a16="http://schemas.microsoft.com/office/drawing/2014/main" val="969613014"/>
                    </a:ext>
                  </a:extLst>
                </a:gridCol>
              </a:tblGrid>
              <a:tr h="1143577">
                <a:tc>
                  <a:txBody>
                    <a:bodyPr/>
                    <a:lstStyle/>
                    <a:p>
                      <a:pPr>
                        <a:lnSpc>
                          <a:spcPts val="2780"/>
                        </a:lnSpc>
                      </a:pPr>
                      <a:r>
                        <a:rPr lang="en-US" sz="1900" b="1" dirty="0">
                          <a:latin typeface="Arial"/>
                          <a:cs typeface="Arial"/>
                        </a:rPr>
                        <a:t>Cell type</a:t>
                      </a:r>
                    </a:p>
                  </a:txBody>
                  <a:tcPr>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nSpc>
                          <a:spcPts val="2780"/>
                        </a:lnSpc>
                      </a:pPr>
                      <a:r>
                        <a:rPr lang="en-US" sz="1900" b="1" dirty="0">
                          <a:latin typeface="Arial"/>
                          <a:cs typeface="Arial"/>
                        </a:rPr>
                        <a:t>Cells in array</a:t>
                      </a:r>
                      <a:endParaRPr lang="en-US" sz="1900" b="1" dirty="0">
                        <a:latin typeface="Arial" panose="020B0604020202020204" pitchFamily="34" charset="0"/>
                        <a:cs typeface="Arial" panose="020B0604020202020204" pitchFamily="34" charset="0"/>
                      </a:endParaRPr>
                    </a:p>
                    <a:p>
                      <a:pPr lvl="0">
                        <a:lnSpc>
                          <a:spcPts val="2780"/>
                        </a:lnSpc>
                        <a:buNone/>
                      </a:pPr>
                      <a:r>
                        <a:rPr lang="en-US" sz="1900" b="1" dirty="0">
                          <a:latin typeface="Arial"/>
                          <a:cs typeface="Arial"/>
                        </a:rPr>
                        <a:t>(series x parallel)</a:t>
                      </a: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nSpc>
                          <a:spcPts val="2780"/>
                        </a:lnSpc>
                      </a:pPr>
                      <a:r>
                        <a:rPr lang="en-US" sz="1900" b="1" dirty="0">
                          <a:latin typeface="Arial"/>
                          <a:cs typeface="Arial"/>
                        </a:rPr>
                        <a:t>Average total internal</a:t>
                      </a:r>
                      <a:br>
                        <a:rPr lang="en-US" sz="1900" b="1" dirty="0">
                          <a:latin typeface="Arial"/>
                          <a:cs typeface="Arial"/>
                        </a:rPr>
                      </a:br>
                      <a:r>
                        <a:rPr lang="en-US" sz="1900" b="1" dirty="0">
                          <a:latin typeface="Arial"/>
                          <a:cs typeface="Arial"/>
                        </a:rPr>
                        <a:t>resistance</a:t>
                      </a:r>
                    </a:p>
                  </a:txBody>
                  <a:tcPr>
                    <a:lnL w="12700" cap="flat" cmpd="sng" algn="ctr">
                      <a:solidFill>
                        <a:schemeClr val="bg1">
                          <a:lumMod val="75000"/>
                        </a:schemeClr>
                      </a:solidFill>
                      <a:prstDash val="solid"/>
                      <a:round/>
                      <a:headEnd type="none" w="med" len="med"/>
                      <a:tailEnd type="none" w="med" len="med"/>
                    </a:lnL>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38969797"/>
                  </a:ext>
                </a:extLst>
              </a:tr>
              <a:tr h="793502">
                <a:tc>
                  <a:txBody>
                    <a:bodyPr/>
                    <a:lstStyle/>
                    <a:p>
                      <a:pPr>
                        <a:lnSpc>
                          <a:spcPts val="2780"/>
                        </a:lnSpc>
                      </a:pPr>
                      <a:r>
                        <a:rPr lang="en-GB" sz="1900" dirty="0">
                          <a:latin typeface="Arial"/>
                          <a:cs typeface="Arial"/>
                        </a:rPr>
                        <a:t>18650 Li</a:t>
                      </a:r>
                      <a:endParaRPr lang="en-US" sz="1900" dirty="0">
                        <a:latin typeface="Arial"/>
                        <a:cs typeface="Arial"/>
                      </a:endParaRPr>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ts val="2780"/>
                        </a:lnSpc>
                      </a:pPr>
                      <a:r>
                        <a:rPr lang="en-GB" sz="1900" dirty="0">
                          <a:latin typeface="Arial"/>
                          <a:cs typeface="Arial"/>
                        </a:rPr>
                        <a:t>4 x 6	</a:t>
                      </a:r>
                      <a:endParaRPr lang="en-US" sz="1900" dirty="0">
                        <a:latin typeface="Arial"/>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rtl="0" eaLnBrk="1" fontAlgn="auto" latinLnBrk="0" hangingPunct="1">
                        <a:lnSpc>
                          <a:spcPts val="2780"/>
                        </a:lnSpc>
                        <a:spcBef>
                          <a:spcPts val="0"/>
                        </a:spcBef>
                        <a:spcAft>
                          <a:spcPts val="0"/>
                        </a:spcAft>
                        <a:buClrTx/>
                        <a:buSzTx/>
                        <a:buFontTx/>
                        <a:buNone/>
                      </a:pPr>
                      <a:r>
                        <a:rPr lang="en-GB" sz="1900" dirty="0">
                          <a:latin typeface="Arial"/>
                          <a:cs typeface="Arial"/>
                        </a:rPr>
                        <a:t>55 m</a:t>
                      </a:r>
                      <a:r>
                        <a:rPr lang="el-GR" sz="1900" b="0" i="0" u="none" strike="noStrike" noProof="0" dirty="0">
                          <a:solidFill>
                            <a:schemeClr val="dk1"/>
                          </a:solidFill>
                          <a:latin typeface="Arial"/>
                        </a:rPr>
                        <a:t>Ω</a:t>
                      </a:r>
                      <a:r>
                        <a:rPr lang="en-GB" sz="1900" dirty="0">
                          <a:latin typeface="Arial"/>
                          <a:cs typeface="Arial"/>
                        </a:rPr>
                        <a:t> </a:t>
                      </a:r>
                    </a:p>
                    <a:p>
                      <a:pPr>
                        <a:lnSpc>
                          <a:spcPts val="2780"/>
                        </a:lnSpc>
                      </a:pPr>
                      <a:endParaRPr lang="en-US" sz="1900">
                        <a:latin typeface="Arial" panose="020B0604020202020204" pitchFamily="34" charset="0"/>
                        <a:cs typeface="Arial" panose="020B0604020202020204" pitchFamily="34" charset="0"/>
                      </a:endParaRPr>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778774073"/>
                  </a:ext>
                </a:extLst>
              </a:tr>
              <a:tr h="793502">
                <a:tc>
                  <a:txBody>
                    <a:bodyPr/>
                    <a:lstStyle/>
                    <a:p>
                      <a:pPr>
                        <a:lnSpc>
                          <a:spcPts val="2780"/>
                        </a:lnSpc>
                      </a:pPr>
                      <a:r>
                        <a:rPr lang="en-GB" sz="1900" dirty="0">
                          <a:latin typeface="Arial"/>
                          <a:cs typeface="Arial"/>
                        </a:rPr>
                        <a:t>14500 Li</a:t>
                      </a:r>
                      <a:endParaRPr lang="en-US" sz="1900" dirty="0">
                        <a:latin typeface="Arial"/>
                        <a:cs typeface="Arial"/>
                      </a:endParaRPr>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ts val="2780"/>
                        </a:lnSpc>
                      </a:pPr>
                      <a:r>
                        <a:rPr lang="en-GB" sz="1900" dirty="0">
                          <a:latin typeface="Arial"/>
                          <a:cs typeface="Arial"/>
                        </a:rPr>
                        <a:t>6 x 7	</a:t>
                      </a:r>
                      <a:endParaRPr lang="en-US" sz="1900" dirty="0">
                        <a:latin typeface="Arial"/>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rtl="0" eaLnBrk="1" fontAlgn="auto" latinLnBrk="0" hangingPunct="1">
                        <a:lnSpc>
                          <a:spcPts val="2780"/>
                        </a:lnSpc>
                        <a:spcBef>
                          <a:spcPts val="0"/>
                        </a:spcBef>
                        <a:spcAft>
                          <a:spcPts val="0"/>
                        </a:spcAft>
                        <a:buClrTx/>
                        <a:buSzTx/>
                        <a:buFontTx/>
                        <a:buNone/>
                      </a:pPr>
                      <a:r>
                        <a:rPr lang="en-GB" sz="1900" dirty="0">
                          <a:latin typeface="Arial"/>
                          <a:cs typeface="Arial"/>
                        </a:rPr>
                        <a:t>69 m</a:t>
                      </a:r>
                      <a:r>
                        <a:rPr lang="el-GR" sz="1900" b="0" i="0" u="none" strike="noStrike" noProof="0" dirty="0">
                          <a:solidFill>
                            <a:schemeClr val="dk1"/>
                          </a:solidFill>
                          <a:latin typeface="Arial"/>
                        </a:rPr>
                        <a:t>Ω</a:t>
                      </a:r>
                      <a:endParaRPr lang="en-GB" sz="1900" dirty="0">
                        <a:latin typeface="Arial"/>
                        <a:cs typeface="Arial"/>
                      </a:endParaRPr>
                    </a:p>
                    <a:p>
                      <a:pPr>
                        <a:lnSpc>
                          <a:spcPts val="2780"/>
                        </a:lnSpc>
                      </a:pPr>
                      <a:endParaRPr lang="en-US" sz="1900">
                        <a:latin typeface="Arial" panose="020B0604020202020204" pitchFamily="34" charset="0"/>
                        <a:cs typeface="Arial" panose="020B0604020202020204" pitchFamily="34" charset="0"/>
                      </a:endParaRPr>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1650522"/>
                  </a:ext>
                </a:extLst>
              </a:tr>
              <a:tr h="793502">
                <a:tc>
                  <a:txBody>
                    <a:bodyPr/>
                    <a:lstStyle/>
                    <a:p>
                      <a:pPr>
                        <a:lnSpc>
                          <a:spcPts val="2780"/>
                        </a:lnSpc>
                      </a:pPr>
                      <a:r>
                        <a:rPr lang="en-GB" sz="1900" dirty="0">
                          <a:latin typeface="Arial"/>
                          <a:cs typeface="Arial"/>
                        </a:rPr>
                        <a:t>AA NiMH</a:t>
                      </a:r>
                      <a:endParaRPr lang="en-US" sz="1900" dirty="0">
                        <a:latin typeface="Arial"/>
                        <a:cs typeface="Arial"/>
                      </a:endParaRPr>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nSpc>
                          <a:spcPts val="2780"/>
                        </a:lnSpc>
                      </a:pPr>
                      <a:r>
                        <a:rPr lang="en-GB" sz="1900" dirty="0">
                          <a:latin typeface="Arial"/>
                          <a:cs typeface="Arial"/>
                        </a:rPr>
                        <a:t>3 x 4</a:t>
                      </a:r>
                      <a:endParaRPr lang="en-US" sz="1900" dirty="0">
                        <a:latin typeface="Arial"/>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l" rtl="0" eaLnBrk="1" fontAlgn="auto" latinLnBrk="0" hangingPunct="1">
                        <a:lnSpc>
                          <a:spcPts val="2780"/>
                        </a:lnSpc>
                        <a:spcBef>
                          <a:spcPts val="0"/>
                        </a:spcBef>
                        <a:spcAft>
                          <a:spcPts val="0"/>
                        </a:spcAft>
                        <a:buClrTx/>
                        <a:buSzTx/>
                        <a:buFontTx/>
                        <a:buNone/>
                      </a:pPr>
                      <a:r>
                        <a:rPr lang="en-GB" sz="1900" dirty="0">
                          <a:latin typeface="Arial"/>
                          <a:cs typeface="Arial"/>
                        </a:rPr>
                        <a:t>29 m</a:t>
                      </a:r>
                      <a:r>
                        <a:rPr lang="el-GR" sz="1900" b="0" i="0" u="none" strike="noStrike" noProof="0" dirty="0">
                          <a:solidFill>
                            <a:schemeClr val="dk1"/>
                          </a:solidFill>
                          <a:latin typeface="Arial"/>
                        </a:rPr>
                        <a:t>Ω</a:t>
                      </a:r>
                      <a:r>
                        <a:rPr lang="en-GB" sz="1900" dirty="0">
                          <a:latin typeface="Arial"/>
                          <a:cs typeface="Arial"/>
                        </a:rPr>
                        <a:t> </a:t>
                      </a:r>
                    </a:p>
                    <a:p>
                      <a:pPr>
                        <a:lnSpc>
                          <a:spcPts val="2780"/>
                        </a:lnSpc>
                      </a:pPr>
                      <a:endParaRPr lang="en-US" sz="1900">
                        <a:latin typeface="Arial" panose="020B0604020202020204" pitchFamily="34" charset="0"/>
                        <a:cs typeface="Arial" panose="020B0604020202020204" pitchFamily="34" charset="0"/>
                      </a:endParaRPr>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57345813"/>
                  </a:ext>
                </a:extLst>
              </a:tr>
              <a:tr h="583457">
                <a:tc>
                  <a:txBody>
                    <a:bodyPr/>
                    <a:lstStyle/>
                    <a:p>
                      <a:pPr>
                        <a:lnSpc>
                          <a:spcPts val="2780"/>
                        </a:lnSpc>
                      </a:pPr>
                      <a:r>
                        <a:rPr lang="en-GB" sz="1900" dirty="0">
                          <a:latin typeface="Arial"/>
                          <a:cs typeface="Arial"/>
                        </a:rPr>
                        <a:t>AA Alkaline</a:t>
                      </a:r>
                      <a:endParaRPr lang="en-US" sz="1900" dirty="0">
                        <a:latin typeface="Arial"/>
                        <a:cs typeface="Arial"/>
                      </a:endParaRPr>
                    </a:p>
                  </a:txBody>
                  <a:tcP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a:txBody>
                    <a:bodyPr/>
                    <a:lstStyle/>
                    <a:p>
                      <a:pPr>
                        <a:lnSpc>
                          <a:spcPts val="2780"/>
                        </a:lnSpc>
                      </a:pPr>
                      <a:r>
                        <a:rPr lang="en-GB" sz="1900" dirty="0">
                          <a:latin typeface="Arial"/>
                          <a:cs typeface="Arial"/>
                        </a:rPr>
                        <a:t>3 x 2	</a:t>
                      </a:r>
                      <a:endParaRPr lang="en-US" sz="1900" dirty="0">
                        <a:latin typeface="Arial"/>
                        <a:cs typeface="Aria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tcPr>
                </a:tc>
                <a:tc>
                  <a:txBody>
                    <a:bodyPr/>
                    <a:lstStyle/>
                    <a:p>
                      <a:pPr>
                        <a:lnSpc>
                          <a:spcPts val="2780"/>
                        </a:lnSpc>
                      </a:pPr>
                      <a:r>
                        <a:rPr lang="en-GB" sz="1900" dirty="0">
                          <a:latin typeface="Arial"/>
                          <a:cs typeface="Arial"/>
                        </a:rPr>
                        <a:t>37 m</a:t>
                      </a:r>
                      <a:r>
                        <a:rPr lang="el-GR" sz="1900" b="0" i="0" u="none" strike="noStrike" noProof="0" dirty="0">
                          <a:solidFill>
                            <a:schemeClr val="dk1"/>
                          </a:solidFill>
                          <a:latin typeface="Arial"/>
                        </a:rPr>
                        <a:t>Ω</a:t>
                      </a:r>
                      <a:endParaRPr lang="en-US" sz="1900" dirty="0">
                        <a:latin typeface="Arial"/>
                        <a:cs typeface="Arial"/>
                      </a:endParaRPr>
                    </a:p>
                  </a:txBody>
                  <a:tcPr>
                    <a:lnL w="12700" cap="flat" cmpd="sng" algn="ctr">
                      <a:solidFill>
                        <a:schemeClr val="bg1">
                          <a:lumMod val="75000"/>
                        </a:schemeClr>
                      </a:solidFill>
                      <a:prstDash val="solid"/>
                      <a:round/>
                      <a:headEnd type="none" w="med" len="med"/>
                      <a:tailEnd type="none" w="med" len="med"/>
                    </a:lnL>
                    <a:lnT w="1270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2259021986"/>
                  </a:ext>
                </a:extLst>
              </a:tr>
            </a:tbl>
          </a:graphicData>
        </a:graphic>
      </p:graphicFrame>
      <p:sp>
        <p:nvSpPr>
          <p:cNvPr id="10" name="Content Placeholder 11">
            <a:extLst>
              <a:ext uri="{FF2B5EF4-FFF2-40B4-BE49-F238E27FC236}">
                <a16:creationId xmlns:a16="http://schemas.microsoft.com/office/drawing/2014/main" id="{527D543C-B98C-0AF9-58B6-83F31973C9E5}"/>
              </a:ext>
            </a:extLst>
          </p:cNvPr>
          <p:cNvSpPr txBox="1">
            <a:spLocks/>
          </p:cNvSpPr>
          <p:nvPr/>
        </p:nvSpPr>
        <p:spPr>
          <a:xfrm>
            <a:off x="3525361" y="2507287"/>
            <a:ext cx="6319247" cy="4142855"/>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spcBef>
                <a:spcPts val="1200"/>
              </a:spcBef>
              <a:spcAft>
                <a:spcPts val="1200"/>
              </a:spcAft>
              <a:buClr>
                <a:schemeClr val="dk1"/>
              </a:buClr>
              <a:buSzPts val="1100"/>
              <a:buFont typeface="Arial"/>
              <a:buNone/>
            </a:pPr>
            <a:endParaRPr lang="en-GB" sz="2000"/>
          </a:p>
        </p:txBody>
      </p:sp>
      <p:sp>
        <p:nvSpPr>
          <p:cNvPr id="5" name="TextBox 4">
            <a:extLst>
              <a:ext uri="{FF2B5EF4-FFF2-40B4-BE49-F238E27FC236}">
                <a16:creationId xmlns:a16="http://schemas.microsoft.com/office/drawing/2014/main" id="{630594C6-67D5-ACC4-FC52-94D83D5FB841}"/>
              </a:ext>
            </a:extLst>
          </p:cNvPr>
          <p:cNvSpPr txBox="1"/>
          <p:nvPr/>
        </p:nvSpPr>
        <p:spPr>
          <a:xfrm>
            <a:off x="3520563" y="6844388"/>
            <a:ext cx="6415272" cy="1637173"/>
          </a:xfrm>
          <a:prstGeom prst="rect">
            <a:avLst/>
          </a:prstGeom>
          <a:noFill/>
        </p:spPr>
        <p:txBody>
          <a:bodyPr wrap="square" lIns="91440" tIns="45720" rIns="91440" bIns="45720" anchor="t">
            <a:spAutoFit/>
          </a:bodyPr>
          <a:lstStyle/>
          <a:p>
            <a:pPr>
              <a:spcBef>
                <a:spcPts val="1200"/>
              </a:spcBef>
              <a:spcAft>
                <a:spcPts val="1400"/>
              </a:spcAft>
              <a:buClr>
                <a:schemeClr val="dk1"/>
              </a:buClr>
              <a:buSzPts val="1100"/>
            </a:pPr>
            <a:r>
              <a:rPr lang="en-GB" sz="2000" dirty="0">
                <a:latin typeface="Arial"/>
                <a:cs typeface="Arial"/>
              </a:rPr>
              <a:t>Any differences between the high and low load resistance answers for internal resistance are rounding errors introduced by the resolution of the meters, which are limited to 1dp. It’s important to always test using the correct range and sufficient resolution.</a:t>
            </a:r>
          </a:p>
        </p:txBody>
      </p:sp>
      <p:sp>
        <p:nvSpPr>
          <p:cNvPr id="11" name="Slide Number Placeholder 5">
            <a:extLst>
              <a:ext uri="{FF2B5EF4-FFF2-40B4-BE49-F238E27FC236}">
                <a16:creationId xmlns:a16="http://schemas.microsoft.com/office/drawing/2014/main" id="{3B89412F-50CC-989B-AB22-602FFF422C2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16</a:t>
            </a:fld>
            <a:endParaRPr lang="en-US" b="0">
              <a:solidFill>
                <a:schemeClr val="bg1"/>
              </a:solidFill>
            </a:endParaRPr>
          </a:p>
        </p:txBody>
      </p:sp>
      <p:sp>
        <p:nvSpPr>
          <p:cNvPr id="4" name="TextBox 3">
            <a:extLst>
              <a:ext uri="{FF2B5EF4-FFF2-40B4-BE49-F238E27FC236}">
                <a16:creationId xmlns:a16="http://schemas.microsoft.com/office/drawing/2014/main" id="{B18E9E88-6279-1AB3-DAEF-98AF159EB730}"/>
              </a:ext>
            </a:extLst>
          </p:cNvPr>
          <p:cNvSpPr txBox="1"/>
          <p:nvPr/>
        </p:nvSpPr>
        <p:spPr>
          <a:xfrm>
            <a:off x="153900" y="2507304"/>
            <a:ext cx="2913563"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Segoe UI"/>
              </a:rPr>
              <a:t>For eight AA alkaline cells in series:</a:t>
            </a:r>
          </a:p>
          <a:p>
            <a:endParaRPr lang="en-GB" dirty="0">
              <a:latin typeface="Arial"/>
              <a:cs typeface="Segoe UI"/>
            </a:endParaRPr>
          </a:p>
          <a:p>
            <a:r>
              <a:rPr lang="en-GB" dirty="0" err="1">
                <a:latin typeface="Arial"/>
                <a:cs typeface="Segoe UI"/>
              </a:rPr>
              <a:t>R</a:t>
            </a:r>
            <a:r>
              <a:rPr lang="en-GB" baseline="-25000" dirty="0" err="1">
                <a:latin typeface="Arial"/>
                <a:cs typeface="Segoe UI"/>
              </a:rPr>
              <a:t>int</a:t>
            </a:r>
            <a:r>
              <a:rPr lang="en-GB" dirty="0">
                <a:latin typeface="Cambria Math"/>
                <a:cs typeface="Segoe UI"/>
              </a:rPr>
              <a:t> =             </a:t>
            </a:r>
            <a:r>
              <a:rPr lang="en-GB" dirty="0">
                <a:latin typeface="Arial"/>
                <a:cs typeface="Segoe UI"/>
              </a:rPr>
              <a:t>             x 8 </a:t>
            </a:r>
            <a:r>
              <a:rPr lang="el-GR" dirty="0">
                <a:latin typeface="Arial"/>
                <a:cs typeface="Segoe UI"/>
              </a:rPr>
              <a:t>Ω</a:t>
            </a:r>
            <a:endParaRPr lang="en-US" dirty="0">
              <a:latin typeface="Calibri" panose="020F0502020204030204"/>
              <a:cs typeface="Calibri" panose="020F0502020204030204"/>
            </a:endParaRPr>
          </a:p>
          <a:p>
            <a:endParaRPr lang="el-GR" dirty="0">
              <a:latin typeface="Arial"/>
              <a:cs typeface="Segoe UI"/>
            </a:endParaRPr>
          </a:p>
          <a:p>
            <a:endParaRPr lang="el-GR" dirty="0">
              <a:latin typeface="Arial"/>
              <a:cs typeface="Segoe UI"/>
            </a:endParaRPr>
          </a:p>
          <a:p>
            <a:r>
              <a:rPr lang="el-GR" dirty="0">
                <a:latin typeface="Arial"/>
                <a:cs typeface="Segoe UI"/>
              </a:rPr>
              <a:t> = 0.25 </a:t>
            </a:r>
            <a:r>
              <a:rPr lang="en-GB" dirty="0">
                <a:latin typeface="Arial"/>
                <a:cs typeface="Segoe UI"/>
              </a:rPr>
              <a:t>x 8 </a:t>
            </a:r>
            <a:r>
              <a:rPr lang="el-GR" dirty="0">
                <a:latin typeface="Arial"/>
                <a:cs typeface="Segoe UI"/>
              </a:rPr>
              <a:t>Ω</a:t>
            </a:r>
            <a:r>
              <a:rPr lang="en-US" dirty="0">
                <a:latin typeface="Arial"/>
                <a:cs typeface="Segoe UI"/>
              </a:rPr>
              <a:t>​</a:t>
            </a:r>
            <a:endParaRPr lang="en-US" dirty="0">
              <a:cs typeface="Calibri"/>
            </a:endParaRPr>
          </a:p>
          <a:p>
            <a:r>
              <a:rPr lang="en-GB" dirty="0">
                <a:latin typeface="Cambria Math"/>
                <a:cs typeface="Segoe UI"/>
              </a:rPr>
              <a:t>​</a:t>
            </a:r>
            <a:endParaRPr lang="en-GB" dirty="0">
              <a:latin typeface="Cambria Math"/>
              <a:ea typeface="Cambria Math"/>
              <a:cs typeface="Segoe UI"/>
            </a:endParaRPr>
          </a:p>
          <a:p>
            <a:r>
              <a:rPr lang="en-GB" dirty="0">
                <a:cs typeface="Segoe UI"/>
              </a:rPr>
              <a:t>​</a:t>
            </a:r>
            <a:r>
              <a:rPr lang="en-GB" dirty="0">
                <a:latin typeface="Arial"/>
                <a:cs typeface="Segoe UI"/>
              </a:rPr>
              <a:t> = 2 </a:t>
            </a:r>
            <a:r>
              <a:rPr lang="el-GR" dirty="0">
                <a:latin typeface="Arial"/>
                <a:cs typeface="Segoe UI"/>
              </a:rPr>
              <a:t>Ω </a:t>
            </a:r>
            <a:r>
              <a:rPr lang="en-GB" dirty="0">
                <a:latin typeface="Arial"/>
                <a:cs typeface="Segoe UI"/>
              </a:rPr>
              <a:t>for eight cells, </a:t>
            </a:r>
          </a:p>
          <a:p>
            <a:endParaRPr lang="en-GB" dirty="0">
              <a:latin typeface="Arial"/>
              <a:cs typeface="Segoe UI"/>
            </a:endParaRPr>
          </a:p>
          <a:p>
            <a:r>
              <a:rPr lang="en-GB" dirty="0">
                <a:latin typeface="Arial"/>
                <a:cs typeface="Segoe UI"/>
              </a:rPr>
              <a:t>which is </a:t>
            </a:r>
            <a:r>
              <a:rPr lang="el-GR" dirty="0">
                <a:latin typeface="Arial"/>
                <a:cs typeface="Segoe UI"/>
              </a:rPr>
              <a:t>250 </a:t>
            </a:r>
            <a:r>
              <a:rPr lang="el-GR" dirty="0" err="1">
                <a:latin typeface="Arial"/>
                <a:cs typeface="Segoe UI"/>
              </a:rPr>
              <a:t>m</a:t>
            </a:r>
            <a:r>
              <a:rPr lang="el-GR" dirty="0" err="1">
                <a:latin typeface="Arial"/>
                <a:cs typeface="Arial"/>
              </a:rPr>
              <a:t>Ω</a:t>
            </a:r>
            <a:r>
              <a:rPr lang="el-GR" dirty="0">
                <a:latin typeface="Arial"/>
                <a:cs typeface="Segoe UI"/>
              </a:rPr>
              <a:t> </a:t>
            </a:r>
            <a:r>
              <a:rPr lang="en-GB" dirty="0">
                <a:latin typeface="Arial"/>
                <a:cs typeface="Segoe UI"/>
              </a:rPr>
              <a:t>per AA alkaline cell.​</a:t>
            </a:r>
            <a:endParaRPr lang="en-GB">
              <a:latin typeface="Calibri" panose="020F0502020204030204"/>
              <a:cs typeface="Calibri"/>
            </a:endParaRPr>
          </a:p>
          <a:p>
            <a:endParaRPr lang="en-GB" dirty="0">
              <a:latin typeface="Arial"/>
              <a:cs typeface="Segoe UI"/>
            </a:endParaRPr>
          </a:p>
          <a:p>
            <a:r>
              <a:rPr lang="en-GB" dirty="0">
                <a:latin typeface="Arial"/>
                <a:cs typeface="Segoe UI"/>
              </a:rPr>
              <a:t>As expected, the result is the same when calculated using the low resistance load.</a:t>
            </a:r>
          </a:p>
        </p:txBody>
      </p:sp>
      <p:sp>
        <p:nvSpPr>
          <p:cNvPr id="13" name="TextBox 12">
            <a:extLst>
              <a:ext uri="{FF2B5EF4-FFF2-40B4-BE49-F238E27FC236}">
                <a16:creationId xmlns:a16="http://schemas.microsoft.com/office/drawing/2014/main" id="{6E49BED8-6DEB-244A-A03A-774B4825EEC6}"/>
              </a:ext>
            </a:extLst>
          </p:cNvPr>
          <p:cNvSpPr txBox="1"/>
          <p:nvPr/>
        </p:nvSpPr>
        <p:spPr>
          <a:xfrm>
            <a:off x="747637" y="3046483"/>
            <a:ext cx="701040" cy="923330"/>
          </a:xfrm>
          <a:prstGeom prst="rect">
            <a:avLst/>
          </a:prstGeom>
          <a:noFill/>
        </p:spPr>
        <p:txBody>
          <a:bodyPr wrap="square" lIns="91440" tIns="45720" rIns="91440" bIns="45720" rtlCol="0" anchor="t">
            <a:spAutoFit/>
          </a:bodyPr>
          <a:lstStyle/>
          <a:p>
            <a:r>
              <a:rPr lang="en-US" sz="5400">
                <a:latin typeface="Arial Narrow"/>
                <a:cs typeface="Arial Narrow" panose="020B0604020202020204" pitchFamily="34" charset="0"/>
              </a:rPr>
              <a:t>(</a:t>
            </a:r>
          </a:p>
        </p:txBody>
      </p:sp>
      <p:sp>
        <p:nvSpPr>
          <p:cNvPr id="15" name="TextBox 14">
            <a:extLst>
              <a:ext uri="{FF2B5EF4-FFF2-40B4-BE49-F238E27FC236}">
                <a16:creationId xmlns:a16="http://schemas.microsoft.com/office/drawing/2014/main" id="{ADBE4E09-7103-97D4-BCBD-3DFB332586AF}"/>
              </a:ext>
            </a:extLst>
          </p:cNvPr>
          <p:cNvSpPr txBox="1"/>
          <p:nvPr/>
        </p:nvSpPr>
        <p:spPr>
          <a:xfrm>
            <a:off x="1921113" y="3034417"/>
            <a:ext cx="701040" cy="923330"/>
          </a:xfrm>
          <a:prstGeom prst="rect">
            <a:avLst/>
          </a:prstGeom>
          <a:noFill/>
        </p:spPr>
        <p:txBody>
          <a:bodyPr wrap="square" lIns="91440" tIns="45720" rIns="91440" bIns="45720" rtlCol="0" anchor="t">
            <a:spAutoFit/>
          </a:bodyPr>
          <a:lstStyle/>
          <a:p>
            <a:r>
              <a:rPr lang="en-US" sz="5400">
                <a:latin typeface="Arial Narrow"/>
                <a:cs typeface="Arial Narrow" panose="020B0604020202020204" pitchFamily="34" charset="0"/>
              </a:rPr>
              <a:t>)</a:t>
            </a:r>
          </a:p>
        </p:txBody>
      </p:sp>
      <p:sp>
        <p:nvSpPr>
          <p:cNvPr id="17" name="TextBox 16">
            <a:extLst>
              <a:ext uri="{FF2B5EF4-FFF2-40B4-BE49-F238E27FC236}">
                <a16:creationId xmlns:a16="http://schemas.microsoft.com/office/drawing/2014/main" id="{5233057D-641C-B2BB-6BD6-68C1FA76A45A}"/>
              </a:ext>
            </a:extLst>
          </p:cNvPr>
          <p:cNvSpPr txBox="1"/>
          <p:nvPr/>
        </p:nvSpPr>
        <p:spPr>
          <a:xfrm>
            <a:off x="948400" y="3215016"/>
            <a:ext cx="3421194" cy="707886"/>
          </a:xfrm>
          <a:prstGeom prst="rect">
            <a:avLst/>
          </a:prstGeom>
          <a:noFill/>
        </p:spPr>
        <p:txBody>
          <a:bodyPr wrap="square" lIns="91440" tIns="45720" rIns="91440" bIns="45720" anchor="t">
            <a:spAutoFit/>
          </a:bodyPr>
          <a:lstStyle/>
          <a:p>
            <a:r>
              <a:rPr lang="el-GR" sz="2000" u="sng" dirty="0">
                <a:latin typeface="Arial"/>
                <a:ea typeface="Cambria Math"/>
                <a:cs typeface="Arial"/>
              </a:rPr>
              <a:t>12.0 V</a:t>
            </a:r>
            <a:endParaRPr lang="en-US" sz="2000" u="sng" dirty="0">
              <a:latin typeface="Arial"/>
              <a:ea typeface="Cambria Math"/>
              <a:cs typeface="Arial"/>
            </a:endParaRPr>
          </a:p>
          <a:p>
            <a:r>
              <a:rPr lang="en-GB" sz="2000" dirty="0">
                <a:latin typeface="Arial"/>
                <a:ea typeface="Cambria Math"/>
                <a:cs typeface="Arial"/>
              </a:rPr>
              <a:t> 9.6 V</a:t>
            </a:r>
            <a:endParaRPr lang="en-US" sz="2000" dirty="0">
              <a:latin typeface="Arial"/>
              <a:ea typeface="Cambria Math"/>
              <a:cs typeface="Arial"/>
            </a:endParaRPr>
          </a:p>
        </p:txBody>
      </p:sp>
      <p:sp>
        <p:nvSpPr>
          <p:cNvPr id="19" name="TextBox 18">
            <a:extLst>
              <a:ext uri="{FF2B5EF4-FFF2-40B4-BE49-F238E27FC236}">
                <a16:creationId xmlns:a16="http://schemas.microsoft.com/office/drawing/2014/main" id="{D248BCA8-1280-9925-9B13-EE47877897BC}"/>
              </a:ext>
            </a:extLst>
          </p:cNvPr>
          <p:cNvSpPr txBox="1"/>
          <p:nvPr/>
        </p:nvSpPr>
        <p:spPr>
          <a:xfrm>
            <a:off x="1744959" y="3325642"/>
            <a:ext cx="8998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000">
                <a:latin typeface="Arial"/>
                <a:cs typeface="Calibri"/>
              </a:rPr>
              <a:t>-1</a:t>
            </a:r>
            <a:endParaRPr lang="en-GB" sz="2000">
              <a:latin typeface="Arial"/>
            </a:endParaRPr>
          </a:p>
        </p:txBody>
      </p:sp>
    </p:spTree>
    <p:extLst>
      <p:ext uri="{BB962C8B-B14F-4D97-AF65-F5344CB8AC3E}">
        <p14:creationId xmlns:p14="http://schemas.microsoft.com/office/powerpoint/2010/main" val="302764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68FC-6136-4C58-3EA8-F05D0C2CB889}"/>
              </a:ext>
            </a:extLst>
          </p:cNvPr>
          <p:cNvSpPr>
            <a:spLocks noGrp="1"/>
          </p:cNvSpPr>
          <p:nvPr>
            <p:ph type="title"/>
          </p:nvPr>
        </p:nvSpPr>
        <p:spPr/>
        <p:txBody>
          <a:bodyPr/>
          <a:lstStyle/>
          <a:p>
            <a:r>
              <a:rPr lang="en"/>
              <a:t>How is an EV battery pack </a:t>
            </a:r>
            <a:r>
              <a:rPr lang="en" err="1"/>
              <a:t>organised</a:t>
            </a:r>
            <a:r>
              <a:rPr lang="en"/>
              <a:t>?</a:t>
            </a:r>
            <a:endParaRPr lang="en-US"/>
          </a:p>
        </p:txBody>
      </p:sp>
      <p:sp>
        <p:nvSpPr>
          <p:cNvPr id="3" name="Text Placeholder 18">
            <a:extLst>
              <a:ext uri="{FF2B5EF4-FFF2-40B4-BE49-F238E27FC236}">
                <a16:creationId xmlns:a16="http://schemas.microsoft.com/office/drawing/2014/main" id="{76BDD121-9818-710E-042D-B34B436C25E8}"/>
              </a:ext>
            </a:extLst>
          </p:cNvPr>
          <p:cNvSpPr txBox="1">
            <a:spLocks/>
          </p:cNvSpPr>
          <p:nvPr/>
        </p:nvSpPr>
        <p:spPr>
          <a:xfrm>
            <a:off x="421478" y="2269110"/>
            <a:ext cx="9446018" cy="923331"/>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lvl="0" indent="0" algn="l" rtl="0">
              <a:lnSpc>
                <a:spcPct val="100000"/>
              </a:lnSpc>
              <a:spcBef>
                <a:spcPts val="0"/>
              </a:spcBef>
              <a:spcAft>
                <a:spcPts val="1200"/>
              </a:spcAft>
              <a:buNone/>
            </a:pPr>
            <a:r>
              <a:rPr lang="en-GB" sz="2000"/>
              <a:t>An EV battery contains individual cells connected in battery modules, </a:t>
            </a:r>
            <a:br>
              <a:rPr lang="en-GB" sz="2000"/>
            </a:br>
            <a:r>
              <a:rPr lang="en-GB" sz="2000"/>
              <a:t>which are then connected to form battery packs. These packs increasingly </a:t>
            </a:r>
            <a:br>
              <a:rPr lang="en-GB" sz="2000"/>
            </a:br>
            <a:r>
              <a:rPr lang="en-GB" sz="2000"/>
              <a:t>play a structural role in the chassis design of EVs.</a:t>
            </a:r>
          </a:p>
        </p:txBody>
      </p:sp>
      <p:pic>
        <p:nvPicPr>
          <p:cNvPr id="4" name="Picture 3">
            <a:extLst>
              <a:ext uri="{FF2B5EF4-FFF2-40B4-BE49-F238E27FC236}">
                <a16:creationId xmlns:a16="http://schemas.microsoft.com/office/drawing/2014/main" id="{2EF4198B-D7FD-3766-6262-9C13ED2B87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95158" y="207937"/>
            <a:ext cx="1028700" cy="977900"/>
          </a:xfrm>
          <a:prstGeom prst="rect">
            <a:avLst/>
          </a:prstGeom>
        </p:spPr>
      </p:pic>
      <p:sp>
        <p:nvSpPr>
          <p:cNvPr id="6" name="Content Placeholder 11">
            <a:extLst>
              <a:ext uri="{FF2B5EF4-FFF2-40B4-BE49-F238E27FC236}">
                <a16:creationId xmlns:a16="http://schemas.microsoft.com/office/drawing/2014/main" id="{9101C48F-AB55-285E-129B-44BAD7076B0F}"/>
              </a:ext>
            </a:extLst>
          </p:cNvPr>
          <p:cNvSpPr txBox="1">
            <a:spLocks/>
          </p:cNvSpPr>
          <p:nvPr/>
        </p:nvSpPr>
        <p:spPr>
          <a:xfrm>
            <a:off x="10322550" y="2375369"/>
            <a:ext cx="5455758" cy="5239398"/>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0"/>
              </a:spcAft>
              <a:buSzPts val="1400"/>
              <a:buFont typeface="Arial" panose="020B0604020202020204" pitchFamily="34" charset="0"/>
              <a:buChar char="•"/>
            </a:pPr>
            <a:r>
              <a:rPr lang="en-GB"/>
              <a:t>Discuss what you think an </a:t>
            </a:r>
            <a:br>
              <a:rPr lang="en-GB"/>
            </a:br>
            <a:r>
              <a:rPr lang="en-GB"/>
              <a:t>EV’s range and power requirements suggest about the voltage and current a pack must provide, and as a result, how the cells are arranged in series and parallel.</a:t>
            </a:r>
            <a:br>
              <a:rPr lang="en-GB"/>
            </a:br>
            <a:endParaRPr lang="en-GB"/>
          </a:p>
          <a:p>
            <a:pPr marL="482600" lvl="0" indent="-342900" algn="l" rtl="0">
              <a:spcBef>
                <a:spcPts val="0"/>
              </a:spcBef>
              <a:spcAft>
                <a:spcPts val="0"/>
              </a:spcAft>
              <a:buSzPts val="1400"/>
              <a:buFont typeface="Arial" panose="020B0604020202020204" pitchFamily="34" charset="0"/>
              <a:buChar char="•"/>
            </a:pPr>
            <a:r>
              <a:rPr lang="en-GB"/>
              <a:t>What can you say about the desirable internal resistance, given that the motor requires a high current?</a:t>
            </a:r>
            <a:br>
              <a:rPr lang="en-GB"/>
            </a:br>
            <a:endParaRPr lang="en-GB"/>
          </a:p>
          <a:p>
            <a:pPr marL="482600" lvl="0" indent="-342900" algn="l" rtl="0">
              <a:spcBef>
                <a:spcPts val="0"/>
              </a:spcBef>
              <a:spcAft>
                <a:spcPts val="0"/>
              </a:spcAft>
              <a:buSzPts val="1400"/>
              <a:buFont typeface="Arial" panose="020B0604020202020204" pitchFamily="34" charset="0"/>
              <a:buChar char="•"/>
            </a:pPr>
            <a:r>
              <a:rPr lang="en-GB"/>
              <a:t>Use the information on </a:t>
            </a:r>
            <a:r>
              <a:rPr lang="en-GB" b="1"/>
              <a:t>activity  sheet 6</a:t>
            </a:r>
            <a:r>
              <a:rPr lang="en-GB"/>
              <a:t> to estimate how many 18650 cells are in a typical EV battery pack, the pack’s total energy capacity and what the cells might weigh.</a:t>
            </a:r>
          </a:p>
        </p:txBody>
      </p:sp>
      <p:pic>
        <p:nvPicPr>
          <p:cNvPr id="7" name="Picture 6">
            <a:extLst>
              <a:ext uri="{FF2B5EF4-FFF2-40B4-BE49-F238E27FC236}">
                <a16:creationId xmlns:a16="http://schemas.microsoft.com/office/drawing/2014/main" id="{0FB4C5EB-DE01-D983-54E9-33EEDDD8A9F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159238" y="1885769"/>
            <a:ext cx="1004634" cy="979200"/>
          </a:xfrm>
          <a:prstGeom prst="rect">
            <a:avLst/>
          </a:prstGeom>
        </p:spPr>
      </p:pic>
      <p:pic>
        <p:nvPicPr>
          <p:cNvPr id="9" name="Picture 8">
            <a:extLst>
              <a:ext uri="{FF2B5EF4-FFF2-40B4-BE49-F238E27FC236}">
                <a16:creationId xmlns:a16="http://schemas.microsoft.com/office/drawing/2014/main" id="{14B782DE-8366-063F-A0DB-22583C95BED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24993" y="4143159"/>
            <a:ext cx="2129675" cy="570386"/>
          </a:xfrm>
          <a:prstGeom prst="rect">
            <a:avLst/>
          </a:prstGeom>
        </p:spPr>
      </p:pic>
      <p:pic>
        <p:nvPicPr>
          <p:cNvPr id="11" name="Picture 10">
            <a:extLst>
              <a:ext uri="{FF2B5EF4-FFF2-40B4-BE49-F238E27FC236}">
                <a16:creationId xmlns:a16="http://schemas.microsoft.com/office/drawing/2014/main" id="{03573CC3-8DC5-CA6F-EEE6-EB193AFEB67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95287" y="4041973"/>
            <a:ext cx="2829106" cy="748736"/>
          </a:xfrm>
          <a:prstGeom prst="rect">
            <a:avLst/>
          </a:prstGeom>
        </p:spPr>
      </p:pic>
      <p:pic>
        <p:nvPicPr>
          <p:cNvPr id="13" name="Picture 12">
            <a:extLst>
              <a:ext uri="{FF2B5EF4-FFF2-40B4-BE49-F238E27FC236}">
                <a16:creationId xmlns:a16="http://schemas.microsoft.com/office/drawing/2014/main" id="{9E397D6A-A951-7594-CBB5-912213CC281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0218" y="4143159"/>
            <a:ext cx="2276848" cy="527066"/>
          </a:xfrm>
          <a:prstGeom prst="rect">
            <a:avLst/>
          </a:prstGeom>
        </p:spPr>
      </p:pic>
      <p:sp>
        <p:nvSpPr>
          <p:cNvPr id="15" name="TextBox 14">
            <a:extLst>
              <a:ext uri="{FF2B5EF4-FFF2-40B4-BE49-F238E27FC236}">
                <a16:creationId xmlns:a16="http://schemas.microsoft.com/office/drawing/2014/main" id="{C72A968F-A7C2-BBDD-F197-B8D461FDCFA4}"/>
              </a:ext>
            </a:extLst>
          </p:cNvPr>
          <p:cNvSpPr txBox="1"/>
          <p:nvPr/>
        </p:nvSpPr>
        <p:spPr>
          <a:xfrm>
            <a:off x="479280" y="5174010"/>
            <a:ext cx="2721812" cy="2031325"/>
          </a:xfrm>
          <a:prstGeom prst="rect">
            <a:avLst/>
          </a:prstGeom>
          <a:noFill/>
        </p:spPr>
        <p:txBody>
          <a:bodyPr wrap="square">
            <a:spAutoFit/>
          </a:bodyPr>
          <a:lstStyle/>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The battery packs use high-quality common </a:t>
            </a:r>
            <a:br>
              <a:rPr lang="en-GB" sz="1800">
                <a:latin typeface="Arial" panose="020B0604020202020204" pitchFamily="34" charset="0"/>
                <a:cs typeface="Arial" panose="020B0604020202020204" pitchFamily="34" charset="0"/>
              </a:rPr>
            </a:br>
            <a:r>
              <a:rPr lang="en-GB" sz="1800">
                <a:latin typeface="Arial" panose="020B0604020202020204" pitchFamily="34" charset="0"/>
                <a:cs typeface="Arial" panose="020B0604020202020204" pitchFamily="34" charset="0"/>
              </a:rPr>
              <a:t>Li-ion cells such as the 18650:</a:t>
            </a:r>
          </a:p>
          <a:p>
            <a:pPr marL="0" lvl="0" indent="0" algn="l" rtl="0">
              <a:spcBef>
                <a:spcPts val="0"/>
              </a:spcBef>
              <a:spcAft>
                <a:spcPts val="0"/>
              </a:spcAft>
              <a:buNone/>
            </a:pPr>
            <a:endParaRPr lang="en-GB" sz="1800">
              <a:latin typeface="Arial" panose="020B0604020202020204" pitchFamily="34" charset="0"/>
              <a:cs typeface="Arial" panose="020B0604020202020204" pitchFamily="34" charset="0"/>
            </a:endParaRPr>
          </a:p>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Nominal voltage 3.7 V</a:t>
            </a:r>
          </a:p>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Capacity 3400 </a:t>
            </a:r>
            <a:r>
              <a:rPr lang="en-GB" sz="1800" err="1">
                <a:latin typeface="Arial" panose="020B0604020202020204" pitchFamily="34" charset="0"/>
                <a:cs typeface="Arial" panose="020B0604020202020204" pitchFamily="34" charset="0"/>
              </a:rPr>
              <a:t>mAh</a:t>
            </a:r>
            <a:endParaRPr lang="en-GB" sz="18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E95C0BB-CBD2-F377-1A9F-2835CF362B1D}"/>
              </a:ext>
            </a:extLst>
          </p:cNvPr>
          <p:cNvSpPr txBox="1"/>
          <p:nvPr/>
        </p:nvSpPr>
        <p:spPr>
          <a:xfrm>
            <a:off x="3765371" y="5174010"/>
            <a:ext cx="2721812" cy="1754326"/>
          </a:xfrm>
          <a:prstGeom prst="rect">
            <a:avLst/>
          </a:prstGeom>
          <a:noFill/>
        </p:spPr>
        <p:txBody>
          <a:bodyPr wrap="square">
            <a:spAutoFit/>
          </a:bodyPr>
          <a:lstStyle/>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Cells are arranged in series and parallel arrays within a battery module to meet a desired voltage and capacity specification.</a:t>
            </a:r>
          </a:p>
        </p:txBody>
      </p:sp>
      <p:sp>
        <p:nvSpPr>
          <p:cNvPr id="17" name="TextBox 16">
            <a:extLst>
              <a:ext uri="{FF2B5EF4-FFF2-40B4-BE49-F238E27FC236}">
                <a16:creationId xmlns:a16="http://schemas.microsoft.com/office/drawing/2014/main" id="{2AA40B15-3286-4A8A-F7B2-34BB9E2AE94C}"/>
              </a:ext>
            </a:extLst>
          </p:cNvPr>
          <p:cNvSpPr txBox="1"/>
          <p:nvPr/>
        </p:nvSpPr>
        <p:spPr>
          <a:xfrm>
            <a:off x="6961579" y="5174010"/>
            <a:ext cx="2721812" cy="2308324"/>
          </a:xfrm>
          <a:prstGeom prst="rect">
            <a:avLst/>
          </a:prstGeom>
          <a:noFill/>
        </p:spPr>
        <p:txBody>
          <a:bodyPr wrap="square">
            <a:spAutoFit/>
          </a:bodyPr>
          <a:lstStyle/>
          <a:p>
            <a:pPr marL="0" lvl="0" indent="0" algn="l" rtl="0">
              <a:spcBef>
                <a:spcPts val="0"/>
              </a:spcBef>
              <a:spcAft>
                <a:spcPts val="0"/>
              </a:spcAft>
              <a:buNone/>
            </a:pPr>
            <a:r>
              <a:rPr lang="en-GB" sz="1800">
                <a:latin typeface="Arial" panose="020B0604020202020204" pitchFamily="34" charset="0"/>
                <a:cs typeface="Arial" panose="020B0604020202020204" pitchFamily="34" charset="0"/>
              </a:rPr>
              <a:t>Modules are connected to provide a desired total voltage and capacity.</a:t>
            </a:r>
          </a:p>
          <a:p>
            <a:pPr marL="0" lvl="0" indent="0" algn="l" rtl="0">
              <a:spcBef>
                <a:spcPts val="0"/>
              </a:spcBef>
              <a:spcAft>
                <a:spcPts val="0"/>
              </a:spcAft>
              <a:buNone/>
            </a:pPr>
            <a:endParaRPr lang="en-GB" sz="1800">
              <a:latin typeface="Arial" panose="020B0604020202020204" pitchFamily="34" charset="0"/>
              <a:cs typeface="Arial" panose="020B0604020202020204" pitchFamily="34" charset="0"/>
            </a:endParaRPr>
          </a:p>
          <a:p>
            <a:pPr marL="0" lvl="0" indent="0" algn="l" rtl="0">
              <a:spcBef>
                <a:spcPts val="0"/>
              </a:spcBef>
              <a:spcAft>
                <a:spcPts val="600"/>
              </a:spcAft>
              <a:buNone/>
            </a:pPr>
            <a:r>
              <a:rPr lang="en-GB" b="0" i="0">
                <a:effectLst/>
                <a:latin typeface="Arial" panose="020B0604020202020204" pitchFamily="34" charset="0"/>
                <a:cs typeface="Arial" panose="020B0604020202020204" pitchFamily="34" charset="0"/>
              </a:rPr>
              <a:t>The pack must deliver high power to the drivetrain and have a long range. </a:t>
            </a:r>
            <a:endParaRPr lang="en-GB" sz="180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EB61E483-FB19-D492-3215-3B3C3AF56279}"/>
              </a:ext>
            </a:extLst>
          </p:cNvPr>
          <p:cNvCxnSpPr>
            <a:cxnSpLocks/>
          </p:cNvCxnSpPr>
          <p:nvPr/>
        </p:nvCxnSpPr>
        <p:spPr>
          <a:xfrm>
            <a:off x="3071548" y="4410357"/>
            <a:ext cx="644414" cy="11968"/>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0" name="Footer Placeholder 3">
            <a:extLst>
              <a:ext uri="{FF2B5EF4-FFF2-40B4-BE49-F238E27FC236}">
                <a16:creationId xmlns:a16="http://schemas.microsoft.com/office/drawing/2014/main" id="{000031C2-759D-CD4E-78A9-3ECAC2EDAC0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cxnSp>
        <p:nvCxnSpPr>
          <p:cNvPr id="21" name="Straight Arrow Connector 20">
            <a:extLst>
              <a:ext uri="{FF2B5EF4-FFF2-40B4-BE49-F238E27FC236}">
                <a16:creationId xmlns:a16="http://schemas.microsoft.com/office/drawing/2014/main" id="{770083A1-99F1-B970-FF95-6D73637F92FE}"/>
              </a:ext>
            </a:extLst>
          </p:cNvPr>
          <p:cNvCxnSpPr>
            <a:cxnSpLocks/>
          </p:cNvCxnSpPr>
          <p:nvPr/>
        </p:nvCxnSpPr>
        <p:spPr>
          <a:xfrm>
            <a:off x="6224651" y="4410357"/>
            <a:ext cx="644414" cy="11968"/>
          </a:xfrm>
          <a:prstGeom prst="straightConnector1">
            <a:avLst/>
          </a:prstGeom>
          <a:ln w="158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F64666A-4481-B346-AEFA-67050ECDD103}"/>
              </a:ext>
            </a:extLst>
          </p:cNvPr>
          <p:cNvSpPr txBox="1"/>
          <p:nvPr/>
        </p:nvSpPr>
        <p:spPr>
          <a:xfrm>
            <a:off x="1020409" y="4168052"/>
            <a:ext cx="1091762" cy="414216"/>
          </a:xfrm>
          <a:prstGeom prst="rect">
            <a:avLst/>
          </a:prstGeom>
          <a:noFill/>
        </p:spPr>
        <p:txBody>
          <a:bodyPr wrap="square">
            <a:spAutoFit/>
          </a:bodyPr>
          <a:lstStyle/>
          <a:p>
            <a:pPr algn="ctr">
              <a:lnSpc>
                <a:spcPts val="2780"/>
              </a:lnSpc>
            </a:pPr>
            <a:r>
              <a:rPr lang="en-US" sz="1800" b="1">
                <a:latin typeface="Arial" panose="020B0604020202020204" pitchFamily="34" charset="0"/>
                <a:cs typeface="Arial" panose="020B0604020202020204" pitchFamily="34" charset="0"/>
              </a:rPr>
              <a:t>Cell</a:t>
            </a:r>
          </a:p>
        </p:txBody>
      </p:sp>
      <p:sp>
        <p:nvSpPr>
          <p:cNvPr id="24" name="TextBox 23">
            <a:extLst>
              <a:ext uri="{FF2B5EF4-FFF2-40B4-BE49-F238E27FC236}">
                <a16:creationId xmlns:a16="http://schemas.microsoft.com/office/drawing/2014/main" id="{C8645381-9A14-B5C4-4D59-E714C61CBDFF}"/>
              </a:ext>
            </a:extLst>
          </p:cNvPr>
          <p:cNvSpPr txBox="1"/>
          <p:nvPr/>
        </p:nvSpPr>
        <p:spPr>
          <a:xfrm>
            <a:off x="4443949" y="4114800"/>
            <a:ext cx="1091762" cy="414216"/>
          </a:xfrm>
          <a:prstGeom prst="rect">
            <a:avLst/>
          </a:prstGeom>
          <a:noFill/>
        </p:spPr>
        <p:txBody>
          <a:bodyPr wrap="square">
            <a:spAutoFit/>
          </a:bodyPr>
          <a:lstStyle/>
          <a:p>
            <a:pPr algn="ctr">
              <a:lnSpc>
                <a:spcPts val="2780"/>
              </a:lnSpc>
            </a:pPr>
            <a:r>
              <a:rPr lang="en-US" sz="1800" b="1">
                <a:latin typeface="Arial" panose="020B0604020202020204" pitchFamily="34" charset="0"/>
                <a:cs typeface="Arial" panose="020B0604020202020204" pitchFamily="34" charset="0"/>
              </a:rPr>
              <a:t>Module</a:t>
            </a:r>
          </a:p>
        </p:txBody>
      </p:sp>
      <p:sp>
        <p:nvSpPr>
          <p:cNvPr id="25" name="TextBox 24">
            <a:extLst>
              <a:ext uri="{FF2B5EF4-FFF2-40B4-BE49-F238E27FC236}">
                <a16:creationId xmlns:a16="http://schemas.microsoft.com/office/drawing/2014/main" id="{FF66626D-FE59-093F-5B77-4EC783FD572C}"/>
              </a:ext>
            </a:extLst>
          </p:cNvPr>
          <p:cNvSpPr txBox="1"/>
          <p:nvPr/>
        </p:nvSpPr>
        <p:spPr>
          <a:xfrm>
            <a:off x="7782953" y="4127393"/>
            <a:ext cx="1091762" cy="414216"/>
          </a:xfrm>
          <a:prstGeom prst="rect">
            <a:avLst/>
          </a:prstGeom>
          <a:noFill/>
        </p:spPr>
        <p:txBody>
          <a:bodyPr wrap="square">
            <a:spAutoFit/>
          </a:bodyPr>
          <a:lstStyle/>
          <a:p>
            <a:pPr algn="ctr">
              <a:lnSpc>
                <a:spcPts val="2780"/>
              </a:lnSpc>
            </a:pPr>
            <a:r>
              <a:rPr lang="en-US" sz="1800" b="1">
                <a:latin typeface="Arial" panose="020B0604020202020204" pitchFamily="34" charset="0"/>
                <a:cs typeface="Arial" panose="020B0604020202020204" pitchFamily="34" charset="0"/>
              </a:rPr>
              <a:t>Pack</a:t>
            </a:r>
          </a:p>
        </p:txBody>
      </p:sp>
      <p:sp>
        <p:nvSpPr>
          <p:cNvPr id="5" name="Slide Number Placeholder 5">
            <a:extLst>
              <a:ext uri="{FF2B5EF4-FFF2-40B4-BE49-F238E27FC236}">
                <a16:creationId xmlns:a16="http://schemas.microsoft.com/office/drawing/2014/main" id="{F77829A1-DFEB-BCF7-BC57-15B579F1610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17</a:t>
            </a:fld>
            <a:endParaRPr lang="en-US" b="0">
              <a:solidFill>
                <a:schemeClr val="bg1"/>
              </a:solidFill>
            </a:endParaRPr>
          </a:p>
        </p:txBody>
      </p:sp>
    </p:spTree>
    <p:extLst>
      <p:ext uri="{BB962C8B-B14F-4D97-AF65-F5344CB8AC3E}">
        <p14:creationId xmlns:p14="http://schemas.microsoft.com/office/powerpoint/2010/main" val="2715003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a:extLst>
              <a:ext uri="{FF2B5EF4-FFF2-40B4-BE49-F238E27FC236}">
                <a16:creationId xmlns:a16="http://schemas.microsoft.com/office/drawing/2014/main" id="{79E0D361-6E25-CD93-BA6A-A57EE39F94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4422" y="2816379"/>
            <a:ext cx="2129675" cy="570386"/>
          </a:xfrm>
          <a:prstGeom prst="rect">
            <a:avLst/>
          </a:prstGeom>
        </p:spPr>
      </p:pic>
      <p:sp>
        <p:nvSpPr>
          <p:cNvPr id="2" name="Title 1">
            <a:extLst>
              <a:ext uri="{FF2B5EF4-FFF2-40B4-BE49-F238E27FC236}">
                <a16:creationId xmlns:a16="http://schemas.microsoft.com/office/drawing/2014/main" id="{FCEF68FC-6136-4C58-3EA8-F05D0C2CB889}"/>
              </a:ext>
            </a:extLst>
          </p:cNvPr>
          <p:cNvSpPr>
            <a:spLocks noGrp="1"/>
          </p:cNvSpPr>
          <p:nvPr>
            <p:ph type="title"/>
          </p:nvPr>
        </p:nvSpPr>
        <p:spPr/>
        <p:txBody>
          <a:bodyPr/>
          <a:lstStyle/>
          <a:p>
            <a:r>
              <a:rPr lang="en" dirty="0">
                <a:latin typeface="Arial"/>
                <a:cs typeface="Arial"/>
              </a:rPr>
              <a:t>How is an EV battery pack </a:t>
            </a:r>
            <a:r>
              <a:rPr lang="en" dirty="0" err="1">
                <a:latin typeface="Arial"/>
                <a:cs typeface="Arial"/>
              </a:rPr>
              <a:t>organised</a:t>
            </a:r>
            <a:r>
              <a:rPr lang="en" dirty="0">
                <a:latin typeface="Arial"/>
                <a:cs typeface="Arial"/>
              </a:rPr>
              <a:t>? Answers</a:t>
            </a:r>
            <a:endParaRPr lang="en-US" dirty="0">
              <a:latin typeface="Arial"/>
              <a:cs typeface="Arial"/>
            </a:endParaRPr>
          </a:p>
        </p:txBody>
      </p:sp>
      <p:sp>
        <p:nvSpPr>
          <p:cNvPr id="20" name="Footer Placeholder 3">
            <a:extLst>
              <a:ext uri="{FF2B5EF4-FFF2-40B4-BE49-F238E27FC236}">
                <a16:creationId xmlns:a16="http://schemas.microsoft.com/office/drawing/2014/main" id="{000031C2-759D-CD4E-78A9-3ECAC2EDAC0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24" name="TextBox 23">
            <a:extLst>
              <a:ext uri="{FF2B5EF4-FFF2-40B4-BE49-F238E27FC236}">
                <a16:creationId xmlns:a16="http://schemas.microsoft.com/office/drawing/2014/main" id="{C8645381-9A14-B5C4-4D59-E714C61CBDFF}"/>
              </a:ext>
            </a:extLst>
          </p:cNvPr>
          <p:cNvSpPr txBox="1"/>
          <p:nvPr/>
        </p:nvSpPr>
        <p:spPr>
          <a:xfrm>
            <a:off x="793116" y="2862553"/>
            <a:ext cx="1631693" cy="619066"/>
          </a:xfrm>
          <a:prstGeom prst="rect">
            <a:avLst/>
          </a:prstGeom>
          <a:noFill/>
        </p:spPr>
        <p:txBody>
          <a:bodyPr wrap="square">
            <a:spAutoFit/>
          </a:bodyPr>
          <a:lstStyle/>
          <a:p>
            <a:pPr algn="ctr">
              <a:lnSpc>
                <a:spcPts val="2780"/>
              </a:lnSpc>
            </a:pPr>
            <a:r>
              <a:rPr lang="en-US" sz="1800" b="1">
                <a:latin typeface="Arial" panose="020B0604020202020204" pitchFamily="34" charset="0"/>
                <a:cs typeface="Arial" panose="020B0604020202020204" pitchFamily="34" charset="0"/>
              </a:rPr>
              <a:t>Module</a:t>
            </a:r>
          </a:p>
        </p:txBody>
      </p:sp>
      <p:sp>
        <p:nvSpPr>
          <p:cNvPr id="8" name="TextBox 7">
            <a:extLst>
              <a:ext uri="{FF2B5EF4-FFF2-40B4-BE49-F238E27FC236}">
                <a16:creationId xmlns:a16="http://schemas.microsoft.com/office/drawing/2014/main" id="{15D4ED67-C71F-54BE-56C6-7F0402C6632B}"/>
              </a:ext>
            </a:extLst>
          </p:cNvPr>
          <p:cNvSpPr txBox="1"/>
          <p:nvPr/>
        </p:nvSpPr>
        <p:spPr>
          <a:xfrm>
            <a:off x="411858" y="3699826"/>
            <a:ext cx="6527785" cy="1077218"/>
          </a:xfrm>
          <a:prstGeom prst="rect">
            <a:avLst/>
          </a:prstGeom>
          <a:noFill/>
        </p:spPr>
        <p:txBody>
          <a:bodyPr wrap="square">
            <a:spAutoFit/>
          </a:bodyPr>
          <a:lstStyle/>
          <a:p>
            <a:pPr marL="0" lvl="0" indent="0" algn="l" rtl="0">
              <a:spcBef>
                <a:spcPts val="0"/>
              </a:spcBef>
              <a:spcAft>
                <a:spcPts val="1200"/>
              </a:spcAft>
              <a:buNone/>
            </a:pPr>
            <a:r>
              <a:rPr lang="en-GB" sz="1800" dirty="0">
                <a:solidFill>
                  <a:schemeClr val="dk1"/>
                </a:solidFill>
                <a:latin typeface="Arial" panose="020B0604020202020204" pitchFamily="34" charset="0"/>
                <a:cs typeface="Arial" panose="020B0604020202020204" pitchFamily="34" charset="0"/>
              </a:rPr>
              <a:t>First, calculate how many 3.7V cells in series deliver 22.2V:</a:t>
            </a:r>
          </a:p>
          <a:p>
            <a:pPr marL="0" lvl="0" indent="0" algn="l" rtl="0">
              <a:spcBef>
                <a:spcPts val="0"/>
              </a:spcBef>
              <a:buNone/>
            </a:pPr>
            <a:r>
              <a:rPr lang="en-GB" u="sng" dirty="0">
                <a:solidFill>
                  <a:schemeClr val="dk1"/>
                </a:solidFill>
                <a:latin typeface="Arial" panose="020B0604020202020204" pitchFamily="34" charset="0"/>
                <a:cs typeface="Arial" panose="020B0604020202020204" pitchFamily="34" charset="0"/>
              </a:rPr>
              <a:t>22.2 V</a:t>
            </a:r>
            <a:r>
              <a:rPr lang="en-GB" dirty="0">
                <a:solidFill>
                  <a:schemeClr val="dk1"/>
                </a:solidFill>
                <a:latin typeface="Arial" panose="020B0604020202020204" pitchFamily="34" charset="0"/>
                <a:cs typeface="Arial" panose="020B0604020202020204" pitchFamily="34" charset="0"/>
              </a:rPr>
              <a:t> = 6 cells in series deliver the required voltage.</a:t>
            </a:r>
          </a:p>
          <a:p>
            <a:pPr marL="0" lvl="0" indent="0" algn="l" rtl="0">
              <a:spcBef>
                <a:spcPts val="0"/>
              </a:spcBef>
              <a:buNone/>
            </a:pPr>
            <a:r>
              <a:rPr lang="en-GB" sz="1800" dirty="0">
                <a:solidFill>
                  <a:schemeClr val="dk1"/>
                </a:solidFill>
                <a:latin typeface="Arial" panose="020B0604020202020204" pitchFamily="34" charset="0"/>
                <a:cs typeface="Arial" panose="020B0604020202020204" pitchFamily="34" charset="0"/>
              </a:rPr>
              <a:t> 3.7 V</a:t>
            </a:r>
            <a:endParaRPr lang="en-GB" sz="1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03F3B85-95F4-154D-4223-48BCB7670736}"/>
              </a:ext>
            </a:extLst>
          </p:cNvPr>
          <p:cNvSpPr txBox="1"/>
          <p:nvPr/>
        </p:nvSpPr>
        <p:spPr>
          <a:xfrm>
            <a:off x="7883866" y="4194349"/>
            <a:ext cx="8755289" cy="4801314"/>
          </a:xfrm>
          <a:prstGeom prst="rect">
            <a:avLst/>
          </a:prstGeom>
          <a:noFill/>
        </p:spPr>
        <p:txBody>
          <a:bodyPr wrap="square">
            <a:spAutoFit/>
          </a:bodyPr>
          <a:lstStyle/>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First calculate how many packs are needed to deliver at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least 350 V and then multiply to find the number of cells:</a:t>
            </a:r>
          </a:p>
          <a:p>
            <a:pPr marL="0" lvl="0" indent="0" algn="l" rtl="0">
              <a:spcBef>
                <a:spcPts val="0"/>
              </a:spcBef>
              <a:spcAft>
                <a:spcPts val="1200"/>
              </a:spcAft>
              <a:buNone/>
            </a:pPr>
            <a:r>
              <a:rPr lang="en-GB" sz="1800" u="sng" dirty="0">
                <a:latin typeface="Arial" panose="020B0604020202020204" pitchFamily="34" charset="0"/>
                <a:cs typeface="Arial" panose="020B0604020202020204" pitchFamily="34" charset="0"/>
              </a:rPr>
              <a:t> 350V </a:t>
            </a:r>
            <a:r>
              <a:rPr lang="en-GB" sz="1800" dirty="0">
                <a:latin typeface="Arial" panose="020B0604020202020204" pitchFamily="34" charset="0"/>
                <a:cs typeface="Arial" panose="020B0604020202020204" pitchFamily="34" charset="0"/>
              </a:rPr>
              <a:t>  =  15.76, which rounded up gives 16 modules.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22.2V</a:t>
            </a: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16 x 450 cells per module = 7,200 cells in the pack.</a:t>
            </a:r>
          </a:p>
          <a:p>
            <a:pPr marL="0" lvl="0" indent="0" algn="l" rtl="0">
              <a:spcBef>
                <a:spcPts val="0"/>
              </a:spcBef>
              <a:spcAft>
                <a:spcPts val="1200"/>
              </a:spcAft>
              <a:buNone/>
            </a:pPr>
            <a:r>
              <a:rPr lang="en-GB" sz="1800" dirty="0">
                <a:solidFill>
                  <a:schemeClr val="dk1"/>
                </a:solidFill>
                <a:latin typeface="Arial" panose="020B0604020202020204" pitchFamily="34" charset="0"/>
                <a:cs typeface="Arial" panose="020B0604020202020204" pitchFamily="34" charset="0"/>
              </a:rPr>
              <a:t>To find the total energy capacity:</a:t>
            </a:r>
          </a:p>
          <a:p>
            <a:pPr marL="0" lvl="0" indent="0" algn="l" rtl="0">
              <a:spcBef>
                <a:spcPts val="0"/>
              </a:spcBef>
              <a:spcAft>
                <a:spcPts val="1200"/>
              </a:spcAft>
              <a:buNone/>
            </a:pPr>
            <a:r>
              <a:rPr lang="en-GB" sz="1800" dirty="0">
                <a:solidFill>
                  <a:schemeClr val="dk1"/>
                </a:solidFill>
                <a:latin typeface="Arial" panose="020B0604020202020204" pitchFamily="34" charset="0"/>
                <a:cs typeface="Arial" panose="020B0604020202020204" pitchFamily="34" charset="0"/>
              </a:rPr>
              <a:t>16 packs x 22.2 V = 355.2 V</a:t>
            </a: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Since each module has a capacity of 255 Ah:</a:t>
            </a: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355.2 V x 255 Ah = 90,576 </a:t>
            </a:r>
            <a:r>
              <a:rPr lang="en-GB" sz="1800" dirty="0" err="1">
                <a:latin typeface="Arial" panose="020B0604020202020204" pitchFamily="34" charset="0"/>
                <a:cs typeface="Arial" panose="020B0604020202020204" pitchFamily="34" charset="0"/>
              </a:rPr>
              <a:t>Wh</a:t>
            </a:r>
            <a:endParaRPr lang="en-GB" sz="1800" dirty="0">
              <a:latin typeface="Arial" panose="020B0604020202020204" pitchFamily="34" charset="0"/>
              <a:cs typeface="Arial" panose="020B0604020202020204" pitchFamily="34" charset="0"/>
            </a:endParaRP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 90.6 kWh per pack</a:t>
            </a: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Finally, calculate the weight of the cells:</a:t>
            </a: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16 packs x 450 cells x 0.05 kg = 360 kg of cells per pack.</a:t>
            </a:r>
          </a:p>
        </p:txBody>
      </p:sp>
      <p:grpSp>
        <p:nvGrpSpPr>
          <p:cNvPr id="64" name="Group 63">
            <a:extLst>
              <a:ext uri="{FF2B5EF4-FFF2-40B4-BE49-F238E27FC236}">
                <a16:creationId xmlns:a16="http://schemas.microsoft.com/office/drawing/2014/main" id="{959F7526-7A2E-A8E1-89EF-3B73F51B55AA}"/>
              </a:ext>
            </a:extLst>
          </p:cNvPr>
          <p:cNvGrpSpPr/>
          <p:nvPr/>
        </p:nvGrpSpPr>
        <p:grpSpPr>
          <a:xfrm>
            <a:off x="8693662" y="2442745"/>
            <a:ext cx="4860878" cy="1441913"/>
            <a:chOff x="7920879" y="2296380"/>
            <a:chExt cx="5813107" cy="1724379"/>
          </a:xfrm>
        </p:grpSpPr>
        <p:grpSp>
          <p:nvGrpSpPr>
            <p:cNvPr id="41" name="Group 40">
              <a:extLst>
                <a:ext uri="{FF2B5EF4-FFF2-40B4-BE49-F238E27FC236}">
                  <a16:creationId xmlns:a16="http://schemas.microsoft.com/office/drawing/2014/main" id="{DAFAFDCD-0F3E-E5C2-FBA1-4B13DD6D9BF8}"/>
                </a:ext>
              </a:extLst>
            </p:cNvPr>
            <p:cNvGrpSpPr/>
            <p:nvPr/>
          </p:nvGrpSpPr>
          <p:grpSpPr>
            <a:xfrm>
              <a:off x="8501779" y="2296380"/>
              <a:ext cx="4728997" cy="1724379"/>
              <a:chOff x="8009367" y="2285848"/>
              <a:chExt cx="4728997" cy="1724379"/>
            </a:xfrm>
          </p:grpSpPr>
          <p:pic>
            <p:nvPicPr>
              <p:cNvPr id="19" name="Picture 18">
                <a:extLst>
                  <a:ext uri="{FF2B5EF4-FFF2-40B4-BE49-F238E27FC236}">
                    <a16:creationId xmlns:a16="http://schemas.microsoft.com/office/drawing/2014/main" id="{881C8BCC-BC65-5E09-4355-30F5D749BE0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9367" y="2303010"/>
                <a:ext cx="1311974" cy="351383"/>
              </a:xfrm>
              <a:prstGeom prst="rect">
                <a:avLst/>
              </a:prstGeom>
            </p:spPr>
          </p:pic>
          <p:pic>
            <p:nvPicPr>
              <p:cNvPr id="22" name="Picture 21">
                <a:extLst>
                  <a:ext uri="{FF2B5EF4-FFF2-40B4-BE49-F238E27FC236}">
                    <a16:creationId xmlns:a16="http://schemas.microsoft.com/office/drawing/2014/main" id="{FA534CD5-70B8-A6E8-F1D9-637158D1FF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6156" y="2285848"/>
                <a:ext cx="1311974" cy="351383"/>
              </a:xfrm>
              <a:prstGeom prst="rect">
                <a:avLst/>
              </a:prstGeom>
            </p:spPr>
          </p:pic>
          <p:pic>
            <p:nvPicPr>
              <p:cNvPr id="27" name="Picture 26">
                <a:extLst>
                  <a:ext uri="{FF2B5EF4-FFF2-40B4-BE49-F238E27FC236}">
                    <a16:creationId xmlns:a16="http://schemas.microsoft.com/office/drawing/2014/main" id="{AE0132CD-7677-F9B2-BAD8-E045188AA7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1273" y="2285848"/>
                <a:ext cx="1311974" cy="351383"/>
              </a:xfrm>
              <a:prstGeom prst="rect">
                <a:avLst/>
              </a:prstGeom>
            </p:spPr>
          </p:pic>
          <p:pic>
            <p:nvPicPr>
              <p:cNvPr id="28" name="Picture 27">
                <a:extLst>
                  <a:ext uri="{FF2B5EF4-FFF2-40B4-BE49-F238E27FC236}">
                    <a16:creationId xmlns:a16="http://schemas.microsoft.com/office/drawing/2014/main" id="{F9432020-6554-B772-A751-2D2174F6E5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6390" y="2285848"/>
                <a:ext cx="1311974" cy="351383"/>
              </a:xfrm>
              <a:prstGeom prst="rect">
                <a:avLst/>
              </a:prstGeom>
            </p:spPr>
          </p:pic>
          <p:pic>
            <p:nvPicPr>
              <p:cNvPr id="29" name="Picture 28">
                <a:extLst>
                  <a:ext uri="{FF2B5EF4-FFF2-40B4-BE49-F238E27FC236}">
                    <a16:creationId xmlns:a16="http://schemas.microsoft.com/office/drawing/2014/main" id="{13DBAF0D-5D45-5A95-3A49-0B4EE6012C2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9367" y="2744444"/>
                <a:ext cx="1311974" cy="351383"/>
              </a:xfrm>
              <a:prstGeom prst="rect">
                <a:avLst/>
              </a:prstGeom>
            </p:spPr>
          </p:pic>
          <p:pic>
            <p:nvPicPr>
              <p:cNvPr id="30" name="Picture 29">
                <a:extLst>
                  <a:ext uri="{FF2B5EF4-FFF2-40B4-BE49-F238E27FC236}">
                    <a16:creationId xmlns:a16="http://schemas.microsoft.com/office/drawing/2014/main" id="{19FA139C-7E69-7EF8-F3D3-A5EDDDEADC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6156" y="2727282"/>
                <a:ext cx="1311974" cy="351383"/>
              </a:xfrm>
              <a:prstGeom prst="rect">
                <a:avLst/>
              </a:prstGeom>
            </p:spPr>
          </p:pic>
          <p:pic>
            <p:nvPicPr>
              <p:cNvPr id="31" name="Picture 30">
                <a:extLst>
                  <a:ext uri="{FF2B5EF4-FFF2-40B4-BE49-F238E27FC236}">
                    <a16:creationId xmlns:a16="http://schemas.microsoft.com/office/drawing/2014/main" id="{E904E28B-71DF-3545-84E0-D50CC68245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1273" y="2727282"/>
                <a:ext cx="1311974" cy="351383"/>
              </a:xfrm>
              <a:prstGeom prst="rect">
                <a:avLst/>
              </a:prstGeom>
            </p:spPr>
          </p:pic>
          <p:pic>
            <p:nvPicPr>
              <p:cNvPr id="32" name="Picture 31">
                <a:extLst>
                  <a:ext uri="{FF2B5EF4-FFF2-40B4-BE49-F238E27FC236}">
                    <a16:creationId xmlns:a16="http://schemas.microsoft.com/office/drawing/2014/main" id="{E7E7476C-6430-0ABB-3A3B-E23F8D637B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6390" y="2727282"/>
                <a:ext cx="1311974" cy="351383"/>
              </a:xfrm>
              <a:prstGeom prst="rect">
                <a:avLst/>
              </a:prstGeom>
            </p:spPr>
          </p:pic>
          <p:pic>
            <p:nvPicPr>
              <p:cNvPr id="33" name="Picture 32">
                <a:extLst>
                  <a:ext uri="{FF2B5EF4-FFF2-40B4-BE49-F238E27FC236}">
                    <a16:creationId xmlns:a16="http://schemas.microsoft.com/office/drawing/2014/main" id="{C0D4842C-0071-256E-D347-87D2678955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9367" y="3201644"/>
                <a:ext cx="1311974" cy="351383"/>
              </a:xfrm>
              <a:prstGeom prst="rect">
                <a:avLst/>
              </a:prstGeom>
            </p:spPr>
          </p:pic>
          <p:pic>
            <p:nvPicPr>
              <p:cNvPr id="34" name="Picture 33">
                <a:extLst>
                  <a:ext uri="{FF2B5EF4-FFF2-40B4-BE49-F238E27FC236}">
                    <a16:creationId xmlns:a16="http://schemas.microsoft.com/office/drawing/2014/main" id="{71F772B7-1660-48AD-BFAD-1E42F5C57D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6156" y="3184482"/>
                <a:ext cx="1311974" cy="351383"/>
              </a:xfrm>
              <a:prstGeom prst="rect">
                <a:avLst/>
              </a:prstGeom>
            </p:spPr>
          </p:pic>
          <p:pic>
            <p:nvPicPr>
              <p:cNvPr id="35" name="Picture 34">
                <a:extLst>
                  <a:ext uri="{FF2B5EF4-FFF2-40B4-BE49-F238E27FC236}">
                    <a16:creationId xmlns:a16="http://schemas.microsoft.com/office/drawing/2014/main" id="{5B412E26-C736-2D10-7658-D9FD0584D3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1273" y="3184482"/>
                <a:ext cx="1311974" cy="351383"/>
              </a:xfrm>
              <a:prstGeom prst="rect">
                <a:avLst/>
              </a:prstGeom>
            </p:spPr>
          </p:pic>
          <p:pic>
            <p:nvPicPr>
              <p:cNvPr id="36" name="Picture 35">
                <a:extLst>
                  <a:ext uri="{FF2B5EF4-FFF2-40B4-BE49-F238E27FC236}">
                    <a16:creationId xmlns:a16="http://schemas.microsoft.com/office/drawing/2014/main" id="{A8EC5DEF-80E9-94FA-F246-23175375DD4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6390" y="3184482"/>
                <a:ext cx="1311974" cy="351383"/>
              </a:xfrm>
              <a:prstGeom prst="rect">
                <a:avLst/>
              </a:prstGeom>
            </p:spPr>
          </p:pic>
          <p:pic>
            <p:nvPicPr>
              <p:cNvPr id="37" name="Picture 36">
                <a:extLst>
                  <a:ext uri="{FF2B5EF4-FFF2-40B4-BE49-F238E27FC236}">
                    <a16:creationId xmlns:a16="http://schemas.microsoft.com/office/drawing/2014/main" id="{9B3BBA12-844A-1C4B-2DA7-068074F10B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09367" y="3658844"/>
                <a:ext cx="1311974" cy="351383"/>
              </a:xfrm>
              <a:prstGeom prst="rect">
                <a:avLst/>
              </a:prstGeom>
            </p:spPr>
          </p:pic>
          <p:pic>
            <p:nvPicPr>
              <p:cNvPr id="38" name="Picture 37">
                <a:extLst>
                  <a:ext uri="{FF2B5EF4-FFF2-40B4-BE49-F238E27FC236}">
                    <a16:creationId xmlns:a16="http://schemas.microsoft.com/office/drawing/2014/main" id="{75D353B5-06F8-D779-6BD1-430D1CF128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56156" y="3641682"/>
                <a:ext cx="1311974" cy="351383"/>
              </a:xfrm>
              <a:prstGeom prst="rect">
                <a:avLst/>
              </a:prstGeom>
            </p:spPr>
          </p:pic>
          <p:pic>
            <p:nvPicPr>
              <p:cNvPr id="39" name="Picture 38">
                <a:extLst>
                  <a:ext uri="{FF2B5EF4-FFF2-40B4-BE49-F238E27FC236}">
                    <a16:creationId xmlns:a16="http://schemas.microsoft.com/office/drawing/2014/main" id="{F1C0BD87-07EC-1126-E829-C6B58DD007C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91273" y="3641682"/>
                <a:ext cx="1311974" cy="351383"/>
              </a:xfrm>
              <a:prstGeom prst="rect">
                <a:avLst/>
              </a:prstGeom>
            </p:spPr>
          </p:pic>
          <p:pic>
            <p:nvPicPr>
              <p:cNvPr id="40" name="Picture 39">
                <a:extLst>
                  <a:ext uri="{FF2B5EF4-FFF2-40B4-BE49-F238E27FC236}">
                    <a16:creationId xmlns:a16="http://schemas.microsoft.com/office/drawing/2014/main" id="{B9564546-58C9-A4B9-0E4A-487B6D6820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6390" y="3641682"/>
                <a:ext cx="1311974" cy="351383"/>
              </a:xfrm>
              <a:prstGeom prst="rect">
                <a:avLst/>
              </a:prstGeom>
            </p:spPr>
          </p:pic>
        </p:grpSp>
        <p:cxnSp>
          <p:nvCxnSpPr>
            <p:cNvPr id="47" name="Straight Connector 46">
              <a:extLst>
                <a:ext uri="{FF2B5EF4-FFF2-40B4-BE49-F238E27FC236}">
                  <a16:creationId xmlns:a16="http://schemas.microsoft.com/office/drawing/2014/main" id="{EBE665B2-A236-D0CC-9FA3-47DF21E1BD75}"/>
                </a:ext>
              </a:extLst>
            </p:cNvPr>
            <p:cNvCxnSpPr/>
            <p:nvPr/>
          </p:nvCxnSpPr>
          <p:spPr>
            <a:xfrm>
              <a:off x="7950375" y="2443857"/>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C8EB2ED-5505-3078-4F83-6E00691B23D6}"/>
                </a:ext>
              </a:extLst>
            </p:cNvPr>
            <p:cNvCxnSpPr/>
            <p:nvPr/>
          </p:nvCxnSpPr>
          <p:spPr>
            <a:xfrm>
              <a:off x="13053317" y="2443857"/>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7095629-0138-11EB-7A3E-E448981D9FAE}"/>
                </a:ext>
              </a:extLst>
            </p:cNvPr>
            <p:cNvCxnSpPr/>
            <p:nvPr/>
          </p:nvCxnSpPr>
          <p:spPr>
            <a:xfrm>
              <a:off x="13038568" y="2901171"/>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1483798-65C1-E3EF-C168-FBE0A33E4C57}"/>
                </a:ext>
              </a:extLst>
            </p:cNvPr>
            <p:cNvCxnSpPr>
              <a:cxnSpLocks/>
            </p:cNvCxnSpPr>
            <p:nvPr/>
          </p:nvCxnSpPr>
          <p:spPr>
            <a:xfrm flipV="1">
              <a:off x="13719237" y="2443857"/>
              <a:ext cx="0" cy="457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E95F1B4-B383-E1E1-E202-222C33DDB79E}"/>
                </a:ext>
              </a:extLst>
            </p:cNvPr>
            <p:cNvCxnSpPr/>
            <p:nvPr/>
          </p:nvCxnSpPr>
          <p:spPr>
            <a:xfrm>
              <a:off x="13053317" y="3350293"/>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F357EAF-3FCE-38DE-BAC9-BCC7309A2743}"/>
                </a:ext>
              </a:extLst>
            </p:cNvPr>
            <p:cNvCxnSpPr/>
            <p:nvPr/>
          </p:nvCxnSpPr>
          <p:spPr>
            <a:xfrm>
              <a:off x="13038568" y="3807607"/>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5A9BD24-CF79-BF17-9EB6-7DA8DCFA3A42}"/>
                </a:ext>
              </a:extLst>
            </p:cNvPr>
            <p:cNvCxnSpPr>
              <a:cxnSpLocks/>
            </p:cNvCxnSpPr>
            <p:nvPr/>
          </p:nvCxnSpPr>
          <p:spPr>
            <a:xfrm flipV="1">
              <a:off x="13719237" y="3350293"/>
              <a:ext cx="0" cy="457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CD55BBE4-1CD4-BE1D-145E-A13987262F20}"/>
                </a:ext>
              </a:extLst>
            </p:cNvPr>
            <p:cNvGrpSpPr/>
            <p:nvPr/>
          </p:nvGrpSpPr>
          <p:grpSpPr>
            <a:xfrm flipH="1">
              <a:off x="7920879" y="2892979"/>
              <a:ext cx="695418" cy="457314"/>
              <a:chOff x="7611162" y="3350293"/>
              <a:chExt cx="695418" cy="457314"/>
            </a:xfrm>
          </p:grpSpPr>
          <p:cxnSp>
            <p:nvCxnSpPr>
              <p:cNvPr id="56" name="Straight Connector 55">
                <a:extLst>
                  <a:ext uri="{FF2B5EF4-FFF2-40B4-BE49-F238E27FC236}">
                    <a16:creationId xmlns:a16="http://schemas.microsoft.com/office/drawing/2014/main" id="{6BADC645-7552-DE89-0934-1886AA435C42}"/>
                  </a:ext>
                </a:extLst>
              </p:cNvPr>
              <p:cNvCxnSpPr/>
              <p:nvPr/>
            </p:nvCxnSpPr>
            <p:spPr>
              <a:xfrm>
                <a:off x="7625911" y="3350293"/>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05C177-D772-8011-A7EF-0981588EC7C4}"/>
                  </a:ext>
                </a:extLst>
              </p:cNvPr>
              <p:cNvCxnSpPr/>
              <p:nvPr/>
            </p:nvCxnSpPr>
            <p:spPr>
              <a:xfrm>
                <a:off x="7611162" y="3807607"/>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90DFCA7D-EA7E-16C6-D214-8339F3948C47}"/>
                  </a:ext>
                </a:extLst>
              </p:cNvPr>
              <p:cNvCxnSpPr>
                <a:cxnSpLocks/>
              </p:cNvCxnSpPr>
              <p:nvPr/>
            </p:nvCxnSpPr>
            <p:spPr>
              <a:xfrm flipV="1">
                <a:off x="8291831" y="3350293"/>
                <a:ext cx="0" cy="457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CC26C22D-69BF-5715-7B10-AA4F7B401457}"/>
                </a:ext>
              </a:extLst>
            </p:cNvPr>
            <p:cNvCxnSpPr/>
            <p:nvPr/>
          </p:nvCxnSpPr>
          <p:spPr>
            <a:xfrm>
              <a:off x="7920879" y="3813157"/>
              <a:ext cx="68066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5">
            <a:extLst>
              <a:ext uri="{FF2B5EF4-FFF2-40B4-BE49-F238E27FC236}">
                <a16:creationId xmlns:a16="http://schemas.microsoft.com/office/drawing/2014/main" id="{171183F9-7AB0-506A-7C8C-DBC7AD49617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18</a:t>
            </a:fld>
            <a:endParaRPr lang="en-US" b="0">
              <a:solidFill>
                <a:schemeClr val="bg1"/>
              </a:solidFill>
            </a:endParaRPr>
          </a:p>
        </p:txBody>
      </p:sp>
      <p:sp>
        <p:nvSpPr>
          <p:cNvPr id="4" name="TextBox 3">
            <a:extLst>
              <a:ext uri="{FF2B5EF4-FFF2-40B4-BE49-F238E27FC236}">
                <a16:creationId xmlns:a16="http://schemas.microsoft.com/office/drawing/2014/main" id="{64D70D9F-8D5D-516C-4B57-F54BD80BC65E}"/>
              </a:ext>
            </a:extLst>
          </p:cNvPr>
          <p:cNvSpPr txBox="1"/>
          <p:nvPr/>
        </p:nvSpPr>
        <p:spPr>
          <a:xfrm>
            <a:off x="7285279" y="2890107"/>
            <a:ext cx="1631693" cy="414216"/>
          </a:xfrm>
          <a:prstGeom prst="rect">
            <a:avLst/>
          </a:prstGeom>
          <a:noFill/>
        </p:spPr>
        <p:txBody>
          <a:bodyPr wrap="square">
            <a:spAutoFit/>
          </a:bodyPr>
          <a:lstStyle/>
          <a:p>
            <a:pPr algn="ctr">
              <a:lnSpc>
                <a:spcPts val="2780"/>
              </a:lnSpc>
            </a:pPr>
            <a:r>
              <a:rPr lang="en-US" sz="1800" b="1">
                <a:latin typeface="Arial" panose="020B0604020202020204" pitchFamily="34" charset="0"/>
                <a:cs typeface="Arial" panose="020B0604020202020204" pitchFamily="34" charset="0"/>
              </a:rPr>
              <a:t>Pack</a:t>
            </a:r>
          </a:p>
        </p:txBody>
      </p:sp>
      <p:sp>
        <p:nvSpPr>
          <p:cNvPr id="6" name="TextBox 5">
            <a:extLst>
              <a:ext uri="{FF2B5EF4-FFF2-40B4-BE49-F238E27FC236}">
                <a16:creationId xmlns:a16="http://schemas.microsoft.com/office/drawing/2014/main" id="{69E817B1-49D1-9094-EC97-13DD4DA22419}"/>
              </a:ext>
            </a:extLst>
          </p:cNvPr>
          <p:cNvSpPr txBox="1"/>
          <p:nvPr/>
        </p:nvSpPr>
        <p:spPr>
          <a:xfrm>
            <a:off x="399573" y="4894649"/>
            <a:ext cx="6885706" cy="3724096"/>
          </a:xfrm>
          <a:prstGeom prst="rect">
            <a:avLst/>
          </a:prstGeom>
          <a:noFill/>
        </p:spPr>
        <p:txBody>
          <a:bodyPr wrap="square">
            <a:spAutoFit/>
          </a:bodyPr>
          <a:lstStyle/>
          <a:p>
            <a:pPr marL="0" lvl="0" indent="0" algn="l" rtl="0">
              <a:spcBef>
                <a:spcPts val="0"/>
              </a:spcBef>
              <a:buNone/>
            </a:pPr>
            <a:r>
              <a:rPr lang="en-GB" sz="1800" dirty="0">
                <a:latin typeface="Arial" panose="020B0604020202020204" pitchFamily="34" charset="0"/>
                <a:cs typeface="Arial" panose="020B0604020202020204" pitchFamily="34" charset="0"/>
              </a:rPr>
              <a:t>Then calculate how much power capacity these six cells provide:</a:t>
            </a:r>
          </a:p>
          <a:p>
            <a:pPr marL="0" lvl="0" indent="0" algn="l" rtl="0">
              <a:spcBef>
                <a:spcPts val="0"/>
              </a:spcBef>
              <a:buNone/>
            </a:pPr>
            <a:endParaRPr lang="en-GB" sz="1800" dirty="0">
              <a:latin typeface="Arial" panose="020B0604020202020204" pitchFamily="34" charset="0"/>
              <a:cs typeface="Arial" panose="020B0604020202020204" pitchFamily="34" charset="0"/>
            </a:endParaRPr>
          </a:p>
          <a:p>
            <a:pPr marL="0" lvl="0" indent="0" algn="l" rtl="0">
              <a:spcBef>
                <a:spcPts val="0"/>
              </a:spcBef>
              <a:buNone/>
            </a:pPr>
            <a:r>
              <a:rPr lang="en-GB" sz="1800" dirty="0">
                <a:latin typeface="Arial" panose="020B0604020202020204" pitchFamily="34" charset="0"/>
                <a:cs typeface="Arial" panose="020B0604020202020204" pitchFamily="34" charset="0"/>
              </a:rPr>
              <a:t>3400mAh = 3.4Ah		3.4Ah x 22.2V = 75.48Wh</a:t>
            </a:r>
            <a:br>
              <a:rPr lang="en-GB" sz="1800"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pPr marL="0" lvl="0" indent="0" algn="l" rtl="0">
              <a:spcBef>
                <a:spcPts val="0"/>
              </a:spcBef>
              <a:buNone/>
            </a:pPr>
            <a:r>
              <a:rPr lang="en-GB" sz="1800" dirty="0">
                <a:latin typeface="Arial" panose="020B0604020202020204" pitchFamily="34" charset="0"/>
                <a:cs typeface="Arial" panose="020B0604020202020204" pitchFamily="34" charset="0"/>
              </a:rPr>
              <a:t>This lets us calculate how many rows of six cells provide the required 5.6kWh (5600Wh) total capacity:</a:t>
            </a:r>
          </a:p>
          <a:p>
            <a:pPr marL="0" lvl="0" indent="0" algn="l" rtl="0">
              <a:spcBef>
                <a:spcPts val="0"/>
              </a:spcBef>
              <a:buNone/>
            </a:pPr>
            <a:endParaRPr lang="en-GB" sz="1800" dirty="0">
              <a:latin typeface="Arial" panose="020B0604020202020204" pitchFamily="34" charset="0"/>
              <a:cs typeface="Arial" panose="020B0604020202020204" pitchFamily="34" charset="0"/>
            </a:endParaRPr>
          </a:p>
          <a:p>
            <a:pPr marL="0" lvl="0" indent="0" algn="l" rtl="0">
              <a:spcBef>
                <a:spcPts val="0"/>
              </a:spcBef>
              <a:spcAft>
                <a:spcPts val="1200"/>
              </a:spcAft>
              <a:buNone/>
            </a:pPr>
            <a:r>
              <a:rPr lang="en-GB" u="sng" dirty="0">
                <a:latin typeface="Arial" panose="020B0604020202020204" pitchFamily="34" charset="0"/>
                <a:cs typeface="Arial" panose="020B0604020202020204" pitchFamily="34" charset="0"/>
              </a:rPr>
              <a:t>5600Wh</a:t>
            </a:r>
            <a:r>
              <a:rPr lang="en-GB" dirty="0">
                <a:latin typeface="Arial" panose="020B0604020202020204" pitchFamily="34" charset="0"/>
                <a:cs typeface="Arial" panose="020B0604020202020204" pitchFamily="34" charset="0"/>
              </a:rPr>
              <a:t>  = 74.19 rows, which we round up to 75 rows of cells.</a:t>
            </a:r>
            <a:br>
              <a:rPr lang="en-GB" sz="1800"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75.48Wh</a:t>
            </a:r>
            <a:endParaRPr lang="en-GB" sz="1800" dirty="0">
              <a:latin typeface="Arial" panose="020B0604020202020204" pitchFamily="34" charset="0"/>
              <a:cs typeface="Arial" panose="020B0604020202020204" pitchFamily="34" charset="0"/>
            </a:endParaRP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We finally multiply these together to find the total number of cells in one module:</a:t>
            </a:r>
          </a:p>
          <a:p>
            <a:pPr marL="0" lvl="0" indent="0" algn="l" rtl="0">
              <a:spcBef>
                <a:spcPts val="0"/>
              </a:spcBef>
              <a:spcAft>
                <a:spcPts val="1200"/>
              </a:spcAft>
              <a:buNone/>
            </a:pPr>
            <a:r>
              <a:rPr lang="en-GB" sz="1800" dirty="0">
                <a:latin typeface="Arial" panose="020B0604020202020204" pitchFamily="34" charset="0"/>
                <a:cs typeface="Arial" panose="020B0604020202020204" pitchFamily="34" charset="0"/>
              </a:rPr>
              <a:t>75 rows x 6 cells = 450 cells in one module.</a:t>
            </a:r>
          </a:p>
        </p:txBody>
      </p:sp>
    </p:spTree>
    <p:extLst>
      <p:ext uri="{BB962C8B-B14F-4D97-AF65-F5344CB8AC3E}">
        <p14:creationId xmlns:p14="http://schemas.microsoft.com/office/powerpoint/2010/main" val="4091778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68FC-6136-4C58-3EA8-F05D0C2CB889}"/>
              </a:ext>
            </a:extLst>
          </p:cNvPr>
          <p:cNvSpPr>
            <a:spLocks noGrp="1"/>
          </p:cNvSpPr>
          <p:nvPr>
            <p:ph type="title"/>
          </p:nvPr>
        </p:nvSpPr>
        <p:spPr/>
        <p:txBody>
          <a:bodyPr/>
          <a:lstStyle/>
          <a:p>
            <a:r>
              <a:rPr lang="en-GB" i="0">
                <a:effectLst/>
              </a:rPr>
              <a:t>Safety and electric vehicles</a:t>
            </a:r>
            <a:endParaRPr lang="en-US"/>
          </a:p>
        </p:txBody>
      </p:sp>
      <p:sp>
        <p:nvSpPr>
          <p:cNvPr id="20" name="Footer Placeholder 3">
            <a:extLst>
              <a:ext uri="{FF2B5EF4-FFF2-40B4-BE49-F238E27FC236}">
                <a16:creationId xmlns:a16="http://schemas.microsoft.com/office/drawing/2014/main" id="{000031C2-759D-CD4E-78A9-3ECAC2EDAC0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solidFill>
                  <a:schemeClr val="bg1"/>
                </a:solidFill>
              </a:rPr>
              <a:t>3. Battery design and performance</a:t>
            </a:r>
            <a:endParaRPr lang="en-US">
              <a:solidFill>
                <a:schemeClr val="bg1"/>
              </a:solidFill>
            </a:endParaRPr>
          </a:p>
        </p:txBody>
      </p:sp>
      <p:sp>
        <p:nvSpPr>
          <p:cNvPr id="5" name="Content Placeholder 11">
            <a:extLst>
              <a:ext uri="{FF2B5EF4-FFF2-40B4-BE49-F238E27FC236}">
                <a16:creationId xmlns:a16="http://schemas.microsoft.com/office/drawing/2014/main" id="{7B849480-2629-9C81-EB95-46E3C2A1BF3C}"/>
              </a:ext>
            </a:extLst>
          </p:cNvPr>
          <p:cNvSpPr txBox="1">
            <a:spLocks/>
          </p:cNvSpPr>
          <p:nvPr/>
        </p:nvSpPr>
        <p:spPr>
          <a:xfrm>
            <a:off x="578398" y="3122508"/>
            <a:ext cx="5867745" cy="3080172"/>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342900" lvl="0" indent="-342900" algn="l" rtl="0">
              <a:spcBef>
                <a:spcPts val="0"/>
              </a:spcBef>
              <a:spcAft>
                <a:spcPts val="0"/>
              </a:spcAft>
              <a:buSzPct val="70000"/>
              <a:buFont typeface="Arial" panose="020B0604020202020204" pitchFamily="34" charset="0"/>
              <a:buChar char="•"/>
            </a:pPr>
            <a:r>
              <a:rPr lang="en-GB" b="0" i="0">
                <a:effectLst/>
              </a:rPr>
              <a:t>What tests do you think must be </a:t>
            </a:r>
            <a:br>
              <a:rPr lang="en-GB" b="0" i="0">
                <a:effectLst/>
              </a:rPr>
            </a:br>
            <a:r>
              <a:rPr lang="en-GB" b="0" i="0">
                <a:effectLst/>
              </a:rPr>
              <a:t>carried out on an EV's battery pack to ensure the vehicle is safe to drive?</a:t>
            </a:r>
            <a:br>
              <a:rPr lang="en-GB"/>
            </a:br>
            <a:endParaRPr lang="en-GB"/>
          </a:p>
          <a:p>
            <a:pPr marL="342900" lvl="0" indent="-342900" algn="l" rtl="0">
              <a:spcBef>
                <a:spcPts val="1200"/>
              </a:spcBef>
              <a:spcAft>
                <a:spcPts val="1200"/>
              </a:spcAft>
              <a:buSzPct val="70000"/>
              <a:buFont typeface="Arial" panose="020B0604020202020204" pitchFamily="34" charset="0"/>
              <a:buChar char="•"/>
            </a:pPr>
            <a:r>
              <a:rPr lang="en-GB"/>
              <a:t>What safety precautions do you think </a:t>
            </a:r>
            <a:br>
              <a:rPr lang="en-GB"/>
            </a:br>
            <a:r>
              <a:rPr lang="en-GB"/>
              <a:t>a maintenance engineer must take when inspecting or maintaining an EV’s battery pack or powertrain?</a:t>
            </a:r>
          </a:p>
        </p:txBody>
      </p:sp>
      <p:pic>
        <p:nvPicPr>
          <p:cNvPr id="6" name="Picture 5">
            <a:extLst>
              <a:ext uri="{FF2B5EF4-FFF2-40B4-BE49-F238E27FC236}">
                <a16:creationId xmlns:a16="http://schemas.microsoft.com/office/drawing/2014/main" id="{A277EA7D-B5DC-AA64-919A-647F92D1FA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02776" y="2525230"/>
            <a:ext cx="1004634" cy="979200"/>
          </a:xfrm>
          <a:prstGeom prst="rect">
            <a:avLst/>
          </a:prstGeom>
        </p:spPr>
      </p:pic>
      <p:sp>
        <p:nvSpPr>
          <p:cNvPr id="3" name="Slide Number Placeholder 5">
            <a:extLst>
              <a:ext uri="{FF2B5EF4-FFF2-40B4-BE49-F238E27FC236}">
                <a16:creationId xmlns:a16="http://schemas.microsoft.com/office/drawing/2014/main" id="{9B3F33D8-851F-454E-DF7D-D7D190A8A77F}"/>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19</a:t>
            </a:fld>
            <a:endParaRPr lang="en-US" b="0">
              <a:solidFill>
                <a:schemeClr val="bg1"/>
              </a:solidFill>
            </a:endParaRPr>
          </a:p>
        </p:txBody>
      </p:sp>
    </p:spTree>
    <p:extLst>
      <p:ext uri="{BB962C8B-B14F-4D97-AF65-F5344CB8AC3E}">
        <p14:creationId xmlns:p14="http://schemas.microsoft.com/office/powerpoint/2010/main" val="374620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1">
            <a:extLst>
              <a:ext uri="{FF2B5EF4-FFF2-40B4-BE49-F238E27FC236}">
                <a16:creationId xmlns:a16="http://schemas.microsoft.com/office/drawing/2014/main" id="{6472FF56-B2B4-9CD4-A75C-2E1D6CB5E14B}"/>
              </a:ext>
            </a:extLst>
          </p:cNvPr>
          <p:cNvSpPr>
            <a:spLocks noGrp="1"/>
          </p:cNvSpPr>
          <p:nvPr>
            <p:ph type="title"/>
          </p:nvPr>
        </p:nvSpPr>
        <p:spPr>
          <a:xfrm>
            <a:off x="4938729" y="1542827"/>
            <a:ext cx="6380130" cy="6910070"/>
          </a:xfrm>
        </p:spPr>
        <p:txBody>
          <a:bodyPr/>
          <a:lstStyle/>
          <a:p>
            <a:pPr>
              <a:lnSpc>
                <a:spcPts val="5500"/>
              </a:lnSpc>
            </a:pPr>
            <a:r>
              <a:rPr lang="en-US"/>
              <a:t>Practitioner</a:t>
            </a:r>
            <a:br>
              <a:rPr lang="en-US"/>
            </a:br>
            <a:r>
              <a:rPr lang="en-US"/>
              <a:t>guide</a:t>
            </a:r>
            <a:br>
              <a:rPr lang="en-US"/>
            </a:br>
            <a:r>
              <a:rPr lang="en" sz="2800" b="0"/>
              <a:t>3. Battery design and performance</a:t>
            </a:r>
            <a:endParaRPr lang="en-US" sz="2500"/>
          </a:p>
        </p:txBody>
      </p:sp>
      <p:sp>
        <p:nvSpPr>
          <p:cNvPr id="3" name="Slide Number Placeholder 5">
            <a:extLst>
              <a:ext uri="{FF2B5EF4-FFF2-40B4-BE49-F238E27FC236}">
                <a16:creationId xmlns:a16="http://schemas.microsoft.com/office/drawing/2014/main" id="{226CAC10-1872-55F4-2F1A-7C4BE97C1900}"/>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a:t>
            </a:fld>
            <a:endParaRPr lang="en-US" b="0">
              <a:solidFill>
                <a:schemeClr val="bg1"/>
              </a:solidFill>
            </a:endParaRPr>
          </a:p>
        </p:txBody>
      </p:sp>
    </p:spTree>
    <p:extLst>
      <p:ext uri="{BB962C8B-B14F-4D97-AF65-F5344CB8AC3E}">
        <p14:creationId xmlns:p14="http://schemas.microsoft.com/office/powerpoint/2010/main" val="4238489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E9BBA5-9A73-AB49-7A58-7A5F092B3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858" y="3582883"/>
            <a:ext cx="3694142" cy="3584415"/>
          </a:xfrm>
          <a:prstGeom prst="rect">
            <a:avLst/>
          </a:prstGeom>
        </p:spPr>
      </p:pic>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3" name="TextBox 12">
            <a:extLst>
              <a:ext uri="{FF2B5EF4-FFF2-40B4-BE49-F238E27FC236}">
                <a16:creationId xmlns:a16="http://schemas.microsoft.com/office/drawing/2014/main" id="{37D94F0F-5D87-B03F-90FD-D00320AF138E}"/>
              </a:ext>
            </a:extLst>
          </p:cNvPr>
          <p:cNvSpPr txBox="1"/>
          <p:nvPr/>
        </p:nvSpPr>
        <p:spPr>
          <a:xfrm>
            <a:off x="667978" y="5110507"/>
            <a:ext cx="2999022" cy="923330"/>
          </a:xfrm>
          <a:prstGeom prst="rect">
            <a:avLst/>
          </a:prstGeom>
          <a:noFill/>
        </p:spPr>
        <p:txBody>
          <a:bodyPr wrap="square" rtlCol="0">
            <a:spAutoFit/>
          </a:bodyPr>
          <a:lstStyle/>
          <a:p>
            <a:pPr marL="114300" lvl="0" algn="ctr" rtl="0">
              <a:spcBef>
                <a:spcPts val="1200"/>
              </a:spcBef>
              <a:spcAft>
                <a:spcPts val="0"/>
              </a:spcAft>
              <a:buSzPts val="1800"/>
            </a:pPr>
            <a:r>
              <a:rPr lang="en-GB">
                <a:latin typeface="Arial" panose="020B0604020202020204" pitchFamily="34" charset="0"/>
                <a:cs typeface="Arial" panose="020B0604020202020204" pitchFamily="34" charset="0"/>
              </a:rPr>
              <a:t>Make calculations for cells in series, parallel and in an array.</a:t>
            </a:r>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20</a:t>
            </a:fld>
            <a:endParaRPr lang="en-US" b="0">
              <a:solidFill>
                <a:schemeClr val="bg1"/>
              </a:solidFill>
            </a:endParaRPr>
          </a:p>
        </p:txBody>
      </p:sp>
      <p:sp>
        <p:nvSpPr>
          <p:cNvPr id="2" name="Footer Placeholder 3">
            <a:extLst>
              <a:ext uri="{FF2B5EF4-FFF2-40B4-BE49-F238E27FC236}">
                <a16:creationId xmlns:a16="http://schemas.microsoft.com/office/drawing/2014/main" id="{D3F08342-CE11-6D2C-7685-1BABBBF904B5}"/>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pic>
        <p:nvPicPr>
          <p:cNvPr id="6" name="Picture 5">
            <a:extLst>
              <a:ext uri="{FF2B5EF4-FFF2-40B4-BE49-F238E27FC236}">
                <a16:creationId xmlns:a16="http://schemas.microsoft.com/office/drawing/2014/main" id="{01ADF7BD-359F-B688-0B00-B83C7E61F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3295" y="3580766"/>
            <a:ext cx="3695595" cy="3585826"/>
          </a:xfrm>
          <a:prstGeom prst="rect">
            <a:avLst/>
          </a:prstGeom>
        </p:spPr>
      </p:pic>
      <p:sp>
        <p:nvSpPr>
          <p:cNvPr id="9" name="TextBox 8">
            <a:extLst>
              <a:ext uri="{FF2B5EF4-FFF2-40B4-BE49-F238E27FC236}">
                <a16:creationId xmlns:a16="http://schemas.microsoft.com/office/drawing/2014/main" id="{B77C2412-7301-11CA-5A3D-5727C33B4ADB}"/>
              </a:ext>
            </a:extLst>
          </p:cNvPr>
          <p:cNvSpPr txBox="1"/>
          <p:nvPr/>
        </p:nvSpPr>
        <p:spPr>
          <a:xfrm>
            <a:off x="4681581" y="4695009"/>
            <a:ext cx="2999022" cy="1754326"/>
          </a:xfrm>
          <a:prstGeom prst="rect">
            <a:avLst/>
          </a:prstGeom>
          <a:noFill/>
        </p:spPr>
        <p:txBody>
          <a:bodyPr wrap="square" rtlCol="0">
            <a:spAutoFit/>
          </a:bodyP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Calculate the internal resistance of a battery and predict its effect on battery performance when connected to high and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low resistance loads.</a:t>
            </a:r>
          </a:p>
        </p:txBody>
      </p:sp>
      <p:pic>
        <p:nvPicPr>
          <p:cNvPr id="17" name="Picture 16">
            <a:extLst>
              <a:ext uri="{FF2B5EF4-FFF2-40B4-BE49-F238E27FC236}">
                <a16:creationId xmlns:a16="http://schemas.microsoft.com/office/drawing/2014/main" id="{4F672449-6691-023B-3EC9-510041B92B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6178" y="3580766"/>
            <a:ext cx="3694142" cy="3584415"/>
          </a:xfrm>
          <a:prstGeom prst="rect">
            <a:avLst/>
          </a:prstGeom>
        </p:spPr>
      </p:pic>
      <p:sp>
        <p:nvSpPr>
          <p:cNvPr id="10" name="TextBox 9">
            <a:extLst>
              <a:ext uri="{FF2B5EF4-FFF2-40B4-BE49-F238E27FC236}">
                <a16:creationId xmlns:a16="http://schemas.microsoft.com/office/drawing/2014/main" id="{8628A289-BC78-C3AE-6436-778F32086E0E}"/>
              </a:ext>
            </a:extLst>
          </p:cNvPr>
          <p:cNvSpPr txBox="1"/>
          <p:nvPr/>
        </p:nvSpPr>
        <p:spPr>
          <a:xfrm>
            <a:off x="8588498" y="4695009"/>
            <a:ext cx="2999022" cy="1754326"/>
          </a:xfrm>
          <a:prstGeom prst="rect">
            <a:avLst/>
          </a:prstGeom>
          <a:noFill/>
        </p:spPr>
        <p:txBody>
          <a:bodyPr wrap="square" rtlCol="0">
            <a:spAutoFit/>
          </a:bodyP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Apply your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understanding to consider an electric vehicle (EV) battery pack design and identify important safety considerations.</a:t>
            </a:r>
          </a:p>
        </p:txBody>
      </p:sp>
    </p:spTree>
    <p:extLst>
      <p:ext uri="{BB962C8B-B14F-4D97-AF65-F5344CB8AC3E}">
        <p14:creationId xmlns:p14="http://schemas.microsoft.com/office/powerpoint/2010/main" val="1818866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ECCD1-09F1-94A3-57E2-095EA57D7210}"/>
              </a:ext>
            </a:extLst>
          </p:cNvPr>
          <p:cNvSpPr>
            <a:spLocks noGrp="1"/>
          </p:cNvSpPr>
          <p:nvPr>
            <p:ph type="title"/>
          </p:nvPr>
        </p:nvSpPr>
        <p:spPr>
          <a:xfrm>
            <a:off x="411858" y="1445908"/>
            <a:ext cx="14022170" cy="728133"/>
          </a:xfrm>
        </p:spPr>
        <p:txBody>
          <a:bodyPr>
            <a:normAutofit/>
          </a:bodyPr>
          <a:lstStyle/>
          <a:p>
            <a:r>
              <a:rPr lang="en-NZ"/>
              <a:t>Introduction and overview</a:t>
            </a:r>
            <a:endParaRPr lang="en-US"/>
          </a:p>
        </p:txBody>
      </p:sp>
      <p:sp>
        <p:nvSpPr>
          <p:cNvPr id="4" name="Content Placeholder 3">
            <a:extLst>
              <a:ext uri="{FF2B5EF4-FFF2-40B4-BE49-F238E27FC236}">
                <a16:creationId xmlns:a16="http://schemas.microsoft.com/office/drawing/2014/main" id="{EC168DEF-4851-9EA4-624D-B8BADDE14C15}"/>
              </a:ext>
            </a:extLst>
          </p:cNvPr>
          <p:cNvSpPr>
            <a:spLocks noGrp="1"/>
          </p:cNvSpPr>
          <p:nvPr>
            <p:ph idx="4294967295"/>
          </p:nvPr>
        </p:nvSpPr>
        <p:spPr>
          <a:xfrm>
            <a:off x="411858" y="2408039"/>
            <a:ext cx="14893791" cy="1007118"/>
          </a:xfrm>
        </p:spPr>
        <p:txBody>
          <a:bodyPr>
            <a:noAutofit/>
          </a:bodyPr>
          <a:lstStyle/>
          <a:p>
            <a:pPr marL="0" lvl="0" indent="0" algn="l" rtl="0">
              <a:spcBef>
                <a:spcPts val="0"/>
              </a:spcBef>
              <a:spcAft>
                <a:spcPts val="0"/>
              </a:spcAft>
              <a:buNone/>
            </a:pPr>
            <a:r>
              <a:rPr lang="en-GB" sz="1400">
                <a:solidFill>
                  <a:schemeClr val="dk1"/>
                </a:solidFill>
              </a:rPr>
              <a:t>These resources help practitioners to deliver the batteries components of engineering and manufacturing-related qualifications at levels 2 and 3. They introduce the topic and stimulate learners to explore and reflect on key concepts and are designed to complement and enhance practitioners’ own lesson materials and schemes of work.</a:t>
            </a:r>
          </a:p>
        </p:txBody>
      </p:sp>
      <p:sp>
        <p:nvSpPr>
          <p:cNvPr id="5" name="Text Placeholder 4">
            <a:extLst>
              <a:ext uri="{FF2B5EF4-FFF2-40B4-BE49-F238E27FC236}">
                <a16:creationId xmlns:a16="http://schemas.microsoft.com/office/drawing/2014/main" id="{84FC9109-6995-618F-DD2B-0AC648071D83}"/>
              </a:ext>
            </a:extLst>
          </p:cNvPr>
          <p:cNvSpPr>
            <a:spLocks noGrp="1"/>
          </p:cNvSpPr>
          <p:nvPr>
            <p:ph type="body" sz="quarter" idx="4294967295"/>
          </p:nvPr>
        </p:nvSpPr>
        <p:spPr>
          <a:xfrm>
            <a:off x="411858" y="3021751"/>
            <a:ext cx="14727336" cy="741680"/>
          </a:xfrm>
        </p:spPr>
        <p:txBody>
          <a:bodyPr>
            <a:noAutofit/>
          </a:bodyPr>
          <a:lstStyle/>
          <a:p>
            <a:pPr marL="0" lvl="0" indent="0" algn="l" rtl="0">
              <a:spcBef>
                <a:spcPts val="0"/>
              </a:spcBef>
              <a:spcAft>
                <a:spcPts val="600"/>
              </a:spcAft>
              <a:buClr>
                <a:schemeClr val="dk1"/>
              </a:buClr>
              <a:buSzPts val="1100"/>
              <a:buFont typeface="Arial"/>
              <a:buNone/>
            </a:pPr>
            <a:r>
              <a:rPr lang="en-NZ" sz="2000" b="1"/>
              <a:t>Resources summary</a:t>
            </a:r>
          </a:p>
          <a:p>
            <a:pPr marL="0" lvl="0" indent="0" algn="l" rtl="0">
              <a:spcBef>
                <a:spcPts val="0"/>
              </a:spcBef>
              <a:spcAft>
                <a:spcPts val="0"/>
              </a:spcAft>
              <a:buClr>
                <a:schemeClr val="dk1"/>
              </a:buClr>
              <a:buSzPts val="1100"/>
              <a:buFont typeface="Arial"/>
              <a:buNone/>
            </a:pPr>
            <a:r>
              <a:rPr lang="en-NZ" sz="1400" b="1"/>
              <a:t>Prerequisites</a:t>
            </a:r>
            <a:r>
              <a:rPr lang="en-NZ" sz="1400"/>
              <a:t> – </a:t>
            </a:r>
            <a:r>
              <a:rPr lang="en-GB" sz="1400">
                <a:solidFill>
                  <a:schemeClr val="dk1"/>
                </a:solidFill>
              </a:rPr>
              <a:t>It is recommended that learners complete </a:t>
            </a:r>
            <a:r>
              <a:rPr lang="en-GB" sz="1400" b="1">
                <a:solidFill>
                  <a:schemeClr val="dk1"/>
                </a:solidFill>
              </a:rPr>
              <a:t>1. </a:t>
            </a:r>
            <a:r>
              <a:rPr lang="en-GB" sz="1400" b="1">
                <a:solidFill>
                  <a:schemeClr val="dk1"/>
                </a:solidFill>
                <a:ea typeface="Roboto"/>
                <a:sym typeface="Roboto"/>
              </a:rPr>
              <a:t>Introducing battery technologies </a:t>
            </a:r>
            <a:r>
              <a:rPr lang="en-GB" sz="1400">
                <a:solidFill>
                  <a:schemeClr val="dk1"/>
                </a:solidFill>
                <a:ea typeface="Roboto"/>
                <a:sym typeface="Roboto"/>
              </a:rPr>
              <a:t>and </a:t>
            </a:r>
            <a:r>
              <a:rPr lang="en-GB" sz="1400" b="1">
                <a:solidFill>
                  <a:schemeClr val="dk1"/>
                </a:solidFill>
                <a:ea typeface="Roboto"/>
                <a:sym typeface="Roboto"/>
              </a:rPr>
              <a:t>2. Cell chemistry </a:t>
            </a:r>
            <a:r>
              <a:rPr lang="en-GB" sz="1400">
                <a:solidFill>
                  <a:schemeClr val="dk1"/>
                </a:solidFill>
                <a:ea typeface="Roboto"/>
                <a:sym typeface="Roboto"/>
              </a:rPr>
              <a:t>before starting this resource.</a:t>
            </a:r>
            <a:endParaRPr lang="en-GB" sz="1400">
              <a:solidFill>
                <a:srgbClr val="FF0000"/>
              </a:solidFill>
            </a:endParaRPr>
          </a:p>
          <a:p>
            <a:pPr marL="0" lvl="0" indent="0" algn="l" rtl="0">
              <a:spcBef>
                <a:spcPts val="0"/>
              </a:spcBef>
              <a:spcAft>
                <a:spcPts val="0"/>
              </a:spcAft>
              <a:buNone/>
            </a:pPr>
            <a:endParaRPr lang="en-GB" sz="1400">
              <a:solidFill>
                <a:srgbClr val="FF0000"/>
              </a:solidFill>
            </a:endParaRPr>
          </a:p>
          <a:p>
            <a:pPr>
              <a:lnSpc>
                <a:spcPct val="100000"/>
              </a:lnSpc>
              <a:spcAft>
                <a:spcPts val="600"/>
              </a:spcAft>
            </a:pPr>
            <a:endParaRPr lang="en-NZ" sz="2000" b="1"/>
          </a:p>
        </p:txBody>
      </p:sp>
      <p:sp>
        <p:nvSpPr>
          <p:cNvPr id="6" name="Text Placeholder 5">
            <a:extLst>
              <a:ext uri="{FF2B5EF4-FFF2-40B4-BE49-F238E27FC236}">
                <a16:creationId xmlns:a16="http://schemas.microsoft.com/office/drawing/2014/main" id="{227327AC-94C5-0175-30D1-86F3D3996436}"/>
              </a:ext>
            </a:extLst>
          </p:cNvPr>
          <p:cNvSpPr>
            <a:spLocks noGrp="1"/>
          </p:cNvSpPr>
          <p:nvPr>
            <p:ph type="body" sz="quarter" idx="4294967295"/>
          </p:nvPr>
        </p:nvSpPr>
        <p:spPr>
          <a:xfrm>
            <a:off x="8302085" y="5280240"/>
            <a:ext cx="7229652" cy="4078017"/>
          </a:xfrm>
        </p:spPr>
        <p:txBody>
          <a:bodyPr>
            <a:normAutofit/>
          </a:bodyPr>
          <a:lstStyle/>
          <a:p>
            <a:pPr marL="0" lvl="0" indent="0" algn="l" rtl="0">
              <a:spcBef>
                <a:spcPts val="0"/>
              </a:spcBef>
              <a:spcAft>
                <a:spcPts val="0"/>
              </a:spcAft>
              <a:buNone/>
            </a:pPr>
            <a:r>
              <a:rPr lang="en-GB" sz="1400">
                <a:solidFill>
                  <a:schemeClr val="dk1"/>
                </a:solidFill>
              </a:rPr>
              <a:t>The Level 3 resources explore cell chemistry and novel cell technologies, combining cells in series, parallel and arrays to design batteries, and the role batteries will play in home and grid storage as the UK transitions towards a net zero carbon economy.</a:t>
            </a:r>
          </a:p>
        </p:txBody>
      </p:sp>
      <p:graphicFrame>
        <p:nvGraphicFramePr>
          <p:cNvPr id="9" name="Table 9">
            <a:extLst>
              <a:ext uri="{FF2B5EF4-FFF2-40B4-BE49-F238E27FC236}">
                <a16:creationId xmlns:a16="http://schemas.microsoft.com/office/drawing/2014/main" id="{94E333A9-57E9-2930-08FC-2F5FAA06F171}"/>
              </a:ext>
            </a:extLst>
          </p:cNvPr>
          <p:cNvGraphicFramePr>
            <a:graphicFrameLocks noGrp="1"/>
          </p:cNvGraphicFramePr>
          <p:nvPr>
            <p:extLst>
              <p:ext uri="{D42A27DB-BD31-4B8C-83A1-F6EECF244321}">
                <p14:modId xmlns:p14="http://schemas.microsoft.com/office/powerpoint/2010/main" val="2126772998"/>
              </p:ext>
            </p:extLst>
          </p:nvPr>
        </p:nvGraphicFramePr>
        <p:xfrm>
          <a:off x="473222" y="3891263"/>
          <a:ext cx="15351960" cy="741680"/>
        </p:xfrm>
        <a:graphic>
          <a:graphicData uri="http://schemas.openxmlformats.org/drawingml/2006/table">
            <a:tbl>
              <a:tblPr firstRow="1" bandRow="1">
                <a:tableStyleId>{F2DE63D5-997A-4646-A377-4702673A728D}</a:tableStyleId>
              </a:tblPr>
              <a:tblGrid>
                <a:gridCol w="3471761">
                  <a:extLst>
                    <a:ext uri="{9D8B030D-6E8A-4147-A177-3AD203B41FA5}">
                      <a16:colId xmlns:a16="http://schemas.microsoft.com/office/drawing/2014/main" val="775593405"/>
                    </a:ext>
                  </a:extLst>
                </a:gridCol>
                <a:gridCol w="914513">
                  <a:extLst>
                    <a:ext uri="{9D8B030D-6E8A-4147-A177-3AD203B41FA5}">
                      <a16:colId xmlns:a16="http://schemas.microsoft.com/office/drawing/2014/main" val="1341920397"/>
                    </a:ext>
                  </a:extLst>
                </a:gridCol>
                <a:gridCol w="3409219">
                  <a:extLst>
                    <a:ext uri="{9D8B030D-6E8A-4147-A177-3AD203B41FA5}">
                      <a16:colId xmlns:a16="http://schemas.microsoft.com/office/drawing/2014/main" val="2584098693"/>
                    </a:ext>
                  </a:extLst>
                </a:gridCol>
                <a:gridCol w="2358792">
                  <a:extLst>
                    <a:ext uri="{9D8B030D-6E8A-4147-A177-3AD203B41FA5}">
                      <a16:colId xmlns:a16="http://schemas.microsoft.com/office/drawing/2014/main" val="4119896531"/>
                    </a:ext>
                  </a:extLst>
                </a:gridCol>
                <a:gridCol w="1980220">
                  <a:extLst>
                    <a:ext uri="{9D8B030D-6E8A-4147-A177-3AD203B41FA5}">
                      <a16:colId xmlns:a16="http://schemas.microsoft.com/office/drawing/2014/main" val="946961469"/>
                    </a:ext>
                  </a:extLst>
                </a:gridCol>
                <a:gridCol w="1557967">
                  <a:extLst>
                    <a:ext uri="{9D8B030D-6E8A-4147-A177-3AD203B41FA5}">
                      <a16:colId xmlns:a16="http://schemas.microsoft.com/office/drawing/2014/main" val="2540207167"/>
                    </a:ext>
                  </a:extLst>
                </a:gridCol>
                <a:gridCol w="1659488">
                  <a:extLst>
                    <a:ext uri="{9D8B030D-6E8A-4147-A177-3AD203B41FA5}">
                      <a16:colId xmlns:a16="http://schemas.microsoft.com/office/drawing/2014/main" val="185756884"/>
                    </a:ext>
                  </a:extLst>
                </a:gridCol>
              </a:tblGrid>
              <a:tr h="370840">
                <a:tc>
                  <a:txBody>
                    <a:bodyPr/>
                    <a:lstStyle/>
                    <a:p>
                      <a:pPr algn="ctr"/>
                      <a:r>
                        <a:rPr lang="en-US" sz="1600">
                          <a:latin typeface="Arial" panose="020B0604020202020204" pitchFamily="34" charset="0"/>
                          <a:cs typeface="Arial" panose="020B0604020202020204" pitchFamily="34" charset="0"/>
                        </a:rPr>
                        <a:t>Resource name</a:t>
                      </a:r>
                    </a:p>
                  </a:txBody>
                  <a:tcPr>
                    <a:lnL w="12700" cap="flat" cmpd="sng" algn="ctr">
                      <a:solidFill>
                        <a:schemeClr val="tx1"/>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Level</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a:cs typeface="Arial"/>
                        </a:rPr>
                        <a:t>PPT slides + notes – practitioner</a:t>
                      </a:r>
                      <a:endParaRPr lang="en-US"/>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a:cs typeface="Arial"/>
                        </a:rPr>
                        <a:t>PPT slides – learner</a:t>
                      </a:r>
                      <a:endParaRPr lang="en-US" sz="1600">
                        <a:latin typeface="Arial" panose="020B0604020202020204" pitchFamily="34" charset="0"/>
                        <a:cs typeface="Arial" panose="020B0604020202020204" pitchFamily="34" charset="0"/>
                      </a:endParaRP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Activity sheets</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Film</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600">
                          <a:latin typeface="Arial" panose="020B0604020202020204" pitchFamily="34" charset="0"/>
                          <a:cs typeface="Arial" panose="020B0604020202020204" pitchFamily="34" charset="0"/>
                        </a:rPr>
                        <a:t>Interactive</a:t>
                      </a:r>
                    </a:p>
                  </a:txBody>
                  <a:tcPr>
                    <a:lnL w="12700" cap="flat" cmpd="sng" algn="ctr">
                      <a:solidFill>
                        <a:schemeClr val="bg1">
                          <a:lumMod val="8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3411087963"/>
                  </a:ext>
                </a:extLst>
              </a:tr>
              <a:tr h="370840">
                <a:tc>
                  <a:txBody>
                    <a:bodyPr/>
                    <a:lstStyle/>
                    <a:p>
                      <a:pPr marL="91440" marR="91440" lvl="0" indent="0" algn="l" rtl="0">
                        <a:spcBef>
                          <a:spcPts val="0"/>
                        </a:spcBef>
                        <a:spcAft>
                          <a:spcPts val="0"/>
                        </a:spcAft>
                        <a:buClr>
                          <a:schemeClr val="dk1"/>
                        </a:buClr>
                        <a:buSzPts val="1100"/>
                        <a:buFont typeface="Arial"/>
                        <a:buNone/>
                      </a:pPr>
                      <a:r>
                        <a:rPr lang="en-GB" sz="1400">
                          <a:solidFill>
                            <a:schemeClr val="dk1"/>
                          </a:solidFill>
                          <a:latin typeface="Arial" panose="020B0604020202020204" pitchFamily="34" charset="0"/>
                          <a:cs typeface="Arial" panose="020B0604020202020204" pitchFamily="34" charset="0"/>
                        </a:rPr>
                        <a:t>3. Battery design and performance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latin typeface="Arial" panose="020B0604020202020204" pitchFamily="34" charset="0"/>
                          <a:cs typeface="Arial" panose="020B0604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solidFill>
                          <a:schemeClr val="accent2"/>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4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6966545"/>
                  </a:ext>
                </a:extLst>
              </a:tr>
            </a:tbl>
          </a:graphicData>
        </a:graphic>
      </p:graphicFrame>
      <p:sp>
        <p:nvSpPr>
          <p:cNvPr id="10" name="Rectangle 9">
            <a:extLst>
              <a:ext uri="{FF2B5EF4-FFF2-40B4-BE49-F238E27FC236}">
                <a16:creationId xmlns:a16="http://schemas.microsoft.com/office/drawing/2014/main" id="{B29B837E-AECA-25E9-AD7B-E6D21CE8C578}"/>
              </a:ext>
            </a:extLst>
          </p:cNvPr>
          <p:cNvSpPr/>
          <p:nvPr/>
        </p:nvSpPr>
        <p:spPr>
          <a:xfrm>
            <a:off x="411858" y="4881897"/>
            <a:ext cx="7367576" cy="3493264"/>
          </a:xfrm>
          <a:prstGeom prst="rect">
            <a:avLst/>
          </a:prstGeom>
        </p:spPr>
        <p:txBody>
          <a:bodyPr wrap="square">
            <a:spAutoFit/>
          </a:bodyPr>
          <a:lstStyle/>
          <a:p>
            <a:pPr>
              <a:spcAft>
                <a:spcPts val="600"/>
              </a:spcAft>
            </a:pPr>
            <a:r>
              <a:rPr lang="en-NZ" sz="2000" b="1">
                <a:latin typeface="Arial" panose="020B0604020202020204" pitchFamily="34" charset="0"/>
                <a:cs typeface="Arial" panose="020B0604020202020204" pitchFamily="34" charset="0"/>
              </a:rPr>
              <a:t>Delivery</a:t>
            </a:r>
          </a:p>
          <a:p>
            <a:pPr marL="0" lvl="0" indent="0" algn="l" rtl="0">
              <a:spcBef>
                <a:spcPts val="0"/>
              </a:spcBef>
              <a:spcAft>
                <a:spcPts val="0"/>
              </a:spcAft>
              <a:buClr>
                <a:schemeClr val="dk1"/>
              </a:buClr>
              <a:buSzPts val="1100"/>
              <a:buFont typeface="Arial"/>
              <a:buNone/>
            </a:pPr>
            <a:r>
              <a:rPr lang="en-GB" sz="1400">
                <a:solidFill>
                  <a:schemeClr val="dk1"/>
                </a:solidFill>
                <a:latin typeface="Arial" panose="020B0604020202020204" pitchFamily="34" charset="0"/>
                <a:cs typeface="Arial" panose="020B0604020202020204" pitchFamily="34" charset="0"/>
              </a:rPr>
              <a:t>Delivery suggestions for practitioners, and suggested answers where appropriate, are in the presenter’s notes for each slide. The core activities in each resource provide around   60 mins of learning time, though additional suggestions, including independent learning, can extend this time significantly. </a:t>
            </a:r>
          </a:p>
          <a:p>
            <a:pPr>
              <a:spcBef>
                <a:spcPts val="1200"/>
              </a:spcBef>
              <a:spcAft>
                <a:spcPts val="600"/>
              </a:spcAft>
            </a:pPr>
            <a:r>
              <a:rPr lang="en-NZ" sz="2000" b="1">
                <a:latin typeface="Arial" panose="020B0604020202020204" pitchFamily="34" charset="0"/>
                <a:cs typeface="Arial" panose="020B0604020202020204" pitchFamily="34" charset="0"/>
              </a:rPr>
              <a:t>Overarching theme/big questions</a:t>
            </a:r>
          </a:p>
          <a:p>
            <a:pPr marL="0" lvl="0" indent="0" algn="l" rtl="0">
              <a:spcBef>
                <a:spcPts val="0"/>
              </a:spcBef>
              <a:spcAft>
                <a:spcPts val="0"/>
              </a:spcAft>
              <a:buNone/>
            </a:pPr>
            <a:r>
              <a:rPr lang="en-GB" sz="1400">
                <a:solidFill>
                  <a:schemeClr val="dk1"/>
                </a:solidFill>
                <a:latin typeface="Arial" panose="020B0604020202020204" pitchFamily="34" charset="0"/>
                <a:cs typeface="Arial" panose="020B0604020202020204" pitchFamily="34" charset="0"/>
              </a:rPr>
              <a:t>How can we design batteries to fulfil a wide range of applications?</a:t>
            </a:r>
          </a:p>
          <a:p>
            <a:pPr marL="0" lvl="0" indent="0" algn="l" rtl="0">
              <a:spcBef>
                <a:spcPts val="0"/>
              </a:spcBef>
              <a:spcAft>
                <a:spcPts val="0"/>
              </a:spcAft>
              <a:buNone/>
            </a:pPr>
            <a:r>
              <a:rPr lang="en-GB" sz="1400">
                <a:solidFill>
                  <a:schemeClr val="dk1"/>
                </a:solidFill>
                <a:latin typeface="Arial" panose="020B0604020202020204" pitchFamily="34" charset="0"/>
                <a:cs typeface="Arial" panose="020B0604020202020204" pitchFamily="34" charset="0"/>
              </a:rPr>
              <a:t>How can batteries become more sustainable and contribute to a net zero carbon economy?</a:t>
            </a:r>
          </a:p>
          <a:p>
            <a:pPr lvl="0">
              <a:spcBef>
                <a:spcPts val="1200"/>
              </a:spcBef>
              <a:spcAft>
                <a:spcPts val="600"/>
              </a:spcAft>
              <a:buClr>
                <a:srgbClr val="000000"/>
              </a:buClr>
              <a:buSzPts val="1000"/>
            </a:pPr>
            <a:r>
              <a:rPr lang="en-NZ" sz="2000" b="1">
                <a:latin typeface="Arial" panose="020B0604020202020204" pitchFamily="34" charset="0"/>
                <a:cs typeface="Arial" panose="020B0604020202020204" pitchFamily="34" charset="0"/>
              </a:rPr>
              <a:t>Overview</a:t>
            </a:r>
          </a:p>
          <a:p>
            <a:pPr marL="0" lvl="0" indent="0" algn="l" rtl="0">
              <a:spcBef>
                <a:spcPts val="0"/>
              </a:spcBef>
              <a:spcAft>
                <a:spcPts val="0"/>
              </a:spcAft>
              <a:buNone/>
            </a:pPr>
            <a:r>
              <a:rPr lang="en-GB" sz="1400">
                <a:solidFill>
                  <a:schemeClr val="dk1"/>
                </a:solidFill>
                <a:latin typeface="Arial" panose="020B0604020202020204" pitchFamily="34" charset="0"/>
                <a:cs typeface="Arial" panose="020B0604020202020204" pitchFamily="34" charset="0"/>
              </a:rPr>
              <a:t>The Level 2 resource introduces some key ideas in battery technology: selection criteria for batteries, capacity measured in Ah and </a:t>
            </a:r>
            <a:r>
              <a:rPr lang="en-GB" sz="1400" err="1">
                <a:solidFill>
                  <a:schemeClr val="dk1"/>
                </a:solidFill>
                <a:latin typeface="Arial" panose="020B0604020202020204" pitchFamily="34" charset="0"/>
                <a:cs typeface="Arial" panose="020B0604020202020204" pitchFamily="34" charset="0"/>
              </a:rPr>
              <a:t>Wh</a:t>
            </a:r>
            <a:r>
              <a:rPr lang="en-GB" sz="1400">
                <a:solidFill>
                  <a:schemeClr val="dk1"/>
                </a:solidFill>
                <a:latin typeface="Arial" panose="020B0604020202020204" pitchFamily="34" charset="0"/>
                <a:cs typeface="Arial" panose="020B0604020202020204" pitchFamily="34" charset="0"/>
              </a:rPr>
              <a:t>, and transitioning batteries towards a circular economy that minimises waste.</a:t>
            </a:r>
          </a:p>
        </p:txBody>
      </p:sp>
      <p:pic>
        <p:nvPicPr>
          <p:cNvPr id="14" name="Graphic 13" descr="Tick with solid fill">
            <a:extLst>
              <a:ext uri="{FF2B5EF4-FFF2-40B4-BE49-F238E27FC236}">
                <a16:creationId xmlns:a16="http://schemas.microsoft.com/office/drawing/2014/main" id="{B059E57B-E673-F052-24D0-E351EE0F727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52709" y="4287495"/>
            <a:ext cx="329406" cy="329406"/>
          </a:xfrm>
          <a:prstGeom prst="rect">
            <a:avLst/>
          </a:prstGeom>
        </p:spPr>
      </p:pic>
      <p:pic>
        <p:nvPicPr>
          <p:cNvPr id="18" name="Graphic 17" descr="Tick with solid fill">
            <a:extLst>
              <a:ext uri="{FF2B5EF4-FFF2-40B4-BE49-F238E27FC236}">
                <a16:creationId xmlns:a16="http://schemas.microsoft.com/office/drawing/2014/main" id="{F7F35B20-BFEA-2937-A5ED-B9B930C7021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87750" y="4287495"/>
            <a:ext cx="329406" cy="329406"/>
          </a:xfrm>
          <a:prstGeom prst="rect">
            <a:avLst/>
          </a:prstGeom>
        </p:spPr>
      </p:pic>
      <p:pic>
        <p:nvPicPr>
          <p:cNvPr id="20" name="Graphic 19" descr="Tick with solid fill">
            <a:extLst>
              <a:ext uri="{FF2B5EF4-FFF2-40B4-BE49-F238E27FC236}">
                <a16:creationId xmlns:a16="http://schemas.microsoft.com/office/drawing/2014/main" id="{5F429B78-E19A-21E6-8B9E-50A8381F6B2B}"/>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855508" y="4287495"/>
            <a:ext cx="329406" cy="329406"/>
          </a:xfrm>
          <a:prstGeom prst="rect">
            <a:avLst/>
          </a:prstGeom>
        </p:spPr>
      </p:pic>
      <p:sp>
        <p:nvSpPr>
          <p:cNvPr id="15" name="Slide Number Placeholder 5">
            <a:extLst>
              <a:ext uri="{FF2B5EF4-FFF2-40B4-BE49-F238E27FC236}">
                <a16:creationId xmlns:a16="http://schemas.microsoft.com/office/drawing/2014/main" id="{74243A20-BB5E-B9DF-99D5-85EC32CBB5BD}"/>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3</a:t>
            </a:fld>
            <a:endParaRPr lang="en-US" b="0">
              <a:solidFill>
                <a:schemeClr val="bg1"/>
              </a:solidFill>
            </a:endParaRPr>
          </a:p>
        </p:txBody>
      </p:sp>
      <p:sp>
        <p:nvSpPr>
          <p:cNvPr id="3" name="Footer Placeholder 3">
            <a:extLst>
              <a:ext uri="{FF2B5EF4-FFF2-40B4-BE49-F238E27FC236}">
                <a16:creationId xmlns:a16="http://schemas.microsoft.com/office/drawing/2014/main" id="{02C11AF2-D763-B71F-8A91-6AA712A73497}"/>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a:solidFill>
                  <a:schemeClr val="dk1"/>
                </a:solidFill>
              </a:rPr>
              <a:t>3. Battery design and performance</a:t>
            </a:r>
            <a:r>
              <a:rPr lang="en"/>
              <a:t> </a:t>
            </a:r>
            <a:r>
              <a:rPr lang="en-US"/>
              <a:t>| Practitioner guide</a:t>
            </a:r>
          </a:p>
        </p:txBody>
      </p:sp>
    </p:spTree>
    <p:extLst>
      <p:ext uri="{BB962C8B-B14F-4D97-AF65-F5344CB8AC3E}">
        <p14:creationId xmlns:p14="http://schemas.microsoft.com/office/powerpoint/2010/main" val="1525105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a:xfrm>
            <a:off x="411858" y="1445908"/>
            <a:ext cx="14022170" cy="728133"/>
          </a:xfrm>
        </p:spPr>
        <p:txBody>
          <a:bodyPr/>
          <a:lstStyle/>
          <a:p>
            <a:r>
              <a:rPr lang="en-US"/>
              <a:t>Learning outcomes and resource links </a:t>
            </a:r>
          </a:p>
        </p:txBody>
      </p:sp>
      <p:sp>
        <p:nvSpPr>
          <p:cNvPr id="7" name="Text Placeholder 9">
            <a:extLst>
              <a:ext uri="{FF2B5EF4-FFF2-40B4-BE49-F238E27FC236}">
                <a16:creationId xmlns:a16="http://schemas.microsoft.com/office/drawing/2014/main" id="{33FEE8A9-8F83-D3F8-DDD1-F15E9A5938FE}"/>
              </a:ext>
            </a:extLst>
          </p:cNvPr>
          <p:cNvSpPr>
            <a:spLocks noGrp="1"/>
          </p:cNvSpPr>
          <p:nvPr>
            <p:ph type="body" sz="quarter" idx="4294967295"/>
          </p:nvPr>
        </p:nvSpPr>
        <p:spPr>
          <a:xfrm>
            <a:off x="411858" y="2715066"/>
            <a:ext cx="7543422" cy="5578036"/>
          </a:xfrm>
        </p:spPr>
        <p:txBody>
          <a:bodyPr/>
          <a:lstStyle/>
          <a:p>
            <a:pPr lvl="0">
              <a:spcBef>
                <a:spcPts val="0"/>
              </a:spcBef>
            </a:pPr>
            <a:r>
              <a:rPr lang="en-GB" sz="2000" b="1">
                <a:solidFill>
                  <a:schemeClr val="dk1"/>
                </a:solidFill>
              </a:rPr>
              <a:t>Level 3 resource</a:t>
            </a:r>
          </a:p>
          <a:p>
            <a:pPr marL="0" lvl="0" indent="0" algn="l" rtl="0">
              <a:spcBef>
                <a:spcPts val="1200"/>
              </a:spcBef>
              <a:spcAft>
                <a:spcPts val="0"/>
              </a:spcAft>
              <a:buNone/>
            </a:pPr>
            <a:r>
              <a:rPr lang="en-GB" sz="2000" b="1">
                <a:solidFill>
                  <a:schemeClr val="dk1"/>
                </a:solidFill>
              </a:rPr>
              <a:t>Battery design and performance</a:t>
            </a:r>
          </a:p>
          <a:p>
            <a:pPr marL="482918" lvl="0" indent="-342900" algn="l" rtl="0">
              <a:lnSpc>
                <a:spcPct val="100000"/>
              </a:lnSpc>
              <a:spcBef>
                <a:spcPts val="1200"/>
              </a:spcBef>
              <a:spcAft>
                <a:spcPts val="600"/>
              </a:spcAft>
              <a:buSzPct val="70000"/>
              <a:buFont typeface="Arial" panose="020B0604020202020204" pitchFamily="34" charset="0"/>
              <a:buChar char="•"/>
            </a:pPr>
            <a:r>
              <a:rPr lang="en-GB" sz="2000"/>
              <a:t>Make calculations for cells in series, parallel and in an array.</a:t>
            </a:r>
          </a:p>
          <a:p>
            <a:pPr marL="482918" lvl="0" indent="-342900" algn="l" rtl="0">
              <a:lnSpc>
                <a:spcPct val="100000"/>
              </a:lnSpc>
              <a:spcBef>
                <a:spcPts val="0"/>
              </a:spcBef>
              <a:spcAft>
                <a:spcPts val="600"/>
              </a:spcAft>
              <a:buSzPct val="70000"/>
              <a:buFont typeface="Arial" panose="020B0604020202020204" pitchFamily="34" charset="0"/>
              <a:buChar char="•"/>
            </a:pPr>
            <a:r>
              <a:rPr lang="en-GB" sz="2000"/>
              <a:t>Calculate the internal resistance of a battery and predict its effect on battery performance when connected to high and low resistance loads.</a:t>
            </a:r>
          </a:p>
          <a:p>
            <a:pPr marL="482918" lvl="0" indent="-342900" algn="l" rtl="0">
              <a:lnSpc>
                <a:spcPct val="100000"/>
              </a:lnSpc>
              <a:spcBef>
                <a:spcPts val="0"/>
              </a:spcBef>
              <a:spcAft>
                <a:spcPts val="600"/>
              </a:spcAft>
              <a:buSzPct val="70000"/>
              <a:buFont typeface="Arial" panose="020B0604020202020204" pitchFamily="34" charset="0"/>
              <a:buChar char="•"/>
            </a:pPr>
            <a:r>
              <a:rPr lang="en-GB" sz="2000"/>
              <a:t>Apply your understanding to consider an electric vehicle (EV) battery pack design and identify important safety considerations.</a:t>
            </a:r>
            <a:endParaRPr lang="en-GB" sz="2000">
              <a:solidFill>
                <a:schemeClr val="dk1"/>
              </a:solidFill>
            </a:endParaRPr>
          </a:p>
          <a:p>
            <a:pPr lvl="0">
              <a:spcBef>
                <a:spcPts val="1200"/>
              </a:spcBef>
              <a:buSzPct val="100000"/>
            </a:pPr>
            <a:endParaRPr lang="en-GB" sz="2000">
              <a:solidFill>
                <a:schemeClr val="dk1"/>
              </a:solidFill>
            </a:endParaRPr>
          </a:p>
        </p:txBody>
      </p:sp>
      <p:sp>
        <p:nvSpPr>
          <p:cNvPr id="8" name="Text Placeholder 10">
            <a:extLst>
              <a:ext uri="{FF2B5EF4-FFF2-40B4-BE49-F238E27FC236}">
                <a16:creationId xmlns:a16="http://schemas.microsoft.com/office/drawing/2014/main" id="{0BCFED62-256B-7F6F-6885-48013D2E5677}"/>
              </a:ext>
            </a:extLst>
          </p:cNvPr>
          <p:cNvSpPr>
            <a:spLocks noGrp="1"/>
          </p:cNvSpPr>
          <p:nvPr>
            <p:ph type="body" sz="quarter" idx="4294967295"/>
          </p:nvPr>
        </p:nvSpPr>
        <p:spPr>
          <a:xfrm>
            <a:off x="8540652" y="2760084"/>
            <a:ext cx="7716936" cy="5578036"/>
          </a:xfrm>
        </p:spPr>
        <p:txBody>
          <a:bodyPr/>
          <a:lstStyle/>
          <a:p>
            <a:pPr>
              <a:spcBef>
                <a:spcPts val="0"/>
              </a:spcBef>
              <a:spcAft>
                <a:spcPts val="1200"/>
              </a:spcAft>
            </a:pPr>
            <a:r>
              <a:rPr lang="en-GB" sz="2000" b="1" dirty="0">
                <a:solidFill>
                  <a:schemeClr val="dk1"/>
                </a:solidFill>
                <a:latin typeface="Arial"/>
                <a:cs typeface="Arial"/>
              </a:rPr>
              <a:t>Full resource list available for the topic of Battery technologies:</a:t>
            </a:r>
          </a:p>
          <a:p>
            <a:pPr marL="0" lvl="0" indent="0" algn="l" rtl="0">
              <a:spcBef>
                <a:spcPts val="0"/>
              </a:spcBef>
              <a:buNone/>
            </a:pPr>
            <a:r>
              <a:rPr lang="en-GB" sz="2000" dirty="0">
                <a:solidFill>
                  <a:schemeClr val="dk1"/>
                </a:solidFill>
                <a:latin typeface="Arial"/>
                <a:cs typeface="Arial"/>
              </a:rPr>
              <a:t>1. Introducing battery technologies (Level 2)</a:t>
            </a:r>
          </a:p>
          <a:p>
            <a:pPr marL="0" lvl="0" indent="0" algn="l" rtl="0">
              <a:spcBef>
                <a:spcPts val="0"/>
              </a:spcBef>
              <a:spcAft>
                <a:spcPts val="0"/>
              </a:spcAft>
              <a:buClr>
                <a:schemeClr val="dk1"/>
              </a:buClr>
              <a:buSzPts val="1100"/>
              <a:buFont typeface="Arial"/>
              <a:buNone/>
            </a:pPr>
            <a:r>
              <a:rPr lang="en-GB" sz="2000" dirty="0">
                <a:solidFill>
                  <a:schemeClr val="dk1"/>
                </a:solidFill>
                <a:latin typeface="Arial"/>
                <a:cs typeface="Arial"/>
              </a:rPr>
              <a:t>2. Cell chemistry (Level 3)</a:t>
            </a:r>
          </a:p>
          <a:p>
            <a:pPr marL="0" lvl="0" indent="0" algn="l" rtl="0">
              <a:spcBef>
                <a:spcPts val="0"/>
              </a:spcBef>
              <a:spcAft>
                <a:spcPts val="0"/>
              </a:spcAft>
              <a:buClr>
                <a:schemeClr val="dk1"/>
              </a:buClr>
              <a:buSzPts val="1100"/>
              <a:buFont typeface="Arial"/>
              <a:buNone/>
            </a:pPr>
            <a:r>
              <a:rPr lang="en-GB" sz="2000" b="1" dirty="0">
                <a:solidFill>
                  <a:schemeClr val="dk1"/>
                </a:solidFill>
                <a:latin typeface="Arial"/>
                <a:cs typeface="Arial"/>
              </a:rPr>
              <a:t>3. Battery design and performance (Level 3)</a:t>
            </a:r>
          </a:p>
          <a:p>
            <a:pPr marL="0" lvl="0" indent="0" algn="l" rtl="0">
              <a:spcBef>
                <a:spcPts val="0"/>
              </a:spcBef>
              <a:spcAft>
                <a:spcPts val="0"/>
              </a:spcAft>
              <a:buClr>
                <a:schemeClr val="dk1"/>
              </a:buClr>
              <a:buSzPts val="1100"/>
              <a:buFont typeface="Arial"/>
              <a:buNone/>
            </a:pPr>
            <a:r>
              <a:rPr lang="en-GB" sz="2000" dirty="0">
                <a:solidFill>
                  <a:schemeClr val="dk1"/>
                </a:solidFill>
                <a:latin typeface="Arial"/>
                <a:cs typeface="Arial"/>
              </a:rPr>
              <a:t>4. Batteries and energy storage (Level 3)</a:t>
            </a:r>
          </a:p>
          <a:p>
            <a:pPr lvl="0">
              <a:spcBef>
                <a:spcPts val="1200"/>
              </a:spcBef>
            </a:pPr>
            <a:endParaRPr lang="en-GB" sz="2000" b="1">
              <a:solidFill>
                <a:schemeClr val="dk1"/>
              </a:solidFill>
            </a:endParaRPr>
          </a:p>
          <a:p>
            <a:pPr lvl="0">
              <a:spcBef>
                <a:spcPts val="1200"/>
              </a:spcBef>
            </a:pPr>
            <a:r>
              <a:rPr lang="en-GB" sz="2000" b="1" dirty="0">
                <a:solidFill>
                  <a:schemeClr val="dk1"/>
                </a:solidFill>
                <a:latin typeface="Arial"/>
                <a:cs typeface="Arial"/>
              </a:rPr>
              <a:t>Links to other supported topics</a:t>
            </a:r>
          </a:p>
          <a:p>
            <a:pPr lvl="0">
              <a:spcBef>
                <a:spcPts val="1200"/>
              </a:spcBef>
            </a:pPr>
            <a:r>
              <a:rPr lang="en-GB" sz="2000" dirty="0">
                <a:solidFill>
                  <a:schemeClr val="dk1"/>
                </a:solidFill>
                <a:latin typeface="Arial"/>
                <a:cs typeface="Arial"/>
              </a:rPr>
              <a:t>Electrical machines, Innovation and emerging technologies, Renewable energy.</a:t>
            </a:r>
            <a:endParaRPr lang="en-GB" sz="2000" b="1" dirty="0">
              <a:solidFill>
                <a:schemeClr val="dk1"/>
              </a:solidFill>
              <a:latin typeface="Arial"/>
              <a:cs typeface="Arial"/>
            </a:endParaRPr>
          </a:p>
        </p:txBody>
      </p:sp>
      <p:sp>
        <p:nvSpPr>
          <p:cNvPr id="5" name="Slide Number Placeholder 5">
            <a:extLst>
              <a:ext uri="{FF2B5EF4-FFF2-40B4-BE49-F238E27FC236}">
                <a16:creationId xmlns:a16="http://schemas.microsoft.com/office/drawing/2014/main" id="{4DB3F62C-BD37-6289-8D6B-F67FC43747B9}"/>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4</a:t>
            </a:fld>
            <a:endParaRPr lang="en-US" b="0">
              <a:solidFill>
                <a:schemeClr val="bg1"/>
              </a:solidFill>
            </a:endParaRPr>
          </a:p>
        </p:txBody>
      </p:sp>
      <p:sp>
        <p:nvSpPr>
          <p:cNvPr id="2" name="Footer Placeholder 3">
            <a:extLst>
              <a:ext uri="{FF2B5EF4-FFF2-40B4-BE49-F238E27FC236}">
                <a16:creationId xmlns:a16="http://schemas.microsoft.com/office/drawing/2014/main" id="{BC6BA648-851E-A9A1-C04A-670F34E65BB4}"/>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a:solidFill>
                  <a:schemeClr val="dk1"/>
                </a:solidFill>
              </a:rPr>
              <a:t>3. Battery design and performance</a:t>
            </a:r>
            <a:r>
              <a:rPr lang="en"/>
              <a:t> </a:t>
            </a:r>
            <a:r>
              <a:rPr lang="en-US"/>
              <a:t>| Practitioner guide</a:t>
            </a:r>
          </a:p>
        </p:txBody>
      </p:sp>
    </p:spTree>
    <p:extLst>
      <p:ext uri="{BB962C8B-B14F-4D97-AF65-F5344CB8AC3E}">
        <p14:creationId xmlns:p14="http://schemas.microsoft.com/office/powerpoint/2010/main" val="932396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2382864-2219-8F7B-D17A-E4AD78A319B6}"/>
              </a:ext>
            </a:extLst>
          </p:cNvPr>
          <p:cNvSpPr>
            <a:spLocks noGrp="1"/>
          </p:cNvSpPr>
          <p:nvPr>
            <p:ph type="title"/>
          </p:nvPr>
        </p:nvSpPr>
        <p:spPr>
          <a:xfrm>
            <a:off x="411858" y="1445908"/>
            <a:ext cx="14022170" cy="728133"/>
          </a:xfrm>
        </p:spPr>
        <p:txBody>
          <a:bodyPr>
            <a:normAutofit/>
          </a:bodyPr>
          <a:lstStyle/>
          <a:p>
            <a:r>
              <a:rPr lang="en-NZ"/>
              <a:t>Subject coverage</a:t>
            </a:r>
            <a:endParaRPr lang="en-US"/>
          </a:p>
        </p:txBody>
      </p:sp>
      <p:sp>
        <p:nvSpPr>
          <p:cNvPr id="15" name="Text Placeholder 4">
            <a:extLst>
              <a:ext uri="{FF2B5EF4-FFF2-40B4-BE49-F238E27FC236}">
                <a16:creationId xmlns:a16="http://schemas.microsoft.com/office/drawing/2014/main" id="{453F1BEF-1D74-328E-ECE0-CC87CD20DF03}"/>
              </a:ext>
            </a:extLst>
          </p:cNvPr>
          <p:cNvSpPr txBox="1">
            <a:spLocks/>
          </p:cNvSpPr>
          <p:nvPr/>
        </p:nvSpPr>
        <p:spPr>
          <a:xfrm>
            <a:off x="5695999" y="2658794"/>
            <a:ext cx="3780000" cy="5634307"/>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57200" indent="-298450">
              <a:buClr>
                <a:schemeClr val="dk1"/>
              </a:buClr>
              <a:buSzPts val="1100"/>
              <a:buFont typeface="Arial" panose="020B0604020202020204" pitchFamily="34" charset="0"/>
              <a:buChar char="●"/>
            </a:pPr>
            <a:endParaRPr lang="en-GB" sz="1600">
              <a:solidFill>
                <a:schemeClr val="dk1"/>
              </a:solidFill>
            </a:endParaRPr>
          </a:p>
        </p:txBody>
      </p:sp>
      <p:sp>
        <p:nvSpPr>
          <p:cNvPr id="5" name="Text Placeholder 4">
            <a:extLst>
              <a:ext uri="{FF2B5EF4-FFF2-40B4-BE49-F238E27FC236}">
                <a16:creationId xmlns:a16="http://schemas.microsoft.com/office/drawing/2014/main" id="{93F189E8-2A7F-3B11-0D93-54EFAA707803}"/>
              </a:ext>
            </a:extLst>
          </p:cNvPr>
          <p:cNvSpPr txBox="1">
            <a:spLocks/>
          </p:cNvSpPr>
          <p:nvPr/>
        </p:nvSpPr>
        <p:spPr>
          <a:xfrm>
            <a:off x="5431761" y="2605928"/>
            <a:ext cx="4871343" cy="2682210"/>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lvl="0">
              <a:lnSpc>
                <a:spcPct val="100000"/>
              </a:lnSpc>
              <a:spcBef>
                <a:spcPts val="0"/>
              </a:spcBef>
              <a:buClr>
                <a:srgbClr val="000000"/>
              </a:buClr>
              <a:buSzPts val="1100"/>
            </a:pPr>
            <a:endParaRPr lang="en-GB" sz="1400" b="1">
              <a:solidFill>
                <a:srgbClr val="000000"/>
              </a:solidFill>
            </a:endParaRPr>
          </a:p>
        </p:txBody>
      </p:sp>
      <p:sp>
        <p:nvSpPr>
          <p:cNvPr id="4" name="Slide Number Placeholder 5">
            <a:extLst>
              <a:ext uri="{FF2B5EF4-FFF2-40B4-BE49-F238E27FC236}">
                <a16:creationId xmlns:a16="http://schemas.microsoft.com/office/drawing/2014/main" id="{A4B52539-ED96-FF72-DF8F-BFBAE22D6D01}"/>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5</a:t>
            </a:fld>
            <a:endParaRPr lang="en-US" b="0">
              <a:solidFill>
                <a:schemeClr val="bg1"/>
              </a:solidFill>
            </a:endParaRPr>
          </a:p>
        </p:txBody>
      </p:sp>
      <p:sp>
        <p:nvSpPr>
          <p:cNvPr id="6" name="Text Placeholder 4">
            <a:extLst>
              <a:ext uri="{FF2B5EF4-FFF2-40B4-BE49-F238E27FC236}">
                <a16:creationId xmlns:a16="http://schemas.microsoft.com/office/drawing/2014/main" id="{3BC1F492-A997-0CC5-F746-D1BDD82CCE23}"/>
              </a:ext>
            </a:extLst>
          </p:cNvPr>
          <p:cNvSpPr txBox="1">
            <a:spLocks/>
          </p:cNvSpPr>
          <p:nvPr/>
        </p:nvSpPr>
        <p:spPr>
          <a:xfrm>
            <a:off x="437602" y="2751003"/>
            <a:ext cx="638040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200" b="1">
                <a:solidFill>
                  <a:schemeClr val="dk1"/>
                </a:solidFill>
              </a:rPr>
              <a:t>Batteries</a:t>
            </a:r>
          </a:p>
          <a:p>
            <a:pPr marL="342900" lvl="0" indent="-342900">
              <a:spcBef>
                <a:spcPts val="0"/>
              </a:spcBef>
              <a:buClr>
                <a:schemeClr val="dk1"/>
              </a:buClr>
              <a:buSzPct val="70000"/>
              <a:buFont typeface="Arial" panose="020B0604020202020204" pitchFamily="34" charset="0"/>
              <a:buChar char="•"/>
            </a:pPr>
            <a:endParaRPr lang="en-GB" sz="2000">
              <a:solidFill>
                <a:schemeClr val="dk1"/>
              </a:solidFill>
            </a:endParaRP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Cells in series and parallel</a:t>
            </a: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Cells in arrays</a:t>
            </a: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Internal resistance</a:t>
            </a: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EV applications of batteries</a:t>
            </a: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Health and safety</a:t>
            </a:r>
          </a:p>
          <a:p>
            <a:pPr marL="501650" lvl="0" indent="-342900">
              <a:lnSpc>
                <a:spcPct val="100000"/>
              </a:lnSpc>
              <a:spcBef>
                <a:spcPts val="0"/>
              </a:spcBef>
              <a:buClr>
                <a:srgbClr val="000000"/>
              </a:buClr>
              <a:buSzPct val="70000"/>
              <a:buFont typeface="Arial" panose="020B0604020202020204" pitchFamily="34" charset="0"/>
              <a:buChar char="•"/>
            </a:pPr>
            <a:endParaRPr lang="en-GB" sz="2000">
              <a:solidFill>
                <a:srgbClr val="000000"/>
              </a:solidFill>
            </a:endParaRPr>
          </a:p>
        </p:txBody>
      </p:sp>
      <p:sp>
        <p:nvSpPr>
          <p:cNvPr id="7" name="Text Placeholder 4">
            <a:extLst>
              <a:ext uri="{FF2B5EF4-FFF2-40B4-BE49-F238E27FC236}">
                <a16:creationId xmlns:a16="http://schemas.microsoft.com/office/drawing/2014/main" id="{3255878C-DE72-9162-1B28-FD0F70E030E1}"/>
              </a:ext>
            </a:extLst>
          </p:cNvPr>
          <p:cNvSpPr txBox="1">
            <a:spLocks/>
          </p:cNvSpPr>
          <p:nvPr/>
        </p:nvSpPr>
        <p:spPr>
          <a:xfrm>
            <a:off x="6473172" y="2771563"/>
            <a:ext cx="638040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200" b="1">
                <a:solidFill>
                  <a:schemeClr val="dk1"/>
                </a:solidFill>
              </a:rPr>
              <a:t>Maths</a:t>
            </a:r>
          </a:p>
          <a:p>
            <a:pPr marL="342900" lvl="0" indent="-342900">
              <a:spcBef>
                <a:spcPts val="0"/>
              </a:spcBef>
              <a:buClr>
                <a:schemeClr val="dk1"/>
              </a:buClr>
              <a:buSzPct val="70000"/>
              <a:buFont typeface="Arial" panose="020B0604020202020204" pitchFamily="34" charset="0"/>
              <a:buChar char="•"/>
            </a:pPr>
            <a:endParaRPr lang="en-GB" sz="2000">
              <a:solidFill>
                <a:schemeClr val="dk1"/>
              </a:solidFill>
            </a:endParaRP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Working with units</a:t>
            </a: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Working with formulas</a:t>
            </a:r>
          </a:p>
        </p:txBody>
      </p:sp>
      <p:sp>
        <p:nvSpPr>
          <p:cNvPr id="3" name="Footer Placeholder 3">
            <a:extLst>
              <a:ext uri="{FF2B5EF4-FFF2-40B4-BE49-F238E27FC236}">
                <a16:creationId xmlns:a16="http://schemas.microsoft.com/office/drawing/2014/main" id="{B8A6E66D-41FB-5327-972F-CD735280252D}"/>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
                <a:solidFill>
                  <a:schemeClr val="dk1"/>
                </a:solidFill>
              </a:rPr>
              <a:t>3. Battery design and performance</a:t>
            </a:r>
            <a:r>
              <a:rPr lang="en"/>
              <a:t> </a:t>
            </a:r>
            <a:r>
              <a:rPr lang="en-US"/>
              <a:t>| Practitioner guide</a:t>
            </a:r>
          </a:p>
        </p:txBody>
      </p:sp>
      <p:sp>
        <p:nvSpPr>
          <p:cNvPr id="10" name="Text Placeholder 4">
            <a:extLst>
              <a:ext uri="{FF2B5EF4-FFF2-40B4-BE49-F238E27FC236}">
                <a16:creationId xmlns:a16="http://schemas.microsoft.com/office/drawing/2014/main" id="{FEBC88B1-6EB4-7671-7742-CBA438EA888B}"/>
              </a:ext>
            </a:extLst>
          </p:cNvPr>
          <p:cNvSpPr txBox="1">
            <a:spLocks/>
          </p:cNvSpPr>
          <p:nvPr/>
        </p:nvSpPr>
        <p:spPr>
          <a:xfrm>
            <a:off x="10283172" y="2771563"/>
            <a:ext cx="6380402" cy="3641993"/>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r>
              <a:rPr lang="en-GB" sz="2200" b="1">
                <a:solidFill>
                  <a:schemeClr val="dk1"/>
                </a:solidFill>
              </a:rPr>
              <a:t>Including careers</a:t>
            </a:r>
          </a:p>
          <a:p>
            <a:pPr marL="342900" lvl="0" indent="-342900">
              <a:spcBef>
                <a:spcPts val="0"/>
              </a:spcBef>
              <a:buClr>
                <a:schemeClr val="dk1"/>
              </a:buClr>
              <a:buSzPct val="70000"/>
              <a:buFont typeface="Arial" panose="020B0604020202020204" pitchFamily="34" charset="0"/>
              <a:buChar char="•"/>
            </a:pPr>
            <a:endParaRPr lang="en-GB" sz="2000">
              <a:solidFill>
                <a:schemeClr val="dk1"/>
              </a:solidFill>
            </a:endParaRPr>
          </a:p>
          <a:p>
            <a:pPr marL="501650" lvl="0" indent="-342900" algn="l" rtl="0">
              <a:lnSpc>
                <a:spcPct val="100000"/>
              </a:lnSpc>
              <a:spcBef>
                <a:spcPts val="0"/>
              </a:spcBef>
              <a:spcAft>
                <a:spcPts val="0"/>
              </a:spcAft>
              <a:buClr>
                <a:schemeClr val="dk1"/>
              </a:buClr>
              <a:buSzPct val="70000"/>
              <a:buFont typeface="Arial" panose="020B0604020202020204" pitchFamily="34" charset="0"/>
              <a:buChar char="•"/>
            </a:pPr>
            <a:r>
              <a:rPr lang="en-GB" sz="2000">
                <a:solidFill>
                  <a:schemeClr val="dk1"/>
                </a:solidFill>
              </a:rPr>
              <a:t>Examples of careers related to current and emerging battery technologies</a:t>
            </a:r>
          </a:p>
        </p:txBody>
      </p:sp>
    </p:spTree>
    <p:extLst>
      <p:ext uri="{BB962C8B-B14F-4D97-AF65-F5344CB8AC3E}">
        <p14:creationId xmlns:p14="http://schemas.microsoft.com/office/powerpoint/2010/main" val="256335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825DB53-4CAF-1D86-EBBB-0F6A8CF266B0}"/>
              </a:ext>
            </a:extLst>
          </p:cNvPr>
          <p:cNvSpPr>
            <a:spLocks noGrp="1"/>
          </p:cNvSpPr>
          <p:nvPr>
            <p:ph type="title"/>
          </p:nvPr>
        </p:nvSpPr>
        <p:spPr>
          <a:xfrm>
            <a:off x="4938729" y="1332501"/>
            <a:ext cx="6380130" cy="6910070"/>
          </a:xfrm>
        </p:spPr>
        <p:txBody>
          <a:bodyPr/>
          <a:lstStyle/>
          <a:p>
            <a:r>
              <a:rPr lang="en-US"/>
              <a:t>3. Battery design</a:t>
            </a:r>
            <a:br>
              <a:rPr lang="en-US"/>
            </a:br>
            <a:r>
              <a:rPr lang="en-US"/>
              <a:t>and performance</a:t>
            </a:r>
          </a:p>
        </p:txBody>
      </p:sp>
      <p:sp>
        <p:nvSpPr>
          <p:cNvPr id="2" name="Slide Number Placeholder 5">
            <a:extLst>
              <a:ext uri="{FF2B5EF4-FFF2-40B4-BE49-F238E27FC236}">
                <a16:creationId xmlns:a16="http://schemas.microsoft.com/office/drawing/2014/main" id="{D5BA41FC-77C7-28BF-9152-CCC466502F24}"/>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6</a:t>
            </a:fld>
            <a:endParaRPr lang="en-US" b="0">
              <a:solidFill>
                <a:schemeClr val="bg1"/>
              </a:solidFill>
            </a:endParaRPr>
          </a:p>
        </p:txBody>
      </p:sp>
    </p:spTree>
    <p:extLst>
      <p:ext uri="{BB962C8B-B14F-4D97-AF65-F5344CB8AC3E}">
        <p14:creationId xmlns:p14="http://schemas.microsoft.com/office/powerpoint/2010/main" val="124586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4E9BBA5-9A73-AB49-7A58-7A5F092B3B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858" y="3582883"/>
            <a:ext cx="3694142" cy="3584415"/>
          </a:xfrm>
          <a:prstGeom prst="rect">
            <a:avLst/>
          </a:prstGeom>
        </p:spPr>
      </p:pic>
      <p:sp>
        <p:nvSpPr>
          <p:cNvPr id="3" name="Title 2">
            <a:extLst>
              <a:ext uri="{FF2B5EF4-FFF2-40B4-BE49-F238E27FC236}">
                <a16:creationId xmlns:a16="http://schemas.microsoft.com/office/drawing/2014/main" id="{BB31CA0B-BFA8-CD47-E02A-D1D3AEA50431}"/>
              </a:ext>
            </a:extLst>
          </p:cNvPr>
          <p:cNvSpPr>
            <a:spLocks noGrp="1"/>
          </p:cNvSpPr>
          <p:nvPr>
            <p:ph type="title"/>
          </p:nvPr>
        </p:nvSpPr>
        <p:spPr/>
        <p:txBody>
          <a:bodyPr/>
          <a:lstStyle/>
          <a:p>
            <a:r>
              <a:rPr lang="en-US"/>
              <a:t>Learning outcomes</a:t>
            </a:r>
          </a:p>
        </p:txBody>
      </p:sp>
      <p:sp>
        <p:nvSpPr>
          <p:cNvPr id="15" name="Rectangle 14">
            <a:extLst>
              <a:ext uri="{FF2B5EF4-FFF2-40B4-BE49-F238E27FC236}">
                <a16:creationId xmlns:a16="http://schemas.microsoft.com/office/drawing/2014/main" id="{45CF07FC-8880-5B63-C634-11003758F81A}"/>
              </a:ext>
            </a:extLst>
          </p:cNvPr>
          <p:cNvSpPr/>
          <p:nvPr/>
        </p:nvSpPr>
        <p:spPr>
          <a:xfrm>
            <a:off x="411858" y="2291753"/>
            <a:ext cx="2313967" cy="400110"/>
          </a:xfrm>
          <a:prstGeom prst="rect">
            <a:avLst/>
          </a:prstGeom>
        </p:spPr>
        <p:txBody>
          <a:bodyPr wrap="none">
            <a:spAutoFit/>
          </a:bodyPr>
          <a:lstStyle/>
          <a:p>
            <a:r>
              <a:rPr lang="en-US" sz="2000">
                <a:latin typeface="Arial" panose="020B0604020202020204" pitchFamily="34" charset="0"/>
                <a:cs typeface="Arial" panose="020B0604020202020204" pitchFamily="34" charset="0"/>
              </a:rPr>
              <a:t>You will be able to:</a:t>
            </a:r>
          </a:p>
        </p:txBody>
      </p:sp>
      <p:sp>
        <p:nvSpPr>
          <p:cNvPr id="4" name="Slide Number Placeholder 5">
            <a:extLst>
              <a:ext uri="{FF2B5EF4-FFF2-40B4-BE49-F238E27FC236}">
                <a16:creationId xmlns:a16="http://schemas.microsoft.com/office/drawing/2014/main" id="{DAE5765A-15C4-6DBF-BC43-3DCF30DC80ED}"/>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13" name="TextBox 12">
            <a:extLst>
              <a:ext uri="{FF2B5EF4-FFF2-40B4-BE49-F238E27FC236}">
                <a16:creationId xmlns:a16="http://schemas.microsoft.com/office/drawing/2014/main" id="{37D94F0F-5D87-B03F-90FD-D00320AF138E}"/>
              </a:ext>
            </a:extLst>
          </p:cNvPr>
          <p:cNvSpPr txBox="1"/>
          <p:nvPr/>
        </p:nvSpPr>
        <p:spPr>
          <a:xfrm>
            <a:off x="667978" y="5110507"/>
            <a:ext cx="2999022" cy="923330"/>
          </a:xfrm>
          <a:prstGeom prst="rect">
            <a:avLst/>
          </a:prstGeom>
          <a:noFill/>
        </p:spPr>
        <p:txBody>
          <a:bodyPr wrap="square" rtlCol="0">
            <a:spAutoFit/>
          </a:bodyPr>
          <a:lstStyle/>
          <a:p>
            <a:pPr marL="114300" lvl="0" algn="ctr" rtl="0">
              <a:spcBef>
                <a:spcPts val="1200"/>
              </a:spcBef>
              <a:spcAft>
                <a:spcPts val="0"/>
              </a:spcAft>
              <a:buSzPts val="1800"/>
            </a:pPr>
            <a:r>
              <a:rPr lang="en-GB">
                <a:latin typeface="Arial" panose="020B0604020202020204" pitchFamily="34" charset="0"/>
                <a:cs typeface="Arial" panose="020B0604020202020204" pitchFamily="34" charset="0"/>
              </a:rPr>
              <a:t>Make calculations for cells in series, parallel and in an array.</a:t>
            </a:r>
          </a:p>
        </p:txBody>
      </p:sp>
      <p:sp>
        <p:nvSpPr>
          <p:cNvPr id="5" name="Slide Number Placeholder 5">
            <a:extLst>
              <a:ext uri="{FF2B5EF4-FFF2-40B4-BE49-F238E27FC236}">
                <a16:creationId xmlns:a16="http://schemas.microsoft.com/office/drawing/2014/main" id="{A92B0872-AFFB-0476-C756-972D217B3365}"/>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7</a:t>
            </a:fld>
            <a:endParaRPr lang="en-US" b="0">
              <a:solidFill>
                <a:schemeClr val="bg1"/>
              </a:solidFill>
            </a:endParaRPr>
          </a:p>
        </p:txBody>
      </p:sp>
      <p:sp>
        <p:nvSpPr>
          <p:cNvPr id="2" name="Footer Placeholder 3">
            <a:extLst>
              <a:ext uri="{FF2B5EF4-FFF2-40B4-BE49-F238E27FC236}">
                <a16:creationId xmlns:a16="http://schemas.microsoft.com/office/drawing/2014/main" id="{D3F08342-CE11-6D2C-7685-1BABBBF904B5}"/>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pic>
        <p:nvPicPr>
          <p:cNvPr id="6" name="Picture 5">
            <a:extLst>
              <a:ext uri="{FF2B5EF4-FFF2-40B4-BE49-F238E27FC236}">
                <a16:creationId xmlns:a16="http://schemas.microsoft.com/office/drawing/2014/main" id="{01ADF7BD-359F-B688-0B00-B83C7E61F8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3295" y="3580766"/>
            <a:ext cx="3695595" cy="3585826"/>
          </a:xfrm>
          <a:prstGeom prst="rect">
            <a:avLst/>
          </a:prstGeom>
        </p:spPr>
      </p:pic>
      <p:sp>
        <p:nvSpPr>
          <p:cNvPr id="9" name="TextBox 8">
            <a:extLst>
              <a:ext uri="{FF2B5EF4-FFF2-40B4-BE49-F238E27FC236}">
                <a16:creationId xmlns:a16="http://schemas.microsoft.com/office/drawing/2014/main" id="{B77C2412-7301-11CA-5A3D-5727C33B4ADB}"/>
              </a:ext>
            </a:extLst>
          </p:cNvPr>
          <p:cNvSpPr txBox="1"/>
          <p:nvPr/>
        </p:nvSpPr>
        <p:spPr>
          <a:xfrm>
            <a:off x="4681581" y="4695009"/>
            <a:ext cx="2999022" cy="1754326"/>
          </a:xfrm>
          <a:prstGeom prst="rect">
            <a:avLst/>
          </a:prstGeom>
          <a:noFill/>
        </p:spPr>
        <p:txBody>
          <a:bodyPr wrap="square" rtlCol="0">
            <a:spAutoFit/>
          </a:bodyP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Calculate the internal resistance of a battery and predict its effect on battery performance when connected to high and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low resistance loads.</a:t>
            </a:r>
          </a:p>
        </p:txBody>
      </p:sp>
      <p:pic>
        <p:nvPicPr>
          <p:cNvPr id="17" name="Picture 16">
            <a:extLst>
              <a:ext uri="{FF2B5EF4-FFF2-40B4-BE49-F238E27FC236}">
                <a16:creationId xmlns:a16="http://schemas.microsoft.com/office/drawing/2014/main" id="{4F672449-6691-023B-3EC9-510041B92B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56178" y="3580766"/>
            <a:ext cx="3694142" cy="3584415"/>
          </a:xfrm>
          <a:prstGeom prst="rect">
            <a:avLst/>
          </a:prstGeom>
        </p:spPr>
      </p:pic>
      <p:sp>
        <p:nvSpPr>
          <p:cNvPr id="10" name="TextBox 9">
            <a:extLst>
              <a:ext uri="{FF2B5EF4-FFF2-40B4-BE49-F238E27FC236}">
                <a16:creationId xmlns:a16="http://schemas.microsoft.com/office/drawing/2014/main" id="{8628A289-BC78-C3AE-6436-778F32086E0E}"/>
              </a:ext>
            </a:extLst>
          </p:cNvPr>
          <p:cNvSpPr txBox="1"/>
          <p:nvPr/>
        </p:nvSpPr>
        <p:spPr>
          <a:xfrm>
            <a:off x="8588498" y="4695009"/>
            <a:ext cx="2999022" cy="1754326"/>
          </a:xfrm>
          <a:prstGeom prst="rect">
            <a:avLst/>
          </a:prstGeom>
          <a:noFill/>
        </p:spPr>
        <p:txBody>
          <a:bodyPr wrap="square" rtlCol="0">
            <a:spAutoFit/>
          </a:bodyPr>
          <a:lstStyle/>
          <a:p>
            <a:pPr marL="114300" lvl="0" algn="ctr" rtl="0">
              <a:spcBef>
                <a:spcPts val="0"/>
              </a:spcBef>
              <a:spcAft>
                <a:spcPts val="0"/>
              </a:spcAft>
              <a:buSzPts val="1800"/>
            </a:pPr>
            <a:r>
              <a:rPr lang="en-GB">
                <a:latin typeface="Arial" panose="020B0604020202020204" pitchFamily="34" charset="0"/>
                <a:cs typeface="Arial" panose="020B0604020202020204" pitchFamily="34" charset="0"/>
              </a:rPr>
              <a:t>Apply your </a:t>
            </a:r>
            <a:br>
              <a:rPr lang="en-GB">
                <a:latin typeface="Arial" panose="020B0604020202020204" pitchFamily="34" charset="0"/>
                <a:cs typeface="Arial" panose="020B0604020202020204" pitchFamily="34" charset="0"/>
              </a:rPr>
            </a:br>
            <a:r>
              <a:rPr lang="en-GB">
                <a:latin typeface="Arial" panose="020B0604020202020204" pitchFamily="34" charset="0"/>
                <a:cs typeface="Arial" panose="020B0604020202020204" pitchFamily="34" charset="0"/>
              </a:rPr>
              <a:t>understanding to consider an electric vehicle (EV) battery pack design and identify important safety considerations.</a:t>
            </a:r>
          </a:p>
        </p:txBody>
      </p:sp>
    </p:spTree>
    <p:extLst>
      <p:ext uri="{BB962C8B-B14F-4D97-AF65-F5344CB8AC3E}">
        <p14:creationId xmlns:p14="http://schemas.microsoft.com/office/powerpoint/2010/main" val="1097731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t>Cells and batteries</a:t>
            </a:r>
            <a:endParaRPr lang="en-US"/>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84461" y="2411413"/>
            <a:ext cx="11080542" cy="431800"/>
          </a:xfrm>
        </p:spPr>
        <p:txBody>
          <a:bodyPr/>
          <a:lstStyle/>
          <a:p>
            <a:pPr>
              <a:spcBef>
                <a:spcPts val="0"/>
              </a:spcBef>
            </a:pPr>
            <a:r>
              <a:rPr lang="en-GB" sz="2000" dirty="0">
                <a:latin typeface="Arial"/>
                <a:cs typeface="Arial"/>
              </a:rPr>
              <a:t>A battery is a group of cells connected in series (one after the other) to create a higher voltage.</a:t>
            </a:r>
            <a:endParaRPr lang="en-GB" sz="2000" dirty="0"/>
          </a:p>
          <a:p>
            <a:pPr marL="0" lvl="0" indent="0" algn="l" rtl="0">
              <a:lnSpc>
                <a:spcPct val="100000"/>
              </a:lnSpc>
              <a:spcBef>
                <a:spcPts val="0"/>
              </a:spcBef>
              <a:spcAft>
                <a:spcPts val="1200"/>
              </a:spcAft>
              <a:buNone/>
            </a:pPr>
            <a:endParaRPr lang="en-GB" sz="2000"/>
          </a:p>
          <a:p>
            <a:pPr>
              <a:lnSpc>
                <a:spcPct val="100000"/>
              </a:lnSpc>
              <a:spcBef>
                <a:spcPts val="1200"/>
              </a:spcBef>
              <a:spcAft>
                <a:spcPts val="1200"/>
              </a:spcAft>
            </a:pPr>
            <a:br>
              <a:rPr lang="en-GB" sz="2000" dirty="0"/>
            </a:br>
            <a:r>
              <a:rPr lang="en-GB" sz="2000" dirty="0">
                <a:latin typeface="Arial"/>
                <a:cs typeface="Arial"/>
              </a:rPr>
              <a:t> </a:t>
            </a:r>
            <a:endParaRPr lang="en-US" sz="2000"/>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8</a:t>
            </a:fld>
            <a:endParaRPr lang="en-US" b="0">
              <a:solidFill>
                <a:schemeClr val="bg1"/>
              </a:solidFill>
            </a:endParaRPr>
          </a:p>
        </p:txBody>
      </p:sp>
      <p:sp>
        <p:nvSpPr>
          <p:cNvPr id="12" name="Content Placeholder 11">
            <a:extLst>
              <a:ext uri="{FF2B5EF4-FFF2-40B4-BE49-F238E27FC236}">
                <a16:creationId xmlns:a16="http://schemas.microsoft.com/office/drawing/2014/main" id="{303560A6-0CE0-DA1E-B0C3-9E6C46E6194A}"/>
              </a:ext>
            </a:extLst>
          </p:cNvPr>
          <p:cNvSpPr txBox="1">
            <a:spLocks/>
          </p:cNvSpPr>
          <p:nvPr/>
        </p:nvSpPr>
        <p:spPr>
          <a:xfrm>
            <a:off x="12131040" y="2411353"/>
            <a:ext cx="3527878" cy="3889279"/>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65773" lvl="0" indent="-342900" algn="l" rtl="0">
              <a:spcBef>
                <a:spcPts val="1200"/>
              </a:spcBef>
              <a:spcAft>
                <a:spcPts val="0"/>
              </a:spcAft>
              <a:buClr>
                <a:schemeClr val="dk1"/>
              </a:buClr>
              <a:buSzPct val="70000"/>
              <a:buFont typeface="Arial" panose="020B0604020202020204" pitchFamily="34" charset="0"/>
              <a:buChar char="•"/>
            </a:pPr>
            <a:r>
              <a:rPr lang="en-GB">
                <a:solidFill>
                  <a:schemeClr val="dk1"/>
                </a:solidFill>
              </a:rPr>
              <a:t>Give </a:t>
            </a:r>
            <a:br>
              <a:rPr lang="en-GB">
                <a:solidFill>
                  <a:schemeClr val="dk1"/>
                </a:solidFill>
              </a:rPr>
            </a:br>
            <a:r>
              <a:rPr lang="en-GB">
                <a:solidFill>
                  <a:schemeClr val="dk1"/>
                </a:solidFill>
              </a:rPr>
              <a:t>examples of </a:t>
            </a:r>
            <a:br>
              <a:rPr lang="en-GB">
                <a:solidFill>
                  <a:schemeClr val="dk1"/>
                </a:solidFill>
              </a:rPr>
            </a:br>
            <a:r>
              <a:rPr lang="en-GB">
                <a:solidFill>
                  <a:schemeClr val="dk1"/>
                </a:solidFill>
              </a:rPr>
              <a:t>where else you might find a battery rather than a cell and explain why.</a:t>
            </a:r>
            <a:br>
              <a:rPr lang="en-GB">
                <a:solidFill>
                  <a:schemeClr val="dk1"/>
                </a:solidFill>
              </a:rPr>
            </a:br>
            <a:endParaRPr lang="en-GB">
              <a:solidFill>
                <a:schemeClr val="dk1"/>
              </a:solidFill>
            </a:endParaRPr>
          </a:p>
          <a:p>
            <a:pPr marL="465773" lvl="0" indent="-342900" algn="l" rtl="0">
              <a:spcBef>
                <a:spcPts val="0"/>
              </a:spcBef>
              <a:spcAft>
                <a:spcPts val="0"/>
              </a:spcAft>
              <a:buClr>
                <a:schemeClr val="dk1"/>
              </a:buClr>
              <a:buSzPct val="70000"/>
              <a:buFont typeface="Arial" panose="020B0604020202020204" pitchFamily="34" charset="0"/>
              <a:buChar char="•"/>
            </a:pPr>
            <a:r>
              <a:rPr lang="en-GB">
                <a:solidFill>
                  <a:schemeClr val="dk1"/>
                </a:solidFill>
              </a:rPr>
              <a:t>Can you name some common cell types used to make up battery packs?</a:t>
            </a:r>
          </a:p>
        </p:txBody>
      </p:sp>
      <p:sp>
        <p:nvSpPr>
          <p:cNvPr id="15" name="Text Placeholder 18">
            <a:extLst>
              <a:ext uri="{FF2B5EF4-FFF2-40B4-BE49-F238E27FC236}">
                <a16:creationId xmlns:a16="http://schemas.microsoft.com/office/drawing/2014/main" id="{CEF920A4-F5DA-081F-DE8D-1820FAFF2574}"/>
              </a:ext>
            </a:extLst>
          </p:cNvPr>
          <p:cNvSpPr txBox="1">
            <a:spLocks/>
          </p:cNvSpPr>
          <p:nvPr/>
        </p:nvSpPr>
        <p:spPr>
          <a:xfrm>
            <a:off x="3408383" y="4576856"/>
            <a:ext cx="899709" cy="138233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endParaRPr lang="en-US" sz="8800"/>
          </a:p>
        </p:txBody>
      </p:sp>
      <p:pic>
        <p:nvPicPr>
          <p:cNvPr id="11" name="Picture 10">
            <a:extLst>
              <a:ext uri="{FF2B5EF4-FFF2-40B4-BE49-F238E27FC236}">
                <a16:creationId xmlns:a16="http://schemas.microsoft.com/office/drawing/2014/main" id="{DB010CA2-3A96-1C46-3454-9773CAA9C60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32378" y="1865468"/>
            <a:ext cx="1003300" cy="977900"/>
          </a:xfrm>
          <a:prstGeom prst="rect">
            <a:avLst/>
          </a:prstGeom>
        </p:spPr>
      </p:pic>
      <p:sp>
        <p:nvSpPr>
          <p:cNvPr id="5" name="Footer Placeholder 3">
            <a:extLst>
              <a:ext uri="{FF2B5EF4-FFF2-40B4-BE49-F238E27FC236}">
                <a16:creationId xmlns:a16="http://schemas.microsoft.com/office/drawing/2014/main" id="{686630BC-51C4-7E69-ADC3-8126E8EB700A}"/>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4" name="TextBox 3">
            <a:extLst>
              <a:ext uri="{FF2B5EF4-FFF2-40B4-BE49-F238E27FC236}">
                <a16:creationId xmlns:a16="http://schemas.microsoft.com/office/drawing/2014/main" id="{205183DA-4149-FDB5-12F9-F84336FA14BA}"/>
              </a:ext>
            </a:extLst>
          </p:cNvPr>
          <p:cNvSpPr txBox="1"/>
          <p:nvPr/>
        </p:nvSpPr>
        <p:spPr>
          <a:xfrm>
            <a:off x="6284435" y="3482534"/>
            <a:ext cx="8130540" cy="707886"/>
          </a:xfrm>
          <a:prstGeom prst="rect">
            <a:avLst/>
          </a:prstGeom>
          <a:noFill/>
        </p:spPr>
        <p:txBody>
          <a:bodyPr wrap="square">
            <a:spAutoFit/>
          </a:bodyPr>
          <a:lstStyle/>
          <a:p>
            <a:pPr marL="0" lvl="0" indent="0" algn="l" rtl="0">
              <a:lnSpc>
                <a:spcPct val="100000"/>
              </a:lnSpc>
              <a:spcBef>
                <a:spcPts val="1200"/>
              </a:spcBef>
              <a:spcAft>
                <a:spcPts val="0"/>
              </a:spcAft>
              <a:buNone/>
            </a:pPr>
            <a:br>
              <a:rPr lang="en-GB" sz="2000">
                <a:latin typeface="Arial" panose="020B0604020202020204" pitchFamily="34" charset="0"/>
                <a:cs typeface="Arial" panose="020B0604020202020204" pitchFamily="34" charset="0"/>
              </a:rPr>
            </a:br>
            <a:r>
              <a:rPr lang="en-GB" sz="2000">
                <a:latin typeface="Arial" panose="020B0604020202020204" pitchFamily="34" charset="0"/>
                <a:cs typeface="Arial" panose="020B0604020202020204" pitchFamily="34" charset="0"/>
              </a:rPr>
              <a:t>A cordless tool battery contains lithium cells.</a:t>
            </a:r>
          </a:p>
        </p:txBody>
      </p:sp>
      <p:pic>
        <p:nvPicPr>
          <p:cNvPr id="8" name="Picture 7">
            <a:extLst>
              <a:ext uri="{FF2B5EF4-FFF2-40B4-BE49-F238E27FC236}">
                <a16:creationId xmlns:a16="http://schemas.microsoft.com/office/drawing/2014/main" id="{DE22F30D-AB4A-52C5-FE0B-D7858790EB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07009" y="4611563"/>
            <a:ext cx="4041840" cy="2559562"/>
          </a:xfrm>
          <a:prstGeom prst="rect">
            <a:avLst/>
          </a:prstGeom>
        </p:spPr>
      </p:pic>
      <p:sp>
        <p:nvSpPr>
          <p:cNvPr id="14" name="TextBox 13">
            <a:extLst>
              <a:ext uri="{FF2B5EF4-FFF2-40B4-BE49-F238E27FC236}">
                <a16:creationId xmlns:a16="http://schemas.microsoft.com/office/drawing/2014/main" id="{2AF9D6C8-5B6D-1F4E-D9EC-84B367D77708}"/>
              </a:ext>
            </a:extLst>
          </p:cNvPr>
          <p:cNvSpPr txBox="1"/>
          <p:nvPr/>
        </p:nvSpPr>
        <p:spPr>
          <a:xfrm>
            <a:off x="1283873" y="3790310"/>
            <a:ext cx="4442494" cy="400110"/>
          </a:xfrm>
          <a:prstGeom prst="rect">
            <a:avLst/>
          </a:prstGeom>
          <a:noFill/>
        </p:spPr>
        <p:txBody>
          <a:bodyPr wrap="square">
            <a:spAutoFit/>
          </a:bodyPr>
          <a:lstStyle/>
          <a:p>
            <a:r>
              <a:rPr lang="en-GB" sz="2000">
                <a:latin typeface="Arial" panose="020B0604020202020204" pitchFamily="34" charset="0"/>
                <a:cs typeface="Arial" panose="020B0604020202020204" pitchFamily="34" charset="0"/>
              </a:rPr>
              <a:t>9 V batteries contain six 1.5 V cells.</a:t>
            </a:r>
            <a:endParaRPr lang="en-US" sz="2000"/>
          </a:p>
        </p:txBody>
      </p:sp>
      <p:pic>
        <p:nvPicPr>
          <p:cNvPr id="17" name="Picture 16">
            <a:extLst>
              <a:ext uri="{FF2B5EF4-FFF2-40B4-BE49-F238E27FC236}">
                <a16:creationId xmlns:a16="http://schemas.microsoft.com/office/drawing/2014/main" id="{52836FF5-B155-7431-AF6D-5B39E15FFCE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12035" y="4633776"/>
            <a:ext cx="4786170" cy="2537349"/>
          </a:xfrm>
          <a:prstGeom prst="rect">
            <a:avLst/>
          </a:prstGeom>
        </p:spPr>
      </p:pic>
    </p:spTree>
    <p:extLst>
      <p:ext uri="{BB962C8B-B14F-4D97-AF65-F5344CB8AC3E}">
        <p14:creationId xmlns:p14="http://schemas.microsoft.com/office/powerpoint/2010/main" val="267034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2">
            <a:extLst>
              <a:ext uri="{FF2B5EF4-FFF2-40B4-BE49-F238E27FC236}">
                <a16:creationId xmlns:a16="http://schemas.microsoft.com/office/drawing/2014/main" id="{0666AB80-97F0-C719-2D5F-AE327DD6DA53}"/>
              </a:ext>
            </a:extLst>
          </p:cNvPr>
          <p:cNvSpPr>
            <a:spLocks noGrp="1"/>
          </p:cNvSpPr>
          <p:nvPr>
            <p:ph type="title"/>
          </p:nvPr>
        </p:nvSpPr>
        <p:spPr/>
        <p:txBody>
          <a:bodyPr/>
          <a:lstStyle/>
          <a:p>
            <a:r>
              <a:rPr lang="en"/>
              <a:t>Understanding cells in series</a:t>
            </a:r>
            <a:endParaRPr lang="en-US"/>
          </a:p>
        </p:txBody>
      </p:sp>
      <p:sp>
        <p:nvSpPr>
          <p:cNvPr id="19" name="Text Placeholder 18">
            <a:extLst>
              <a:ext uri="{FF2B5EF4-FFF2-40B4-BE49-F238E27FC236}">
                <a16:creationId xmlns:a16="http://schemas.microsoft.com/office/drawing/2014/main" id="{C16A1F1E-661A-5CE0-0876-0F385BDA0313}"/>
              </a:ext>
            </a:extLst>
          </p:cNvPr>
          <p:cNvSpPr>
            <a:spLocks noGrp="1"/>
          </p:cNvSpPr>
          <p:nvPr>
            <p:ph type="body" sz="quarter" idx="4294967295"/>
          </p:nvPr>
        </p:nvSpPr>
        <p:spPr>
          <a:xfrm>
            <a:off x="470493" y="2296016"/>
            <a:ext cx="8751008" cy="715431"/>
          </a:xfrm>
        </p:spPr>
        <p:txBody>
          <a:bodyPr/>
          <a:lstStyle/>
          <a:p>
            <a:pPr>
              <a:lnSpc>
                <a:spcPct val="100000"/>
              </a:lnSpc>
              <a:spcBef>
                <a:spcPts val="0"/>
              </a:spcBef>
            </a:pPr>
            <a:r>
              <a:rPr lang="en-GB" sz="2000" dirty="0">
                <a:latin typeface="Arial"/>
                <a:cs typeface="Arial"/>
              </a:rPr>
              <a:t>Three AA cells have been connected in series. Their voltages are added while their overall capacity is the same as a single cell.</a:t>
            </a:r>
          </a:p>
          <a:p>
            <a:pPr marL="0" lvl="0" indent="0" algn="l" rtl="0">
              <a:lnSpc>
                <a:spcPct val="100000"/>
              </a:lnSpc>
              <a:spcBef>
                <a:spcPts val="0"/>
              </a:spcBef>
              <a:spcAft>
                <a:spcPts val="1200"/>
              </a:spcAft>
              <a:buNone/>
            </a:pPr>
            <a:endParaRPr lang="en-GB" sz="2000"/>
          </a:p>
          <a:p>
            <a:pPr>
              <a:lnSpc>
                <a:spcPct val="100000"/>
              </a:lnSpc>
              <a:spcBef>
                <a:spcPts val="1200"/>
              </a:spcBef>
              <a:spcAft>
                <a:spcPts val="1200"/>
              </a:spcAft>
            </a:pPr>
            <a:br>
              <a:rPr lang="en-GB" sz="2000" dirty="0"/>
            </a:br>
            <a:r>
              <a:rPr lang="en-GB" sz="2000" dirty="0">
                <a:latin typeface="Arial"/>
                <a:cs typeface="Arial"/>
              </a:rPr>
              <a:t> </a:t>
            </a:r>
            <a:endParaRPr lang="en-US" sz="2000"/>
          </a:p>
        </p:txBody>
      </p:sp>
      <p:sp>
        <p:nvSpPr>
          <p:cNvPr id="65" name="Slide Number Placeholder 5">
            <a:extLst>
              <a:ext uri="{FF2B5EF4-FFF2-40B4-BE49-F238E27FC236}">
                <a16:creationId xmlns:a16="http://schemas.microsoft.com/office/drawing/2014/main" id="{73D8A0DC-8383-6379-3931-3BE143648CC0}"/>
              </a:ext>
            </a:extLst>
          </p:cNvPr>
          <p:cNvSpPr txBox="1">
            <a:spLocks/>
          </p:cNvSpPr>
          <p:nvPr/>
        </p:nvSpPr>
        <p:spPr>
          <a:xfrm>
            <a:off x="15702721" y="832697"/>
            <a:ext cx="539750" cy="486833"/>
          </a:xfrm>
          <a:prstGeom prst="rect">
            <a:avLst/>
          </a:prstGeom>
        </p:spPr>
        <p:txBody>
          <a:bodyPr vert="horz" lIns="91440" tIns="45720" rIns="91440" bIns="4572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3DFB89B-1973-AD4A-A045-E94CB24D8D75}" type="slidenum">
              <a:rPr lang="en-US" smtClean="0">
                <a:solidFill>
                  <a:schemeClr val="bg1"/>
                </a:solidFill>
              </a:rPr>
              <a:pPr/>
              <a:t>9</a:t>
            </a:fld>
            <a:endParaRPr lang="en-US">
              <a:solidFill>
                <a:schemeClr val="bg1"/>
              </a:solidFill>
            </a:endParaRPr>
          </a:p>
        </p:txBody>
      </p:sp>
      <p:sp>
        <p:nvSpPr>
          <p:cNvPr id="2" name="Slide Number Placeholder 5">
            <a:extLst>
              <a:ext uri="{FF2B5EF4-FFF2-40B4-BE49-F238E27FC236}">
                <a16:creationId xmlns:a16="http://schemas.microsoft.com/office/drawing/2014/main" id="{3172AA35-0031-8623-F197-C2023835D01B}"/>
              </a:ext>
            </a:extLst>
          </p:cNvPr>
          <p:cNvSpPr txBox="1">
            <a:spLocks/>
          </p:cNvSpPr>
          <p:nvPr/>
        </p:nvSpPr>
        <p:spPr>
          <a:xfrm>
            <a:off x="15290425" y="8488755"/>
            <a:ext cx="539750" cy="486833"/>
          </a:xfrm>
          <a:prstGeom prst="rect">
            <a:avLst/>
          </a:prstGeom>
        </p:spPr>
        <p:txBody>
          <a:bodyPr vert="horz" lIns="0" tIns="0" rIns="0" bIns="0" rtlCol="0" anchor="t"/>
          <a:lstStyle>
            <a:defPPr>
              <a:defRPr lang="en-US"/>
            </a:defPPr>
            <a:lvl1pPr marL="0" algn="l"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03DFB89B-1973-AD4A-A045-E94CB24D8D75}" type="slidenum">
              <a:rPr lang="en-US" b="0" smtClean="0">
                <a:solidFill>
                  <a:schemeClr val="bg1"/>
                </a:solidFill>
              </a:rPr>
              <a:pPr algn="r"/>
              <a:t>9</a:t>
            </a:fld>
            <a:endParaRPr lang="en-US" b="0">
              <a:solidFill>
                <a:schemeClr val="bg1"/>
              </a:solidFill>
            </a:endParaRPr>
          </a:p>
        </p:txBody>
      </p:sp>
      <p:sp>
        <p:nvSpPr>
          <p:cNvPr id="5" name="Footer Placeholder 3">
            <a:extLst>
              <a:ext uri="{FF2B5EF4-FFF2-40B4-BE49-F238E27FC236}">
                <a16:creationId xmlns:a16="http://schemas.microsoft.com/office/drawing/2014/main" id="{7400AB8E-47E4-8A1B-ADA5-BE993A18674E}"/>
              </a:ext>
            </a:extLst>
          </p:cNvPr>
          <p:cNvSpPr txBox="1">
            <a:spLocks/>
          </p:cNvSpPr>
          <p:nvPr/>
        </p:nvSpPr>
        <p:spPr>
          <a:xfrm>
            <a:off x="9663373" y="757747"/>
            <a:ext cx="6161809" cy="486833"/>
          </a:xfrm>
          <a:prstGeom prst="rect">
            <a:avLst/>
          </a:prstGeom>
        </p:spPr>
        <p:txBody>
          <a:bodyPr vert="horz" lIns="0" tIns="0" rIns="0" bIns="0" rtlCol="0" anchor="t"/>
          <a:lstStyle>
            <a:defPPr>
              <a:defRPr lang="en-US"/>
            </a:defPPr>
            <a:lvl1pPr marL="0" algn="r" defTabSz="457200" rtl="0" eaLnBrk="1" latinLnBrk="0" hangingPunct="1">
              <a:defRPr sz="1600" b="0" i="0" kern="120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GB"/>
              <a:t>3. Battery design and performance</a:t>
            </a:r>
            <a:endParaRPr lang="en-US"/>
          </a:p>
        </p:txBody>
      </p:sp>
      <p:sp>
        <p:nvSpPr>
          <p:cNvPr id="8" name="Content Placeholder 11">
            <a:extLst>
              <a:ext uri="{FF2B5EF4-FFF2-40B4-BE49-F238E27FC236}">
                <a16:creationId xmlns:a16="http://schemas.microsoft.com/office/drawing/2014/main" id="{6D47F95D-C698-4374-E209-8EB5974222DD}"/>
              </a:ext>
            </a:extLst>
          </p:cNvPr>
          <p:cNvSpPr txBox="1">
            <a:spLocks/>
          </p:cNvSpPr>
          <p:nvPr/>
        </p:nvSpPr>
        <p:spPr>
          <a:xfrm>
            <a:off x="10716807" y="1879219"/>
            <a:ext cx="4442494" cy="5818874"/>
          </a:xfrm>
          <a:prstGeom prst="rect">
            <a:avLst/>
          </a:prstGeom>
          <a:ln w="28575">
            <a:gradFill flip="none" rotWithShape="1">
              <a:gsLst>
                <a:gs pos="21000">
                  <a:srgbClr val="3DB876"/>
                </a:gs>
                <a:gs pos="99000">
                  <a:srgbClr val="21176B"/>
                </a:gs>
              </a:gsLst>
              <a:lin ang="18900000" scaled="1"/>
              <a:tileRect/>
            </a:gradFill>
          </a:ln>
        </p:spPr>
        <p:txBody>
          <a:bodyPr vert="horz" lIns="360000" tIns="360000" rIns="360000" bIns="36000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1pPr>
            <a:lvl2pPr marL="0" indent="0" algn="ctr"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ctr"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ctr"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482600" lvl="0" indent="-342900" algn="l" rtl="0">
              <a:spcBef>
                <a:spcPts val="0"/>
              </a:spcBef>
              <a:spcAft>
                <a:spcPts val="0"/>
              </a:spcAft>
              <a:buSzPts val="1400"/>
              <a:buFont typeface="Arial" panose="020B0604020202020204" pitchFamily="34" charset="0"/>
              <a:buChar char="•"/>
            </a:pPr>
            <a:r>
              <a:rPr lang="en-GB"/>
              <a:t>What is the total </a:t>
            </a:r>
            <a:br>
              <a:rPr lang="en-GB"/>
            </a:br>
            <a:r>
              <a:rPr lang="en-GB"/>
              <a:t>voltage across the three cells before they are connected to the resistor?</a:t>
            </a:r>
          </a:p>
          <a:p>
            <a:pPr marL="482600" lvl="0" indent="-342900" algn="l" rtl="0">
              <a:spcBef>
                <a:spcPts val="0"/>
              </a:spcBef>
              <a:spcAft>
                <a:spcPts val="0"/>
              </a:spcAft>
              <a:buSzPts val="1400"/>
              <a:buFont typeface="Arial" panose="020B0604020202020204" pitchFamily="34" charset="0"/>
              <a:buChar char="•"/>
            </a:pPr>
            <a:endParaRPr lang="en-GB"/>
          </a:p>
          <a:p>
            <a:pPr marL="482600" lvl="0" indent="-342900" algn="l" rtl="0">
              <a:spcBef>
                <a:spcPts val="0"/>
              </a:spcBef>
              <a:spcAft>
                <a:spcPts val="0"/>
              </a:spcAft>
              <a:buSzPts val="1400"/>
              <a:buFont typeface="Arial" panose="020B0604020202020204" pitchFamily="34" charset="0"/>
              <a:buChar char="•"/>
            </a:pPr>
            <a:r>
              <a:rPr lang="en-GB"/>
              <a:t>Using V=IR, what current would you expect to flow through the resistor?</a:t>
            </a:r>
          </a:p>
          <a:p>
            <a:pPr marL="0" lvl="0" indent="0" algn="l" rtl="0">
              <a:spcBef>
                <a:spcPts val="0"/>
              </a:spcBef>
              <a:spcAft>
                <a:spcPts val="0"/>
              </a:spcAft>
              <a:buNone/>
            </a:pPr>
            <a:endParaRPr lang="en-GB"/>
          </a:p>
          <a:p>
            <a:pPr marL="0" lvl="0" indent="0" algn="l" rtl="0">
              <a:spcBef>
                <a:spcPts val="0"/>
              </a:spcBef>
              <a:spcAft>
                <a:spcPts val="1200"/>
              </a:spcAft>
              <a:buNone/>
            </a:pPr>
            <a:r>
              <a:rPr lang="en-GB"/>
              <a:t>When measured, the current through the resistor is 0.39 A.</a:t>
            </a:r>
          </a:p>
          <a:p>
            <a:pPr marL="482600" lvl="0" indent="-342900" algn="l" rtl="0">
              <a:spcBef>
                <a:spcPts val="0"/>
              </a:spcBef>
              <a:spcAft>
                <a:spcPts val="0"/>
              </a:spcAft>
              <a:buSzPct val="70000"/>
              <a:buFont typeface="Arial" panose="020B0604020202020204" pitchFamily="34" charset="0"/>
              <a:buChar char="•"/>
            </a:pPr>
            <a:r>
              <a:rPr lang="en-GB"/>
              <a:t>Using V=IR, what voltage would you expect to measure across the </a:t>
            </a:r>
            <a:br>
              <a:rPr lang="en-GB"/>
            </a:br>
            <a:r>
              <a:rPr lang="en-GB">
                <a:solidFill>
                  <a:schemeClr val="dk1"/>
                </a:solidFill>
              </a:rPr>
              <a:t>10</a:t>
            </a:r>
            <a:r>
              <a:rPr lang="el-GR">
                <a:solidFill>
                  <a:schemeClr val="dk1"/>
                </a:solidFill>
              </a:rPr>
              <a:t> </a:t>
            </a:r>
            <a:r>
              <a:rPr lang="el-GR" err="1">
                <a:solidFill>
                  <a:schemeClr val="dk1"/>
                </a:solidFill>
              </a:rPr>
              <a:t>Ω</a:t>
            </a:r>
            <a:r>
              <a:rPr lang="en-GB">
                <a:solidFill>
                  <a:schemeClr val="dk1"/>
                </a:solidFill>
              </a:rPr>
              <a:t> load </a:t>
            </a:r>
            <a:r>
              <a:rPr lang="en-GB"/>
              <a:t>resistor?</a:t>
            </a:r>
          </a:p>
          <a:p>
            <a:pPr marL="482600" lvl="0" indent="-342900" algn="l" rtl="0">
              <a:spcBef>
                <a:spcPts val="0"/>
              </a:spcBef>
              <a:spcAft>
                <a:spcPts val="0"/>
              </a:spcAft>
              <a:buSzPct val="70000"/>
              <a:buFont typeface="Arial" panose="020B0604020202020204" pitchFamily="34" charset="0"/>
              <a:buChar char="•"/>
            </a:pPr>
            <a:endParaRPr lang="en-GB"/>
          </a:p>
          <a:p>
            <a:pPr marL="469900" lvl="0" indent="-342900" algn="l" rtl="0">
              <a:spcBef>
                <a:spcPts val="0"/>
              </a:spcBef>
              <a:spcAft>
                <a:spcPts val="0"/>
              </a:spcAft>
              <a:buSzPct val="70000"/>
              <a:buFont typeface="Arial" panose="020B0604020202020204" pitchFamily="34" charset="0"/>
              <a:buChar char="•"/>
            </a:pPr>
            <a:r>
              <a:rPr lang="en-GB">
                <a:solidFill>
                  <a:schemeClr val="dk1"/>
                </a:solidFill>
              </a:rPr>
              <a:t>What is the internal resistance within each cell?</a:t>
            </a:r>
            <a:endParaRPr lang="en-GB"/>
          </a:p>
          <a:p>
            <a:pPr marL="482600" lvl="0" indent="-342900" algn="l" rtl="0">
              <a:spcBef>
                <a:spcPts val="0"/>
              </a:spcBef>
              <a:spcAft>
                <a:spcPts val="0"/>
              </a:spcAft>
              <a:buSzPts val="1400"/>
              <a:buFont typeface="Arial" panose="020B0604020202020204" pitchFamily="34" charset="0"/>
              <a:buChar char="•"/>
            </a:pPr>
            <a:endParaRPr lang="en-GB"/>
          </a:p>
        </p:txBody>
      </p:sp>
      <p:pic>
        <p:nvPicPr>
          <p:cNvPr id="9" name="Picture 8">
            <a:extLst>
              <a:ext uri="{FF2B5EF4-FFF2-40B4-BE49-F238E27FC236}">
                <a16:creationId xmlns:a16="http://schemas.microsoft.com/office/drawing/2014/main" id="{8A99A531-5800-61D6-E518-EB1940157A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88918" y="1334040"/>
            <a:ext cx="1003300" cy="977900"/>
          </a:xfrm>
          <a:prstGeom prst="rect">
            <a:avLst/>
          </a:prstGeom>
        </p:spPr>
      </p:pic>
      <p:pic>
        <p:nvPicPr>
          <p:cNvPr id="13" name="Picture 12">
            <a:extLst>
              <a:ext uri="{FF2B5EF4-FFF2-40B4-BE49-F238E27FC236}">
                <a16:creationId xmlns:a16="http://schemas.microsoft.com/office/drawing/2014/main" id="{4A581775-26A7-1A3C-D7CC-BC1D4E674E5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79392" y="207937"/>
            <a:ext cx="1028700" cy="977900"/>
          </a:xfrm>
          <a:prstGeom prst="rect">
            <a:avLst/>
          </a:prstGeom>
        </p:spPr>
      </p:pic>
      <p:grpSp>
        <p:nvGrpSpPr>
          <p:cNvPr id="6" name="Group 5">
            <a:extLst>
              <a:ext uri="{FF2B5EF4-FFF2-40B4-BE49-F238E27FC236}">
                <a16:creationId xmlns:a16="http://schemas.microsoft.com/office/drawing/2014/main" id="{0C29DB09-E439-6086-7F5F-5F349DB2196A}"/>
              </a:ext>
            </a:extLst>
          </p:cNvPr>
          <p:cNvGrpSpPr/>
          <p:nvPr/>
        </p:nvGrpSpPr>
        <p:grpSpPr>
          <a:xfrm>
            <a:off x="600587" y="4005733"/>
            <a:ext cx="8116693" cy="1953457"/>
            <a:chOff x="600587" y="4005733"/>
            <a:chExt cx="8116693" cy="1953457"/>
          </a:xfrm>
        </p:grpSpPr>
        <p:sp>
          <p:nvSpPr>
            <p:cNvPr id="14" name="Text Placeholder 18">
              <a:extLst>
                <a:ext uri="{FF2B5EF4-FFF2-40B4-BE49-F238E27FC236}">
                  <a16:creationId xmlns:a16="http://schemas.microsoft.com/office/drawing/2014/main" id="{19C9BC0A-B896-06E6-7B5D-B76E81EEF2F4}"/>
                </a:ext>
              </a:extLst>
            </p:cNvPr>
            <p:cNvSpPr txBox="1">
              <a:spLocks/>
            </p:cNvSpPr>
            <p:nvPr/>
          </p:nvSpPr>
          <p:spPr>
            <a:xfrm>
              <a:off x="3408383" y="4576856"/>
              <a:ext cx="899709" cy="1382334"/>
            </a:xfrm>
            <a:prstGeom prst="rect">
              <a:avLst/>
            </a:prstGeom>
          </p:spPr>
          <p:txBody>
            <a:bodyPr vert="horz" lIns="90000" tIns="45720" rIns="91440" bIns="45720" rtlCol="0" anchor="t">
              <a:noAutofit/>
            </a:bodyPr>
            <a:lstStyle>
              <a:lvl1pPr marL="0" indent="0" algn="l" defTabSz="1219170" rtl="0" eaLnBrk="1" latinLnBrk="0" hangingPunct="1">
                <a:lnSpc>
                  <a:spcPct val="90000"/>
                </a:lnSpc>
                <a:spcBef>
                  <a:spcPts val="1800"/>
                </a:spcBef>
                <a:buFont typeface="Arial" panose="020B0604020202020204" pitchFamily="34" charset="0"/>
                <a:buNone/>
                <a:defRPr sz="3200" b="0" i="0" kern="1200">
                  <a:solidFill>
                    <a:schemeClr val="tx1"/>
                  </a:solidFill>
                  <a:latin typeface="Arial" panose="020B0604020202020204" pitchFamily="34" charset="0"/>
                  <a:ea typeface="+mn-ea"/>
                  <a:cs typeface="Arial" panose="020B0604020202020204" pitchFamily="34" charset="0"/>
                </a:defRPr>
              </a:lvl1pPr>
              <a:lvl2pPr marL="0" indent="0" algn="l" defTabSz="1219170" rtl="0" eaLnBrk="1" latinLnBrk="0" hangingPunct="1">
                <a:lnSpc>
                  <a:spcPct val="90000"/>
                </a:lnSpc>
                <a:spcBef>
                  <a:spcPts val="1800"/>
                </a:spcBef>
                <a:buFont typeface="Arial" panose="020B0604020202020204" pitchFamily="34" charset="0"/>
                <a:buNone/>
                <a:defRPr sz="2400" b="0" i="0" kern="1200">
                  <a:solidFill>
                    <a:schemeClr val="tx1"/>
                  </a:solidFill>
                  <a:latin typeface="Arial" panose="020B0604020202020204" pitchFamily="34" charset="0"/>
                  <a:ea typeface="+mn-ea"/>
                  <a:cs typeface="Arial" panose="020B0604020202020204" pitchFamily="34" charset="0"/>
                </a:defRPr>
              </a:lvl2pPr>
              <a:lvl3pPr marL="0" indent="0" algn="l" defTabSz="1219170" rtl="0" eaLnBrk="1" latinLnBrk="0" hangingPunct="1">
                <a:lnSpc>
                  <a:spcPct val="90000"/>
                </a:lnSpc>
                <a:spcBef>
                  <a:spcPts val="1800"/>
                </a:spcBef>
                <a:buFont typeface="Arial" panose="020B0604020202020204" pitchFamily="34" charset="0"/>
                <a:buNone/>
                <a:defRPr sz="2000" b="0" i="0" kern="1200">
                  <a:solidFill>
                    <a:schemeClr val="tx1"/>
                  </a:solidFill>
                  <a:latin typeface="Arial" panose="020B0604020202020204" pitchFamily="34" charset="0"/>
                  <a:ea typeface="+mn-ea"/>
                  <a:cs typeface="Arial" panose="020B0604020202020204" pitchFamily="34" charset="0"/>
                </a:defRPr>
              </a:lvl3pPr>
              <a:lvl4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4pPr>
              <a:lvl5pPr marL="0" indent="0" algn="l" defTabSz="1219170" rtl="0" eaLnBrk="1" latinLnBrk="0" hangingPunct="1">
                <a:lnSpc>
                  <a:spcPct val="90000"/>
                </a:lnSpc>
                <a:spcBef>
                  <a:spcPts val="1800"/>
                </a:spcBef>
                <a:buFont typeface="Arial" panose="020B0604020202020204" pitchFamily="34" charset="0"/>
                <a:buNone/>
                <a:defRPr sz="1600" b="0" i="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a:lnSpc>
                  <a:spcPct val="100000"/>
                </a:lnSpc>
              </a:pPr>
              <a:endParaRPr lang="en-US" sz="8800"/>
            </a:p>
          </p:txBody>
        </p:sp>
        <p:pic>
          <p:nvPicPr>
            <p:cNvPr id="16" name="Picture 15">
              <a:extLst>
                <a:ext uri="{FF2B5EF4-FFF2-40B4-BE49-F238E27FC236}">
                  <a16:creationId xmlns:a16="http://schemas.microsoft.com/office/drawing/2014/main" id="{617C8245-2D7B-5647-DA65-5CA5518F4F7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0587" y="4005733"/>
              <a:ext cx="8116693" cy="1832283"/>
            </a:xfrm>
            <a:prstGeom prst="rect">
              <a:avLst/>
            </a:prstGeom>
          </p:spPr>
        </p:pic>
        <p:sp>
          <p:nvSpPr>
            <p:cNvPr id="17" name="TextBox 16">
              <a:extLst>
                <a:ext uri="{FF2B5EF4-FFF2-40B4-BE49-F238E27FC236}">
                  <a16:creationId xmlns:a16="http://schemas.microsoft.com/office/drawing/2014/main" id="{973A1691-A08D-FEDF-CB40-EA99003FFD30}"/>
                </a:ext>
              </a:extLst>
            </p:cNvPr>
            <p:cNvSpPr txBox="1"/>
            <p:nvPr/>
          </p:nvSpPr>
          <p:spPr>
            <a:xfrm>
              <a:off x="4262372" y="4787887"/>
              <a:ext cx="899709" cy="400110"/>
            </a:xfrm>
            <a:prstGeom prst="rect">
              <a:avLst/>
            </a:prstGeom>
            <a:noFill/>
          </p:spPr>
          <p:txBody>
            <a:bodyPr wrap="square">
              <a:spAutoFit/>
            </a:bodyPr>
            <a:lstStyle/>
            <a:p>
              <a:pPr marL="0" lvl="0" indent="0" algn="l" rtl="0">
                <a:spcBef>
                  <a:spcPts val="0"/>
                </a:spcBef>
                <a:spcAft>
                  <a:spcPts val="0"/>
                </a:spcAft>
                <a:buNone/>
              </a:pPr>
              <a:r>
                <a:rPr lang="en" sz="2000" b="1">
                  <a:latin typeface="Arial" panose="020B0604020202020204" pitchFamily="34" charset="0"/>
                  <a:cs typeface="Arial" panose="020B0604020202020204" pitchFamily="34" charset="0"/>
                </a:rPr>
                <a:t>10 𝛀</a:t>
              </a:r>
            </a:p>
          </p:txBody>
        </p:sp>
        <p:sp>
          <p:nvSpPr>
            <p:cNvPr id="18" name="TextBox 17">
              <a:extLst>
                <a:ext uri="{FF2B5EF4-FFF2-40B4-BE49-F238E27FC236}">
                  <a16:creationId xmlns:a16="http://schemas.microsoft.com/office/drawing/2014/main" id="{A90C95C9-4DB3-472A-68CF-7D2B917E06EC}"/>
                </a:ext>
              </a:extLst>
            </p:cNvPr>
            <p:cNvSpPr txBox="1"/>
            <p:nvPr/>
          </p:nvSpPr>
          <p:spPr>
            <a:xfrm>
              <a:off x="1761733" y="4114901"/>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21" name="TextBox 20">
              <a:extLst>
                <a:ext uri="{FF2B5EF4-FFF2-40B4-BE49-F238E27FC236}">
                  <a16:creationId xmlns:a16="http://schemas.microsoft.com/office/drawing/2014/main" id="{5B9FB08D-FD14-7794-680D-22F035AC4EC5}"/>
                </a:ext>
              </a:extLst>
            </p:cNvPr>
            <p:cNvSpPr txBox="1"/>
            <p:nvPr/>
          </p:nvSpPr>
          <p:spPr>
            <a:xfrm>
              <a:off x="4209079" y="4114086"/>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sp>
          <p:nvSpPr>
            <p:cNvPr id="22" name="TextBox 21">
              <a:extLst>
                <a:ext uri="{FF2B5EF4-FFF2-40B4-BE49-F238E27FC236}">
                  <a16:creationId xmlns:a16="http://schemas.microsoft.com/office/drawing/2014/main" id="{7B52B73A-76B8-72AD-AA7C-0BBB24331906}"/>
                </a:ext>
              </a:extLst>
            </p:cNvPr>
            <p:cNvSpPr txBox="1"/>
            <p:nvPr/>
          </p:nvSpPr>
          <p:spPr>
            <a:xfrm>
              <a:off x="6642137" y="4114901"/>
              <a:ext cx="899708" cy="369332"/>
            </a:xfrm>
            <a:prstGeom prst="rect">
              <a:avLst/>
            </a:prstGeom>
            <a:noFill/>
          </p:spPr>
          <p:txBody>
            <a:bodyPr wrap="square">
              <a:spAutoFit/>
            </a:bodyPr>
            <a:lstStyle/>
            <a:p>
              <a:pPr algn="ctr"/>
              <a:r>
                <a:rPr lang="en" sz="1800" b="1">
                  <a:latin typeface="Arial" panose="020B0604020202020204" pitchFamily="34" charset="0"/>
                  <a:cs typeface="Arial" panose="020B0604020202020204" pitchFamily="34" charset="0"/>
                </a:rPr>
                <a:t>1.5 V</a:t>
              </a:r>
              <a:endParaRPr lang="en-US"/>
            </a:p>
          </p:txBody>
        </p:sp>
      </p:grpSp>
    </p:spTree>
    <p:extLst>
      <p:ext uri="{BB962C8B-B14F-4D97-AF65-F5344CB8AC3E}">
        <p14:creationId xmlns:p14="http://schemas.microsoft.com/office/powerpoint/2010/main" val="16796202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4c2123c-08af-4259-afd9-327c11a3f8fe">
      <Terms xmlns="http://schemas.microsoft.com/office/infopath/2007/PartnerControls"/>
    </lcf76f155ced4ddcb4097134ff3c332f>
    <TaxCatchAll xmlns="d89c1b2d-70bc-4028-a552-56ef7d93dfa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271370A8D5F84984EAE15DB732DB6C" ma:contentTypeVersion="17" ma:contentTypeDescription="Create a new document." ma:contentTypeScope="" ma:versionID="77cc91c51cad387ebd814b66518c13a7">
  <xsd:schema xmlns:xsd="http://www.w3.org/2001/XMLSchema" xmlns:xs="http://www.w3.org/2001/XMLSchema" xmlns:p="http://schemas.microsoft.com/office/2006/metadata/properties" xmlns:ns2="94c2123c-08af-4259-afd9-327c11a3f8fe" xmlns:ns3="d89c1b2d-70bc-4028-a552-56ef7d93dfa4" targetNamespace="http://schemas.microsoft.com/office/2006/metadata/properties" ma:root="true" ma:fieldsID="23f814211c9022776c446bd2b5cba1b3" ns2:_="" ns3:_="">
    <xsd:import namespace="94c2123c-08af-4259-afd9-327c11a3f8fe"/>
    <xsd:import namespace="d89c1b2d-70bc-4028-a552-56ef7d93dfa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c2123c-08af-4259-afd9-327c11a3f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fda258e-6141-476b-a562-def2baa69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9c1b2d-70bc-4028-a552-56ef7d93df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48fe45d-e1cc-4125-a718-5efafb3beb06}" ma:internalName="TaxCatchAll" ma:showField="CatchAllData" ma:web="d89c1b2d-70bc-4028-a552-56ef7d93d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57F557-0673-48F2-916C-DAE2C8C104A4}">
  <ds:schemaRefs>
    <ds:schemaRef ds:uri="0edf7d78-1330-49f6-bffc-7239953f04fe"/>
    <ds:schemaRef ds:uri="1ccdc7b9-4b6b-4ed9-8fc5-54a67669b54b"/>
    <ds:schemaRef ds:uri="f97151d3-a763-4fee-95d1-c0b0132eac9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94c2123c-08af-4259-afd9-327c11a3f8fe"/>
    <ds:schemaRef ds:uri="d89c1b2d-70bc-4028-a552-56ef7d93dfa4"/>
  </ds:schemaRefs>
</ds:datastoreItem>
</file>

<file path=customXml/itemProps2.xml><?xml version="1.0" encoding="utf-8"?>
<ds:datastoreItem xmlns:ds="http://schemas.openxmlformats.org/officeDocument/2006/customXml" ds:itemID="{FFAB7F6F-B5EC-4EB5-8B04-A33937420248}">
  <ds:schemaRefs>
    <ds:schemaRef ds:uri="http://schemas.microsoft.com/sharepoint/v3/contenttype/forms"/>
  </ds:schemaRefs>
</ds:datastoreItem>
</file>

<file path=customXml/itemProps3.xml><?xml version="1.0" encoding="utf-8"?>
<ds:datastoreItem xmlns:ds="http://schemas.openxmlformats.org/officeDocument/2006/customXml" ds:itemID="{D5CA215A-2EDB-44E6-A2B7-39A6FB7BE9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c2123c-08af-4259-afd9-327c11a3f8fe"/>
    <ds:schemaRef ds:uri="d89c1b2d-70bc-4028-a552-56ef7d93d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160</TotalTime>
  <Words>4330</Words>
  <Application>Microsoft Office PowerPoint</Application>
  <PresentationFormat>Custom</PresentationFormat>
  <Paragraphs>530</Paragraphs>
  <Slides>20</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Arial Narrow</vt:lpstr>
      <vt:lpstr>Arial,Sans-Serif</vt:lpstr>
      <vt:lpstr>Calibri</vt:lpstr>
      <vt:lpstr>Calibri Light</vt:lpstr>
      <vt:lpstr>Cambria Math</vt:lpstr>
      <vt:lpstr>Office Theme</vt:lpstr>
      <vt:lpstr>Custom Design</vt:lpstr>
      <vt:lpstr>PowerPoint Presentation</vt:lpstr>
      <vt:lpstr>Practitioner guide 3. Battery design and performance</vt:lpstr>
      <vt:lpstr>Introduction and overview</vt:lpstr>
      <vt:lpstr>Learning outcomes and resource links </vt:lpstr>
      <vt:lpstr>Subject coverage</vt:lpstr>
      <vt:lpstr>3. Battery design and performance</vt:lpstr>
      <vt:lpstr>Learning outcomes</vt:lpstr>
      <vt:lpstr>Cells and batteries</vt:lpstr>
      <vt:lpstr>Understanding cells in series</vt:lpstr>
      <vt:lpstr>Understanding cells in series – answers </vt:lpstr>
      <vt:lpstr>Understanding cells in parallel</vt:lpstr>
      <vt:lpstr>Understanding cells in parallel – answers  </vt:lpstr>
      <vt:lpstr>When does internal resistance matter?</vt:lpstr>
      <vt:lpstr>Understanding cells in an array</vt:lpstr>
      <vt:lpstr>Designing battery arrays</vt:lpstr>
      <vt:lpstr>Designing battery arrays - answers</vt:lpstr>
      <vt:lpstr>How is an EV battery pack organised?</vt:lpstr>
      <vt:lpstr>How is an EV battery pack organised? Answers</vt:lpstr>
      <vt:lpstr>Safety and electric vehicles</vt:lpstr>
      <vt:lpstr>Learning outcomes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Marks</dc:creator>
  <cp:lastModifiedBy>Stephen Winterburn</cp:lastModifiedBy>
  <cp:revision>253</cp:revision>
  <dcterms:created xsi:type="dcterms:W3CDTF">2022-05-23T15:11:33Z</dcterms:created>
  <dcterms:modified xsi:type="dcterms:W3CDTF">2023-10-16T15:18:36Z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0x01010049271370A8D5F84984EAE15DB732DB6C</vt:lpwstr>
  </property>
  <property fmtid="{D5CDD505-2E9C-101B-9397-08002B2CF9AE}" pid="3" name="MediaServiceImageTags">
    <vt:lpwstr/>
  </property>
</Properties>
</file>