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7" r:id="rId5"/>
    <p:sldMasterId id="2147483672" r:id="rId6"/>
  </p:sldMasterIdLst>
  <p:notesMasterIdLst>
    <p:notesMasterId r:id="rId25"/>
  </p:notesMasterIdLst>
  <p:handoutMasterIdLst>
    <p:handoutMasterId r:id="rId26"/>
  </p:handoutMasterIdLst>
  <p:sldIdLst>
    <p:sldId id="256" r:id="rId7"/>
    <p:sldId id="267" r:id="rId8"/>
    <p:sldId id="284" r:id="rId9"/>
    <p:sldId id="281" r:id="rId10"/>
    <p:sldId id="257" r:id="rId11"/>
    <p:sldId id="272" r:id="rId12"/>
    <p:sldId id="275" r:id="rId13"/>
    <p:sldId id="394" r:id="rId14"/>
    <p:sldId id="395" r:id="rId15"/>
    <p:sldId id="396" r:id="rId16"/>
    <p:sldId id="397" r:id="rId17"/>
    <p:sldId id="398" r:id="rId18"/>
    <p:sldId id="399" r:id="rId19"/>
    <p:sldId id="400" r:id="rId20"/>
    <p:sldId id="401" r:id="rId21"/>
    <p:sldId id="402" r:id="rId22"/>
    <p:sldId id="403" r:id="rId23"/>
    <p:sldId id="405" r:id="rId24"/>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 id="{98BD5E20-A1E7-7989-F395-22443D1BA5D1}" name="V-Bryony Yanney" initials="VY" userId="S::bryony.yanney@blackbaud.me::189c5106-5702-4f42-a7ae-43cc43abd7ff" providerId="AD"/>
  <p188:author id="{2858F9E0-1884-5D2C-4266-64D92783599A}" name="V-Mike Guilmant-Cush" initials="VG" userId="S::mike.guilmant-cush@blackbaud.me::3c7f021d-b981-41a2-afc2-8c0dc9565e5f" providerId="AD"/>
  <p188:author id="{C5B27AE3-80A0-829F-467F-076AC06141C0}" name="V-Bryony Yanney" initials="VBY" userId="S::Bryony.Yanney@blackbaud.me::189c5106-5702-4f42-a7ae-43cc43abd7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17" clrIdx="0">
    <p:extLst>
      <p:ext uri="{19B8F6BF-5375-455C-9EA6-DF929625EA0E}">
        <p15:presenceInfo xmlns:p15="http://schemas.microsoft.com/office/powerpoint/2012/main" userId="f49f9c9fde2637aa" providerId="Windows Live"/>
      </p:ext>
    </p:extLst>
  </p:cmAuthor>
  <p:cmAuthor id="2" name="Bryony" initials="B" lastIdx="42"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38" clrIdx="4">
    <p:extLst>
      <p:ext uri="{19B8F6BF-5375-455C-9EA6-DF929625EA0E}">
        <p15:presenceInfo xmlns:p15="http://schemas.microsoft.com/office/powerpoint/2012/main" userId="Estelle Lloyd" providerId="None"/>
      </p:ext>
    </p:extLst>
  </p:cmAuthor>
  <p:cmAuthor id="6" name="V-Bryony Yanney" initials="VY" lastIdx="3" clrIdx="5">
    <p:extLst>
      <p:ext uri="{19B8F6BF-5375-455C-9EA6-DF929625EA0E}">
        <p15:presenceInfo xmlns:p15="http://schemas.microsoft.com/office/powerpoint/2012/main" userId="S::bryony.yanney@blackbaud.me::189c5106-5702-4f42-a7ae-43cc43abd7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C5C"/>
    <a:srgbClr val="3DB876"/>
    <a:srgbClr val="FF7500"/>
    <a:srgbClr val="F1C043"/>
    <a:srgbClr val="FFD600"/>
    <a:srgbClr val="ECECED"/>
    <a:srgbClr val="868FB4"/>
    <a:srgbClr val="21176B"/>
    <a:srgbClr val="91BFFC"/>
    <a:srgbClr val="B2B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2AFE9-E765-CAEC-2FFE-463311188F7C}" v="9" dt="2023-02-24T15:55:12.895"/>
    <p1510:client id="{33BF7016-561D-0C20-4B01-247C2C10ACD8}" v="2" dt="2023-02-27T12:50:25.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autoAdjust="0"/>
    <p:restoredTop sz="96327" autoAdjust="0"/>
  </p:normalViewPr>
  <p:slideViewPr>
    <p:cSldViewPr snapToGrid="0" snapToObjects="1">
      <p:cViewPr varScale="1">
        <p:scale>
          <a:sx n="46" d="100"/>
          <a:sy n="46" d="100"/>
        </p:scale>
        <p:origin x="24" y="36"/>
      </p:cViewPr>
      <p:guideLst>
        <p:guide orient="horz" pos="4649"/>
        <p:guide pos="5120"/>
      </p:guideLst>
    </p:cSldViewPr>
  </p:slideViewPr>
  <p:outlineViewPr>
    <p:cViewPr>
      <p:scale>
        <a:sx n="33" d="100"/>
        <a:sy n="33" d="100"/>
      </p:scale>
      <p:origin x="0" y="-2792"/>
    </p:cViewPr>
  </p:outlineViewPr>
  <p:notesTextViewPr>
    <p:cViewPr>
      <p:scale>
        <a:sx n="1" d="1"/>
        <a:sy n="1" d="1"/>
      </p:scale>
      <p:origin x="0" y="0"/>
    </p:cViewPr>
  </p:notesTextViewPr>
  <p:notesViewPr>
    <p:cSldViewPr snapToGrid="0" snapToObjects="1">
      <p:cViewPr varScale="1">
        <p:scale>
          <a:sx n="79" d="100"/>
          <a:sy n="79"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CA980E-B611-DBE1-6440-9F036E6463EE}"/>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8FA402-474F-BCB2-973E-E98508D09E85}"/>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D48021AF-4D5D-4042-AF2C-47F0B69AD0C8}" type="datetimeFigureOut">
              <a:rPr lang="en-US" smtClean="0"/>
              <a:t>3/13/2023</a:t>
            </a:fld>
            <a:endParaRPr lang="en-US"/>
          </a:p>
        </p:txBody>
      </p:sp>
      <p:sp>
        <p:nvSpPr>
          <p:cNvPr id="4" name="Footer Placeholder 3">
            <a:extLst>
              <a:ext uri="{FF2B5EF4-FFF2-40B4-BE49-F238E27FC236}">
                <a16:creationId xmlns:a16="http://schemas.microsoft.com/office/drawing/2014/main" id="{22275021-DA46-BF2B-0E98-24E741C56F1F}"/>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8CA26A-4222-30E0-A7DB-B1307E2E8D45}"/>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3FA91450-4EDF-B94B-8502-32E59742D7CF}" type="slidenum">
              <a:rPr lang="en-US" smtClean="0"/>
              <a:t>‹#›</a:t>
            </a:fld>
            <a:endParaRPr lang="en-US"/>
          </a:p>
        </p:txBody>
      </p:sp>
    </p:spTree>
    <p:extLst>
      <p:ext uri="{BB962C8B-B14F-4D97-AF65-F5344CB8AC3E}">
        <p14:creationId xmlns:p14="http://schemas.microsoft.com/office/powerpoint/2010/main" val="3749533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3/13/2023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b="1" dirty="0">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marR="0" lvl="0" indent="-298450" algn="l" defTabSz="914400" rtl="0" eaLnBrk="1" fontAlgn="auto" latinLnBrk="0" hangingPunct="1">
              <a:lnSpc>
                <a:spcPct val="115000"/>
              </a:lnSpc>
              <a:spcBef>
                <a:spcPts val="0"/>
              </a:spcBef>
              <a:spcAft>
                <a:spcPts val="0"/>
              </a:spcAft>
              <a:buClr>
                <a:schemeClr val="dk1"/>
              </a:buClr>
              <a:buSzPts val="1100"/>
              <a:buFontTx/>
              <a:buChar char="●"/>
              <a:tabLst/>
              <a:defRPr/>
            </a:pPr>
            <a:r>
              <a:rPr lang="en-GB" b="0" dirty="0">
                <a:latin typeface="Arial" panose="020B0604020202020204" pitchFamily="34" charset="0"/>
                <a:cs typeface="Arial" panose="020B0604020202020204" pitchFamily="34" charset="0"/>
              </a:rPr>
              <a:t>Review the correct shape and answers to the discussion questions.</a:t>
            </a:r>
          </a:p>
          <a:p>
            <a:pPr marL="457200" marR="0" lvl="0" indent="-298450" algn="l" defTabSz="914400" rtl="0" eaLnBrk="1" fontAlgn="auto" latinLnBrk="0" hangingPunct="1">
              <a:lnSpc>
                <a:spcPct val="115000"/>
              </a:lnSpc>
              <a:spcBef>
                <a:spcPts val="0"/>
              </a:spcBef>
              <a:spcAft>
                <a:spcPts val="0"/>
              </a:spcAft>
              <a:buClr>
                <a:schemeClr val="dk1"/>
              </a:buClr>
              <a:buSzPts val="1100"/>
              <a:buFontTx/>
              <a:buChar char="●"/>
              <a:tabLst/>
              <a:defRPr/>
            </a:pPr>
            <a:r>
              <a:rPr lang="en-GB" b="0" dirty="0">
                <a:latin typeface="Arial" panose="020B0604020202020204" pitchFamily="34" charset="0"/>
                <a:cs typeface="Arial" panose="020B0604020202020204" pitchFamily="34" charset="0"/>
              </a:rPr>
              <a:t>Note that the examples in this resource omit (for space) two important parts of G-code: the % that signifies the start and end of code, and the O-code that gives the name of the program - important knowledge when completing a setup checklist.</a:t>
            </a:r>
          </a:p>
          <a:p>
            <a:pPr marL="457200" marR="0" lvl="0" indent="-298450" algn="l" defTabSz="914400" rtl="0" eaLnBrk="1" fontAlgn="auto" latinLnBrk="0" hangingPunct="1">
              <a:lnSpc>
                <a:spcPct val="115000"/>
              </a:lnSpc>
              <a:spcBef>
                <a:spcPts val="0"/>
              </a:spcBef>
              <a:spcAft>
                <a:spcPts val="0"/>
              </a:spcAft>
              <a:buClr>
                <a:schemeClr val="dk1"/>
              </a:buClr>
              <a:buSzPts val="1100"/>
              <a:buFontTx/>
              <a:buChar char="●"/>
              <a:tabLst/>
              <a:defRPr/>
            </a:pPr>
            <a:r>
              <a:rPr lang="en-GB" b="0" dirty="0">
                <a:latin typeface="Arial" panose="020B0604020202020204" pitchFamily="34" charset="0"/>
                <a:cs typeface="Arial" panose="020B0604020202020204" pitchFamily="34" charset="0"/>
              </a:rPr>
              <a:t>Discuss what problems code in the wrong order might create.</a:t>
            </a:r>
          </a:p>
          <a:p>
            <a:pPr marL="0" lvl="0" indent="0" algn="l" rtl="0">
              <a:lnSpc>
                <a:spcPct val="100000"/>
              </a:lnSpc>
              <a:spcBef>
                <a:spcPts val="0"/>
              </a:spcBef>
              <a:spcAft>
                <a:spcPts val="0"/>
              </a:spcAft>
              <a:buSzPts val="1100"/>
              <a:buNone/>
            </a:pP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b="0" dirty="0">
                <a:latin typeface="Arial" panose="020B0604020202020204" pitchFamily="34" charset="0"/>
                <a:cs typeface="Arial" panose="020B0604020202020204" pitchFamily="34" charset="0"/>
              </a:rPr>
              <a:t>Incorrect G-code will result in the wrong shape, cuts made to finished areas of the part, or potential tool collisions (most machines have fail-safes to prevent this).</a:t>
            </a:r>
          </a:p>
          <a:p>
            <a:pPr marL="0" lvl="0" indent="0" algn="l" rtl="0">
              <a:lnSpc>
                <a:spcPct val="100000"/>
              </a:lnSpc>
              <a:spcBef>
                <a:spcPts val="0"/>
              </a:spcBef>
              <a:spcAft>
                <a:spcPts val="0"/>
              </a:spcAft>
              <a:buSzPts val="1100"/>
              <a:buNone/>
            </a:pP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SzPts val="1100"/>
              <a:buNone/>
            </a:pPr>
            <a:r>
              <a:rPr lang="en-GB" b="0" dirty="0">
                <a:latin typeface="Arial" panose="020B0604020202020204" pitchFamily="34" charset="0"/>
                <a:cs typeface="Arial" panose="020B0604020202020204" pitchFamily="34" charset="0"/>
              </a:rPr>
              <a:t>Learners can write their own simple code for a partner to draw a shape on the coordinate grid.</a:t>
            </a:r>
          </a:p>
          <a:p>
            <a:pPr marL="0" lvl="0" indent="0" algn="l" rtl="0">
              <a:lnSpc>
                <a:spcPct val="100000"/>
              </a:lnSpc>
              <a:spcBef>
                <a:spcPts val="0"/>
              </a:spcBef>
              <a:spcAft>
                <a:spcPts val="0"/>
              </a:spcAft>
              <a:buSzPts val="110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4201775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Practitioner delivery notes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Learners will need internet access to use the </a:t>
            </a:r>
            <a:r>
              <a:rPr lang="en-GB" b="1" dirty="0">
                <a:latin typeface="Arial" panose="020B0604020202020204" pitchFamily="34" charset="0"/>
                <a:cs typeface="Arial" panose="020B0604020202020204" pitchFamily="34" charset="0"/>
              </a:rPr>
              <a:t>CNC machinery online interactive tool.</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Activity</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GB" dirty="0">
                <a:latin typeface="Arial" panose="020B0604020202020204" pitchFamily="34" charset="0"/>
                <a:cs typeface="Arial" panose="020B0604020202020204" pitchFamily="34" charset="0"/>
              </a:rPr>
              <a:t>Review how to use the online interactive tool.</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Note how the shape to be cut is always the same, but in three different orientations.</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Can learners explain why the interactive does this?</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GB" dirty="0">
                <a:latin typeface="Arial" panose="020B0604020202020204" pitchFamily="34" charset="0"/>
                <a:cs typeface="Arial" panose="020B0604020202020204" pitchFamily="34" charset="0"/>
              </a:rPr>
              <a:t>Learners can click on the reset button (bottom left) to reload a new orientation.</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Note that for reasons of space certain codes (the %, O program name, M, and S codes) are omitted.</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The code includes G02 and G03 which learners did not need to use in the paper activity. Identify some lines with G02 and G03 and discuss what each part might mean.</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Learners use the interactive, testing their code and restarting if cutting goes awry or a warning appears.</a:t>
            </a:r>
          </a:p>
          <a:p>
            <a:pPr marL="158750" lvl="0" indent="0" algn="l" rtl="0">
              <a:lnSpc>
                <a:spcPct val="100000"/>
              </a:lnSpc>
              <a:spcBef>
                <a:spcPts val="0"/>
              </a:spcBef>
              <a:spcAft>
                <a:spcPts val="0"/>
              </a:spcAft>
              <a:buSzPts val="1100"/>
              <a:buNone/>
            </a:pP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Example answers</a:t>
            </a:r>
          </a:p>
          <a:p>
            <a:r>
              <a:rPr lang="en-GB" dirty="0">
                <a:latin typeface="Arial" panose="020B0604020202020204" pitchFamily="34" charset="0"/>
                <a:cs typeface="Arial" panose="020B0604020202020204" pitchFamily="34" charset="0"/>
              </a:rPr>
              <a:t>The shape can be drawn in different orientations as this reflects how an operator might set up work to make best use of a sheet of material when producing many parts - this is important for speed, cost and sustainability.</a:t>
            </a:r>
          </a:p>
          <a:p>
            <a:r>
              <a:rPr lang="en-GB" dirty="0">
                <a:latin typeface="Arial" panose="020B0604020202020204" pitchFamily="34" charset="0"/>
                <a:cs typeface="Arial" panose="020B0604020202020204" pitchFamily="34" charset="0"/>
              </a:rPr>
              <a:t>Please also see the next slide.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Assessment</a:t>
            </a:r>
          </a:p>
          <a:p>
            <a:r>
              <a:rPr lang="en-GB" dirty="0">
                <a:latin typeface="Arial" panose="020B0604020202020204" pitchFamily="34" charset="0"/>
                <a:cs typeface="Arial" panose="020B0604020202020204" pitchFamily="34" charset="0"/>
              </a:rPr>
              <a:t>Ability to reorder code correctly and interpret G02 and G03 code lines.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1600633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Sans-Serif"/>
            </a:pPr>
            <a:r>
              <a:rPr lang="en-GB" b="1" dirty="0">
                <a:latin typeface="Arial" panose="020B0604020202020204" pitchFamily="34" charset="0"/>
                <a:cs typeface="Arial" panose="020B0604020202020204" pitchFamily="34" charset="0"/>
              </a:rPr>
              <a:t>Practitioner delivery notes</a:t>
            </a:r>
          </a:p>
          <a:p>
            <a:pPr>
              <a:buFont typeface="Arial,Sans-Serif"/>
            </a:pPr>
            <a:endParaRPr lang="en-GB" b="1" dirty="0">
              <a:latin typeface="Arial" panose="020B0604020202020204" pitchFamily="34" charset="0"/>
              <a:cs typeface="Arial" panose="020B0604020202020204" pitchFamily="34" charset="0"/>
            </a:endParaRPr>
          </a:p>
          <a:p>
            <a:pPr>
              <a:buFont typeface="Arial,Sans-Serif"/>
            </a:pPr>
            <a:r>
              <a:rPr lang="en-GB" b="1" dirty="0">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Discuss learners’ experiences when using the interactive tool. What mistakes did any lines placed in the wrong order create? (These tend to be of three sorts - an incorrect shape, the tool being programmed to move out of the working area of the machine, or the tool rapidly moving through material, risking a breakage.)</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Review the syntax and correct interpretation for G02 and G03 (note that an alternative G-code syntax uses R to define radius, but the I and J syntax used in the interactive lets learners check the start and end point more easily).</a:t>
            </a:r>
          </a:p>
          <a:p>
            <a:pPr marL="628650" lvl="1" indent="-171450">
              <a:buFont typeface="Courier New" panose="02070309020205020404" pitchFamily="49" charset="0"/>
              <a:buChar char="o"/>
            </a:pPr>
            <a:r>
              <a:rPr lang="en-GB" dirty="0">
                <a:latin typeface="Arial" panose="020B0604020202020204" pitchFamily="34" charset="0"/>
                <a:cs typeface="Arial" panose="020B0604020202020204" pitchFamily="34" charset="0"/>
              </a:rPr>
              <a:t>G02 starts the curve at the current position of the tool</a:t>
            </a:r>
          </a:p>
          <a:p>
            <a:pPr marL="628650" lvl="1" indent="-171450">
              <a:buFont typeface="Courier New" panose="02070309020205020404" pitchFamily="49" charset="0"/>
              <a:buChar char="o"/>
            </a:pPr>
            <a:r>
              <a:rPr lang="en-GB" dirty="0">
                <a:latin typeface="Arial" panose="020B0604020202020204" pitchFamily="34" charset="0"/>
                <a:cs typeface="Arial" panose="020B0604020202020204" pitchFamily="34" charset="0"/>
              </a:rPr>
              <a:t>The code then specifies the end point, which can be any point around the circumference of the circle</a:t>
            </a:r>
          </a:p>
          <a:p>
            <a:pPr marL="628650" lvl="1" indent="-171450">
              <a:buFont typeface="Courier New" panose="02070309020205020404" pitchFamily="49" charset="0"/>
              <a:buChar char="o"/>
            </a:pPr>
            <a:r>
              <a:rPr lang="en-GB" dirty="0">
                <a:latin typeface="Arial" panose="020B0604020202020204" pitchFamily="34" charset="0"/>
                <a:cs typeface="Arial" panose="020B0604020202020204" pitchFamily="34" charset="0"/>
              </a:rPr>
              <a:t>The code finally defines the centre of the circle. Note that this uses the start point of the curve and so is a relative coordinate, even if the program is set at G90 to use absolute coordinates in general. I = relative position in the X direction, J = relative position in the Y direction.</a:t>
            </a:r>
          </a:p>
          <a:p>
            <a:pPr marL="0" lvl="0" indent="0" algn="l" rtl="0">
              <a:lnSpc>
                <a:spcPct val="100000"/>
              </a:lnSpc>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None/>
            </a:pPr>
            <a:r>
              <a:rPr lang="en-GB" dirty="0">
                <a:latin typeface="Arial" panose="020B0604020202020204" pitchFamily="34" charset="0"/>
                <a:cs typeface="Arial" panose="020B0604020202020204" pitchFamily="34" charset="0"/>
              </a:rPr>
              <a:t>Learners write G02 and G03 codes for a partner to copy to create a shape or line.</a:t>
            </a:r>
          </a:p>
          <a:p>
            <a:pPr marL="158750" lvl="0" indent="0" algn="l" rtl="0">
              <a:lnSpc>
                <a:spcPct val="100000"/>
              </a:lnSpc>
              <a:spcBef>
                <a:spcPts val="0"/>
              </a:spcBef>
              <a:spcAft>
                <a:spcPts val="0"/>
              </a:spcAft>
              <a:buSzPts val="1100"/>
              <a:buNone/>
            </a:pPr>
            <a:endParaRPr lang="en-GB" b="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185123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Font typeface="Arial,Sans-Serif"/>
            </a:pPr>
            <a:r>
              <a:rPr lang="en-GB" b="1" dirty="0">
                <a:latin typeface="Arial" panose="020B0604020202020204" pitchFamily="34" charset="0"/>
                <a:cs typeface="Arial" panose="020B0604020202020204" pitchFamily="34" charset="0"/>
              </a:rPr>
              <a:t>Practitioner delivery notes</a:t>
            </a:r>
          </a:p>
          <a:p>
            <a:pPr>
              <a:buClr>
                <a:schemeClr val="dk1"/>
              </a:buClr>
              <a:buFont typeface="Arial,Sans-Serif"/>
            </a:pPr>
            <a:endParaRPr lang="en-GB" dirty="0">
              <a:latin typeface="Arial" panose="020B0604020202020204" pitchFamily="34" charset="0"/>
              <a:cs typeface="Arial" panose="020B0604020202020204" pitchFamily="34" charset="0"/>
            </a:endParaRPr>
          </a:p>
          <a:p>
            <a:pPr>
              <a:buClr>
                <a:schemeClr val="dk1"/>
              </a:buClr>
              <a:buFont typeface="Arial,Sans-Serif"/>
            </a:pPr>
            <a:r>
              <a:rPr lang="en-GB" dirty="0">
                <a:latin typeface="Arial" panose="020B0604020202020204" pitchFamily="34" charset="0"/>
                <a:cs typeface="Arial" panose="020B0604020202020204" pitchFamily="34" charset="0"/>
              </a:rPr>
              <a:t>This quick activity reviews learners’ basic understanding of G-code and what instructions are necessary to include.</a:t>
            </a:r>
          </a:p>
          <a:p>
            <a:pPr>
              <a:buClr>
                <a:schemeClr val="dk1"/>
              </a:buClr>
              <a:buFont typeface="Arial,Sans-Serif"/>
            </a:pPr>
            <a:endParaRPr lang="en-GB" dirty="0">
              <a:latin typeface="Arial" panose="020B0604020202020204" pitchFamily="34" charset="0"/>
              <a:cs typeface="Arial" panose="020B0604020202020204" pitchFamily="34" charset="0"/>
            </a:endParaRPr>
          </a:p>
          <a:p>
            <a:pPr>
              <a:buClr>
                <a:schemeClr val="dk1"/>
              </a:buClr>
            </a:pPr>
            <a:r>
              <a:rPr lang="en-GB" b="1" dirty="0">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a:t>
            </a:r>
            <a:r>
              <a:rPr lang="en-GB" dirty="0">
                <a:latin typeface="Arial" panose="020B0604020202020204" pitchFamily="34" charset="0"/>
                <a:cs typeface="Arial" panose="020B0604020202020204" pitchFamily="34" charset="0"/>
              </a:rPr>
              <a:t>eview the brief example code, which contains a number of mistakes or inefficient instructions.</a:t>
            </a:r>
          </a:p>
          <a:p>
            <a:pPr marL="457200" lvl="0" indent="-298450" algn="l" rtl="0">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Learners use the questions on the slide to help them to interpret the instructions and identify improvements.</a:t>
            </a:r>
          </a:p>
          <a:p>
            <a:pPr marL="457200" lvl="0" indent="-298450" algn="l" rtl="0">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L</a:t>
            </a:r>
            <a:r>
              <a:rPr lang="en-GB" dirty="0">
                <a:solidFill>
                  <a:schemeClr val="dk1"/>
                </a:solidFill>
                <a:latin typeface="Arial" panose="020B0604020202020204" pitchFamily="34" charset="0"/>
                <a:cs typeface="Arial" panose="020B0604020202020204" pitchFamily="34" charset="0"/>
              </a:rPr>
              <a:t>earners can use another copy of </a:t>
            </a:r>
            <a:r>
              <a:rPr lang="en-GB" b="1" dirty="0">
                <a:solidFill>
                  <a:schemeClr val="dk1"/>
                </a:solidFill>
                <a:latin typeface="Arial" panose="020B0604020202020204" pitchFamily="34" charset="0"/>
                <a:cs typeface="Arial" panose="020B0604020202020204" pitchFamily="34" charset="0"/>
              </a:rPr>
              <a:t>CNC machinery - Activity sheet 5</a:t>
            </a:r>
            <a:r>
              <a:rPr lang="en-GB" dirty="0">
                <a:solidFill>
                  <a:schemeClr val="dk1"/>
                </a:solidFill>
                <a:latin typeface="Arial" panose="020B0604020202020204" pitchFamily="34" charset="0"/>
                <a:cs typeface="Arial" panose="020B0604020202020204" pitchFamily="34" charset="0"/>
              </a:rPr>
              <a:t> to sketch the code, or create their own sketch graphs on plain paper.</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discuss in pairs how they would improve and correct this code, then share as a class.</a:t>
            </a:r>
          </a:p>
          <a:p>
            <a:pPr marL="0" lvl="0" indent="0" algn="l" rtl="0">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could write their own ‘inefficient’ code for a partner to improve.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181427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pPr>
            <a:r>
              <a:rPr lang="en-GB" b="1" dirty="0">
                <a:latin typeface="Arial" panose="020B0604020202020204" pitchFamily="34" charset="0"/>
                <a:cs typeface="Arial" panose="020B0604020202020204" pitchFamily="34" charset="0"/>
              </a:rPr>
              <a:t>Practitioner delivery notes</a:t>
            </a:r>
          </a:p>
          <a:p>
            <a:pPr>
              <a:buClr>
                <a:schemeClr val="dk1"/>
              </a:buClr>
            </a:pPr>
            <a:endParaRPr lang="en-GB" dirty="0">
              <a:latin typeface="Arial" panose="020B0604020202020204" pitchFamily="34" charset="0"/>
              <a:cs typeface="Arial" panose="020B0604020202020204" pitchFamily="34" charset="0"/>
            </a:endParaRPr>
          </a:p>
          <a:p>
            <a:pPr>
              <a:buClr>
                <a:schemeClr val="dk1"/>
              </a:buClr>
            </a:pPr>
            <a:r>
              <a:rPr lang="en-GB" b="1" dirty="0">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a:t>
            </a:r>
            <a:r>
              <a:rPr lang="en-GB" dirty="0">
                <a:latin typeface="Arial" panose="020B0604020202020204" pitchFamily="34" charset="0"/>
                <a:cs typeface="Arial" panose="020B0604020202020204" pitchFamily="34" charset="0"/>
              </a:rPr>
              <a:t>eview the annotated, improved code on the slide.</a:t>
            </a:r>
          </a:p>
          <a:p>
            <a:pPr marL="457200" lvl="0" indent="-298450" algn="l" rtl="0">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Hand out the </a:t>
            </a:r>
            <a:r>
              <a:rPr lang="en-GB" b="1" dirty="0">
                <a:latin typeface="Arial" panose="020B0604020202020204" pitchFamily="34" charset="0"/>
                <a:cs typeface="Arial" panose="020B0604020202020204" pitchFamily="34" charset="0"/>
              </a:rPr>
              <a:t>G-code reference sheet</a:t>
            </a:r>
            <a:r>
              <a:rPr lang="en-GB" dirty="0">
                <a:latin typeface="Arial" panose="020B0604020202020204" pitchFamily="34" charset="0"/>
                <a:cs typeface="Arial" panose="020B0604020202020204" pitchFamily="34" charset="0"/>
              </a:rPr>
              <a:t> for learners' future use, if you have not already done so.</a:t>
            </a:r>
          </a:p>
          <a:p>
            <a:pPr>
              <a:buClr>
                <a:schemeClr val="dk1"/>
              </a:buClr>
            </a:pPr>
            <a:endParaRPr lang="en-GB" dirty="0">
              <a:latin typeface="Arial" panose="020B0604020202020204" pitchFamily="34" charset="0"/>
              <a:cs typeface="Arial" panose="020B0604020202020204" pitchFamily="34" charset="0"/>
            </a:endParaRPr>
          </a:p>
          <a:p>
            <a:pPr>
              <a:buClr>
                <a:schemeClr val="dk1"/>
              </a:buClr>
            </a:pPr>
            <a:r>
              <a:rPr lang="en-GB" b="1" dirty="0">
                <a:latin typeface="Arial" panose="020B0604020202020204" pitchFamily="34" charset="0"/>
                <a:cs typeface="Arial" panose="020B0604020202020204" pitchFamily="34" charset="0"/>
              </a:rPr>
              <a:t>Extension</a:t>
            </a:r>
          </a:p>
          <a:p>
            <a:pPr>
              <a:buClr>
                <a:schemeClr val="dk1"/>
              </a:buClr>
            </a:pPr>
            <a:r>
              <a:rPr lang="en-GB" dirty="0">
                <a:latin typeface="Arial" panose="020B0604020202020204" pitchFamily="34" charset="0"/>
                <a:cs typeface="Arial" panose="020B0604020202020204" pitchFamily="34" charset="0"/>
              </a:rPr>
              <a:t>Several, more comprehensive, G-code reference sheets are available online, which learners can research.</a:t>
            </a:r>
          </a:p>
          <a:p>
            <a:pPr>
              <a:buClr>
                <a:schemeClr val="dk1"/>
              </a:buClr>
            </a:pPr>
            <a:endParaRPr lang="en-GB" dirty="0">
              <a:latin typeface="Arial" panose="020B0604020202020204" pitchFamily="34" charset="0"/>
              <a:cs typeface="Arial" panose="020B0604020202020204" pitchFamily="34" charset="0"/>
            </a:endParaRPr>
          </a:p>
          <a:p>
            <a:pPr>
              <a:buClr>
                <a:schemeClr val="dk1"/>
              </a:buClr>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28912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Practitioner delivery notes</a:t>
            </a:r>
          </a:p>
          <a:p>
            <a:pPr marL="0" indent="0">
              <a:lnSpc>
                <a:spcPct val="115000"/>
              </a:lnSpc>
              <a:buNone/>
            </a:pPr>
            <a:endParaRPr lang="en-GB" dirty="0">
              <a:solidFill>
                <a:schemeClr val="dk1"/>
              </a:solidFill>
              <a:latin typeface="Arial" panose="020B0604020202020204" pitchFamily="34" charset="0"/>
              <a:cs typeface="Arial" panose="020B0604020202020204" pitchFamily="34" charset="0"/>
            </a:endParaRPr>
          </a:p>
          <a:p>
            <a:pPr marL="0" lvl="0" indent="0" algn="l">
              <a:lnSpc>
                <a:spcPct val="114999"/>
              </a:lnSpc>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This final activity introduces learners to multi-axis CNC machines.</a:t>
            </a:r>
          </a:p>
          <a:p>
            <a:pPr marL="0" lvl="0" indent="0" algn="l" rtl="0">
              <a:lnSpc>
                <a:spcPct val="115000"/>
              </a:lnSpc>
              <a:spcBef>
                <a:spcPts val="0"/>
              </a:spcBef>
              <a:spcAft>
                <a:spcPts val="0"/>
              </a:spcAft>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15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Explore the part cross-section on the slide, starting with the three-axis tool on the left. Discuss what limitations are caused by how the tool (and its mount) is always facing in the same direction. Can learners identify how the machine and tool would be unable to form this shape without changing the tool for other shapes? Highlight how such tool changes might increase cycle times and reduce productivity, or cause imperfections in the machined surfaces.</a:t>
            </a:r>
          </a:p>
          <a:p>
            <a:pPr marL="457200" lvl="0" indent="-298450" algn="l" rtl="0">
              <a:lnSpc>
                <a:spcPct val="115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Use the centre and right-hand images to help learners to explore indexed and </a:t>
            </a:r>
            <a:r>
              <a:rPr lang="en-GB">
                <a:solidFill>
                  <a:schemeClr val="dk1"/>
                </a:solidFill>
                <a:latin typeface="Arial" panose="020B0604020202020204" pitchFamily="34" charset="0"/>
                <a:cs typeface="Arial" panose="020B0604020202020204" pitchFamily="34" charset="0"/>
              </a:rPr>
              <a:t>continuous -axis machining.</a:t>
            </a:r>
            <a:endParaRPr lang="en-GB" dirty="0">
              <a:solidFill>
                <a:schemeClr val="dk1"/>
              </a:solidFill>
              <a:latin typeface="Arial" panose="020B0604020202020204" pitchFamily="34" charset="0"/>
              <a:cs typeface="Arial" panose="020B0604020202020204" pitchFamily="34" charset="0"/>
            </a:endParaRPr>
          </a:p>
          <a:p>
            <a:pPr marL="78740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GB" dirty="0">
                <a:solidFill>
                  <a:schemeClr val="dk1"/>
                </a:solidFill>
                <a:latin typeface="Arial" panose="020B0604020202020204" pitchFamily="34" charset="0"/>
                <a:cs typeface="Arial" panose="020B0604020202020204" pitchFamily="34" charset="0"/>
              </a:rPr>
              <a:t>Highlight that with indexed machines, the part can be moved between tool motions. Hence this type of machine works through a series of alternating tool movements and part movements. While the diagram shows a stationary part, it’s more likely that the tool head will remain at the same orientation while the part is moved. This results in many short movements that can give rise to small imperfections, for example in a face that is machined in several movements.</a:t>
            </a:r>
          </a:p>
          <a:p>
            <a:pPr marL="78740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GB" dirty="0">
                <a:solidFill>
                  <a:schemeClr val="dk1"/>
                </a:solidFill>
                <a:latin typeface="Arial" panose="020B0604020202020204" pitchFamily="34" charset="0"/>
                <a:cs typeface="Arial" panose="020B0604020202020204" pitchFamily="34" charset="0"/>
              </a:rPr>
              <a:t>With continuous machines, the tool and part can move at the same time allowing for longer</a:t>
            </a:r>
            <a:r>
              <a:rPr lang="en-GB">
                <a:solidFill>
                  <a:schemeClr val="dk1"/>
                </a:solidFill>
                <a:latin typeface="Arial" panose="020B0604020202020204" pitchFamily="34" charset="0"/>
                <a:cs typeface="Arial" panose="020B0604020202020204" pitchFamily="34" charset="0"/>
              </a:rPr>
              <a:t>, extended machining </a:t>
            </a:r>
            <a:r>
              <a:rPr lang="en-GB" dirty="0">
                <a:solidFill>
                  <a:schemeClr val="dk1"/>
                </a:solidFill>
                <a:latin typeface="Arial" panose="020B0604020202020204" pitchFamily="34" charset="0"/>
                <a:cs typeface="Arial" panose="020B0604020202020204" pitchFamily="34" charset="0"/>
              </a:rPr>
              <a:t>actions. This enables better surface finishes and working to more exact tolerances, as well as shorter overall machine cycles.</a:t>
            </a:r>
          </a:p>
          <a:p>
            <a:pPr marL="171450" lvl="0" indent="-171450" algn="l" rtl="0">
              <a:lnSpc>
                <a:spcPct val="115000"/>
              </a:lnSpc>
              <a:spcBef>
                <a:spcPts val="0"/>
              </a:spcBef>
              <a:spcAft>
                <a:spcPts val="0"/>
              </a:spcAft>
              <a:buFont typeface="Courier New" panose="02070309020205020404" pitchFamily="49" charset="0"/>
              <a:buChar char="o"/>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15000"/>
              </a:lnSpc>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lnSpc>
                <a:spcPct val="115000"/>
              </a:lnSpc>
              <a:spcBef>
                <a:spcPts val="0"/>
              </a:spcBef>
              <a:spcAft>
                <a:spcPts val="0"/>
              </a:spcAft>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15000"/>
              </a:lnSpc>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Learners can observe 3-axis CNC machines within your workshop to identify real examples of their limitations. This can also be demonstrated with a manual mill, lathe or pillar drill.</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2887075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pPr>
            <a:r>
              <a:rPr lang="en-GB" b="1" dirty="0">
                <a:latin typeface="Arial" panose="020B0604020202020204" pitchFamily="34" charset="0"/>
                <a:cs typeface="Arial" panose="020B0604020202020204" pitchFamily="34" charset="0"/>
              </a:rPr>
              <a:t>Practitioner delivery notes</a:t>
            </a:r>
          </a:p>
          <a:p>
            <a:pPr>
              <a:buClr>
                <a:schemeClr val="dk1"/>
              </a:buClr>
            </a:pPr>
            <a:endParaRPr lang="en-GB" dirty="0">
              <a:latin typeface="Arial" panose="020B0604020202020204" pitchFamily="34" charset="0"/>
              <a:cs typeface="Arial" panose="020B0604020202020204" pitchFamily="34" charset="0"/>
            </a:endParaRPr>
          </a:p>
          <a:p>
            <a:pPr>
              <a:buClr>
                <a:schemeClr val="dk1"/>
              </a:buClr>
            </a:pPr>
            <a:r>
              <a:rPr lang="en-GB" b="1" dirty="0">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Explain the main differences between the three types of movement. Note that:</a:t>
            </a:r>
          </a:p>
          <a:p>
            <a:pPr marL="628650" lvl="1" indent="-171450">
              <a:lnSpc>
                <a:spcPct val="114999"/>
              </a:lnSpc>
              <a:buClr>
                <a:schemeClr val="dk1"/>
              </a:buClr>
              <a:buFont typeface="Courier New" panose="02070309020205020404" pitchFamily="49" charset="0"/>
              <a:buChar char="o"/>
            </a:pPr>
            <a:r>
              <a:rPr lang="en-GB" dirty="0">
                <a:latin typeface="Arial" panose="020B0604020202020204" pitchFamily="34" charset="0"/>
                <a:cs typeface="Arial" panose="020B0604020202020204" pitchFamily="34" charset="0"/>
              </a:rPr>
              <a:t>‘A’ movements are rotations about the X axis</a:t>
            </a:r>
          </a:p>
          <a:p>
            <a:pPr marL="628650" lvl="1" indent="-171450">
              <a:lnSpc>
                <a:spcPct val="114999"/>
              </a:lnSpc>
              <a:buClr>
                <a:schemeClr val="dk1"/>
              </a:buClr>
              <a:buFont typeface="Courier New" panose="02070309020205020404" pitchFamily="49" charset="0"/>
              <a:buChar char="o"/>
            </a:pPr>
            <a:r>
              <a:rPr lang="en-GB" dirty="0">
                <a:latin typeface="Arial" panose="020B0604020202020204" pitchFamily="34" charset="0"/>
                <a:cs typeface="Arial" panose="020B0604020202020204" pitchFamily="34" charset="0"/>
              </a:rPr>
              <a:t>‘B’ movements are rotations about the Y axis coming out of the slide</a:t>
            </a:r>
          </a:p>
          <a:p>
            <a:pPr marL="628650" lvl="1" indent="-171450">
              <a:lnSpc>
                <a:spcPct val="114999"/>
              </a:lnSpc>
              <a:buClr>
                <a:schemeClr val="dk1"/>
              </a:buClr>
              <a:buFont typeface="Courier New" panose="02070309020205020404" pitchFamily="49" charset="0"/>
              <a:buChar char="o"/>
            </a:pPr>
            <a:r>
              <a:rPr lang="en-GB" dirty="0">
                <a:latin typeface="Arial" panose="020B0604020202020204" pitchFamily="34" charset="0"/>
                <a:cs typeface="Arial" panose="020B0604020202020204" pitchFamily="34" charset="0"/>
              </a:rPr>
              <a:t>‘C’ movements are rotations about the Z axis</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Table/Table machines provide two axes of rotation via the table, while the head moves linearly in the XYZ axes.</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Head/Head machines do the opposite: the tool head can rotate in two axes while the table moves in the XYZ axes.</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Table/Head machines combine both approaches where the table and head can each rotate in one axis, while X, Y and Z rotations are also shared between the head and table.</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Ask learners to discuss in groups some possible advantages of each of the three types, before completing </a:t>
            </a:r>
            <a:r>
              <a:rPr lang="en-GB" b="0" dirty="0">
                <a:latin typeface="Arial" panose="020B0604020202020204" pitchFamily="34" charset="0"/>
                <a:cs typeface="Arial" panose="020B0604020202020204" pitchFamily="34" charset="0"/>
              </a:rPr>
              <a:t>the activity sheet</a:t>
            </a:r>
            <a:r>
              <a:rPr lang="en-GB" dirty="0">
                <a:latin typeface="Arial" panose="020B0604020202020204" pitchFamily="34" charset="0"/>
                <a:cs typeface="Arial" panose="020B0604020202020204" pitchFamily="34" charset="0"/>
              </a:rPr>
              <a:t>.</a:t>
            </a:r>
          </a:p>
          <a:p>
            <a:pPr marL="0" indent="0">
              <a:lnSpc>
                <a:spcPct val="114999"/>
              </a:lnSpc>
              <a:buNone/>
            </a:pPr>
            <a:endParaRPr lang="en-GB" b="1" dirty="0">
              <a:solidFill>
                <a:schemeClr val="dk1"/>
              </a:solidFill>
              <a:latin typeface="Arial" panose="020B0604020202020204" pitchFamily="34" charset="0"/>
              <a:cs typeface="Arial" panose="020B0604020202020204" pitchFamily="34" charset="0"/>
            </a:endParaRPr>
          </a:p>
          <a:p>
            <a:pPr marL="0" indent="0">
              <a:lnSpc>
                <a:spcPct val="114999"/>
              </a:lnSpc>
              <a:buNone/>
            </a:pPr>
            <a:r>
              <a:rPr lang="en-GB" b="1" dirty="0">
                <a:latin typeface="Arial" panose="020B0604020202020204" pitchFamily="34" charset="0"/>
                <a:cs typeface="Arial" panose="020B0604020202020204" pitchFamily="34" charset="0"/>
              </a:rPr>
              <a:t>Activity sheet</a:t>
            </a:r>
            <a:endParaRPr lang="en-GB" dirty="0">
              <a:latin typeface="Arial" panose="020B0604020202020204" pitchFamily="34" charset="0"/>
              <a:cs typeface="Arial" panose="020B0604020202020204" pitchFamily="34" charset="0"/>
            </a:endParaRPr>
          </a:p>
          <a:p>
            <a:pPr marL="0" indent="0">
              <a:lnSpc>
                <a:spcPct val="114999"/>
              </a:lnSpc>
              <a:buNone/>
            </a:pPr>
            <a:r>
              <a:rPr lang="en-GB" dirty="0">
                <a:latin typeface="Arial" panose="020B0604020202020204" pitchFamily="34" charset="0"/>
                <a:cs typeface="Arial" panose="020B0604020202020204" pitchFamily="34" charset="0"/>
              </a:rPr>
              <a:t>Learners list advantages on </a:t>
            </a:r>
            <a:r>
              <a:rPr lang="en-GB" b="1" dirty="0">
                <a:latin typeface="Arial" panose="020B0604020202020204" pitchFamily="34" charset="0"/>
                <a:cs typeface="Arial" panose="020B0604020202020204" pitchFamily="34" charset="0"/>
              </a:rPr>
              <a:t>CNC machinery - Activity sheet 6</a:t>
            </a:r>
            <a:r>
              <a:rPr lang="en-GB" dirty="0">
                <a:latin typeface="Arial" panose="020B0604020202020204" pitchFamily="34" charset="0"/>
                <a:cs typeface="Arial" panose="020B0604020202020204" pitchFamily="34" charset="0"/>
              </a:rPr>
              <a:t>.</a:t>
            </a:r>
            <a:endParaRPr lang="en-GB" b="1" dirty="0">
              <a:latin typeface="Arial" panose="020B0604020202020204" pitchFamily="34" charset="0"/>
              <a:cs typeface="Arial" panose="020B0604020202020204" pitchFamily="34" charset="0"/>
            </a:endParaRPr>
          </a:p>
          <a:p>
            <a:pPr marL="0" indent="0">
              <a:lnSpc>
                <a:spcPct val="114999"/>
              </a:lnSpc>
              <a:buNone/>
            </a:pPr>
            <a:endParaRPr lang="en-GB" b="1" dirty="0">
              <a:solidFill>
                <a:schemeClr val="dk1"/>
              </a:solidFill>
              <a:latin typeface="Arial" panose="020B0604020202020204" pitchFamily="34" charset="0"/>
              <a:cs typeface="Arial" panose="020B0604020202020204" pitchFamily="34" charset="0"/>
            </a:endParaRPr>
          </a:p>
          <a:p>
            <a:pPr marL="0" indent="0">
              <a:lnSpc>
                <a:spcPct val="114999"/>
              </a:lnSpc>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15000"/>
              </a:lnSpc>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Please see the next slide.</a:t>
            </a:r>
          </a:p>
          <a:p>
            <a:pPr marL="152400" lvl="0" indent="0" algn="l" rtl="0">
              <a:lnSpc>
                <a:spcPct val="115000"/>
              </a:lnSpc>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15000"/>
              </a:lnSpc>
              <a:spcBef>
                <a:spcPts val="0"/>
              </a:spcBef>
              <a:spcAft>
                <a:spcPts val="0"/>
              </a:spcAft>
              <a:buNone/>
            </a:pPr>
            <a:r>
              <a:rPr lang="en-GB" dirty="0">
                <a:solidFill>
                  <a:schemeClr val="dk1"/>
                </a:solidFill>
                <a:latin typeface="Arial" panose="020B0604020202020204" pitchFamily="34" charset="0"/>
                <a:cs typeface="Arial" panose="020B0604020202020204" pitchFamily="34" charset="0"/>
              </a:rPr>
              <a:t>Learners could write a short case study on the different types and/or undertake a product analysis comparing and contrasting the different multi-axis machines.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12985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Review the suggested answers on the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3312088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18</a:t>
            </a:fld>
            <a:endParaRPr lang="en-US"/>
          </a:p>
        </p:txBody>
      </p:sp>
    </p:spTree>
    <p:extLst>
      <p:ext uri="{BB962C8B-B14F-4D97-AF65-F5344CB8AC3E}">
        <p14:creationId xmlns:p14="http://schemas.microsoft.com/office/powerpoint/2010/main" val="186736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dirty="0"/>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GB" dirty="0">
                <a:latin typeface="Arial" panose="020B0604020202020204" pitchFamily="34" charset="0"/>
                <a:cs typeface="Arial" panose="020B0604020202020204" pitchFamily="34" charset="0"/>
              </a:rPr>
              <a:t>This resource introduces learners to the basic instructions and syntax of G-code. Learners are introduced to the basic instruction set and use this to sketch a shape on paper, visualising how each instruction will make the tool move. Learners progress to using the CNC machines online interactive tool to reorder G-code to correctly machine a shape in one of three orientations. Learners then optimise a short section of G-code to improve its efficiency and avoid safety issues. Finally, learners consider some advantages of </a:t>
            </a:r>
            <a:r>
              <a:rPr lang="en-GB">
                <a:latin typeface="Arial" panose="020B0604020202020204" pitchFamily="34" charset="0"/>
                <a:cs typeface="Arial" panose="020B0604020202020204" pitchFamily="34" charset="0"/>
              </a:rPr>
              <a:t>multi-axis machining </a:t>
            </a:r>
            <a:r>
              <a:rPr lang="en-GB" dirty="0">
                <a:latin typeface="Arial" panose="020B0604020202020204" pitchFamily="34" charset="0"/>
                <a:cs typeface="Arial" panose="020B0604020202020204" pitchFamily="34" charset="0"/>
              </a:rPr>
              <a:t>and identify some specific advantages of the main types </a:t>
            </a:r>
            <a:r>
              <a:rPr lang="en-GB">
                <a:latin typeface="Arial" panose="020B0604020202020204" pitchFamily="34" charset="0"/>
                <a:cs typeface="Arial" panose="020B0604020202020204" pitchFamily="34" charset="0"/>
              </a:rPr>
              <a:t>of 5-axis </a:t>
            </a:r>
            <a:r>
              <a:rPr lang="en-GB" dirty="0">
                <a:latin typeface="Arial" panose="020B0604020202020204" pitchFamily="34" charset="0"/>
                <a:cs typeface="Arial" panose="020B0604020202020204" pitchFamily="34" charset="0"/>
              </a:rPr>
              <a:t>CNC.</a:t>
            </a:r>
          </a:p>
          <a:p>
            <a:pPr marL="0" lvl="0" indent="0" algn="l" rtl="0">
              <a:lnSpc>
                <a:spcPct val="100000"/>
              </a:lnSpc>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GB" dirty="0">
                <a:latin typeface="Arial" panose="020B0604020202020204" pitchFamily="34" charset="0"/>
                <a:cs typeface="Arial" panose="020B0604020202020204" pitchFamily="34" charset="0"/>
              </a:rPr>
              <a:t>The activity sheets for this resource include a G-code reference sheet of all G-codes used in the activities. We recommend that you do not hand out this sheet until after the G-code related activities, unless learners need additional support.</a:t>
            </a:r>
          </a:p>
          <a:p>
            <a:pPr marL="0" lvl="0" indent="0" algn="l" rtl="0">
              <a:lnSpc>
                <a:spcPct val="100000"/>
              </a:lnSpc>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15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ntroduce G-code and explain that it is a generic instruction code that can be used on any CNC machine.</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Ask if learners can suggest what the G stands for (geometry)</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Ask learners to discuss and then share some examples of the kind of instruction they think a CNC machine might need to have.</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Review the types of G-code instruction on the slide (note that for simplicity % and O program codes are omitted).</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Vocabulary:</a:t>
            </a:r>
          </a:p>
          <a:p>
            <a:pPr marL="628650" lvl="1" indent="-171450" algn="l" rtl="0">
              <a:lnSpc>
                <a:spcPct val="100000"/>
              </a:lnSpc>
              <a:spcBef>
                <a:spcPts val="0"/>
              </a:spcBef>
              <a:spcAft>
                <a:spcPts val="0"/>
              </a:spcAft>
              <a:buFont typeface="Courier New" panose="02070309020205020404" pitchFamily="49" charset="0"/>
              <a:buChar char="o"/>
            </a:pPr>
            <a:r>
              <a:rPr lang="en-GB" dirty="0">
                <a:latin typeface="Arial" panose="020B0604020202020204" pitchFamily="34" charset="0"/>
                <a:cs typeface="Arial" panose="020B0604020202020204" pitchFamily="34" charset="0"/>
              </a:rPr>
              <a:t>Absolute movement - movement that uses a fixed set of coordinates with an origin that stays in one place</a:t>
            </a:r>
          </a:p>
          <a:p>
            <a:pPr marL="628650" lvl="1" indent="-171450" algn="l" rtl="0">
              <a:lnSpc>
                <a:spcPct val="100000"/>
              </a:lnSpc>
              <a:spcBef>
                <a:spcPts val="0"/>
              </a:spcBef>
              <a:spcAft>
                <a:spcPts val="0"/>
              </a:spcAft>
              <a:buFont typeface="Courier New" panose="02070309020205020404" pitchFamily="49" charset="0"/>
              <a:buChar char="o"/>
            </a:pPr>
            <a:r>
              <a:rPr lang="en-GB" dirty="0">
                <a:latin typeface="Arial" panose="020B0604020202020204" pitchFamily="34" charset="0"/>
                <a:cs typeface="Arial" panose="020B0604020202020204" pitchFamily="34" charset="0"/>
              </a:rPr>
              <a:t>Relative movement - movement that uses the tool’s current position as the origin for its next movement</a:t>
            </a:r>
          </a:p>
          <a:p>
            <a:pPr marL="628650" lvl="1" indent="-171450" algn="l" rtl="0">
              <a:lnSpc>
                <a:spcPct val="100000"/>
              </a:lnSpc>
              <a:spcBef>
                <a:spcPts val="0"/>
              </a:spcBef>
              <a:spcAft>
                <a:spcPts val="0"/>
              </a:spcAft>
              <a:buFont typeface="Courier New" panose="02070309020205020404" pitchFamily="49" charset="0"/>
              <a:buChar char="o"/>
            </a:pPr>
            <a:r>
              <a:rPr lang="en-GB" dirty="0">
                <a:latin typeface="Arial" panose="020B0604020202020204" pitchFamily="34" charset="0"/>
                <a:cs typeface="Arial" panose="020B0604020202020204" pitchFamily="34" charset="0"/>
              </a:rPr>
              <a:t>Feed rate -  the speed at which the tool head moves</a:t>
            </a:r>
          </a:p>
          <a:p>
            <a:pPr marL="628650" lvl="1" indent="-171450" algn="l" rtl="0">
              <a:lnSpc>
                <a:spcPct val="100000"/>
              </a:lnSpc>
              <a:spcBef>
                <a:spcPts val="0"/>
              </a:spcBef>
              <a:spcAft>
                <a:spcPts val="0"/>
              </a:spcAft>
              <a:buFont typeface="Courier New" panose="02070309020205020404" pitchFamily="49" charset="0"/>
              <a:buChar char="o"/>
            </a:pPr>
            <a:r>
              <a:rPr lang="en-GB" dirty="0">
                <a:latin typeface="Arial" panose="020B0604020202020204" pitchFamily="34" charset="0"/>
                <a:cs typeface="Arial" panose="020B0604020202020204" pitchFamily="34" charset="0"/>
              </a:rPr>
              <a:t>Interpolation - automatically calculating intermediate steps or positions between a starting and finishing position</a:t>
            </a:r>
            <a:endParaRPr lang="en-GB" b="1" dirty="0">
              <a:solidFill>
                <a:schemeClr val="dk1"/>
              </a:solidFill>
              <a:latin typeface="Arial" panose="020B0604020202020204" pitchFamily="34" charset="0"/>
              <a:cs typeface="Arial" panose="020B0604020202020204" pitchFamily="34" charset="0"/>
            </a:endParaRPr>
          </a:p>
          <a:p>
            <a:pPr marL="457200" lvl="0" indent="-298450" algn="l" rtl="0">
              <a:lnSpc>
                <a:spcPct val="115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Y</a:t>
            </a:r>
            <a:r>
              <a:rPr lang="en-GB" dirty="0">
                <a:latin typeface="Arial" panose="020B0604020202020204" pitchFamily="34" charset="0"/>
                <a:cs typeface="Arial" panose="020B0604020202020204" pitchFamily="34" charset="0"/>
              </a:rPr>
              <a:t>ou may wish or need to discuss and define absolute v relative movement, perhaps using your board or a volunteer learner to illustrate.</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Learners could suggest what G18 and G19 (not included in the table on the slide) might define (note that they relate to other planes of movement).</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Discuss why different spindle and feed rate speeds might be required.</a:t>
            </a:r>
          </a:p>
          <a:p>
            <a:pPr marL="457200" lvl="0" indent="-298450" algn="l" rtl="0">
              <a:lnSpc>
                <a:spcPct val="115000"/>
              </a:lnSpc>
              <a:spcBef>
                <a:spcPts val="0"/>
              </a:spcBef>
              <a:spcAft>
                <a:spcPts val="0"/>
              </a:spcAft>
              <a:buClr>
                <a:schemeClr val="dk1"/>
              </a:buClr>
              <a:buSzPts val="1100"/>
              <a:buChar char="●"/>
            </a:pPr>
            <a:r>
              <a:rPr lang="en-GB" dirty="0">
                <a:latin typeface="Arial" panose="020B0604020202020204" pitchFamily="34" charset="0"/>
                <a:cs typeface="Arial" panose="020B0604020202020204" pitchFamily="34" charset="0"/>
              </a:rPr>
              <a:t>When discussing the main G00 - G03 codes explain how these movements are interpolated. That is, the machine uses software to interpret how to move from the start to end position. Can learners think of any times when the operator might need to define how a tool moves, instead of allowing the machine to interpolate this? Note that G02 and G03 are not rotations but arcs around a pivot point, which needs to be defined.</a:t>
            </a:r>
          </a:p>
          <a:p>
            <a:pPr marL="0" lvl="0" indent="0" algn="l" rtl="0">
              <a:lnSpc>
                <a:spcPct val="100000"/>
              </a:lnSpc>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indent="0">
              <a:buNone/>
            </a:pPr>
            <a:r>
              <a:rPr lang="en-GB" dirty="0">
                <a:latin typeface="Arial" panose="020B0604020202020204" pitchFamily="34" charset="0"/>
                <a:cs typeface="Arial" panose="020B0604020202020204" pitchFamily="34" charset="0"/>
              </a:rPr>
              <a:t>A CNC machine might need direction and speed instructions to move the tool head, position it at the correct depth in the material, and for the tool to rotate at the right speed for the material and job.</a:t>
            </a:r>
          </a:p>
          <a:p>
            <a:pPr marL="0" indent="0">
              <a:buNone/>
            </a:pPr>
            <a:endParaRPr lang="en-GB" dirty="0">
              <a:latin typeface="Arial" panose="020B0604020202020204" pitchFamily="34" charset="0"/>
              <a:cs typeface="Arial" panose="020B0604020202020204" pitchFamily="34" charset="0"/>
            </a:endParaRPr>
          </a:p>
          <a:p>
            <a:pPr marL="0" lvl="0" indent="0" algn="l">
              <a:spcBef>
                <a:spcPts val="0"/>
              </a:spcBef>
              <a:spcAft>
                <a:spcPts val="0"/>
              </a:spcAft>
              <a:buNone/>
            </a:pPr>
            <a:r>
              <a:rPr lang="en-GB" dirty="0">
                <a:latin typeface="Arial" panose="020B0604020202020204" pitchFamily="34" charset="0"/>
                <a:cs typeface="Arial" panose="020B0604020202020204" pitchFamily="34" charset="0"/>
              </a:rPr>
              <a:t>G18 and G19 define movement in the XZ and YZ planes respectively.</a:t>
            </a:r>
          </a:p>
          <a:p>
            <a:pPr marL="0" lvl="0" indent="0" algn="l">
              <a:spcBef>
                <a:spcPts val="0"/>
              </a:spcBef>
              <a:spcAft>
                <a:spcPts val="0"/>
              </a:spcAft>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Different spindle and feed rate speeds are required to suit the properties of different materials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hardness, melting point).</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An operator might define a movement to prevent an interpolated path from intersecting with (hitting) a feature on the part being machined, for example a protrusion. However, modern CNC software can usually avoid such issues.</a:t>
            </a:r>
          </a:p>
          <a:p>
            <a:pPr marL="0" indent="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Assessment</a:t>
            </a: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Discussion and verbal answers.</a:t>
            </a:r>
          </a:p>
          <a:p>
            <a:pPr marL="0" indent="0">
              <a:buNone/>
            </a:pPr>
            <a:r>
              <a:rPr lang="en-GB" dirty="0">
                <a:latin typeface="Arial" panose="020B0604020202020204" pitchFamily="34" charset="0"/>
                <a:cs typeface="Arial" panose="020B0604020202020204" pitchFamily="34" charset="0"/>
              </a:rPr>
              <a:t>Learners have basic understanding of what is required to write a code for CNC – material properties, tools, order of cutting as well as understanding of what is required for the CNC machine to work safely – dimensions of the piece to be cut, cut speed for material, tool properties.</a:t>
            </a:r>
          </a:p>
          <a:p>
            <a:pPr marL="0" lvl="0" indent="0" algn="l">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Extension</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In pairs, learners could give each other instructions for relative and absolute movement to avoid obstacles in your classroom, using fractions of a turn and steps as units.</a:t>
            </a:r>
          </a:p>
          <a:p>
            <a:pPr marL="158750" indent="0">
              <a:buNone/>
            </a:pPr>
            <a:endParaRPr lang="en-GB" dirty="0">
              <a:latin typeface="Arial" panose="020B0604020202020204" pitchFamily="34" charset="0"/>
              <a:cs typeface="Arial" panose="020B0604020202020204" pitchFamily="34" charset="0"/>
            </a:endParaRPr>
          </a:p>
          <a:p>
            <a:pPr marL="0" lvl="0" indent="0" algn="l">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158750" marR="0" lvl="0" indent="0" algn="l" rtl="0">
              <a:lnSpc>
                <a:spcPct val="100000"/>
              </a:lnSpc>
              <a:spcBef>
                <a:spcPts val="0"/>
              </a:spcBef>
              <a:spcAft>
                <a:spcPts val="0"/>
              </a:spcAft>
              <a:buClr>
                <a:srgbClr val="000000"/>
              </a:buClr>
              <a:buSzPts val="1100"/>
              <a:buFont typeface="Arial"/>
              <a:buNone/>
            </a:pPr>
            <a:endParaRPr lang="en-GB" dirty="0">
              <a:latin typeface="Arial" panose="020B0604020202020204" pitchFamily="34" charset="0"/>
              <a:cs typeface="Arial" panose="020B0604020202020204" pitchFamily="34" charset="0"/>
            </a:endParaRPr>
          </a:p>
          <a:p>
            <a:pPr marL="158750" indent="0">
              <a:buNone/>
            </a:pPr>
            <a:endParaRPr lang="en-GB"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100492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None/>
            </a:pPr>
            <a:endParaRPr lang="en-GB" b="1" dirty="0">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marR="0" lvl="0" indent="-298450" algn="l" defTabSz="914400" rtl="0" eaLnBrk="1" fontAlgn="auto" latinLnBrk="0" hangingPunct="1">
              <a:lnSpc>
                <a:spcPct val="115000"/>
              </a:lnSpc>
              <a:spcBef>
                <a:spcPts val="0"/>
              </a:spcBef>
              <a:spcAft>
                <a:spcPts val="0"/>
              </a:spcAft>
              <a:buClr>
                <a:schemeClr val="dk1"/>
              </a:buClr>
              <a:buSzPts val="1100"/>
              <a:buFontTx/>
              <a:buChar char="●"/>
              <a:tabLst/>
              <a:defRPr/>
            </a:pPr>
            <a:r>
              <a:rPr lang="en-GB" dirty="0">
                <a:latin typeface="Arial" panose="020B0604020202020204" pitchFamily="34" charset="0"/>
                <a:cs typeface="Arial" panose="020B0604020202020204" pitchFamily="34" charset="0"/>
              </a:rPr>
              <a:t>Learners review the example G-code and discuss the questions on the slide to structure an examination of it.</a:t>
            </a:r>
          </a:p>
          <a:p>
            <a:pPr marL="457200" marR="0" lvl="0" indent="-298450" algn="l" defTabSz="914400" rtl="0" eaLnBrk="1" fontAlgn="auto" latinLnBrk="0" hangingPunct="1">
              <a:lnSpc>
                <a:spcPct val="115000"/>
              </a:lnSpc>
              <a:spcBef>
                <a:spcPts val="0"/>
              </a:spcBef>
              <a:spcAft>
                <a:spcPts val="0"/>
              </a:spcAft>
              <a:buClr>
                <a:schemeClr val="dk1"/>
              </a:buClr>
              <a:buSzPts val="1100"/>
              <a:buFontTx/>
              <a:buChar char="●"/>
              <a:tabLst/>
              <a:defRPr/>
            </a:pPr>
            <a:r>
              <a:rPr lang="en-GB" dirty="0">
                <a:latin typeface="Arial" panose="020B0604020202020204" pitchFamily="34" charset="0"/>
                <a:cs typeface="Arial" panose="020B0604020202020204" pitchFamily="34" charset="0"/>
              </a:rPr>
              <a:t>Learners then use the code to draw on the coordinate grid on the activity sheet. Encourage learners to visualise how each line of code will move the machine tool.</a:t>
            </a:r>
            <a:endParaRPr lang="en-GB" b="1" dirty="0">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lnSpc>
                <a:spcPct val="115000"/>
              </a:lnSpc>
              <a:spcBef>
                <a:spcPts val="0"/>
              </a:spcBef>
              <a:spcAft>
                <a:spcPts val="0"/>
              </a:spcAft>
              <a:buNone/>
            </a:pPr>
            <a:r>
              <a:rPr lang="en-GB" b="0" dirty="0">
                <a:solidFill>
                  <a:schemeClr val="dk1"/>
                </a:solidFill>
                <a:latin typeface="Arial" panose="020B0604020202020204" pitchFamily="34" charset="0"/>
                <a:cs typeface="Arial" panose="020B0604020202020204" pitchFamily="34" charset="0"/>
              </a:rPr>
              <a:t>Learners draw their shapes on </a:t>
            </a:r>
            <a:r>
              <a:rPr lang="en-GB" b="1" dirty="0">
                <a:solidFill>
                  <a:schemeClr val="dk1"/>
                </a:solidFill>
                <a:latin typeface="Arial" panose="020B0604020202020204" pitchFamily="34" charset="0"/>
                <a:cs typeface="Arial" panose="020B0604020202020204" pitchFamily="34" charset="0"/>
              </a:rPr>
              <a:t>CNC machinery - Activity sheet 5</a:t>
            </a:r>
            <a:r>
              <a:rPr lang="en-GB" b="0" dirty="0">
                <a:solidFill>
                  <a:schemeClr val="dk1"/>
                </a:solidFill>
                <a:latin typeface="Arial" panose="020B0604020202020204" pitchFamily="34" charset="0"/>
                <a:cs typeface="Arial" panose="020B0604020202020204" pitchFamily="34" charset="0"/>
              </a:rPr>
              <a:t>.</a:t>
            </a:r>
          </a:p>
          <a:p>
            <a:pPr marL="0" lvl="0" indent="0" algn="l" rtl="0">
              <a:lnSpc>
                <a:spcPct val="115000"/>
              </a:lnSpc>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15000"/>
              </a:lnSpc>
              <a:spcBef>
                <a:spcPts val="0"/>
              </a:spcBef>
              <a:spcAft>
                <a:spcPts val="0"/>
              </a:spcAft>
              <a:buNone/>
            </a:pPr>
            <a:r>
              <a:rPr lang="en-GB" b="0" dirty="0">
                <a:solidFill>
                  <a:schemeClr val="dk1"/>
                </a:solidFill>
                <a:latin typeface="Arial" panose="020B0604020202020204" pitchFamily="34" charset="0"/>
                <a:cs typeface="Arial" panose="020B0604020202020204" pitchFamily="34" charset="0"/>
              </a:rPr>
              <a:t>The first three lines instruct the machine as follows:</a:t>
            </a:r>
          </a:p>
          <a:p>
            <a:pPr marL="457200" lvl="1" indent="0" algn="l" rtl="0">
              <a:lnSpc>
                <a:spcPct val="115000"/>
              </a:lnSpc>
              <a:spcBef>
                <a:spcPts val="0"/>
              </a:spcBef>
              <a:spcAft>
                <a:spcPts val="0"/>
              </a:spcAft>
              <a:buNone/>
            </a:pPr>
            <a:r>
              <a:rPr lang="en-GB" b="0" dirty="0">
                <a:solidFill>
                  <a:schemeClr val="dk1"/>
                </a:solidFill>
                <a:latin typeface="Arial" panose="020B0604020202020204" pitchFamily="34" charset="0"/>
                <a:cs typeface="Arial" panose="020B0604020202020204" pitchFamily="34" charset="0"/>
              </a:rPr>
              <a:t>G90 - use absolute coordinates</a:t>
            </a:r>
          </a:p>
          <a:p>
            <a:pPr marL="457200" lvl="1" indent="0" algn="l" rtl="0">
              <a:lnSpc>
                <a:spcPct val="115000"/>
              </a:lnSpc>
              <a:spcBef>
                <a:spcPts val="0"/>
              </a:spcBef>
              <a:spcAft>
                <a:spcPts val="0"/>
              </a:spcAft>
              <a:buNone/>
            </a:pPr>
            <a:r>
              <a:rPr lang="en-GB" b="0" dirty="0">
                <a:solidFill>
                  <a:schemeClr val="dk1"/>
                </a:solidFill>
                <a:latin typeface="Arial" panose="020B0604020202020204" pitchFamily="34" charset="0"/>
                <a:cs typeface="Arial" panose="020B0604020202020204" pitchFamily="34" charset="0"/>
              </a:rPr>
              <a:t>G21 - use metric (millimetres)</a:t>
            </a:r>
          </a:p>
          <a:p>
            <a:pPr marL="457200" lvl="1" indent="0" algn="l" rtl="0">
              <a:lnSpc>
                <a:spcPct val="115000"/>
              </a:lnSpc>
              <a:spcBef>
                <a:spcPts val="0"/>
              </a:spcBef>
              <a:spcAft>
                <a:spcPts val="0"/>
              </a:spcAft>
              <a:buNone/>
            </a:pPr>
            <a:r>
              <a:rPr lang="en-GB" b="0" dirty="0">
                <a:solidFill>
                  <a:schemeClr val="dk1"/>
                </a:solidFill>
                <a:latin typeface="Arial" panose="020B0604020202020204" pitchFamily="34" charset="0"/>
                <a:cs typeface="Arial" panose="020B0604020202020204" pitchFamily="34" charset="0"/>
              </a:rPr>
              <a:t>M03  S1000 F100 - turn the motor on at a spindle speed of 1000 RPM and a feed speed through the material of 100 mm per minute.</a:t>
            </a:r>
          </a:p>
          <a:p>
            <a:pPr marL="0" lvl="0" indent="0" algn="l" rtl="0">
              <a:lnSpc>
                <a:spcPct val="115000"/>
              </a:lnSpc>
              <a:spcBef>
                <a:spcPts val="0"/>
              </a:spcBef>
              <a:spcAft>
                <a:spcPts val="0"/>
              </a:spcAft>
              <a:buNone/>
            </a:pPr>
            <a:r>
              <a:rPr lang="en-GB" b="0" dirty="0">
                <a:solidFill>
                  <a:schemeClr val="dk1"/>
                </a:solidFill>
                <a:latin typeface="Arial" panose="020B0604020202020204" pitchFamily="34" charset="0"/>
                <a:cs typeface="Arial" panose="020B0604020202020204" pitchFamily="34" charset="0"/>
              </a:rPr>
              <a:t>Please also see the next slide.</a:t>
            </a:r>
          </a:p>
          <a:p>
            <a:pPr marL="0" lvl="0" indent="0" algn="l" rtl="0">
              <a:lnSpc>
                <a:spcPct val="115000"/>
              </a:lnSpc>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15000"/>
              </a:lnSpc>
              <a:spcBef>
                <a:spcPts val="0"/>
              </a:spcBef>
              <a:spcAft>
                <a:spcPts val="0"/>
              </a:spcAft>
              <a:buNone/>
            </a:pPr>
            <a:r>
              <a:rPr lang="en-GB" b="0" dirty="0">
                <a:solidFill>
                  <a:schemeClr val="dk1"/>
                </a:solidFill>
                <a:latin typeface="Arial" panose="020B0604020202020204" pitchFamily="34" charset="0"/>
                <a:cs typeface="Arial" panose="020B0604020202020204" pitchFamily="34" charset="0"/>
              </a:rPr>
              <a:t>Written work – look for precision and accuracy using the grid.</a:t>
            </a:r>
          </a:p>
          <a:p>
            <a:pPr marL="0" lvl="0" indent="0" algn="l" rtl="0">
              <a:lnSpc>
                <a:spcPct val="115000"/>
              </a:lnSpc>
              <a:spcBef>
                <a:spcPts val="0"/>
              </a:spcBef>
              <a:spcAft>
                <a:spcPts val="0"/>
              </a:spcAft>
              <a:buNone/>
            </a:pPr>
            <a:r>
              <a:rPr lang="en-GB" b="0" dirty="0">
                <a:solidFill>
                  <a:schemeClr val="dk1"/>
                </a:solidFill>
                <a:latin typeface="Arial" panose="020B0604020202020204" pitchFamily="34" charset="0"/>
                <a:cs typeface="Arial" panose="020B0604020202020204" pitchFamily="34" charset="0"/>
              </a:rPr>
              <a:t>Discussion and verbal answers to questions.</a:t>
            </a:r>
          </a:p>
          <a:p>
            <a:pPr marL="0" lvl="0" indent="0" algn="l" rtl="0">
              <a:lnSpc>
                <a:spcPct val="115000"/>
              </a:lnSpc>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3971703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26DDA110-AE7A-E90C-3124-07A919D3C6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CAB0-5DC4-29D6-2C01-847AE9BCFED5}"/>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0FA068-6A62-67D6-CD15-8DE22D429291}"/>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D82920-9D38-DE5A-0C9F-D516D712D6C9}"/>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50E3578C-5160-AC26-FB6B-4D30E133C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40772-5D16-70EE-791F-E32E70E8673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84622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62B0-CDF7-FCE2-13FE-7EFA89C29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DC3CDC-5DF9-1B39-51CA-E3C655FD42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14A827-F422-5898-D4BA-37B6D583A994}"/>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7CC12F9B-C13A-5ECC-766B-343D4E0A0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C9919-81D5-51D9-CD5C-99E76338688F}"/>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05795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DA0E-5C8B-1F84-905D-5B57816DA687}"/>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CA75B0-770D-822E-4A42-98E1F9F554C6}"/>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823664-4D98-7B5A-07FE-0B34080E55DB}"/>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2BE7B4E7-B8F2-84BC-922B-C7AF04F7A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C1A7E-BBA7-152C-421C-AC14607DFC29}"/>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3490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0BA7-47BB-CA0C-D664-363D45C9B9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4801E5-7656-F0BE-FE56-76E13F924E00}"/>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FCAE179-E434-56A1-4C6F-DF9621D1C75E}"/>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7C09F7-6E47-0B6E-F69F-60BCA8EAC156}"/>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90F2903F-F690-52C4-07E4-63526DD64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208C2-74ED-8DE4-A83F-72A01EAF8AF0}"/>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83461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EB71-AEB4-6D73-A212-6070B24146B8}"/>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745E57-8121-C433-904C-BA757B3483C0}"/>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2EE77-1016-F879-37D1-268995C1F936}"/>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C975AA-EAE7-D776-D2CF-02D57F94C849}"/>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005B17-3335-2DE6-CCDE-D8036C69EB49}"/>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A0732D-8883-3C10-BF83-FB6D75AB3B36}"/>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8" name="Footer Placeholder 7">
            <a:extLst>
              <a:ext uri="{FF2B5EF4-FFF2-40B4-BE49-F238E27FC236}">
                <a16:creationId xmlns:a16="http://schemas.microsoft.com/office/drawing/2014/main" id="{100FF39D-C1A7-6DD1-E70A-FB00469399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E7CC07-3929-7B42-4320-0965E4AB70D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91436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098D-816B-A804-41B1-4877F00984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6C527A-D9E2-6881-6DFC-B08C9213CDA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4" name="Footer Placeholder 3">
            <a:extLst>
              <a:ext uri="{FF2B5EF4-FFF2-40B4-BE49-F238E27FC236}">
                <a16:creationId xmlns:a16="http://schemas.microsoft.com/office/drawing/2014/main" id="{78761A88-8D77-EFD3-50B4-830C09B78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DD20D-1719-E6EB-297F-1C609D36E52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25781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3DA2E-0464-23CB-3593-11B7F4C977E1}"/>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3" name="Footer Placeholder 2">
            <a:extLst>
              <a:ext uri="{FF2B5EF4-FFF2-40B4-BE49-F238E27FC236}">
                <a16:creationId xmlns:a16="http://schemas.microsoft.com/office/drawing/2014/main" id="{8CF2CC8F-027E-D863-6926-F23B85B92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500D28-9F81-851F-E2F8-527BC9FC37B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8716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EDCD-D4E9-E6CE-38AD-68192E473F5B}"/>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E273C2-7900-321B-4778-930F6C402EF7}"/>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E7D4FA-A2BD-8544-FDDC-CB45C741EC61}"/>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3C6558-C683-4A08-D578-64BD383C346B}"/>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91C36BB5-BAEA-0352-A5DA-0DB2FE977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8B17A-3E92-B794-FDA2-4635E1D8CB0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4836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D34B-DF48-4D34-80CB-754E30F5556E}"/>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997C01-8029-0E14-55C2-AF96D43AB296}"/>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C267D-602C-93AC-3D10-800F29067DA6}"/>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C1358C-D0D7-1F52-7B00-A0FFFCAE26C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6" name="Footer Placeholder 5">
            <a:extLst>
              <a:ext uri="{FF2B5EF4-FFF2-40B4-BE49-F238E27FC236}">
                <a16:creationId xmlns:a16="http://schemas.microsoft.com/office/drawing/2014/main" id="{4B18D67C-07F6-3767-3DF7-85FD2092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8F7E5-27BA-46A6-BC1C-F57530CE0394}"/>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134949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F3225481-8E3F-028E-ADE7-34299135E7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DE55-E961-BE3A-BAC1-90F1B701A7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3C0D7A-9700-5E35-C80F-2638B7973C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56C45D-794F-3955-C8B4-AD7D6F2F4F8D}"/>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3B3F188E-E7F2-8153-63F2-06407F924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AE01-4E2A-A77B-F656-0ACCB6CB4176}"/>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712558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50DB8-B543-F6B9-615E-976D7CABB43F}"/>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59D7FC-195F-FB91-0298-4EE8CD49A1B1}"/>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13A4EE-BC76-85BA-A2FA-F91A6D211F40}"/>
              </a:ext>
            </a:extLst>
          </p:cNvPr>
          <p:cNvSpPr>
            <a:spLocks noGrp="1"/>
          </p:cNvSpPr>
          <p:nvPr>
            <p:ph type="dt" sz="half" idx="10"/>
          </p:nvPr>
        </p:nvSpPr>
        <p:spPr/>
        <p:txBody>
          <a:body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192D71B3-1841-0B67-0552-DCB6E47C2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473C2-0C7C-DD86-569D-5C05A1F1511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043195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EFD1F34D-4889-E120-1D3C-A5FA753885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7" name="Picture 6">
            <a:extLst>
              <a:ext uri="{FF2B5EF4-FFF2-40B4-BE49-F238E27FC236}">
                <a16:creationId xmlns:a16="http://schemas.microsoft.com/office/drawing/2014/main" id="{5AB0230E-BD95-7153-084D-733DC546EC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4" name="Picture 3">
            <a:extLst>
              <a:ext uri="{FF2B5EF4-FFF2-40B4-BE49-F238E27FC236}">
                <a16:creationId xmlns:a16="http://schemas.microsoft.com/office/drawing/2014/main" id="{83A955A8-00D6-0949-4347-061D891AFE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663" r:id="rId5"/>
    <p:sldLayoutId id="2147483667" r:id="rId6"/>
    <p:sldLayoutId id="2147483668" r:id="rId7"/>
    <p:sldLayoutId id="2147483669" r:id="rId8"/>
    <p:sldLayoutId id="2147483670" r:id="rId9"/>
    <p:sldLayoutId id="2147483671" r:id="rId10"/>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3CDE9-5A82-27F2-4019-2D0697286890}"/>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914601-4A57-F2A3-22C4-5DAA3442DB64}"/>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C00BF6-FCD5-4665-C60F-B03353DFC8C7}"/>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7B54A74B-A637-7041-9E3B-DDE904DAEA17}" type="datetimeFigureOut">
              <a:rPr lang="en-US" smtClean="0"/>
              <a:t>3/13/2023</a:t>
            </a:fld>
            <a:endParaRPr lang="en-US"/>
          </a:p>
        </p:txBody>
      </p:sp>
      <p:sp>
        <p:nvSpPr>
          <p:cNvPr id="5" name="Footer Placeholder 4">
            <a:extLst>
              <a:ext uri="{FF2B5EF4-FFF2-40B4-BE49-F238E27FC236}">
                <a16:creationId xmlns:a16="http://schemas.microsoft.com/office/drawing/2014/main" id="{87FFF3B5-15A6-996F-C8A6-2D2CBA443938}"/>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DA5BD5-3EBB-C35D-CB87-F98589EED231}"/>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24FF0B-F852-144B-B4AA-1F8CEAB99848}" type="slidenum">
              <a:rPr lang="en-US" smtClean="0"/>
              <a:t>‹#›</a:t>
            </a:fld>
            <a:endParaRPr lang="en-US"/>
          </a:p>
        </p:txBody>
      </p:sp>
    </p:spTree>
    <p:extLst>
      <p:ext uri="{BB962C8B-B14F-4D97-AF65-F5344CB8AC3E}">
        <p14:creationId xmlns:p14="http://schemas.microsoft.com/office/powerpoint/2010/main" val="9485128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3/13/2023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4.sv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5.png"/><Relationship Id="rId7" Type="http://schemas.openxmlformats.org/officeDocument/2006/relationships/image" Target="../media/image13.png"/><Relationship Id="rId12" Type="http://schemas.openxmlformats.org/officeDocument/2006/relationships/image" Target="../media/image32.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44607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5780"/>
              </a:lnSpc>
              <a:spcBef>
                <a:spcPts val="0"/>
              </a:spcBef>
              <a:spcAft>
                <a:spcPts val="0"/>
              </a:spcAft>
              <a:buSzPct val="100000"/>
              <a:buNone/>
            </a:pPr>
            <a:r>
              <a:rPr lang="en-GB" dirty="0"/>
              <a:t>CNC </a:t>
            </a:r>
            <a:br>
              <a:rPr lang="en-GB" dirty="0"/>
            </a:br>
            <a:r>
              <a:rPr lang="en-GB" dirty="0"/>
              <a:t>machinery</a:t>
            </a:r>
            <a:endParaRPr lang="en-NZ" dirty="0"/>
          </a:p>
          <a:p>
            <a:pPr marL="0" lvl="0" indent="0" algn="ctr" rtl="0">
              <a:lnSpc>
                <a:spcPct val="100000"/>
              </a:lnSpc>
              <a:spcBef>
                <a:spcPts val="1200"/>
              </a:spcBef>
              <a:spcAft>
                <a:spcPts val="0"/>
              </a:spcAft>
              <a:buSzPct val="100000"/>
              <a:buNone/>
            </a:pPr>
            <a:r>
              <a:rPr lang="en-GB" sz="2500" b="0" dirty="0"/>
              <a:t>3. Programming CNC machines</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679C-E7B2-4B23-DA51-BA295B25DF38}"/>
              </a:ext>
            </a:extLst>
          </p:cNvPr>
          <p:cNvSpPr>
            <a:spLocks noGrp="1"/>
          </p:cNvSpPr>
          <p:nvPr>
            <p:ph type="title"/>
          </p:nvPr>
        </p:nvSpPr>
        <p:spPr/>
        <p:txBody>
          <a:bodyPr/>
          <a:lstStyle/>
          <a:p>
            <a:r>
              <a:rPr lang="en" dirty="0"/>
              <a:t>Interpreting G-code – answers </a:t>
            </a:r>
            <a:endParaRPr lang="en-US" dirty="0"/>
          </a:p>
        </p:txBody>
      </p:sp>
      <p:sp>
        <p:nvSpPr>
          <p:cNvPr id="5" name="TextBox 4">
            <a:extLst>
              <a:ext uri="{FF2B5EF4-FFF2-40B4-BE49-F238E27FC236}">
                <a16:creationId xmlns:a16="http://schemas.microsoft.com/office/drawing/2014/main" id="{45416B0C-1FE1-383A-D1AC-C00872720083}"/>
              </a:ext>
            </a:extLst>
          </p:cNvPr>
          <p:cNvSpPr txBox="1"/>
          <p:nvPr/>
        </p:nvSpPr>
        <p:spPr>
          <a:xfrm>
            <a:off x="328865" y="2278543"/>
            <a:ext cx="5760728" cy="26930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spcAft>
                <a:spcPts val="600"/>
              </a:spcAft>
              <a:buClr>
                <a:schemeClr val="dk1"/>
              </a:buClr>
              <a:buSzPct val="70000"/>
              <a:buFont typeface="Arial" panose="020B0604020202020204" pitchFamily="34" charset="0"/>
              <a:buChar char="•"/>
            </a:pPr>
            <a:r>
              <a:rPr lang="en-GB" sz="1800" dirty="0">
                <a:solidFill>
                  <a:schemeClr val="dk1"/>
                </a:solidFill>
              </a:rPr>
              <a:t>The instructions use absolute coordinates (G90) </a:t>
            </a:r>
            <a:br>
              <a:rPr lang="en-GB" sz="1800" dirty="0">
                <a:solidFill>
                  <a:schemeClr val="dk1"/>
                </a:solidFill>
              </a:rPr>
            </a:br>
            <a:r>
              <a:rPr lang="en-GB" sz="1800" dirty="0">
                <a:solidFill>
                  <a:schemeClr val="dk1"/>
                </a:solidFill>
              </a:rPr>
              <a:t>in millimetres (mm) (G21).</a:t>
            </a: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M03 starts and M05 stops the spindle motor.</a:t>
            </a: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S1000 sets the spindle speed at 1000 RPM.</a:t>
            </a: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F100 sets the feed rate at 100 mm/min.</a:t>
            </a: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G01 Z-5 sets the cutting depth at 5mm.</a:t>
            </a:r>
          </a:p>
          <a:p>
            <a:pPr marL="457200" lvl="0" indent="-317500" algn="l" rtl="0">
              <a:spcBef>
                <a:spcPts val="0"/>
              </a:spcBef>
              <a:spcAft>
                <a:spcPts val="600"/>
              </a:spcAft>
              <a:buClr>
                <a:schemeClr val="dk1"/>
              </a:buClr>
              <a:buSzPct val="70000"/>
              <a:buFont typeface="Arial" panose="020B0604020202020204" pitchFamily="34" charset="0"/>
              <a:buChar char="•"/>
            </a:pPr>
            <a:r>
              <a:rPr lang="en-GB" sz="1800" dirty="0">
                <a:solidFill>
                  <a:schemeClr val="dk1"/>
                </a:solidFill>
              </a:rPr>
              <a:t>G01 Z5 raises the tool again to stop the tool </a:t>
            </a:r>
            <a:br>
              <a:rPr lang="en-GB" sz="1800" dirty="0">
                <a:solidFill>
                  <a:schemeClr val="dk1"/>
                </a:solidFill>
              </a:rPr>
            </a:br>
            <a:r>
              <a:rPr lang="en-GB" sz="1800" dirty="0">
                <a:solidFill>
                  <a:schemeClr val="dk1"/>
                </a:solidFill>
              </a:rPr>
              <a:t>from cutting in between parts of the shape.</a:t>
            </a:r>
          </a:p>
        </p:txBody>
      </p:sp>
      <p:sp>
        <p:nvSpPr>
          <p:cNvPr id="6" name="Content Placeholder 11">
            <a:extLst>
              <a:ext uri="{FF2B5EF4-FFF2-40B4-BE49-F238E27FC236}">
                <a16:creationId xmlns:a16="http://schemas.microsoft.com/office/drawing/2014/main" id="{977BEFAE-6720-A385-7D3A-03093B576F29}"/>
              </a:ext>
            </a:extLst>
          </p:cNvPr>
          <p:cNvSpPr txBox="1">
            <a:spLocks/>
          </p:cNvSpPr>
          <p:nvPr/>
        </p:nvSpPr>
        <p:spPr>
          <a:xfrm>
            <a:off x="594238" y="5301847"/>
            <a:ext cx="7323067" cy="3403439"/>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800" dirty="0"/>
              <a:t>Real G-code starts </a:t>
            </a:r>
            <a:br>
              <a:rPr lang="en-GB" sz="1800" dirty="0"/>
            </a:br>
            <a:r>
              <a:rPr lang="en-GB" sz="1800" dirty="0"/>
              <a:t>and ends with a </a:t>
            </a:r>
            <a:r>
              <a:rPr lang="en-GB" sz="1800" b="1" dirty="0"/>
              <a:t>%</a:t>
            </a:r>
            <a:r>
              <a:rPr lang="en-GB" sz="1800" dirty="0"/>
              <a:t> symbol and includes an O program </a:t>
            </a:r>
            <a:br>
              <a:rPr lang="en-GB" sz="1800" dirty="0"/>
            </a:br>
            <a:r>
              <a:rPr lang="en-GB" sz="1800" dirty="0"/>
              <a:t>number, e.g. </a:t>
            </a:r>
            <a:r>
              <a:rPr lang="en-GB" sz="1800" b="1" dirty="0"/>
              <a:t>O12345</a:t>
            </a:r>
            <a:r>
              <a:rPr lang="en-GB" sz="1800" dirty="0"/>
              <a:t>.</a:t>
            </a:r>
          </a:p>
          <a:p>
            <a:pPr marL="0" lvl="0" indent="0" algn="l" rtl="0">
              <a:spcBef>
                <a:spcPts val="0"/>
              </a:spcBef>
              <a:spcAft>
                <a:spcPts val="0"/>
              </a:spcAft>
              <a:buNone/>
            </a:pPr>
            <a:endParaRPr lang="en-GB" sz="1800" dirty="0"/>
          </a:p>
          <a:p>
            <a:pPr marL="0" lvl="0" indent="0" algn="l" rtl="0">
              <a:spcBef>
                <a:spcPts val="0"/>
              </a:spcBef>
              <a:spcAft>
                <a:spcPts val="0"/>
              </a:spcAft>
              <a:buNone/>
            </a:pPr>
            <a:r>
              <a:rPr lang="en-GB" sz="1800" dirty="0"/>
              <a:t>Since each line of G-code follows the last, it is important to ensure that G-code is written in the right order. A single instruction in the wrong place will mean the rest of the shape </a:t>
            </a:r>
            <a:br>
              <a:rPr lang="en-GB" sz="1800" dirty="0"/>
            </a:br>
            <a:r>
              <a:rPr lang="en-GB" sz="1800" dirty="0"/>
              <a:t>is cut incorrectly.</a:t>
            </a:r>
          </a:p>
          <a:p>
            <a:pPr marL="0" lvl="0" indent="0" algn="l" rtl="0">
              <a:spcBef>
                <a:spcPts val="0"/>
              </a:spcBef>
              <a:spcAft>
                <a:spcPts val="0"/>
              </a:spcAft>
              <a:buNone/>
            </a:pPr>
            <a:endParaRPr lang="en-GB" sz="1800" dirty="0"/>
          </a:p>
          <a:p>
            <a:pPr marL="457200" lvl="0" indent="-317500" algn="l" rtl="0">
              <a:spcBef>
                <a:spcPts val="0"/>
              </a:spcBef>
              <a:spcAft>
                <a:spcPts val="0"/>
              </a:spcAft>
              <a:buSzPct val="70000"/>
              <a:buFont typeface="Arial" panose="020B0604020202020204" pitchFamily="34" charset="0"/>
              <a:buChar char="•"/>
            </a:pPr>
            <a:r>
              <a:rPr lang="en-GB" sz="1800" dirty="0"/>
              <a:t>Discuss what safety or production problems incorrect </a:t>
            </a:r>
            <a:br>
              <a:rPr lang="en-GB" sz="1800" dirty="0"/>
            </a:br>
            <a:r>
              <a:rPr lang="en-GB" sz="1800" dirty="0"/>
              <a:t>G-code might cause.</a:t>
            </a:r>
          </a:p>
        </p:txBody>
      </p:sp>
      <p:pic>
        <p:nvPicPr>
          <p:cNvPr id="7" name="Graphic 6">
            <a:extLst>
              <a:ext uri="{FF2B5EF4-FFF2-40B4-BE49-F238E27FC236}">
                <a16:creationId xmlns:a16="http://schemas.microsoft.com/office/drawing/2014/main" id="{D3373DC8-EAD6-289D-FDD7-56331F18FE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5569" y="4732962"/>
            <a:ext cx="1078232" cy="1062139"/>
          </a:xfrm>
          <a:prstGeom prst="rect">
            <a:avLst/>
          </a:prstGeom>
        </p:spPr>
      </p:pic>
      <p:grpSp>
        <p:nvGrpSpPr>
          <p:cNvPr id="102" name="Group 101">
            <a:extLst>
              <a:ext uri="{FF2B5EF4-FFF2-40B4-BE49-F238E27FC236}">
                <a16:creationId xmlns:a16="http://schemas.microsoft.com/office/drawing/2014/main" id="{A7D26FDF-64A6-5BE5-660F-E9A92470B847}"/>
              </a:ext>
            </a:extLst>
          </p:cNvPr>
          <p:cNvGrpSpPr/>
          <p:nvPr/>
        </p:nvGrpSpPr>
        <p:grpSpPr>
          <a:xfrm>
            <a:off x="8158596" y="3160890"/>
            <a:ext cx="11581061" cy="4180316"/>
            <a:chOff x="5316605" y="4192687"/>
            <a:chExt cx="10508578" cy="3793191"/>
          </a:xfrm>
        </p:grpSpPr>
        <p:sp>
          <p:nvSpPr>
            <p:cNvPr id="11" name="TextBox 10">
              <a:extLst>
                <a:ext uri="{FF2B5EF4-FFF2-40B4-BE49-F238E27FC236}">
                  <a16:creationId xmlns:a16="http://schemas.microsoft.com/office/drawing/2014/main" id="{472B15A1-21A0-F3D2-9427-CC6DF6301771}"/>
                </a:ext>
              </a:extLst>
            </p:cNvPr>
            <p:cNvSpPr txBox="1"/>
            <p:nvPr/>
          </p:nvSpPr>
          <p:spPr>
            <a:xfrm rot="16200000">
              <a:off x="4891743" y="5396450"/>
              <a:ext cx="1157502" cy="307777"/>
            </a:xfrm>
            <a:prstGeom prst="rect">
              <a:avLst/>
            </a:prstGeom>
            <a:noFill/>
          </p:spPr>
          <p:txBody>
            <a:bodyPr wrap="square">
              <a:spAutoFit/>
            </a:bodyPr>
            <a:lstStyle/>
            <a:p>
              <a:r>
                <a:rPr lang="en-GB" sz="1400" dirty="0">
                  <a:solidFill>
                    <a:schemeClr val="dk1"/>
                  </a:solidFill>
                  <a:latin typeface="Arial" panose="020B0604020202020204" pitchFamily="34" charset="0"/>
                  <a:cs typeface="Arial" panose="020B0604020202020204" pitchFamily="34" charset="0"/>
                </a:rPr>
                <a:t>Y axis</a:t>
              </a:r>
              <a:endParaRPr 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D15FBAF-3AD8-1648-0AE0-EAC51E9A7EAA}"/>
                </a:ext>
              </a:extLst>
            </p:cNvPr>
            <p:cNvSpPr txBox="1"/>
            <p:nvPr/>
          </p:nvSpPr>
          <p:spPr>
            <a:xfrm>
              <a:off x="7951673" y="7678101"/>
              <a:ext cx="7873510" cy="307777"/>
            </a:xfrm>
            <a:prstGeom prst="rect">
              <a:avLst/>
            </a:prstGeom>
            <a:noFill/>
          </p:spPr>
          <p:txBody>
            <a:bodyPr wrap="square">
              <a:spAutoFit/>
            </a:bodyPr>
            <a:lstStyle/>
            <a:p>
              <a:r>
                <a:rPr lang="en-GB" sz="1400" dirty="0">
                  <a:solidFill>
                    <a:schemeClr val="dk1"/>
                  </a:solidFill>
                  <a:latin typeface="Arial" panose="020B0604020202020204" pitchFamily="34" charset="0"/>
                  <a:cs typeface="Arial" panose="020B0604020202020204" pitchFamily="34" charset="0"/>
                </a:rPr>
                <a:t>X axis</a:t>
              </a:r>
              <a:endParaRPr lang="en-US" sz="1400" dirty="0">
                <a:latin typeface="Arial" panose="020B0604020202020204" pitchFamily="34" charset="0"/>
                <a:cs typeface="Arial" panose="020B0604020202020204" pitchFamily="34" charset="0"/>
              </a:endParaRPr>
            </a:p>
          </p:txBody>
        </p:sp>
        <p:grpSp>
          <p:nvGrpSpPr>
            <p:cNvPr id="13" name="Graphic 8">
              <a:extLst>
                <a:ext uri="{FF2B5EF4-FFF2-40B4-BE49-F238E27FC236}">
                  <a16:creationId xmlns:a16="http://schemas.microsoft.com/office/drawing/2014/main" id="{7D7821EB-0FAE-8E19-54E8-D206C78FDCA9}"/>
                </a:ext>
              </a:extLst>
            </p:cNvPr>
            <p:cNvGrpSpPr/>
            <p:nvPr/>
          </p:nvGrpSpPr>
          <p:grpSpPr>
            <a:xfrm>
              <a:off x="5697850" y="4192687"/>
              <a:ext cx="5353306" cy="3473010"/>
              <a:chOff x="3813547" y="4534242"/>
              <a:chExt cx="5525880" cy="3584969"/>
            </a:xfrm>
          </p:grpSpPr>
          <p:grpSp>
            <p:nvGrpSpPr>
              <p:cNvPr id="14" name="Graphic 8">
                <a:extLst>
                  <a:ext uri="{FF2B5EF4-FFF2-40B4-BE49-F238E27FC236}">
                    <a16:creationId xmlns:a16="http://schemas.microsoft.com/office/drawing/2014/main" id="{403D3D7B-CE5B-68CD-6569-95923966EDA8}"/>
                  </a:ext>
                </a:extLst>
              </p:cNvPr>
              <p:cNvGrpSpPr/>
              <p:nvPr/>
            </p:nvGrpSpPr>
            <p:grpSpPr>
              <a:xfrm>
                <a:off x="4659531" y="4627734"/>
                <a:ext cx="12821" cy="3082247"/>
                <a:chOff x="4659531" y="4627734"/>
                <a:chExt cx="12821" cy="3082247"/>
              </a:xfrm>
            </p:grpSpPr>
            <p:sp>
              <p:nvSpPr>
                <p:cNvPr id="15" name="Freeform 14">
                  <a:extLst>
                    <a:ext uri="{FF2B5EF4-FFF2-40B4-BE49-F238E27FC236}">
                      <a16:creationId xmlns:a16="http://schemas.microsoft.com/office/drawing/2014/main" id="{0053C09E-3DE2-3300-0623-0793D40A1515}"/>
                    </a:ext>
                  </a:extLst>
                </p:cNvPr>
                <p:cNvSpPr/>
                <p:nvPr/>
              </p:nvSpPr>
              <p:spPr>
                <a:xfrm>
                  <a:off x="4659531"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16" name="Freeform 15">
                  <a:extLst>
                    <a:ext uri="{FF2B5EF4-FFF2-40B4-BE49-F238E27FC236}">
                      <a16:creationId xmlns:a16="http://schemas.microsoft.com/office/drawing/2014/main" id="{62090F1D-BE72-6369-39B1-D1B6654FE2AE}"/>
                    </a:ext>
                  </a:extLst>
                </p:cNvPr>
                <p:cNvSpPr/>
                <p:nvPr/>
              </p:nvSpPr>
              <p:spPr>
                <a:xfrm>
                  <a:off x="4659531"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sp>
            <p:nvSpPr>
              <p:cNvPr id="17" name="Freeform 16">
                <a:extLst>
                  <a:ext uri="{FF2B5EF4-FFF2-40B4-BE49-F238E27FC236}">
                    <a16:creationId xmlns:a16="http://schemas.microsoft.com/office/drawing/2014/main" id="{CBEC0FD4-6A33-255D-2E35-B2C4F34F8F7B}"/>
                  </a:ext>
                </a:extLst>
              </p:cNvPr>
              <p:cNvSpPr/>
              <p:nvPr/>
            </p:nvSpPr>
            <p:spPr>
              <a:xfrm>
                <a:off x="4153852" y="4627734"/>
                <a:ext cx="4963966" cy="12842"/>
              </a:xfrm>
              <a:custGeom>
                <a:avLst/>
                <a:gdLst>
                  <a:gd name="connsiteX0" fmla="*/ 4963967 w 4963966"/>
                  <a:gd name="connsiteY0" fmla="*/ 0 h 12842"/>
                  <a:gd name="connsiteX1" fmla="*/ 0 w 4963966"/>
                  <a:gd name="connsiteY1" fmla="*/ 0 h 12842"/>
                </a:gdLst>
                <a:ahLst/>
                <a:cxnLst>
                  <a:cxn ang="0">
                    <a:pos x="connsiteX0" y="connsiteY0"/>
                  </a:cxn>
                  <a:cxn ang="0">
                    <a:pos x="connsiteX1" y="connsiteY1"/>
                  </a:cxn>
                </a:cxnLst>
                <a:rect l="l" t="t" r="r" b="b"/>
                <a:pathLst>
                  <a:path w="4963966" h="12842">
                    <a:moveTo>
                      <a:pt x="4963967" y="0"/>
                    </a:moveTo>
                    <a:lnTo>
                      <a:pt x="0" y="0"/>
                    </a:lnTo>
                  </a:path>
                </a:pathLst>
              </a:custGeom>
              <a:ln w="12943" cap="flat">
                <a:solidFill>
                  <a:srgbClr val="D8D8D8"/>
                </a:solidFill>
                <a:prstDash val="solid"/>
                <a:miter/>
              </a:ln>
            </p:spPr>
            <p:txBody>
              <a:bodyPr rtlCol="0" anchor="ctr"/>
              <a:lstStyle/>
              <a:p>
                <a:endParaRPr lang="en-US" sz="1400"/>
              </a:p>
            </p:txBody>
          </p:sp>
          <p:sp>
            <p:nvSpPr>
              <p:cNvPr id="18" name="Freeform 17">
                <a:extLst>
                  <a:ext uri="{FF2B5EF4-FFF2-40B4-BE49-F238E27FC236}">
                    <a16:creationId xmlns:a16="http://schemas.microsoft.com/office/drawing/2014/main" id="{166628E1-2E8E-7486-34D4-5FB7CFEC6FD5}"/>
                  </a:ext>
                </a:extLst>
              </p:cNvPr>
              <p:cNvSpPr/>
              <p:nvPr/>
            </p:nvSpPr>
            <p:spPr>
              <a:xfrm>
                <a:off x="4153852" y="5017623"/>
                <a:ext cx="4963966" cy="12842"/>
              </a:xfrm>
              <a:custGeom>
                <a:avLst/>
                <a:gdLst>
                  <a:gd name="connsiteX0" fmla="*/ 4963967 w 4963966"/>
                  <a:gd name="connsiteY0" fmla="*/ 0 h 12842"/>
                  <a:gd name="connsiteX1" fmla="*/ 0 w 4963966"/>
                  <a:gd name="connsiteY1" fmla="*/ 0 h 12842"/>
                </a:gdLst>
                <a:ahLst/>
                <a:cxnLst>
                  <a:cxn ang="0">
                    <a:pos x="connsiteX0" y="connsiteY0"/>
                  </a:cxn>
                  <a:cxn ang="0">
                    <a:pos x="connsiteX1" y="connsiteY1"/>
                  </a:cxn>
                </a:cxnLst>
                <a:rect l="l" t="t" r="r" b="b"/>
                <a:pathLst>
                  <a:path w="4963966" h="12842">
                    <a:moveTo>
                      <a:pt x="4963967" y="0"/>
                    </a:moveTo>
                    <a:lnTo>
                      <a:pt x="0" y="0"/>
                    </a:lnTo>
                  </a:path>
                </a:pathLst>
              </a:custGeom>
              <a:ln w="12943" cap="flat">
                <a:solidFill>
                  <a:srgbClr val="D8D8D8"/>
                </a:solidFill>
                <a:prstDash val="solid"/>
                <a:miter/>
              </a:ln>
            </p:spPr>
            <p:txBody>
              <a:bodyPr rtlCol="0" anchor="ctr"/>
              <a:lstStyle/>
              <a:p>
                <a:endParaRPr lang="en-US" sz="1400"/>
              </a:p>
            </p:txBody>
          </p:sp>
          <p:grpSp>
            <p:nvGrpSpPr>
              <p:cNvPr id="19" name="Graphic 8">
                <a:extLst>
                  <a:ext uri="{FF2B5EF4-FFF2-40B4-BE49-F238E27FC236}">
                    <a16:creationId xmlns:a16="http://schemas.microsoft.com/office/drawing/2014/main" id="{EC058E3D-2093-14C5-57E8-9F095DE05749}"/>
                  </a:ext>
                </a:extLst>
              </p:cNvPr>
              <p:cNvGrpSpPr/>
              <p:nvPr/>
            </p:nvGrpSpPr>
            <p:grpSpPr>
              <a:xfrm>
                <a:off x="5154953" y="4627734"/>
                <a:ext cx="12821" cy="3082247"/>
                <a:chOff x="5154953" y="4627734"/>
                <a:chExt cx="12821" cy="3082247"/>
              </a:xfrm>
            </p:grpSpPr>
            <p:sp>
              <p:nvSpPr>
                <p:cNvPr id="20" name="Freeform 19">
                  <a:extLst>
                    <a:ext uri="{FF2B5EF4-FFF2-40B4-BE49-F238E27FC236}">
                      <a16:creationId xmlns:a16="http://schemas.microsoft.com/office/drawing/2014/main" id="{0B0CDE01-5441-22E9-5895-CF85FDAF7CB0}"/>
                    </a:ext>
                  </a:extLst>
                </p:cNvPr>
                <p:cNvSpPr/>
                <p:nvPr/>
              </p:nvSpPr>
              <p:spPr>
                <a:xfrm>
                  <a:off x="5154953"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21" name="Freeform 20">
                  <a:extLst>
                    <a:ext uri="{FF2B5EF4-FFF2-40B4-BE49-F238E27FC236}">
                      <a16:creationId xmlns:a16="http://schemas.microsoft.com/office/drawing/2014/main" id="{42AB167B-F169-D6E1-336E-5F5DCE7DA19C}"/>
                    </a:ext>
                  </a:extLst>
                </p:cNvPr>
                <p:cNvSpPr/>
                <p:nvPr/>
              </p:nvSpPr>
              <p:spPr>
                <a:xfrm>
                  <a:off x="5154953"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grpSp>
            <p:nvGrpSpPr>
              <p:cNvPr id="22" name="Graphic 8">
                <a:extLst>
                  <a:ext uri="{FF2B5EF4-FFF2-40B4-BE49-F238E27FC236}">
                    <a16:creationId xmlns:a16="http://schemas.microsoft.com/office/drawing/2014/main" id="{E3AFADD5-7DEF-57DD-5163-9E5EE0D877D3}"/>
                  </a:ext>
                </a:extLst>
              </p:cNvPr>
              <p:cNvGrpSpPr/>
              <p:nvPr/>
            </p:nvGrpSpPr>
            <p:grpSpPr>
              <a:xfrm>
                <a:off x="5650375" y="4627734"/>
                <a:ext cx="12821" cy="3082247"/>
                <a:chOff x="5650375" y="4627734"/>
                <a:chExt cx="12821" cy="3082247"/>
              </a:xfrm>
            </p:grpSpPr>
            <p:sp>
              <p:nvSpPr>
                <p:cNvPr id="23" name="Freeform 22">
                  <a:extLst>
                    <a:ext uri="{FF2B5EF4-FFF2-40B4-BE49-F238E27FC236}">
                      <a16:creationId xmlns:a16="http://schemas.microsoft.com/office/drawing/2014/main" id="{2767B2DE-85C6-5BF8-A7EA-096C2EDC6FA8}"/>
                    </a:ext>
                  </a:extLst>
                </p:cNvPr>
                <p:cNvSpPr/>
                <p:nvPr/>
              </p:nvSpPr>
              <p:spPr>
                <a:xfrm>
                  <a:off x="5650375"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24" name="Freeform 23">
                  <a:extLst>
                    <a:ext uri="{FF2B5EF4-FFF2-40B4-BE49-F238E27FC236}">
                      <a16:creationId xmlns:a16="http://schemas.microsoft.com/office/drawing/2014/main" id="{059CA5F5-2569-D1F1-C7DD-FC5981DF54AA}"/>
                    </a:ext>
                  </a:extLst>
                </p:cNvPr>
                <p:cNvSpPr/>
                <p:nvPr/>
              </p:nvSpPr>
              <p:spPr>
                <a:xfrm>
                  <a:off x="5650375"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grpSp>
            <p:nvGrpSpPr>
              <p:cNvPr id="25" name="Graphic 8">
                <a:extLst>
                  <a:ext uri="{FF2B5EF4-FFF2-40B4-BE49-F238E27FC236}">
                    <a16:creationId xmlns:a16="http://schemas.microsoft.com/office/drawing/2014/main" id="{EDEF6E41-4231-5508-1281-8331700A5757}"/>
                  </a:ext>
                </a:extLst>
              </p:cNvPr>
              <p:cNvGrpSpPr/>
              <p:nvPr/>
            </p:nvGrpSpPr>
            <p:grpSpPr>
              <a:xfrm>
                <a:off x="6641220" y="4627734"/>
                <a:ext cx="12821" cy="3082247"/>
                <a:chOff x="6641220" y="4627734"/>
                <a:chExt cx="12821" cy="3082247"/>
              </a:xfrm>
            </p:grpSpPr>
            <p:sp>
              <p:nvSpPr>
                <p:cNvPr id="26" name="Freeform 25">
                  <a:extLst>
                    <a:ext uri="{FF2B5EF4-FFF2-40B4-BE49-F238E27FC236}">
                      <a16:creationId xmlns:a16="http://schemas.microsoft.com/office/drawing/2014/main" id="{2C8DAA99-622B-E7E9-CD77-15F7D02325C5}"/>
                    </a:ext>
                  </a:extLst>
                </p:cNvPr>
                <p:cNvSpPr/>
                <p:nvPr/>
              </p:nvSpPr>
              <p:spPr>
                <a:xfrm>
                  <a:off x="6641220"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27" name="Freeform 26">
                  <a:extLst>
                    <a:ext uri="{FF2B5EF4-FFF2-40B4-BE49-F238E27FC236}">
                      <a16:creationId xmlns:a16="http://schemas.microsoft.com/office/drawing/2014/main" id="{C22DB348-7F21-92A6-D773-F2296F64D59E}"/>
                    </a:ext>
                  </a:extLst>
                </p:cNvPr>
                <p:cNvSpPr/>
                <p:nvPr/>
              </p:nvSpPr>
              <p:spPr>
                <a:xfrm>
                  <a:off x="6641220"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grpSp>
            <p:nvGrpSpPr>
              <p:cNvPr id="28" name="Graphic 8">
                <a:extLst>
                  <a:ext uri="{FF2B5EF4-FFF2-40B4-BE49-F238E27FC236}">
                    <a16:creationId xmlns:a16="http://schemas.microsoft.com/office/drawing/2014/main" id="{D43BDB8D-421B-039D-656C-E86E0BFFD97D}"/>
                  </a:ext>
                </a:extLst>
              </p:cNvPr>
              <p:cNvGrpSpPr/>
              <p:nvPr/>
            </p:nvGrpSpPr>
            <p:grpSpPr>
              <a:xfrm>
                <a:off x="7136642" y="4627734"/>
                <a:ext cx="12821" cy="3082247"/>
                <a:chOff x="7136642" y="4627734"/>
                <a:chExt cx="12821" cy="3082247"/>
              </a:xfrm>
            </p:grpSpPr>
            <p:sp>
              <p:nvSpPr>
                <p:cNvPr id="29" name="Freeform 28">
                  <a:extLst>
                    <a:ext uri="{FF2B5EF4-FFF2-40B4-BE49-F238E27FC236}">
                      <a16:creationId xmlns:a16="http://schemas.microsoft.com/office/drawing/2014/main" id="{FE5C87BF-A8BC-F7E3-532B-03A348559CDB}"/>
                    </a:ext>
                  </a:extLst>
                </p:cNvPr>
                <p:cNvSpPr/>
                <p:nvPr/>
              </p:nvSpPr>
              <p:spPr>
                <a:xfrm>
                  <a:off x="7136642"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30" name="Freeform 29">
                  <a:extLst>
                    <a:ext uri="{FF2B5EF4-FFF2-40B4-BE49-F238E27FC236}">
                      <a16:creationId xmlns:a16="http://schemas.microsoft.com/office/drawing/2014/main" id="{8BA02783-A54B-A3CE-B0B7-44493EF53DF6}"/>
                    </a:ext>
                  </a:extLst>
                </p:cNvPr>
                <p:cNvSpPr/>
                <p:nvPr/>
              </p:nvSpPr>
              <p:spPr>
                <a:xfrm>
                  <a:off x="7136642"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grpSp>
            <p:nvGrpSpPr>
              <p:cNvPr id="31" name="Graphic 8">
                <a:extLst>
                  <a:ext uri="{FF2B5EF4-FFF2-40B4-BE49-F238E27FC236}">
                    <a16:creationId xmlns:a16="http://schemas.microsoft.com/office/drawing/2014/main" id="{F7D8238A-3A56-4AD3-860B-1A2D6814B843}"/>
                  </a:ext>
                </a:extLst>
              </p:cNvPr>
              <p:cNvGrpSpPr/>
              <p:nvPr/>
            </p:nvGrpSpPr>
            <p:grpSpPr>
              <a:xfrm>
                <a:off x="7632064" y="4627734"/>
                <a:ext cx="12821" cy="3082247"/>
                <a:chOff x="7632064" y="4627734"/>
                <a:chExt cx="12821" cy="3082247"/>
              </a:xfrm>
            </p:grpSpPr>
            <p:sp>
              <p:nvSpPr>
                <p:cNvPr id="32" name="Freeform 31">
                  <a:extLst>
                    <a:ext uri="{FF2B5EF4-FFF2-40B4-BE49-F238E27FC236}">
                      <a16:creationId xmlns:a16="http://schemas.microsoft.com/office/drawing/2014/main" id="{D230B38B-BAEF-4D28-4166-4F94F37C3494}"/>
                    </a:ext>
                  </a:extLst>
                </p:cNvPr>
                <p:cNvSpPr/>
                <p:nvPr/>
              </p:nvSpPr>
              <p:spPr>
                <a:xfrm>
                  <a:off x="7632064"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33" name="Freeform 32">
                  <a:extLst>
                    <a:ext uri="{FF2B5EF4-FFF2-40B4-BE49-F238E27FC236}">
                      <a16:creationId xmlns:a16="http://schemas.microsoft.com/office/drawing/2014/main" id="{B03C9FB5-33A6-100A-C1B5-71D6BA95C1C2}"/>
                    </a:ext>
                  </a:extLst>
                </p:cNvPr>
                <p:cNvSpPr/>
                <p:nvPr/>
              </p:nvSpPr>
              <p:spPr>
                <a:xfrm>
                  <a:off x="7632064"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grpSp>
            <p:nvGrpSpPr>
              <p:cNvPr id="34" name="Graphic 8">
                <a:extLst>
                  <a:ext uri="{FF2B5EF4-FFF2-40B4-BE49-F238E27FC236}">
                    <a16:creationId xmlns:a16="http://schemas.microsoft.com/office/drawing/2014/main" id="{72D0BCC4-16A8-122A-DF3C-DB0613E88047}"/>
                  </a:ext>
                </a:extLst>
              </p:cNvPr>
              <p:cNvGrpSpPr/>
              <p:nvPr/>
            </p:nvGrpSpPr>
            <p:grpSpPr>
              <a:xfrm>
                <a:off x="8127486" y="4627734"/>
                <a:ext cx="12821" cy="3082247"/>
                <a:chOff x="8127486" y="4627734"/>
                <a:chExt cx="12821" cy="3082247"/>
              </a:xfrm>
            </p:grpSpPr>
            <p:sp>
              <p:nvSpPr>
                <p:cNvPr id="35" name="Freeform 34">
                  <a:extLst>
                    <a:ext uri="{FF2B5EF4-FFF2-40B4-BE49-F238E27FC236}">
                      <a16:creationId xmlns:a16="http://schemas.microsoft.com/office/drawing/2014/main" id="{7396985C-DB95-C667-A86A-2A2D1186A579}"/>
                    </a:ext>
                  </a:extLst>
                </p:cNvPr>
                <p:cNvSpPr/>
                <p:nvPr/>
              </p:nvSpPr>
              <p:spPr>
                <a:xfrm>
                  <a:off x="8127486"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36" name="Freeform 35">
                  <a:extLst>
                    <a:ext uri="{FF2B5EF4-FFF2-40B4-BE49-F238E27FC236}">
                      <a16:creationId xmlns:a16="http://schemas.microsoft.com/office/drawing/2014/main" id="{8BBBBD89-C879-79FC-C447-BECACFCA689F}"/>
                    </a:ext>
                  </a:extLst>
                </p:cNvPr>
                <p:cNvSpPr/>
                <p:nvPr/>
              </p:nvSpPr>
              <p:spPr>
                <a:xfrm>
                  <a:off x="8127486"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grpSp>
            <p:nvGrpSpPr>
              <p:cNvPr id="37" name="Graphic 8">
                <a:extLst>
                  <a:ext uri="{FF2B5EF4-FFF2-40B4-BE49-F238E27FC236}">
                    <a16:creationId xmlns:a16="http://schemas.microsoft.com/office/drawing/2014/main" id="{C85215CF-56B1-1662-01F2-10FA475DA794}"/>
                  </a:ext>
                </a:extLst>
              </p:cNvPr>
              <p:cNvGrpSpPr/>
              <p:nvPr/>
            </p:nvGrpSpPr>
            <p:grpSpPr>
              <a:xfrm>
                <a:off x="8622909" y="4627734"/>
                <a:ext cx="12821" cy="3082247"/>
                <a:chOff x="8622909" y="4627734"/>
                <a:chExt cx="12821" cy="3082247"/>
              </a:xfrm>
            </p:grpSpPr>
            <p:sp>
              <p:nvSpPr>
                <p:cNvPr id="38" name="Freeform 37">
                  <a:extLst>
                    <a:ext uri="{FF2B5EF4-FFF2-40B4-BE49-F238E27FC236}">
                      <a16:creationId xmlns:a16="http://schemas.microsoft.com/office/drawing/2014/main" id="{7F22B875-DCC1-7172-7C6C-22927B63309F}"/>
                    </a:ext>
                  </a:extLst>
                </p:cNvPr>
                <p:cNvSpPr/>
                <p:nvPr/>
              </p:nvSpPr>
              <p:spPr>
                <a:xfrm>
                  <a:off x="8622909"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39" name="Freeform 38">
                  <a:extLst>
                    <a:ext uri="{FF2B5EF4-FFF2-40B4-BE49-F238E27FC236}">
                      <a16:creationId xmlns:a16="http://schemas.microsoft.com/office/drawing/2014/main" id="{C1986288-1350-DA03-4B8D-8933746CA349}"/>
                    </a:ext>
                  </a:extLst>
                </p:cNvPr>
                <p:cNvSpPr/>
                <p:nvPr/>
              </p:nvSpPr>
              <p:spPr>
                <a:xfrm>
                  <a:off x="8622909"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grpSp>
            <p:nvGrpSpPr>
              <p:cNvPr id="40" name="Graphic 8">
                <a:extLst>
                  <a:ext uri="{FF2B5EF4-FFF2-40B4-BE49-F238E27FC236}">
                    <a16:creationId xmlns:a16="http://schemas.microsoft.com/office/drawing/2014/main" id="{27A192F4-0FB2-2BB3-7493-7E88662DF5EA}"/>
                  </a:ext>
                </a:extLst>
              </p:cNvPr>
              <p:cNvGrpSpPr/>
              <p:nvPr/>
            </p:nvGrpSpPr>
            <p:grpSpPr>
              <a:xfrm>
                <a:off x="9118331" y="4627734"/>
                <a:ext cx="12821" cy="3082247"/>
                <a:chOff x="9118331" y="4627734"/>
                <a:chExt cx="12821" cy="3082247"/>
              </a:xfrm>
            </p:grpSpPr>
            <p:sp>
              <p:nvSpPr>
                <p:cNvPr id="41" name="Freeform 40">
                  <a:extLst>
                    <a:ext uri="{FF2B5EF4-FFF2-40B4-BE49-F238E27FC236}">
                      <a16:creationId xmlns:a16="http://schemas.microsoft.com/office/drawing/2014/main" id="{AB8E1770-2865-29CF-2A50-E8DFAD3EDD58}"/>
                    </a:ext>
                  </a:extLst>
                </p:cNvPr>
                <p:cNvSpPr/>
                <p:nvPr/>
              </p:nvSpPr>
              <p:spPr>
                <a:xfrm>
                  <a:off x="9118331"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42" name="Freeform 41">
                  <a:extLst>
                    <a:ext uri="{FF2B5EF4-FFF2-40B4-BE49-F238E27FC236}">
                      <a16:creationId xmlns:a16="http://schemas.microsoft.com/office/drawing/2014/main" id="{F4E695D0-2FCB-3F46-1C2A-0AD6AC55FBC1}"/>
                    </a:ext>
                  </a:extLst>
                </p:cNvPr>
                <p:cNvSpPr/>
                <p:nvPr/>
              </p:nvSpPr>
              <p:spPr>
                <a:xfrm>
                  <a:off x="9118331"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grpSp>
            <p:nvGrpSpPr>
              <p:cNvPr id="43" name="Graphic 8">
                <a:extLst>
                  <a:ext uri="{FF2B5EF4-FFF2-40B4-BE49-F238E27FC236}">
                    <a16:creationId xmlns:a16="http://schemas.microsoft.com/office/drawing/2014/main" id="{3C347A86-C67F-62CC-B729-EB2D4BA70E78}"/>
                  </a:ext>
                </a:extLst>
              </p:cNvPr>
              <p:cNvGrpSpPr/>
              <p:nvPr/>
            </p:nvGrpSpPr>
            <p:grpSpPr>
              <a:xfrm>
                <a:off x="6145798" y="4627734"/>
                <a:ext cx="12821" cy="3082247"/>
                <a:chOff x="6145798" y="4627734"/>
                <a:chExt cx="12821" cy="3082247"/>
              </a:xfrm>
            </p:grpSpPr>
            <p:sp>
              <p:nvSpPr>
                <p:cNvPr id="44" name="Freeform 43">
                  <a:extLst>
                    <a:ext uri="{FF2B5EF4-FFF2-40B4-BE49-F238E27FC236}">
                      <a16:creationId xmlns:a16="http://schemas.microsoft.com/office/drawing/2014/main" id="{FDD26C75-0BE4-AB0A-CDE0-AB216E41994C}"/>
                    </a:ext>
                  </a:extLst>
                </p:cNvPr>
                <p:cNvSpPr/>
                <p:nvPr/>
              </p:nvSpPr>
              <p:spPr>
                <a:xfrm>
                  <a:off x="6145798" y="7647569"/>
                  <a:ext cx="12821" cy="62412"/>
                </a:xfrm>
                <a:custGeom>
                  <a:avLst/>
                  <a:gdLst>
                    <a:gd name="connsiteX0" fmla="*/ 0 w 12821"/>
                    <a:gd name="connsiteY0" fmla="*/ 0 h 62412"/>
                    <a:gd name="connsiteX1" fmla="*/ 0 w 12821"/>
                    <a:gd name="connsiteY1" fmla="*/ 62413 h 62412"/>
                  </a:gdLst>
                  <a:ahLst/>
                  <a:cxnLst>
                    <a:cxn ang="0">
                      <a:pos x="connsiteX0" y="connsiteY0"/>
                    </a:cxn>
                    <a:cxn ang="0">
                      <a:pos x="connsiteX1" y="connsiteY1"/>
                    </a:cxn>
                  </a:cxnLst>
                  <a:rect l="l" t="t" r="r" b="b"/>
                  <a:pathLst>
                    <a:path w="12821" h="62412">
                      <a:moveTo>
                        <a:pt x="0" y="0"/>
                      </a:moveTo>
                      <a:lnTo>
                        <a:pt x="0" y="62413"/>
                      </a:lnTo>
                    </a:path>
                  </a:pathLst>
                </a:custGeom>
                <a:ln w="14353" cap="flat">
                  <a:solidFill>
                    <a:srgbClr val="D8D8D8"/>
                  </a:solidFill>
                  <a:prstDash val="solid"/>
                  <a:miter/>
                </a:ln>
              </p:spPr>
              <p:txBody>
                <a:bodyPr rtlCol="0" anchor="ctr"/>
                <a:lstStyle/>
                <a:p>
                  <a:endParaRPr lang="en-US" sz="1400"/>
                </a:p>
              </p:txBody>
            </p:sp>
            <p:sp>
              <p:nvSpPr>
                <p:cNvPr id="45" name="Freeform 44">
                  <a:extLst>
                    <a:ext uri="{FF2B5EF4-FFF2-40B4-BE49-F238E27FC236}">
                      <a16:creationId xmlns:a16="http://schemas.microsoft.com/office/drawing/2014/main" id="{80AA8FAC-944D-3B35-BFF1-A7DB2F6E727A}"/>
                    </a:ext>
                  </a:extLst>
                </p:cNvPr>
                <p:cNvSpPr/>
                <p:nvPr/>
              </p:nvSpPr>
              <p:spPr>
                <a:xfrm>
                  <a:off x="6145798" y="4627734"/>
                  <a:ext cx="12821" cy="3019834"/>
                </a:xfrm>
                <a:custGeom>
                  <a:avLst/>
                  <a:gdLst>
                    <a:gd name="connsiteX0" fmla="*/ 0 w 12821"/>
                    <a:gd name="connsiteY0" fmla="*/ 0 h 3019834"/>
                    <a:gd name="connsiteX1" fmla="*/ 0 w 12821"/>
                    <a:gd name="connsiteY1" fmla="*/ 3019835 h 3019834"/>
                  </a:gdLst>
                  <a:ahLst/>
                  <a:cxnLst>
                    <a:cxn ang="0">
                      <a:pos x="connsiteX0" y="connsiteY0"/>
                    </a:cxn>
                    <a:cxn ang="0">
                      <a:pos x="connsiteX1" y="connsiteY1"/>
                    </a:cxn>
                  </a:cxnLst>
                  <a:rect l="l" t="t" r="r" b="b"/>
                  <a:pathLst>
                    <a:path w="12821" h="3019834">
                      <a:moveTo>
                        <a:pt x="0" y="0"/>
                      </a:moveTo>
                      <a:lnTo>
                        <a:pt x="0" y="3019835"/>
                      </a:lnTo>
                    </a:path>
                  </a:pathLst>
                </a:custGeom>
                <a:ln w="12815" cap="flat">
                  <a:solidFill>
                    <a:srgbClr val="D8D8D8"/>
                  </a:solidFill>
                  <a:prstDash val="solid"/>
                  <a:miter/>
                </a:ln>
              </p:spPr>
              <p:txBody>
                <a:bodyPr rtlCol="0" anchor="ctr"/>
                <a:lstStyle/>
                <a:p>
                  <a:endParaRPr lang="en-US" sz="1400"/>
                </a:p>
              </p:txBody>
            </p:sp>
          </p:grpSp>
          <p:sp>
            <p:nvSpPr>
              <p:cNvPr id="46" name="Freeform 45">
                <a:extLst>
                  <a:ext uri="{FF2B5EF4-FFF2-40B4-BE49-F238E27FC236}">
                    <a16:creationId xmlns:a16="http://schemas.microsoft.com/office/drawing/2014/main" id="{F9D8B0AD-B7D1-7171-277C-8B8755A3B5BE}"/>
                  </a:ext>
                </a:extLst>
              </p:cNvPr>
              <p:cNvSpPr/>
              <p:nvPr/>
            </p:nvSpPr>
            <p:spPr>
              <a:xfrm>
                <a:off x="4153852" y="5407639"/>
                <a:ext cx="4963966" cy="12842"/>
              </a:xfrm>
              <a:custGeom>
                <a:avLst/>
                <a:gdLst>
                  <a:gd name="connsiteX0" fmla="*/ 4963967 w 4963966"/>
                  <a:gd name="connsiteY0" fmla="*/ 0 h 12842"/>
                  <a:gd name="connsiteX1" fmla="*/ 0 w 4963966"/>
                  <a:gd name="connsiteY1" fmla="*/ 0 h 12842"/>
                </a:gdLst>
                <a:ahLst/>
                <a:cxnLst>
                  <a:cxn ang="0">
                    <a:pos x="connsiteX0" y="connsiteY0"/>
                  </a:cxn>
                  <a:cxn ang="0">
                    <a:pos x="connsiteX1" y="connsiteY1"/>
                  </a:cxn>
                </a:cxnLst>
                <a:rect l="l" t="t" r="r" b="b"/>
                <a:pathLst>
                  <a:path w="4963966" h="12842">
                    <a:moveTo>
                      <a:pt x="4963967" y="0"/>
                    </a:moveTo>
                    <a:lnTo>
                      <a:pt x="0" y="0"/>
                    </a:lnTo>
                  </a:path>
                </a:pathLst>
              </a:custGeom>
              <a:ln w="12943" cap="flat">
                <a:solidFill>
                  <a:srgbClr val="D8D8D8"/>
                </a:solidFill>
                <a:prstDash val="solid"/>
                <a:miter/>
              </a:ln>
            </p:spPr>
            <p:txBody>
              <a:bodyPr rtlCol="0" anchor="ctr"/>
              <a:lstStyle/>
              <a:p>
                <a:endParaRPr lang="en-US" sz="1400"/>
              </a:p>
            </p:txBody>
          </p:sp>
          <p:sp>
            <p:nvSpPr>
              <p:cNvPr id="47" name="Freeform 46">
                <a:extLst>
                  <a:ext uri="{FF2B5EF4-FFF2-40B4-BE49-F238E27FC236}">
                    <a16:creationId xmlns:a16="http://schemas.microsoft.com/office/drawing/2014/main" id="{6A149E27-A67E-6122-DE80-B393DD99E401}"/>
                  </a:ext>
                </a:extLst>
              </p:cNvPr>
              <p:cNvSpPr/>
              <p:nvPr/>
            </p:nvSpPr>
            <p:spPr>
              <a:xfrm>
                <a:off x="4153852" y="5797527"/>
                <a:ext cx="4963966" cy="12842"/>
              </a:xfrm>
              <a:custGeom>
                <a:avLst/>
                <a:gdLst>
                  <a:gd name="connsiteX0" fmla="*/ 4963967 w 4963966"/>
                  <a:gd name="connsiteY0" fmla="*/ 0 h 12842"/>
                  <a:gd name="connsiteX1" fmla="*/ 0 w 4963966"/>
                  <a:gd name="connsiteY1" fmla="*/ 0 h 12842"/>
                </a:gdLst>
                <a:ahLst/>
                <a:cxnLst>
                  <a:cxn ang="0">
                    <a:pos x="connsiteX0" y="connsiteY0"/>
                  </a:cxn>
                  <a:cxn ang="0">
                    <a:pos x="connsiteX1" y="connsiteY1"/>
                  </a:cxn>
                </a:cxnLst>
                <a:rect l="l" t="t" r="r" b="b"/>
                <a:pathLst>
                  <a:path w="4963966" h="12842">
                    <a:moveTo>
                      <a:pt x="4963967" y="0"/>
                    </a:moveTo>
                    <a:lnTo>
                      <a:pt x="0" y="0"/>
                    </a:lnTo>
                  </a:path>
                </a:pathLst>
              </a:custGeom>
              <a:ln w="12943" cap="flat">
                <a:solidFill>
                  <a:srgbClr val="D8D8D8"/>
                </a:solidFill>
                <a:prstDash val="solid"/>
                <a:miter/>
              </a:ln>
            </p:spPr>
            <p:txBody>
              <a:bodyPr rtlCol="0" anchor="ctr"/>
              <a:lstStyle/>
              <a:p>
                <a:endParaRPr lang="en-US" sz="1400"/>
              </a:p>
            </p:txBody>
          </p:sp>
          <p:sp>
            <p:nvSpPr>
              <p:cNvPr id="48" name="Freeform 47">
                <a:extLst>
                  <a:ext uri="{FF2B5EF4-FFF2-40B4-BE49-F238E27FC236}">
                    <a16:creationId xmlns:a16="http://schemas.microsoft.com/office/drawing/2014/main" id="{E8AE4D43-FBBE-1ACD-CACD-AF75F158FD26}"/>
                  </a:ext>
                </a:extLst>
              </p:cNvPr>
              <p:cNvSpPr/>
              <p:nvPr/>
            </p:nvSpPr>
            <p:spPr>
              <a:xfrm>
                <a:off x="4153852" y="6187415"/>
                <a:ext cx="4963966" cy="12842"/>
              </a:xfrm>
              <a:custGeom>
                <a:avLst/>
                <a:gdLst>
                  <a:gd name="connsiteX0" fmla="*/ 4963967 w 4963966"/>
                  <a:gd name="connsiteY0" fmla="*/ 0 h 12842"/>
                  <a:gd name="connsiteX1" fmla="*/ 0 w 4963966"/>
                  <a:gd name="connsiteY1" fmla="*/ 0 h 12842"/>
                </a:gdLst>
                <a:ahLst/>
                <a:cxnLst>
                  <a:cxn ang="0">
                    <a:pos x="connsiteX0" y="connsiteY0"/>
                  </a:cxn>
                  <a:cxn ang="0">
                    <a:pos x="connsiteX1" y="connsiteY1"/>
                  </a:cxn>
                </a:cxnLst>
                <a:rect l="l" t="t" r="r" b="b"/>
                <a:pathLst>
                  <a:path w="4963966" h="12842">
                    <a:moveTo>
                      <a:pt x="4963967" y="0"/>
                    </a:moveTo>
                    <a:lnTo>
                      <a:pt x="0" y="0"/>
                    </a:lnTo>
                  </a:path>
                </a:pathLst>
              </a:custGeom>
              <a:ln w="12943" cap="flat">
                <a:solidFill>
                  <a:srgbClr val="D8D8D8"/>
                </a:solidFill>
                <a:prstDash val="solid"/>
                <a:miter/>
              </a:ln>
            </p:spPr>
            <p:txBody>
              <a:bodyPr rtlCol="0" anchor="ctr"/>
              <a:lstStyle/>
              <a:p>
                <a:endParaRPr lang="en-US" sz="1400"/>
              </a:p>
            </p:txBody>
          </p:sp>
          <p:sp>
            <p:nvSpPr>
              <p:cNvPr id="49" name="Freeform 48">
                <a:extLst>
                  <a:ext uri="{FF2B5EF4-FFF2-40B4-BE49-F238E27FC236}">
                    <a16:creationId xmlns:a16="http://schemas.microsoft.com/office/drawing/2014/main" id="{1FB7FD11-7850-11DD-DBCB-B93CB5CC5598}"/>
                  </a:ext>
                </a:extLst>
              </p:cNvPr>
              <p:cNvSpPr/>
              <p:nvPr/>
            </p:nvSpPr>
            <p:spPr>
              <a:xfrm>
                <a:off x="4153852" y="6577432"/>
                <a:ext cx="4963966" cy="12842"/>
              </a:xfrm>
              <a:custGeom>
                <a:avLst/>
                <a:gdLst>
                  <a:gd name="connsiteX0" fmla="*/ 4963967 w 4963966"/>
                  <a:gd name="connsiteY0" fmla="*/ 0 h 12842"/>
                  <a:gd name="connsiteX1" fmla="*/ 0 w 4963966"/>
                  <a:gd name="connsiteY1" fmla="*/ 0 h 12842"/>
                </a:gdLst>
                <a:ahLst/>
                <a:cxnLst>
                  <a:cxn ang="0">
                    <a:pos x="connsiteX0" y="connsiteY0"/>
                  </a:cxn>
                  <a:cxn ang="0">
                    <a:pos x="connsiteX1" y="connsiteY1"/>
                  </a:cxn>
                </a:cxnLst>
                <a:rect l="l" t="t" r="r" b="b"/>
                <a:pathLst>
                  <a:path w="4963966" h="12842">
                    <a:moveTo>
                      <a:pt x="4963967" y="0"/>
                    </a:moveTo>
                    <a:lnTo>
                      <a:pt x="0" y="0"/>
                    </a:lnTo>
                  </a:path>
                </a:pathLst>
              </a:custGeom>
              <a:ln w="12943" cap="flat">
                <a:solidFill>
                  <a:srgbClr val="D8D8D8"/>
                </a:solidFill>
                <a:prstDash val="solid"/>
                <a:miter/>
              </a:ln>
            </p:spPr>
            <p:txBody>
              <a:bodyPr rtlCol="0" anchor="ctr"/>
              <a:lstStyle/>
              <a:p>
                <a:endParaRPr lang="en-US" sz="1400"/>
              </a:p>
            </p:txBody>
          </p:sp>
          <p:sp>
            <p:nvSpPr>
              <p:cNvPr id="50" name="Freeform 49">
                <a:extLst>
                  <a:ext uri="{FF2B5EF4-FFF2-40B4-BE49-F238E27FC236}">
                    <a16:creationId xmlns:a16="http://schemas.microsoft.com/office/drawing/2014/main" id="{457331B5-D11F-B062-BD0D-262CFBB2521C}"/>
                  </a:ext>
                </a:extLst>
              </p:cNvPr>
              <p:cNvSpPr/>
              <p:nvPr/>
            </p:nvSpPr>
            <p:spPr>
              <a:xfrm>
                <a:off x="4153852" y="6967320"/>
                <a:ext cx="4963966" cy="12842"/>
              </a:xfrm>
              <a:custGeom>
                <a:avLst/>
                <a:gdLst>
                  <a:gd name="connsiteX0" fmla="*/ 4963967 w 4963966"/>
                  <a:gd name="connsiteY0" fmla="*/ 0 h 12842"/>
                  <a:gd name="connsiteX1" fmla="*/ 0 w 4963966"/>
                  <a:gd name="connsiteY1" fmla="*/ 0 h 12842"/>
                </a:gdLst>
                <a:ahLst/>
                <a:cxnLst>
                  <a:cxn ang="0">
                    <a:pos x="connsiteX0" y="connsiteY0"/>
                  </a:cxn>
                  <a:cxn ang="0">
                    <a:pos x="connsiteX1" y="connsiteY1"/>
                  </a:cxn>
                </a:cxnLst>
                <a:rect l="l" t="t" r="r" b="b"/>
                <a:pathLst>
                  <a:path w="4963966" h="12842">
                    <a:moveTo>
                      <a:pt x="4963967" y="0"/>
                    </a:moveTo>
                    <a:lnTo>
                      <a:pt x="0" y="0"/>
                    </a:lnTo>
                  </a:path>
                </a:pathLst>
              </a:custGeom>
              <a:ln w="12943" cap="flat">
                <a:solidFill>
                  <a:srgbClr val="D8D8D8"/>
                </a:solidFill>
                <a:prstDash val="solid"/>
                <a:miter/>
              </a:ln>
            </p:spPr>
            <p:txBody>
              <a:bodyPr rtlCol="0" anchor="ctr"/>
              <a:lstStyle/>
              <a:p>
                <a:endParaRPr lang="en-US" sz="1400"/>
              </a:p>
            </p:txBody>
          </p:sp>
          <p:sp>
            <p:nvSpPr>
              <p:cNvPr id="51" name="Freeform 50">
                <a:extLst>
                  <a:ext uri="{FF2B5EF4-FFF2-40B4-BE49-F238E27FC236}">
                    <a16:creationId xmlns:a16="http://schemas.microsoft.com/office/drawing/2014/main" id="{E88715BD-047D-27FE-CC52-15AA5C1DF4BE}"/>
                  </a:ext>
                </a:extLst>
              </p:cNvPr>
              <p:cNvSpPr/>
              <p:nvPr/>
            </p:nvSpPr>
            <p:spPr>
              <a:xfrm>
                <a:off x="4153852" y="7357336"/>
                <a:ext cx="4963966" cy="12842"/>
              </a:xfrm>
              <a:custGeom>
                <a:avLst/>
                <a:gdLst>
                  <a:gd name="connsiteX0" fmla="*/ 4963967 w 4963966"/>
                  <a:gd name="connsiteY0" fmla="*/ 0 h 12842"/>
                  <a:gd name="connsiteX1" fmla="*/ 0 w 4963966"/>
                  <a:gd name="connsiteY1" fmla="*/ 0 h 12842"/>
                </a:gdLst>
                <a:ahLst/>
                <a:cxnLst>
                  <a:cxn ang="0">
                    <a:pos x="connsiteX0" y="connsiteY0"/>
                  </a:cxn>
                  <a:cxn ang="0">
                    <a:pos x="connsiteX1" y="connsiteY1"/>
                  </a:cxn>
                </a:cxnLst>
                <a:rect l="l" t="t" r="r" b="b"/>
                <a:pathLst>
                  <a:path w="4963966" h="12842">
                    <a:moveTo>
                      <a:pt x="4963967" y="0"/>
                    </a:moveTo>
                    <a:lnTo>
                      <a:pt x="0" y="0"/>
                    </a:lnTo>
                  </a:path>
                </a:pathLst>
              </a:custGeom>
              <a:ln w="12943" cap="flat">
                <a:solidFill>
                  <a:srgbClr val="D8D8D8"/>
                </a:solidFill>
                <a:prstDash val="solid"/>
                <a:miter/>
              </a:ln>
            </p:spPr>
            <p:txBody>
              <a:bodyPr rtlCol="0" anchor="ctr"/>
              <a:lstStyle/>
              <a:p>
                <a:endParaRPr lang="en-US" sz="1400"/>
              </a:p>
            </p:txBody>
          </p:sp>
          <p:sp>
            <p:nvSpPr>
              <p:cNvPr id="52" name="Freeform 51">
                <a:extLst>
                  <a:ext uri="{FF2B5EF4-FFF2-40B4-BE49-F238E27FC236}">
                    <a16:creationId xmlns:a16="http://schemas.microsoft.com/office/drawing/2014/main" id="{D01E0DF0-1DB8-9BCE-A4E5-4CBA0D2E5E31}"/>
                  </a:ext>
                </a:extLst>
              </p:cNvPr>
              <p:cNvSpPr/>
              <p:nvPr/>
            </p:nvSpPr>
            <p:spPr>
              <a:xfrm>
                <a:off x="4088077" y="7357336"/>
                <a:ext cx="62184" cy="12842"/>
              </a:xfrm>
              <a:custGeom>
                <a:avLst/>
                <a:gdLst>
                  <a:gd name="connsiteX0" fmla="*/ 62184 w 62184"/>
                  <a:gd name="connsiteY0" fmla="*/ 0 h 12842"/>
                  <a:gd name="connsiteX1" fmla="*/ 0 w 62184"/>
                  <a:gd name="connsiteY1" fmla="*/ 0 h 12842"/>
                </a:gdLst>
                <a:ahLst/>
                <a:cxnLst>
                  <a:cxn ang="0">
                    <a:pos x="connsiteX0" y="connsiteY0"/>
                  </a:cxn>
                  <a:cxn ang="0">
                    <a:pos x="connsiteX1" y="connsiteY1"/>
                  </a:cxn>
                </a:cxnLst>
                <a:rect l="l" t="t" r="r" b="b"/>
                <a:pathLst>
                  <a:path w="62184" h="12842">
                    <a:moveTo>
                      <a:pt x="62184" y="0"/>
                    </a:moveTo>
                    <a:lnTo>
                      <a:pt x="0" y="0"/>
                    </a:lnTo>
                  </a:path>
                </a:pathLst>
              </a:custGeom>
              <a:ln w="25630" cap="flat">
                <a:solidFill>
                  <a:srgbClr val="1D1D1B"/>
                </a:solidFill>
                <a:prstDash val="solid"/>
                <a:miter/>
              </a:ln>
            </p:spPr>
            <p:txBody>
              <a:bodyPr rtlCol="0" anchor="ctr"/>
              <a:lstStyle/>
              <a:p>
                <a:endParaRPr lang="en-US" sz="1400"/>
              </a:p>
            </p:txBody>
          </p:sp>
          <p:sp>
            <p:nvSpPr>
              <p:cNvPr id="53" name="Freeform 52">
                <a:extLst>
                  <a:ext uri="{FF2B5EF4-FFF2-40B4-BE49-F238E27FC236}">
                    <a16:creationId xmlns:a16="http://schemas.microsoft.com/office/drawing/2014/main" id="{589E22CB-4B84-43E6-1FAB-DC89F91CAE8A}"/>
                  </a:ext>
                </a:extLst>
              </p:cNvPr>
              <p:cNvSpPr/>
              <p:nvPr/>
            </p:nvSpPr>
            <p:spPr>
              <a:xfrm>
                <a:off x="4088077" y="6967320"/>
                <a:ext cx="62184" cy="12842"/>
              </a:xfrm>
              <a:custGeom>
                <a:avLst/>
                <a:gdLst>
                  <a:gd name="connsiteX0" fmla="*/ 62184 w 62184"/>
                  <a:gd name="connsiteY0" fmla="*/ 0 h 12842"/>
                  <a:gd name="connsiteX1" fmla="*/ 0 w 62184"/>
                  <a:gd name="connsiteY1" fmla="*/ 0 h 12842"/>
                </a:gdLst>
                <a:ahLst/>
                <a:cxnLst>
                  <a:cxn ang="0">
                    <a:pos x="connsiteX0" y="connsiteY0"/>
                  </a:cxn>
                  <a:cxn ang="0">
                    <a:pos x="connsiteX1" y="connsiteY1"/>
                  </a:cxn>
                </a:cxnLst>
                <a:rect l="l" t="t" r="r" b="b"/>
                <a:pathLst>
                  <a:path w="62184" h="12842">
                    <a:moveTo>
                      <a:pt x="62184" y="0"/>
                    </a:moveTo>
                    <a:lnTo>
                      <a:pt x="0" y="0"/>
                    </a:lnTo>
                  </a:path>
                </a:pathLst>
              </a:custGeom>
              <a:ln w="25630" cap="flat">
                <a:solidFill>
                  <a:srgbClr val="1D1D1B"/>
                </a:solidFill>
                <a:prstDash val="solid"/>
                <a:miter/>
              </a:ln>
            </p:spPr>
            <p:txBody>
              <a:bodyPr rtlCol="0" anchor="ctr"/>
              <a:lstStyle/>
              <a:p>
                <a:endParaRPr lang="en-US" sz="1400"/>
              </a:p>
            </p:txBody>
          </p:sp>
          <p:sp>
            <p:nvSpPr>
              <p:cNvPr id="54" name="Freeform 53">
                <a:extLst>
                  <a:ext uri="{FF2B5EF4-FFF2-40B4-BE49-F238E27FC236}">
                    <a16:creationId xmlns:a16="http://schemas.microsoft.com/office/drawing/2014/main" id="{1807EEDD-87C0-EEBB-D2E5-00439B3258D6}"/>
                  </a:ext>
                </a:extLst>
              </p:cNvPr>
              <p:cNvSpPr/>
              <p:nvPr/>
            </p:nvSpPr>
            <p:spPr>
              <a:xfrm>
                <a:off x="4088077" y="5407639"/>
                <a:ext cx="62184" cy="12842"/>
              </a:xfrm>
              <a:custGeom>
                <a:avLst/>
                <a:gdLst>
                  <a:gd name="connsiteX0" fmla="*/ 62184 w 62184"/>
                  <a:gd name="connsiteY0" fmla="*/ 0 h 12842"/>
                  <a:gd name="connsiteX1" fmla="*/ 0 w 62184"/>
                  <a:gd name="connsiteY1" fmla="*/ 0 h 12842"/>
                </a:gdLst>
                <a:ahLst/>
                <a:cxnLst>
                  <a:cxn ang="0">
                    <a:pos x="connsiteX0" y="connsiteY0"/>
                  </a:cxn>
                  <a:cxn ang="0">
                    <a:pos x="connsiteX1" y="connsiteY1"/>
                  </a:cxn>
                </a:cxnLst>
                <a:rect l="l" t="t" r="r" b="b"/>
                <a:pathLst>
                  <a:path w="62184" h="12842">
                    <a:moveTo>
                      <a:pt x="62184" y="0"/>
                    </a:moveTo>
                    <a:lnTo>
                      <a:pt x="0" y="0"/>
                    </a:lnTo>
                  </a:path>
                </a:pathLst>
              </a:custGeom>
              <a:ln w="25630" cap="flat">
                <a:solidFill>
                  <a:srgbClr val="1D1D1B"/>
                </a:solidFill>
                <a:prstDash val="solid"/>
                <a:miter/>
              </a:ln>
            </p:spPr>
            <p:txBody>
              <a:bodyPr rtlCol="0" anchor="ctr"/>
              <a:lstStyle/>
              <a:p>
                <a:endParaRPr lang="en-US" sz="1400"/>
              </a:p>
            </p:txBody>
          </p:sp>
          <p:sp>
            <p:nvSpPr>
              <p:cNvPr id="55" name="Freeform 54">
                <a:extLst>
                  <a:ext uri="{FF2B5EF4-FFF2-40B4-BE49-F238E27FC236}">
                    <a16:creationId xmlns:a16="http://schemas.microsoft.com/office/drawing/2014/main" id="{46F9680D-565B-6B47-4CAC-7073C47AEB53}"/>
                  </a:ext>
                </a:extLst>
              </p:cNvPr>
              <p:cNvSpPr/>
              <p:nvPr/>
            </p:nvSpPr>
            <p:spPr>
              <a:xfrm>
                <a:off x="4088077" y="5017623"/>
                <a:ext cx="62184" cy="12842"/>
              </a:xfrm>
              <a:custGeom>
                <a:avLst/>
                <a:gdLst>
                  <a:gd name="connsiteX0" fmla="*/ 62184 w 62184"/>
                  <a:gd name="connsiteY0" fmla="*/ 0 h 12842"/>
                  <a:gd name="connsiteX1" fmla="*/ 0 w 62184"/>
                  <a:gd name="connsiteY1" fmla="*/ 0 h 12842"/>
                </a:gdLst>
                <a:ahLst/>
                <a:cxnLst>
                  <a:cxn ang="0">
                    <a:pos x="connsiteX0" y="connsiteY0"/>
                  </a:cxn>
                  <a:cxn ang="0">
                    <a:pos x="connsiteX1" y="connsiteY1"/>
                  </a:cxn>
                </a:cxnLst>
                <a:rect l="l" t="t" r="r" b="b"/>
                <a:pathLst>
                  <a:path w="62184" h="12842">
                    <a:moveTo>
                      <a:pt x="62184" y="0"/>
                    </a:moveTo>
                    <a:lnTo>
                      <a:pt x="0" y="0"/>
                    </a:lnTo>
                  </a:path>
                </a:pathLst>
              </a:custGeom>
              <a:ln w="25630" cap="flat">
                <a:solidFill>
                  <a:srgbClr val="1D1D1B"/>
                </a:solidFill>
                <a:prstDash val="solid"/>
                <a:miter/>
              </a:ln>
            </p:spPr>
            <p:txBody>
              <a:bodyPr rtlCol="0" anchor="ctr"/>
              <a:lstStyle/>
              <a:p>
                <a:endParaRPr lang="en-US" sz="1400"/>
              </a:p>
            </p:txBody>
          </p:sp>
          <p:sp>
            <p:nvSpPr>
              <p:cNvPr id="56" name="Freeform 55">
                <a:extLst>
                  <a:ext uri="{FF2B5EF4-FFF2-40B4-BE49-F238E27FC236}">
                    <a16:creationId xmlns:a16="http://schemas.microsoft.com/office/drawing/2014/main" id="{D3713157-AB8A-B990-87C5-943AED7C2248}"/>
                  </a:ext>
                </a:extLst>
              </p:cNvPr>
              <p:cNvSpPr/>
              <p:nvPr/>
            </p:nvSpPr>
            <p:spPr>
              <a:xfrm>
                <a:off x="4100899" y="4631330"/>
                <a:ext cx="62184" cy="12842"/>
              </a:xfrm>
              <a:custGeom>
                <a:avLst/>
                <a:gdLst>
                  <a:gd name="connsiteX0" fmla="*/ 62184 w 62184"/>
                  <a:gd name="connsiteY0" fmla="*/ 0 h 12842"/>
                  <a:gd name="connsiteX1" fmla="*/ 0 w 62184"/>
                  <a:gd name="connsiteY1" fmla="*/ 0 h 12842"/>
                </a:gdLst>
                <a:ahLst/>
                <a:cxnLst>
                  <a:cxn ang="0">
                    <a:pos x="connsiteX0" y="connsiteY0"/>
                  </a:cxn>
                  <a:cxn ang="0">
                    <a:pos x="connsiteX1" y="connsiteY1"/>
                  </a:cxn>
                </a:cxnLst>
                <a:rect l="l" t="t" r="r" b="b"/>
                <a:pathLst>
                  <a:path w="62184" h="12842">
                    <a:moveTo>
                      <a:pt x="62184" y="0"/>
                    </a:moveTo>
                    <a:lnTo>
                      <a:pt x="0" y="0"/>
                    </a:lnTo>
                  </a:path>
                </a:pathLst>
              </a:custGeom>
              <a:ln w="25630" cap="flat">
                <a:solidFill>
                  <a:srgbClr val="1D1D1B"/>
                </a:solidFill>
                <a:prstDash val="solid"/>
                <a:miter/>
              </a:ln>
            </p:spPr>
            <p:txBody>
              <a:bodyPr rtlCol="0" anchor="ctr"/>
              <a:lstStyle/>
              <a:p>
                <a:endParaRPr lang="en-US" sz="1400"/>
              </a:p>
            </p:txBody>
          </p:sp>
          <p:sp>
            <p:nvSpPr>
              <p:cNvPr id="57" name="Freeform 56">
                <a:extLst>
                  <a:ext uri="{FF2B5EF4-FFF2-40B4-BE49-F238E27FC236}">
                    <a16:creationId xmlns:a16="http://schemas.microsoft.com/office/drawing/2014/main" id="{F222BB9F-5E1D-1002-FB08-EB13C330E798}"/>
                  </a:ext>
                </a:extLst>
              </p:cNvPr>
              <p:cNvSpPr/>
              <p:nvPr/>
            </p:nvSpPr>
            <p:spPr>
              <a:xfrm>
                <a:off x="4088077" y="7716789"/>
                <a:ext cx="62184" cy="12842"/>
              </a:xfrm>
              <a:custGeom>
                <a:avLst/>
                <a:gdLst>
                  <a:gd name="connsiteX0" fmla="*/ 62184 w 62184"/>
                  <a:gd name="connsiteY0" fmla="*/ 0 h 12842"/>
                  <a:gd name="connsiteX1" fmla="*/ 0 w 62184"/>
                  <a:gd name="connsiteY1" fmla="*/ 0 h 12842"/>
                </a:gdLst>
                <a:ahLst/>
                <a:cxnLst>
                  <a:cxn ang="0">
                    <a:pos x="connsiteX0" y="connsiteY0"/>
                  </a:cxn>
                  <a:cxn ang="0">
                    <a:pos x="connsiteX1" y="connsiteY1"/>
                  </a:cxn>
                </a:cxnLst>
                <a:rect l="l" t="t" r="r" b="b"/>
                <a:pathLst>
                  <a:path w="62184" h="12842">
                    <a:moveTo>
                      <a:pt x="62184" y="0"/>
                    </a:moveTo>
                    <a:lnTo>
                      <a:pt x="0" y="0"/>
                    </a:lnTo>
                  </a:path>
                </a:pathLst>
              </a:custGeom>
              <a:ln w="25630" cap="flat">
                <a:solidFill>
                  <a:srgbClr val="1D1D1B"/>
                </a:solidFill>
                <a:prstDash val="solid"/>
                <a:miter/>
              </a:ln>
            </p:spPr>
            <p:txBody>
              <a:bodyPr rtlCol="0" anchor="ctr"/>
              <a:lstStyle/>
              <a:p>
                <a:endParaRPr lang="en-US" sz="1400"/>
              </a:p>
            </p:txBody>
          </p:sp>
          <p:sp>
            <p:nvSpPr>
              <p:cNvPr id="58" name="Freeform 57">
                <a:extLst>
                  <a:ext uri="{FF2B5EF4-FFF2-40B4-BE49-F238E27FC236}">
                    <a16:creationId xmlns:a16="http://schemas.microsoft.com/office/drawing/2014/main" id="{74A5E8E4-8BC1-C7EA-DC26-11299EB76561}"/>
                  </a:ext>
                </a:extLst>
              </p:cNvPr>
              <p:cNvSpPr/>
              <p:nvPr/>
            </p:nvSpPr>
            <p:spPr>
              <a:xfrm>
                <a:off x="4150262" y="7715504"/>
                <a:ext cx="12821" cy="62284"/>
              </a:xfrm>
              <a:custGeom>
                <a:avLst/>
                <a:gdLst>
                  <a:gd name="connsiteX0" fmla="*/ 0 w 12821"/>
                  <a:gd name="connsiteY0" fmla="*/ 0 h 62284"/>
                  <a:gd name="connsiteX1" fmla="*/ 0 w 12821"/>
                  <a:gd name="connsiteY1" fmla="*/ 62285 h 62284"/>
                </a:gdLst>
                <a:ahLst/>
                <a:cxnLst>
                  <a:cxn ang="0">
                    <a:pos x="connsiteX0" y="connsiteY0"/>
                  </a:cxn>
                  <a:cxn ang="0">
                    <a:pos x="connsiteX1" y="connsiteY1"/>
                  </a:cxn>
                </a:cxnLst>
                <a:rect l="l" t="t" r="r" b="b"/>
                <a:pathLst>
                  <a:path w="12821" h="62284">
                    <a:moveTo>
                      <a:pt x="0" y="0"/>
                    </a:moveTo>
                    <a:lnTo>
                      <a:pt x="0" y="62285"/>
                    </a:lnTo>
                  </a:path>
                </a:pathLst>
              </a:custGeom>
              <a:ln w="25630" cap="flat">
                <a:solidFill>
                  <a:srgbClr val="1D1D1B"/>
                </a:solidFill>
                <a:prstDash val="solid"/>
                <a:miter/>
              </a:ln>
            </p:spPr>
            <p:txBody>
              <a:bodyPr rtlCol="0" anchor="ctr"/>
              <a:lstStyle/>
              <a:p>
                <a:endParaRPr lang="en-US" sz="1400"/>
              </a:p>
            </p:txBody>
          </p:sp>
          <p:sp>
            <p:nvSpPr>
              <p:cNvPr id="59" name="Freeform 58">
                <a:extLst>
                  <a:ext uri="{FF2B5EF4-FFF2-40B4-BE49-F238E27FC236}">
                    <a16:creationId xmlns:a16="http://schemas.microsoft.com/office/drawing/2014/main" id="{437C08EB-5B19-DEAF-52F5-572D73718F72}"/>
                  </a:ext>
                </a:extLst>
              </p:cNvPr>
              <p:cNvSpPr/>
              <p:nvPr/>
            </p:nvSpPr>
            <p:spPr>
              <a:xfrm>
                <a:off x="4150262" y="4695541"/>
                <a:ext cx="12821" cy="3019963"/>
              </a:xfrm>
              <a:custGeom>
                <a:avLst/>
                <a:gdLst>
                  <a:gd name="connsiteX0" fmla="*/ 0 w 12821"/>
                  <a:gd name="connsiteY0" fmla="*/ 0 h 3019963"/>
                  <a:gd name="connsiteX1" fmla="*/ 0 w 12821"/>
                  <a:gd name="connsiteY1" fmla="*/ 3019963 h 3019963"/>
                </a:gdLst>
                <a:ahLst/>
                <a:cxnLst>
                  <a:cxn ang="0">
                    <a:pos x="connsiteX0" y="connsiteY0"/>
                  </a:cxn>
                  <a:cxn ang="0">
                    <a:pos x="connsiteX1" y="connsiteY1"/>
                  </a:cxn>
                </a:cxnLst>
                <a:rect l="l" t="t" r="r" b="b"/>
                <a:pathLst>
                  <a:path w="12821" h="3019963">
                    <a:moveTo>
                      <a:pt x="0" y="0"/>
                    </a:moveTo>
                    <a:lnTo>
                      <a:pt x="0" y="3019963"/>
                    </a:lnTo>
                  </a:path>
                </a:pathLst>
              </a:custGeom>
              <a:ln w="25630" cap="flat">
                <a:solidFill>
                  <a:srgbClr val="D9D9D9"/>
                </a:solidFill>
                <a:prstDash val="solid"/>
                <a:miter/>
              </a:ln>
            </p:spPr>
            <p:txBody>
              <a:bodyPr rtlCol="0" anchor="ctr"/>
              <a:lstStyle/>
              <a:p>
                <a:endParaRPr lang="en-US" sz="1400"/>
              </a:p>
            </p:txBody>
          </p:sp>
          <p:sp>
            <p:nvSpPr>
              <p:cNvPr id="60" name="TextBox 59">
                <a:extLst>
                  <a:ext uri="{FF2B5EF4-FFF2-40B4-BE49-F238E27FC236}">
                    <a16:creationId xmlns:a16="http://schemas.microsoft.com/office/drawing/2014/main" id="{059FD69C-AF66-0922-CB58-03551C19DAD9}"/>
                  </a:ext>
                </a:extLst>
              </p:cNvPr>
              <p:cNvSpPr txBox="1"/>
              <p:nvPr/>
            </p:nvSpPr>
            <p:spPr>
              <a:xfrm>
                <a:off x="4508856"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1</a:t>
                </a:r>
              </a:p>
            </p:txBody>
          </p:sp>
          <p:sp>
            <p:nvSpPr>
              <p:cNvPr id="61" name="TextBox 60">
                <a:extLst>
                  <a:ext uri="{FF2B5EF4-FFF2-40B4-BE49-F238E27FC236}">
                    <a16:creationId xmlns:a16="http://schemas.microsoft.com/office/drawing/2014/main" id="{FD7C0B90-68CF-7FA3-DF5E-A0A4121E6C83}"/>
                  </a:ext>
                </a:extLst>
              </p:cNvPr>
              <p:cNvSpPr txBox="1"/>
              <p:nvPr/>
            </p:nvSpPr>
            <p:spPr>
              <a:xfrm>
                <a:off x="3813547" y="7231225"/>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1</a:t>
                </a:r>
              </a:p>
            </p:txBody>
          </p:sp>
          <p:sp>
            <p:nvSpPr>
              <p:cNvPr id="62" name="TextBox 61">
                <a:extLst>
                  <a:ext uri="{FF2B5EF4-FFF2-40B4-BE49-F238E27FC236}">
                    <a16:creationId xmlns:a16="http://schemas.microsoft.com/office/drawing/2014/main" id="{A938DC45-D995-FB85-1B4D-3539698B424F}"/>
                  </a:ext>
                </a:extLst>
              </p:cNvPr>
              <p:cNvSpPr txBox="1"/>
              <p:nvPr/>
            </p:nvSpPr>
            <p:spPr>
              <a:xfrm>
                <a:off x="4015357"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0</a:t>
                </a:r>
              </a:p>
            </p:txBody>
          </p:sp>
          <p:sp>
            <p:nvSpPr>
              <p:cNvPr id="63" name="TextBox 62">
                <a:extLst>
                  <a:ext uri="{FF2B5EF4-FFF2-40B4-BE49-F238E27FC236}">
                    <a16:creationId xmlns:a16="http://schemas.microsoft.com/office/drawing/2014/main" id="{ECCD11BA-7278-DD7C-D7FC-FC20AB775F81}"/>
                  </a:ext>
                </a:extLst>
              </p:cNvPr>
              <p:cNvSpPr txBox="1"/>
              <p:nvPr/>
            </p:nvSpPr>
            <p:spPr>
              <a:xfrm>
                <a:off x="3813547" y="7616489"/>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0</a:t>
                </a:r>
              </a:p>
            </p:txBody>
          </p:sp>
          <p:sp>
            <p:nvSpPr>
              <p:cNvPr id="64" name="TextBox 63">
                <a:extLst>
                  <a:ext uri="{FF2B5EF4-FFF2-40B4-BE49-F238E27FC236}">
                    <a16:creationId xmlns:a16="http://schemas.microsoft.com/office/drawing/2014/main" id="{70C05698-AB73-7A06-4AEC-8185491B3D17}"/>
                  </a:ext>
                </a:extLst>
              </p:cNvPr>
              <p:cNvSpPr txBox="1"/>
              <p:nvPr/>
            </p:nvSpPr>
            <p:spPr>
              <a:xfrm>
                <a:off x="5002355"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2</a:t>
                </a:r>
              </a:p>
            </p:txBody>
          </p:sp>
          <p:sp>
            <p:nvSpPr>
              <p:cNvPr id="65" name="TextBox 64">
                <a:extLst>
                  <a:ext uri="{FF2B5EF4-FFF2-40B4-BE49-F238E27FC236}">
                    <a16:creationId xmlns:a16="http://schemas.microsoft.com/office/drawing/2014/main" id="{78F4B768-92D7-6127-54D3-7FB859D9AF7B}"/>
                  </a:ext>
                </a:extLst>
              </p:cNvPr>
              <p:cNvSpPr txBox="1"/>
              <p:nvPr/>
            </p:nvSpPr>
            <p:spPr>
              <a:xfrm>
                <a:off x="3813547" y="6845960"/>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2</a:t>
                </a:r>
              </a:p>
            </p:txBody>
          </p:sp>
          <p:sp>
            <p:nvSpPr>
              <p:cNvPr id="66" name="TextBox 65">
                <a:extLst>
                  <a:ext uri="{FF2B5EF4-FFF2-40B4-BE49-F238E27FC236}">
                    <a16:creationId xmlns:a16="http://schemas.microsoft.com/office/drawing/2014/main" id="{1F6A8284-8186-EAD0-0B52-B4CF365FB1D9}"/>
                  </a:ext>
                </a:extLst>
              </p:cNvPr>
              <p:cNvSpPr txBox="1"/>
              <p:nvPr/>
            </p:nvSpPr>
            <p:spPr>
              <a:xfrm>
                <a:off x="5495854"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3</a:t>
                </a:r>
              </a:p>
            </p:txBody>
          </p:sp>
          <p:sp>
            <p:nvSpPr>
              <p:cNvPr id="67" name="TextBox 66">
                <a:extLst>
                  <a:ext uri="{FF2B5EF4-FFF2-40B4-BE49-F238E27FC236}">
                    <a16:creationId xmlns:a16="http://schemas.microsoft.com/office/drawing/2014/main" id="{638EDFB6-1829-B368-246D-3E4DB255D7F2}"/>
                  </a:ext>
                </a:extLst>
              </p:cNvPr>
              <p:cNvSpPr txBox="1"/>
              <p:nvPr/>
            </p:nvSpPr>
            <p:spPr>
              <a:xfrm>
                <a:off x="3813547" y="6460695"/>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3</a:t>
                </a:r>
              </a:p>
            </p:txBody>
          </p:sp>
          <p:sp>
            <p:nvSpPr>
              <p:cNvPr id="68" name="TextBox 67">
                <a:extLst>
                  <a:ext uri="{FF2B5EF4-FFF2-40B4-BE49-F238E27FC236}">
                    <a16:creationId xmlns:a16="http://schemas.microsoft.com/office/drawing/2014/main" id="{946E6335-35D7-FAAD-C76A-E65C15FADB6D}"/>
                  </a:ext>
                </a:extLst>
              </p:cNvPr>
              <p:cNvSpPr txBox="1"/>
              <p:nvPr/>
            </p:nvSpPr>
            <p:spPr>
              <a:xfrm>
                <a:off x="5989224"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4</a:t>
                </a:r>
              </a:p>
            </p:txBody>
          </p:sp>
          <p:sp>
            <p:nvSpPr>
              <p:cNvPr id="69" name="TextBox 68">
                <a:extLst>
                  <a:ext uri="{FF2B5EF4-FFF2-40B4-BE49-F238E27FC236}">
                    <a16:creationId xmlns:a16="http://schemas.microsoft.com/office/drawing/2014/main" id="{06433295-2F51-B20D-B598-2B6F87A2CEBF}"/>
                  </a:ext>
                </a:extLst>
              </p:cNvPr>
              <p:cNvSpPr txBox="1"/>
              <p:nvPr/>
            </p:nvSpPr>
            <p:spPr>
              <a:xfrm>
                <a:off x="6482723"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5</a:t>
                </a:r>
              </a:p>
            </p:txBody>
          </p:sp>
          <p:sp>
            <p:nvSpPr>
              <p:cNvPr id="70" name="TextBox 69">
                <a:extLst>
                  <a:ext uri="{FF2B5EF4-FFF2-40B4-BE49-F238E27FC236}">
                    <a16:creationId xmlns:a16="http://schemas.microsoft.com/office/drawing/2014/main" id="{1B3A4A79-7608-744C-CCEA-07B448D2A240}"/>
                  </a:ext>
                </a:extLst>
              </p:cNvPr>
              <p:cNvSpPr txBox="1"/>
              <p:nvPr/>
            </p:nvSpPr>
            <p:spPr>
              <a:xfrm>
                <a:off x="6976222"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6</a:t>
                </a:r>
              </a:p>
            </p:txBody>
          </p:sp>
          <p:sp>
            <p:nvSpPr>
              <p:cNvPr id="71" name="TextBox 70">
                <a:extLst>
                  <a:ext uri="{FF2B5EF4-FFF2-40B4-BE49-F238E27FC236}">
                    <a16:creationId xmlns:a16="http://schemas.microsoft.com/office/drawing/2014/main" id="{EFF4E47B-EF5C-4886-D70E-FE084A746411}"/>
                  </a:ext>
                </a:extLst>
              </p:cNvPr>
              <p:cNvSpPr txBox="1"/>
              <p:nvPr/>
            </p:nvSpPr>
            <p:spPr>
              <a:xfrm>
                <a:off x="7469721"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7</a:t>
                </a:r>
              </a:p>
            </p:txBody>
          </p:sp>
          <p:sp>
            <p:nvSpPr>
              <p:cNvPr id="72" name="TextBox 71">
                <a:extLst>
                  <a:ext uri="{FF2B5EF4-FFF2-40B4-BE49-F238E27FC236}">
                    <a16:creationId xmlns:a16="http://schemas.microsoft.com/office/drawing/2014/main" id="{44E5C579-4DDE-67A6-FB69-DE44B1D4EDFB}"/>
                  </a:ext>
                </a:extLst>
              </p:cNvPr>
              <p:cNvSpPr txBox="1"/>
              <p:nvPr/>
            </p:nvSpPr>
            <p:spPr>
              <a:xfrm>
                <a:off x="7963220"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8</a:t>
                </a:r>
              </a:p>
            </p:txBody>
          </p:sp>
          <p:sp>
            <p:nvSpPr>
              <p:cNvPr id="73" name="Freeform 72">
                <a:extLst>
                  <a:ext uri="{FF2B5EF4-FFF2-40B4-BE49-F238E27FC236}">
                    <a16:creationId xmlns:a16="http://schemas.microsoft.com/office/drawing/2014/main" id="{8323312E-9F7E-A90B-2427-C50021E425F7}"/>
                  </a:ext>
                </a:extLst>
              </p:cNvPr>
              <p:cNvSpPr/>
              <p:nvPr/>
            </p:nvSpPr>
            <p:spPr>
              <a:xfrm>
                <a:off x="9117818"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74" name="Freeform 73">
                <a:extLst>
                  <a:ext uri="{FF2B5EF4-FFF2-40B4-BE49-F238E27FC236}">
                    <a16:creationId xmlns:a16="http://schemas.microsoft.com/office/drawing/2014/main" id="{17549C76-57AD-9A63-9B79-8BCAD7723692}"/>
                  </a:ext>
                </a:extLst>
              </p:cNvPr>
              <p:cNvSpPr/>
              <p:nvPr/>
            </p:nvSpPr>
            <p:spPr>
              <a:xfrm>
                <a:off x="8622652"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75" name="Freeform 74">
                <a:extLst>
                  <a:ext uri="{FF2B5EF4-FFF2-40B4-BE49-F238E27FC236}">
                    <a16:creationId xmlns:a16="http://schemas.microsoft.com/office/drawing/2014/main" id="{CE104D7E-DB7F-9E9A-209E-A2C87AE8E937}"/>
                  </a:ext>
                </a:extLst>
              </p:cNvPr>
              <p:cNvSpPr/>
              <p:nvPr/>
            </p:nvSpPr>
            <p:spPr>
              <a:xfrm>
                <a:off x="4150262" y="4631330"/>
                <a:ext cx="4968581" cy="3085458"/>
              </a:xfrm>
              <a:custGeom>
                <a:avLst/>
                <a:gdLst>
                  <a:gd name="connsiteX0" fmla="*/ 0 w 4968581"/>
                  <a:gd name="connsiteY0" fmla="*/ 0 h 3085458"/>
                  <a:gd name="connsiteX1" fmla="*/ 0 w 4968581"/>
                  <a:gd name="connsiteY1" fmla="*/ 3085459 h 3085458"/>
                  <a:gd name="connsiteX2" fmla="*/ 4968582 w 4968581"/>
                  <a:gd name="connsiteY2" fmla="*/ 3085459 h 3085458"/>
                </a:gdLst>
                <a:ahLst/>
                <a:cxnLst>
                  <a:cxn ang="0">
                    <a:pos x="connsiteX0" y="connsiteY0"/>
                  </a:cxn>
                  <a:cxn ang="0">
                    <a:pos x="connsiteX1" y="connsiteY1"/>
                  </a:cxn>
                  <a:cxn ang="0">
                    <a:pos x="connsiteX2" y="connsiteY2"/>
                  </a:cxn>
                </a:cxnLst>
                <a:rect l="l" t="t" r="r" b="b"/>
                <a:pathLst>
                  <a:path w="4968581" h="3085458">
                    <a:moveTo>
                      <a:pt x="0" y="0"/>
                    </a:moveTo>
                    <a:lnTo>
                      <a:pt x="0" y="3085459"/>
                    </a:lnTo>
                    <a:lnTo>
                      <a:pt x="4968582" y="3085459"/>
                    </a:lnTo>
                  </a:path>
                </a:pathLst>
              </a:custGeom>
              <a:noFill/>
              <a:ln w="25630" cap="flat">
                <a:solidFill>
                  <a:srgbClr val="000000"/>
                </a:solidFill>
                <a:prstDash val="solid"/>
                <a:miter/>
              </a:ln>
            </p:spPr>
            <p:txBody>
              <a:bodyPr rtlCol="0" anchor="ctr"/>
              <a:lstStyle/>
              <a:p>
                <a:endParaRPr lang="en-US" sz="1400"/>
              </a:p>
            </p:txBody>
          </p:sp>
          <p:sp>
            <p:nvSpPr>
              <p:cNvPr id="76" name="Freeform 75">
                <a:extLst>
                  <a:ext uri="{FF2B5EF4-FFF2-40B4-BE49-F238E27FC236}">
                    <a16:creationId xmlns:a16="http://schemas.microsoft.com/office/drawing/2014/main" id="{3D1F7FBC-F4CF-70EB-113E-5230353C9391}"/>
                  </a:ext>
                </a:extLst>
              </p:cNvPr>
              <p:cNvSpPr/>
              <p:nvPr/>
            </p:nvSpPr>
            <p:spPr>
              <a:xfrm>
                <a:off x="4084487" y="6195763"/>
                <a:ext cx="62312" cy="12842"/>
              </a:xfrm>
              <a:custGeom>
                <a:avLst/>
                <a:gdLst>
                  <a:gd name="connsiteX0" fmla="*/ 62312 w 62312"/>
                  <a:gd name="connsiteY0" fmla="*/ 0 h 12842"/>
                  <a:gd name="connsiteX1" fmla="*/ 0 w 62312"/>
                  <a:gd name="connsiteY1" fmla="*/ 0 h 12842"/>
                </a:gdLst>
                <a:ahLst/>
                <a:cxnLst>
                  <a:cxn ang="0">
                    <a:pos x="connsiteX0" y="connsiteY0"/>
                  </a:cxn>
                  <a:cxn ang="0">
                    <a:pos x="connsiteX1" y="connsiteY1"/>
                  </a:cxn>
                </a:cxnLst>
                <a:rect l="l" t="t" r="r" b="b"/>
                <a:pathLst>
                  <a:path w="62312" h="12842">
                    <a:moveTo>
                      <a:pt x="62312" y="0"/>
                    </a:moveTo>
                    <a:lnTo>
                      <a:pt x="0" y="0"/>
                    </a:lnTo>
                  </a:path>
                </a:pathLst>
              </a:custGeom>
              <a:ln w="25630" cap="flat">
                <a:solidFill>
                  <a:srgbClr val="1D1D1B"/>
                </a:solidFill>
                <a:prstDash val="solid"/>
                <a:miter/>
              </a:ln>
            </p:spPr>
            <p:txBody>
              <a:bodyPr rtlCol="0" anchor="ctr"/>
              <a:lstStyle/>
              <a:p>
                <a:endParaRPr lang="en-US" sz="1400"/>
              </a:p>
            </p:txBody>
          </p:sp>
          <p:sp>
            <p:nvSpPr>
              <p:cNvPr id="77" name="Freeform 76">
                <a:extLst>
                  <a:ext uri="{FF2B5EF4-FFF2-40B4-BE49-F238E27FC236}">
                    <a16:creationId xmlns:a16="http://schemas.microsoft.com/office/drawing/2014/main" id="{2D1953AB-D2AA-A3D1-0195-0CDB7C7A5614}"/>
                  </a:ext>
                </a:extLst>
              </p:cNvPr>
              <p:cNvSpPr/>
              <p:nvPr/>
            </p:nvSpPr>
            <p:spPr>
              <a:xfrm>
                <a:off x="4084487" y="5805746"/>
                <a:ext cx="62312" cy="12842"/>
              </a:xfrm>
              <a:custGeom>
                <a:avLst/>
                <a:gdLst>
                  <a:gd name="connsiteX0" fmla="*/ 62312 w 62312"/>
                  <a:gd name="connsiteY0" fmla="*/ 0 h 12842"/>
                  <a:gd name="connsiteX1" fmla="*/ 0 w 62312"/>
                  <a:gd name="connsiteY1" fmla="*/ 0 h 12842"/>
                </a:gdLst>
                <a:ahLst/>
                <a:cxnLst>
                  <a:cxn ang="0">
                    <a:pos x="connsiteX0" y="connsiteY0"/>
                  </a:cxn>
                  <a:cxn ang="0">
                    <a:pos x="connsiteX1" y="connsiteY1"/>
                  </a:cxn>
                </a:cxnLst>
                <a:rect l="l" t="t" r="r" b="b"/>
                <a:pathLst>
                  <a:path w="62312" h="12842">
                    <a:moveTo>
                      <a:pt x="62312" y="0"/>
                    </a:moveTo>
                    <a:lnTo>
                      <a:pt x="0" y="0"/>
                    </a:lnTo>
                  </a:path>
                </a:pathLst>
              </a:custGeom>
              <a:ln w="25630" cap="flat">
                <a:solidFill>
                  <a:srgbClr val="1D1D1B"/>
                </a:solidFill>
                <a:prstDash val="solid"/>
                <a:miter/>
              </a:ln>
            </p:spPr>
            <p:txBody>
              <a:bodyPr rtlCol="0" anchor="ctr"/>
              <a:lstStyle/>
              <a:p>
                <a:endParaRPr lang="en-US" sz="1400"/>
              </a:p>
            </p:txBody>
          </p:sp>
          <p:sp>
            <p:nvSpPr>
              <p:cNvPr id="78" name="Freeform 77">
                <a:extLst>
                  <a:ext uri="{FF2B5EF4-FFF2-40B4-BE49-F238E27FC236}">
                    <a16:creationId xmlns:a16="http://schemas.microsoft.com/office/drawing/2014/main" id="{6CF3240E-9EE9-3CEB-3CF8-2DDB4DF072F5}"/>
                  </a:ext>
                </a:extLst>
              </p:cNvPr>
              <p:cNvSpPr/>
              <p:nvPr/>
            </p:nvSpPr>
            <p:spPr>
              <a:xfrm>
                <a:off x="4084487" y="6580899"/>
                <a:ext cx="62312" cy="12842"/>
              </a:xfrm>
              <a:custGeom>
                <a:avLst/>
                <a:gdLst>
                  <a:gd name="connsiteX0" fmla="*/ 62312 w 62312"/>
                  <a:gd name="connsiteY0" fmla="*/ 0 h 12842"/>
                  <a:gd name="connsiteX1" fmla="*/ 0 w 62312"/>
                  <a:gd name="connsiteY1" fmla="*/ 0 h 12842"/>
                </a:gdLst>
                <a:ahLst/>
                <a:cxnLst>
                  <a:cxn ang="0">
                    <a:pos x="connsiteX0" y="connsiteY0"/>
                  </a:cxn>
                  <a:cxn ang="0">
                    <a:pos x="connsiteX1" y="connsiteY1"/>
                  </a:cxn>
                </a:cxnLst>
                <a:rect l="l" t="t" r="r" b="b"/>
                <a:pathLst>
                  <a:path w="62312" h="12842">
                    <a:moveTo>
                      <a:pt x="62312" y="0"/>
                    </a:moveTo>
                    <a:lnTo>
                      <a:pt x="0" y="0"/>
                    </a:lnTo>
                  </a:path>
                </a:pathLst>
              </a:custGeom>
              <a:ln w="25630" cap="flat">
                <a:solidFill>
                  <a:srgbClr val="1D1D1B"/>
                </a:solidFill>
                <a:prstDash val="solid"/>
                <a:miter/>
              </a:ln>
            </p:spPr>
            <p:txBody>
              <a:bodyPr rtlCol="0" anchor="ctr"/>
              <a:lstStyle/>
              <a:p>
                <a:endParaRPr lang="en-US" sz="1400"/>
              </a:p>
            </p:txBody>
          </p:sp>
          <p:sp>
            <p:nvSpPr>
              <p:cNvPr id="79" name="Freeform 78">
                <a:extLst>
                  <a:ext uri="{FF2B5EF4-FFF2-40B4-BE49-F238E27FC236}">
                    <a16:creationId xmlns:a16="http://schemas.microsoft.com/office/drawing/2014/main" id="{CE2ECC33-96CC-A0B3-9227-4DCBA46CA6AF}"/>
                  </a:ext>
                </a:extLst>
              </p:cNvPr>
              <p:cNvSpPr/>
              <p:nvPr/>
            </p:nvSpPr>
            <p:spPr>
              <a:xfrm>
                <a:off x="7632321"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80" name="Freeform 79">
                <a:extLst>
                  <a:ext uri="{FF2B5EF4-FFF2-40B4-BE49-F238E27FC236}">
                    <a16:creationId xmlns:a16="http://schemas.microsoft.com/office/drawing/2014/main" id="{D200D0D7-1CAD-79DC-B21A-AE6868799FC7}"/>
                  </a:ext>
                </a:extLst>
              </p:cNvPr>
              <p:cNvSpPr/>
              <p:nvPr/>
            </p:nvSpPr>
            <p:spPr>
              <a:xfrm>
                <a:off x="7136642"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81" name="Freeform 80">
                <a:extLst>
                  <a:ext uri="{FF2B5EF4-FFF2-40B4-BE49-F238E27FC236}">
                    <a16:creationId xmlns:a16="http://schemas.microsoft.com/office/drawing/2014/main" id="{86408B72-4020-EA5D-1CCE-8D712B7E59A8}"/>
                  </a:ext>
                </a:extLst>
              </p:cNvPr>
              <p:cNvSpPr/>
              <p:nvPr/>
            </p:nvSpPr>
            <p:spPr>
              <a:xfrm>
                <a:off x="6647374"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82" name="Freeform 81">
                <a:extLst>
                  <a:ext uri="{FF2B5EF4-FFF2-40B4-BE49-F238E27FC236}">
                    <a16:creationId xmlns:a16="http://schemas.microsoft.com/office/drawing/2014/main" id="{70C4713D-0191-A5C4-0632-D2ACDB38649B}"/>
                  </a:ext>
                </a:extLst>
              </p:cNvPr>
              <p:cNvSpPr/>
              <p:nvPr/>
            </p:nvSpPr>
            <p:spPr>
              <a:xfrm>
                <a:off x="6145798"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83" name="Freeform 82">
                <a:extLst>
                  <a:ext uri="{FF2B5EF4-FFF2-40B4-BE49-F238E27FC236}">
                    <a16:creationId xmlns:a16="http://schemas.microsoft.com/office/drawing/2014/main" id="{41DBB17B-5AAF-D314-F5E5-30A3444D54E9}"/>
                  </a:ext>
                </a:extLst>
              </p:cNvPr>
              <p:cNvSpPr/>
              <p:nvPr/>
            </p:nvSpPr>
            <p:spPr>
              <a:xfrm>
                <a:off x="5650375"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84" name="Freeform 83">
                <a:extLst>
                  <a:ext uri="{FF2B5EF4-FFF2-40B4-BE49-F238E27FC236}">
                    <a16:creationId xmlns:a16="http://schemas.microsoft.com/office/drawing/2014/main" id="{406313F4-A021-57A5-E2E5-C4676E8E67A5}"/>
                  </a:ext>
                </a:extLst>
              </p:cNvPr>
              <p:cNvSpPr/>
              <p:nvPr/>
            </p:nvSpPr>
            <p:spPr>
              <a:xfrm>
                <a:off x="5154953"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85" name="Freeform 84">
                <a:extLst>
                  <a:ext uri="{FF2B5EF4-FFF2-40B4-BE49-F238E27FC236}">
                    <a16:creationId xmlns:a16="http://schemas.microsoft.com/office/drawing/2014/main" id="{9DCCC3AF-0C0A-A4D1-8F09-08D3849789D9}"/>
                  </a:ext>
                </a:extLst>
              </p:cNvPr>
              <p:cNvSpPr/>
              <p:nvPr/>
            </p:nvSpPr>
            <p:spPr>
              <a:xfrm>
                <a:off x="4659531"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86" name="Freeform 85">
                <a:extLst>
                  <a:ext uri="{FF2B5EF4-FFF2-40B4-BE49-F238E27FC236}">
                    <a16:creationId xmlns:a16="http://schemas.microsoft.com/office/drawing/2014/main" id="{EDD15C99-58D4-A3EA-244B-C69ADEC61800}"/>
                  </a:ext>
                </a:extLst>
              </p:cNvPr>
              <p:cNvSpPr/>
              <p:nvPr/>
            </p:nvSpPr>
            <p:spPr>
              <a:xfrm>
                <a:off x="8127486" y="7706258"/>
                <a:ext cx="12821" cy="75255"/>
              </a:xfrm>
              <a:custGeom>
                <a:avLst/>
                <a:gdLst>
                  <a:gd name="connsiteX0" fmla="*/ 0 w 12821"/>
                  <a:gd name="connsiteY0" fmla="*/ 0 h 75255"/>
                  <a:gd name="connsiteX1" fmla="*/ 0 w 12821"/>
                  <a:gd name="connsiteY1" fmla="*/ 75255 h 75255"/>
                </a:gdLst>
                <a:ahLst/>
                <a:cxnLst>
                  <a:cxn ang="0">
                    <a:pos x="connsiteX0" y="connsiteY0"/>
                  </a:cxn>
                  <a:cxn ang="0">
                    <a:pos x="connsiteX1" y="connsiteY1"/>
                  </a:cxn>
                </a:cxnLst>
                <a:rect l="l" t="t" r="r" b="b"/>
                <a:pathLst>
                  <a:path w="12821" h="75255">
                    <a:moveTo>
                      <a:pt x="0" y="0"/>
                    </a:moveTo>
                    <a:lnTo>
                      <a:pt x="0" y="75255"/>
                    </a:lnTo>
                  </a:path>
                </a:pathLst>
              </a:custGeom>
              <a:ln w="25630" cap="flat">
                <a:solidFill>
                  <a:srgbClr val="1D1D1B"/>
                </a:solidFill>
                <a:prstDash val="solid"/>
                <a:miter/>
              </a:ln>
            </p:spPr>
            <p:txBody>
              <a:bodyPr rtlCol="0" anchor="ctr"/>
              <a:lstStyle/>
              <a:p>
                <a:endParaRPr lang="en-US" sz="1400"/>
              </a:p>
            </p:txBody>
          </p:sp>
          <p:sp>
            <p:nvSpPr>
              <p:cNvPr id="87" name="TextBox 86">
                <a:extLst>
                  <a:ext uri="{FF2B5EF4-FFF2-40B4-BE49-F238E27FC236}">
                    <a16:creationId xmlns:a16="http://schemas.microsoft.com/office/drawing/2014/main" id="{10DF5D11-E554-9050-17EE-635EFE363CBE}"/>
                  </a:ext>
                </a:extLst>
              </p:cNvPr>
              <p:cNvSpPr txBox="1"/>
              <p:nvPr/>
            </p:nvSpPr>
            <p:spPr>
              <a:xfrm>
                <a:off x="8456591" y="7811434"/>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9</a:t>
                </a:r>
              </a:p>
            </p:txBody>
          </p:sp>
          <p:sp>
            <p:nvSpPr>
              <p:cNvPr id="88" name="TextBox 87">
                <a:extLst>
                  <a:ext uri="{FF2B5EF4-FFF2-40B4-BE49-F238E27FC236}">
                    <a16:creationId xmlns:a16="http://schemas.microsoft.com/office/drawing/2014/main" id="{1567C641-C7D8-A8B2-ACE9-D15DADA8DBF9}"/>
                  </a:ext>
                </a:extLst>
              </p:cNvPr>
              <p:cNvSpPr txBox="1"/>
              <p:nvPr/>
            </p:nvSpPr>
            <p:spPr>
              <a:xfrm>
                <a:off x="8950090" y="7811434"/>
                <a:ext cx="389337" cy="307777"/>
              </a:xfrm>
              <a:prstGeom prst="rect">
                <a:avLst/>
              </a:prstGeom>
              <a:noFill/>
            </p:spPr>
            <p:txBody>
              <a:bodyPr wrap="none" rtlCol="0">
                <a:spAutoFit/>
              </a:bodyPr>
              <a:lstStyle/>
              <a:p>
                <a:pPr algn="l"/>
                <a:r>
                  <a:rPr lang="en-US" sz="1400" spc="23" baseline="0" dirty="0">
                    <a:ln/>
                    <a:solidFill>
                      <a:srgbClr val="000000"/>
                    </a:solidFill>
                    <a:latin typeface="Arial"/>
                    <a:cs typeface="Arial"/>
                    <a:sym typeface="Arial"/>
                    <a:rtl val="0"/>
                  </a:rPr>
                  <a:t>10</a:t>
                </a:r>
              </a:p>
            </p:txBody>
          </p:sp>
          <p:sp>
            <p:nvSpPr>
              <p:cNvPr id="89" name="TextBox 88">
                <a:extLst>
                  <a:ext uri="{FF2B5EF4-FFF2-40B4-BE49-F238E27FC236}">
                    <a16:creationId xmlns:a16="http://schemas.microsoft.com/office/drawing/2014/main" id="{10FD1502-C226-5DDC-EEFA-987272CCB573}"/>
                  </a:ext>
                </a:extLst>
              </p:cNvPr>
              <p:cNvSpPr txBox="1"/>
              <p:nvPr/>
            </p:nvSpPr>
            <p:spPr>
              <a:xfrm>
                <a:off x="3813547" y="6075301"/>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4</a:t>
                </a:r>
              </a:p>
            </p:txBody>
          </p:sp>
          <p:sp>
            <p:nvSpPr>
              <p:cNvPr id="90" name="TextBox 89">
                <a:extLst>
                  <a:ext uri="{FF2B5EF4-FFF2-40B4-BE49-F238E27FC236}">
                    <a16:creationId xmlns:a16="http://schemas.microsoft.com/office/drawing/2014/main" id="{B87CF40D-0C3B-0FE0-4D25-F2F1894DEC79}"/>
                  </a:ext>
                </a:extLst>
              </p:cNvPr>
              <p:cNvSpPr txBox="1"/>
              <p:nvPr/>
            </p:nvSpPr>
            <p:spPr>
              <a:xfrm>
                <a:off x="3813547" y="5690036"/>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5</a:t>
                </a:r>
              </a:p>
            </p:txBody>
          </p:sp>
          <p:sp>
            <p:nvSpPr>
              <p:cNvPr id="91" name="TextBox 90">
                <a:extLst>
                  <a:ext uri="{FF2B5EF4-FFF2-40B4-BE49-F238E27FC236}">
                    <a16:creationId xmlns:a16="http://schemas.microsoft.com/office/drawing/2014/main" id="{E62E238E-BA08-8007-D821-A59646ED7580}"/>
                  </a:ext>
                </a:extLst>
              </p:cNvPr>
              <p:cNvSpPr txBox="1"/>
              <p:nvPr/>
            </p:nvSpPr>
            <p:spPr>
              <a:xfrm>
                <a:off x="3813547" y="5304771"/>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6</a:t>
                </a:r>
              </a:p>
            </p:txBody>
          </p:sp>
          <p:sp>
            <p:nvSpPr>
              <p:cNvPr id="92" name="TextBox 91">
                <a:extLst>
                  <a:ext uri="{FF2B5EF4-FFF2-40B4-BE49-F238E27FC236}">
                    <a16:creationId xmlns:a16="http://schemas.microsoft.com/office/drawing/2014/main" id="{6D54695C-90C9-02C1-1108-6F5828BAC886}"/>
                  </a:ext>
                </a:extLst>
              </p:cNvPr>
              <p:cNvSpPr txBox="1"/>
              <p:nvPr/>
            </p:nvSpPr>
            <p:spPr>
              <a:xfrm>
                <a:off x="3813547" y="4919507"/>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7</a:t>
                </a:r>
              </a:p>
            </p:txBody>
          </p:sp>
          <p:sp>
            <p:nvSpPr>
              <p:cNvPr id="93" name="TextBox 92">
                <a:extLst>
                  <a:ext uri="{FF2B5EF4-FFF2-40B4-BE49-F238E27FC236}">
                    <a16:creationId xmlns:a16="http://schemas.microsoft.com/office/drawing/2014/main" id="{EDFE54C0-91A1-2F5C-275E-9B84505ADD16}"/>
                  </a:ext>
                </a:extLst>
              </p:cNvPr>
              <p:cNvSpPr txBox="1"/>
              <p:nvPr/>
            </p:nvSpPr>
            <p:spPr>
              <a:xfrm>
                <a:off x="3813547" y="4534242"/>
                <a:ext cx="287002" cy="307777"/>
              </a:xfrm>
              <a:prstGeom prst="rect">
                <a:avLst/>
              </a:prstGeom>
              <a:noFill/>
            </p:spPr>
            <p:txBody>
              <a:bodyPr wrap="none" rtlCol="0">
                <a:spAutoFit/>
              </a:bodyPr>
              <a:lstStyle/>
              <a:p>
                <a:pPr algn="l"/>
                <a:r>
                  <a:rPr lang="en-US" sz="1400" spc="23" baseline="0">
                    <a:ln/>
                    <a:solidFill>
                      <a:srgbClr val="000000"/>
                    </a:solidFill>
                    <a:latin typeface="Arial"/>
                    <a:cs typeface="Arial"/>
                    <a:sym typeface="Arial"/>
                    <a:rtl val="0"/>
                  </a:rPr>
                  <a:t>8</a:t>
                </a:r>
              </a:p>
            </p:txBody>
          </p:sp>
          <p:sp>
            <p:nvSpPr>
              <p:cNvPr id="94" name="Freeform 93">
                <a:extLst>
                  <a:ext uri="{FF2B5EF4-FFF2-40B4-BE49-F238E27FC236}">
                    <a16:creationId xmlns:a16="http://schemas.microsoft.com/office/drawing/2014/main" id="{43CC3CDC-CBB3-CB4D-6D74-8F0654430D78}"/>
                  </a:ext>
                </a:extLst>
              </p:cNvPr>
              <p:cNvSpPr/>
              <p:nvPr/>
            </p:nvSpPr>
            <p:spPr>
              <a:xfrm>
                <a:off x="5144311" y="5017623"/>
                <a:ext cx="1011999" cy="779904"/>
              </a:xfrm>
              <a:custGeom>
                <a:avLst/>
                <a:gdLst>
                  <a:gd name="connsiteX0" fmla="*/ 0 w 1011999"/>
                  <a:gd name="connsiteY0" fmla="*/ 0 h 779904"/>
                  <a:gd name="connsiteX1" fmla="*/ 1012000 w 1011999"/>
                  <a:gd name="connsiteY1" fmla="*/ 0 h 779904"/>
                  <a:gd name="connsiteX2" fmla="*/ 1012000 w 1011999"/>
                  <a:gd name="connsiteY2" fmla="*/ 779905 h 779904"/>
                  <a:gd name="connsiteX3" fmla="*/ 0 w 1011999"/>
                  <a:gd name="connsiteY3" fmla="*/ 779905 h 779904"/>
                </a:gdLst>
                <a:ahLst/>
                <a:cxnLst>
                  <a:cxn ang="0">
                    <a:pos x="connsiteX0" y="connsiteY0"/>
                  </a:cxn>
                  <a:cxn ang="0">
                    <a:pos x="connsiteX1" y="connsiteY1"/>
                  </a:cxn>
                  <a:cxn ang="0">
                    <a:pos x="connsiteX2" y="connsiteY2"/>
                  </a:cxn>
                  <a:cxn ang="0">
                    <a:pos x="connsiteX3" y="connsiteY3"/>
                  </a:cxn>
                </a:cxnLst>
                <a:rect l="l" t="t" r="r" b="b"/>
                <a:pathLst>
                  <a:path w="1011999" h="779904">
                    <a:moveTo>
                      <a:pt x="0" y="0"/>
                    </a:moveTo>
                    <a:lnTo>
                      <a:pt x="1012000" y="0"/>
                    </a:lnTo>
                    <a:lnTo>
                      <a:pt x="1012000" y="779905"/>
                    </a:lnTo>
                    <a:lnTo>
                      <a:pt x="0" y="779905"/>
                    </a:lnTo>
                    <a:close/>
                  </a:path>
                </a:pathLst>
              </a:custGeom>
              <a:noFill/>
              <a:ln w="19050" cap="flat">
                <a:solidFill>
                  <a:srgbClr val="ED005A"/>
                </a:solidFill>
                <a:prstDash val="solid"/>
                <a:miter/>
              </a:ln>
            </p:spPr>
            <p:txBody>
              <a:bodyPr rtlCol="0" anchor="ctr"/>
              <a:lstStyle/>
              <a:p>
                <a:endParaRPr lang="en-US" sz="1400"/>
              </a:p>
            </p:txBody>
          </p:sp>
          <p:sp>
            <p:nvSpPr>
              <p:cNvPr id="95" name="Freeform 94">
                <a:extLst>
                  <a:ext uri="{FF2B5EF4-FFF2-40B4-BE49-F238E27FC236}">
                    <a16:creationId xmlns:a16="http://schemas.microsoft.com/office/drawing/2014/main" id="{9D92EB05-EEA5-F3C6-8032-CEE72632099F}"/>
                  </a:ext>
                </a:extLst>
              </p:cNvPr>
              <p:cNvSpPr/>
              <p:nvPr/>
            </p:nvSpPr>
            <p:spPr>
              <a:xfrm>
                <a:off x="6630578" y="5017623"/>
                <a:ext cx="1011999" cy="779904"/>
              </a:xfrm>
              <a:custGeom>
                <a:avLst/>
                <a:gdLst>
                  <a:gd name="connsiteX0" fmla="*/ 0 w 1011999"/>
                  <a:gd name="connsiteY0" fmla="*/ 0 h 779904"/>
                  <a:gd name="connsiteX1" fmla="*/ 1012000 w 1011999"/>
                  <a:gd name="connsiteY1" fmla="*/ 0 h 779904"/>
                  <a:gd name="connsiteX2" fmla="*/ 1012000 w 1011999"/>
                  <a:gd name="connsiteY2" fmla="*/ 779905 h 779904"/>
                  <a:gd name="connsiteX3" fmla="*/ 0 w 1011999"/>
                  <a:gd name="connsiteY3" fmla="*/ 779905 h 779904"/>
                </a:gdLst>
                <a:ahLst/>
                <a:cxnLst>
                  <a:cxn ang="0">
                    <a:pos x="connsiteX0" y="connsiteY0"/>
                  </a:cxn>
                  <a:cxn ang="0">
                    <a:pos x="connsiteX1" y="connsiteY1"/>
                  </a:cxn>
                  <a:cxn ang="0">
                    <a:pos x="connsiteX2" y="connsiteY2"/>
                  </a:cxn>
                  <a:cxn ang="0">
                    <a:pos x="connsiteX3" y="connsiteY3"/>
                  </a:cxn>
                </a:cxnLst>
                <a:rect l="l" t="t" r="r" b="b"/>
                <a:pathLst>
                  <a:path w="1011999" h="779904">
                    <a:moveTo>
                      <a:pt x="0" y="0"/>
                    </a:moveTo>
                    <a:lnTo>
                      <a:pt x="1012000" y="0"/>
                    </a:lnTo>
                    <a:lnTo>
                      <a:pt x="1012000" y="779905"/>
                    </a:lnTo>
                    <a:lnTo>
                      <a:pt x="0" y="779905"/>
                    </a:lnTo>
                    <a:close/>
                  </a:path>
                </a:pathLst>
              </a:custGeom>
              <a:noFill/>
              <a:ln w="19050" cap="flat">
                <a:solidFill>
                  <a:srgbClr val="ED005A"/>
                </a:solidFill>
                <a:prstDash val="solid"/>
                <a:miter/>
              </a:ln>
            </p:spPr>
            <p:txBody>
              <a:bodyPr rtlCol="0" anchor="ctr"/>
              <a:lstStyle/>
              <a:p>
                <a:endParaRPr lang="en-US" sz="1400"/>
              </a:p>
            </p:txBody>
          </p:sp>
          <p:sp>
            <p:nvSpPr>
              <p:cNvPr id="96" name="Freeform 95">
                <a:extLst>
                  <a:ext uri="{FF2B5EF4-FFF2-40B4-BE49-F238E27FC236}">
                    <a16:creationId xmlns:a16="http://schemas.microsoft.com/office/drawing/2014/main" id="{45736FDF-BC7D-A1FC-E68C-7FFC6FE682F4}"/>
                  </a:ext>
                </a:extLst>
              </p:cNvPr>
              <p:cNvSpPr/>
              <p:nvPr/>
            </p:nvSpPr>
            <p:spPr>
              <a:xfrm>
                <a:off x="4659531" y="6195763"/>
                <a:ext cx="3467955" cy="771557"/>
              </a:xfrm>
              <a:custGeom>
                <a:avLst/>
                <a:gdLst>
                  <a:gd name="connsiteX0" fmla="*/ 0 w 3467955"/>
                  <a:gd name="connsiteY0" fmla="*/ 0 h 771557"/>
                  <a:gd name="connsiteX1" fmla="*/ 495422 w 3467955"/>
                  <a:gd name="connsiteY1" fmla="*/ 771557 h 771557"/>
                  <a:gd name="connsiteX2" fmla="*/ 2972790 w 3467955"/>
                  <a:gd name="connsiteY2" fmla="*/ 771557 h 771557"/>
                  <a:gd name="connsiteX3" fmla="*/ 3467955 w 3467955"/>
                  <a:gd name="connsiteY3" fmla="*/ 9760 h 771557"/>
                </a:gdLst>
                <a:ahLst/>
                <a:cxnLst>
                  <a:cxn ang="0">
                    <a:pos x="connsiteX0" y="connsiteY0"/>
                  </a:cxn>
                  <a:cxn ang="0">
                    <a:pos x="connsiteX1" y="connsiteY1"/>
                  </a:cxn>
                  <a:cxn ang="0">
                    <a:pos x="connsiteX2" y="connsiteY2"/>
                  </a:cxn>
                  <a:cxn ang="0">
                    <a:pos x="connsiteX3" y="connsiteY3"/>
                  </a:cxn>
                </a:cxnLst>
                <a:rect l="l" t="t" r="r" b="b"/>
                <a:pathLst>
                  <a:path w="3467955" h="771557">
                    <a:moveTo>
                      <a:pt x="0" y="0"/>
                    </a:moveTo>
                    <a:lnTo>
                      <a:pt x="495422" y="771557"/>
                    </a:lnTo>
                    <a:lnTo>
                      <a:pt x="2972790" y="771557"/>
                    </a:lnTo>
                    <a:lnTo>
                      <a:pt x="3467955" y="9760"/>
                    </a:lnTo>
                  </a:path>
                </a:pathLst>
              </a:custGeom>
              <a:noFill/>
              <a:ln w="19050" cap="flat">
                <a:solidFill>
                  <a:srgbClr val="ED005A"/>
                </a:solidFill>
                <a:prstDash val="solid"/>
                <a:miter/>
              </a:ln>
            </p:spPr>
            <p:txBody>
              <a:bodyPr rtlCol="0" anchor="ctr"/>
              <a:lstStyle/>
              <a:p>
                <a:endParaRPr lang="en-US" sz="1400" dirty="0"/>
              </a:p>
            </p:txBody>
          </p:sp>
        </p:grpSp>
      </p:grpSp>
      <p:sp>
        <p:nvSpPr>
          <p:cNvPr id="97" name="TextBox 96">
            <a:extLst>
              <a:ext uri="{FF2B5EF4-FFF2-40B4-BE49-F238E27FC236}">
                <a16:creationId xmlns:a16="http://schemas.microsoft.com/office/drawing/2014/main" id="{DAEEA381-5E1C-E686-FC10-06AB4313D4AA}"/>
              </a:ext>
            </a:extLst>
          </p:cNvPr>
          <p:cNvSpPr txBox="1"/>
          <p:nvPr/>
        </p:nvSpPr>
        <p:spPr>
          <a:xfrm>
            <a:off x="1946787" y="4881716"/>
            <a:ext cx="184731" cy="369332"/>
          </a:xfrm>
          <a:prstGeom prst="rect">
            <a:avLst/>
          </a:prstGeom>
          <a:noFill/>
        </p:spPr>
        <p:txBody>
          <a:bodyPr wrap="none" rtlCol="0">
            <a:spAutoFit/>
          </a:bodyPr>
          <a:lstStyle/>
          <a:p>
            <a:endParaRPr lang="en-US" dirty="0"/>
          </a:p>
        </p:txBody>
      </p:sp>
      <p:sp>
        <p:nvSpPr>
          <p:cNvPr id="98" name="Slide Number Placeholder 5">
            <a:extLst>
              <a:ext uri="{FF2B5EF4-FFF2-40B4-BE49-F238E27FC236}">
                <a16:creationId xmlns:a16="http://schemas.microsoft.com/office/drawing/2014/main" id="{AF589337-47CC-9285-5D68-F6F59BA7101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99" name="Footer Placeholder 3">
            <a:extLst>
              <a:ext uri="{FF2B5EF4-FFF2-40B4-BE49-F238E27FC236}">
                <a16:creationId xmlns:a16="http://schemas.microsoft.com/office/drawing/2014/main" id="{63CC039B-80BA-E73E-EC83-934E02DCE974}"/>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spTree>
    <p:extLst>
      <p:ext uri="{BB962C8B-B14F-4D97-AF65-F5344CB8AC3E}">
        <p14:creationId xmlns:p14="http://schemas.microsoft.com/office/powerpoint/2010/main" val="74922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65C43AC-F6CB-4CCA-FE49-AB6E501B0A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5990" y="3255983"/>
            <a:ext cx="6838550" cy="5044455"/>
          </a:xfrm>
          <a:prstGeom prst="rect">
            <a:avLst/>
          </a:prstGeom>
        </p:spPr>
      </p:pic>
      <p:sp>
        <p:nvSpPr>
          <p:cNvPr id="2" name="Title 1">
            <a:extLst>
              <a:ext uri="{FF2B5EF4-FFF2-40B4-BE49-F238E27FC236}">
                <a16:creationId xmlns:a16="http://schemas.microsoft.com/office/drawing/2014/main" id="{F0401B0F-1534-C39C-D4EC-1B7FAD14AB82}"/>
              </a:ext>
            </a:extLst>
          </p:cNvPr>
          <p:cNvSpPr>
            <a:spLocks noGrp="1"/>
          </p:cNvSpPr>
          <p:nvPr>
            <p:ph type="title"/>
          </p:nvPr>
        </p:nvSpPr>
        <p:spPr/>
        <p:txBody>
          <a:bodyPr/>
          <a:lstStyle/>
          <a:p>
            <a:r>
              <a:rPr lang="en" dirty="0" err="1"/>
              <a:t>Organise</a:t>
            </a:r>
            <a:r>
              <a:rPr lang="en" dirty="0"/>
              <a:t> the G-code for correct operation </a:t>
            </a:r>
            <a:endParaRPr lang="en-US" dirty="0"/>
          </a:p>
        </p:txBody>
      </p:sp>
      <p:sp>
        <p:nvSpPr>
          <p:cNvPr id="5" name="TextBox 4">
            <a:extLst>
              <a:ext uri="{FF2B5EF4-FFF2-40B4-BE49-F238E27FC236}">
                <a16:creationId xmlns:a16="http://schemas.microsoft.com/office/drawing/2014/main" id="{A6014B5C-32E5-9E23-78A1-943FC1BF8F2C}"/>
              </a:ext>
            </a:extLst>
          </p:cNvPr>
          <p:cNvSpPr txBox="1"/>
          <p:nvPr/>
        </p:nvSpPr>
        <p:spPr>
          <a:xfrm>
            <a:off x="379200" y="2278543"/>
            <a:ext cx="1185931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800" dirty="0">
                <a:solidFill>
                  <a:schemeClr val="dk1"/>
                </a:solidFill>
              </a:rPr>
              <a:t>The </a:t>
            </a:r>
            <a:r>
              <a:rPr lang="en" sz="1800" b="1" dirty="0">
                <a:solidFill>
                  <a:schemeClr val="dk1"/>
                </a:solidFill>
              </a:rPr>
              <a:t>CNC machinery online interactive tool </a:t>
            </a:r>
            <a:r>
              <a:rPr lang="en" sz="1800" dirty="0">
                <a:solidFill>
                  <a:schemeClr val="dk1"/>
                </a:solidFill>
              </a:rPr>
              <a:t>challenges you to </a:t>
            </a:r>
            <a:r>
              <a:rPr lang="en" sz="1800" dirty="0" err="1">
                <a:solidFill>
                  <a:schemeClr val="dk1"/>
                </a:solidFill>
              </a:rPr>
              <a:t>organise</a:t>
            </a:r>
            <a:r>
              <a:rPr lang="en" sz="1800" dirty="0">
                <a:solidFill>
                  <a:schemeClr val="dk1"/>
                </a:solidFill>
              </a:rPr>
              <a:t> the lines of G-code </a:t>
            </a:r>
            <a:br>
              <a:rPr lang="en" sz="1800" dirty="0">
                <a:solidFill>
                  <a:schemeClr val="dk1"/>
                </a:solidFill>
              </a:rPr>
            </a:br>
            <a:r>
              <a:rPr lang="en" sz="1800" dirty="0">
                <a:solidFill>
                  <a:schemeClr val="dk1"/>
                </a:solidFill>
              </a:rPr>
              <a:t>into their correct order. </a:t>
            </a:r>
            <a:r>
              <a:rPr lang="en" sz="1800" dirty="0"/>
              <a:t>You will see one of three </a:t>
            </a:r>
            <a:r>
              <a:rPr lang="en" sz="1800" dirty="0" err="1"/>
              <a:t>randomised</a:t>
            </a:r>
            <a:r>
              <a:rPr lang="en" sz="1800" dirty="0"/>
              <a:t> shapes and sets of code.</a:t>
            </a:r>
          </a:p>
        </p:txBody>
      </p:sp>
      <p:sp>
        <p:nvSpPr>
          <p:cNvPr id="7" name="Content Placeholder 11">
            <a:extLst>
              <a:ext uri="{FF2B5EF4-FFF2-40B4-BE49-F238E27FC236}">
                <a16:creationId xmlns:a16="http://schemas.microsoft.com/office/drawing/2014/main" id="{523E7FB3-8216-8D3B-04D3-6A5BBF63817F}"/>
              </a:ext>
            </a:extLst>
          </p:cNvPr>
          <p:cNvSpPr txBox="1">
            <a:spLocks/>
          </p:cNvSpPr>
          <p:nvPr/>
        </p:nvSpPr>
        <p:spPr>
          <a:xfrm>
            <a:off x="12391036" y="3255983"/>
            <a:ext cx="3434146" cy="2815692"/>
          </a:xfrm>
          <a:prstGeom prst="rect">
            <a:avLst/>
          </a:prstGeom>
          <a:noFill/>
          <a:ln w="28575">
            <a:gradFill flip="none" rotWithShape="1">
              <a:gsLst>
                <a:gs pos="21000">
                  <a:srgbClr val="D91C5C"/>
                </a:gs>
                <a:gs pos="100000">
                  <a:srgbClr val="FFD600"/>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1800" dirty="0"/>
              <a:t>As you explore </a:t>
            </a:r>
            <a:br>
              <a:rPr lang="en-GB" sz="1800" dirty="0"/>
            </a:br>
            <a:r>
              <a:rPr lang="en-GB" sz="1800" dirty="0"/>
              <a:t>the code:</a:t>
            </a:r>
          </a:p>
          <a:p>
            <a:pPr marL="425450" indent="-285750">
              <a:buSzPct val="70000"/>
              <a:buFont typeface="Arial" panose="020B0604020202020204" pitchFamily="34" charset="0"/>
              <a:buChar char="•"/>
            </a:pPr>
            <a:r>
              <a:rPr lang="en-GB" sz="1800" dirty="0"/>
              <a:t>identify what each part of the G02 or G03 command instructs the machine to do.</a:t>
            </a:r>
          </a:p>
          <a:p>
            <a:pPr marL="425450" indent="-285750">
              <a:buSzPct val="70000"/>
              <a:buFont typeface="Arial" panose="020B0604020202020204" pitchFamily="34" charset="0"/>
              <a:buChar char="•"/>
            </a:pPr>
            <a:r>
              <a:rPr lang="en-GB" sz="1800" dirty="0"/>
              <a:t>what do you think the G28 command means?</a:t>
            </a:r>
          </a:p>
        </p:txBody>
      </p:sp>
      <p:pic>
        <p:nvPicPr>
          <p:cNvPr id="8" name="Graphic 7">
            <a:extLst>
              <a:ext uri="{FF2B5EF4-FFF2-40B4-BE49-F238E27FC236}">
                <a16:creationId xmlns:a16="http://schemas.microsoft.com/office/drawing/2014/main" id="{CAB6FFCF-7E62-A999-C5A4-B230C94114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45457" y="2693625"/>
            <a:ext cx="1078232" cy="1062139"/>
          </a:xfrm>
          <a:prstGeom prst="rect">
            <a:avLst/>
          </a:prstGeom>
        </p:spPr>
      </p:pic>
      <p:sp>
        <p:nvSpPr>
          <p:cNvPr id="11" name="Google Shape;130;p22">
            <a:extLst>
              <a:ext uri="{FF2B5EF4-FFF2-40B4-BE49-F238E27FC236}">
                <a16:creationId xmlns:a16="http://schemas.microsoft.com/office/drawing/2014/main" id="{667D4231-08EB-5D65-6161-B78201AC9C5B}"/>
              </a:ext>
            </a:extLst>
          </p:cNvPr>
          <p:cNvSpPr txBox="1"/>
          <p:nvPr/>
        </p:nvSpPr>
        <p:spPr>
          <a:xfrm>
            <a:off x="411858" y="4164205"/>
            <a:ext cx="4484233"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Arial" panose="020B0604020202020204" pitchFamily="34" charset="0"/>
                <a:cs typeface="Arial" panose="020B0604020202020204" pitchFamily="34" charset="0"/>
              </a:rPr>
              <a:t>2. </a:t>
            </a:r>
            <a:r>
              <a:rPr lang="en" dirty="0">
                <a:latin typeface="Arial" panose="020B0604020202020204" pitchFamily="34" charset="0"/>
                <a:cs typeface="Arial" panose="020B0604020202020204" pitchFamily="34" charset="0"/>
              </a:rPr>
              <a:t>Use the grey outline to help you </a:t>
            </a:r>
            <a:br>
              <a:rPr lang="en" dirty="0">
                <a:latin typeface="Arial" panose="020B0604020202020204" pitchFamily="34" charset="0"/>
                <a:cs typeface="Arial" panose="020B0604020202020204" pitchFamily="34" charset="0"/>
              </a:rPr>
            </a:br>
            <a:r>
              <a:rPr lang="en" dirty="0">
                <a:latin typeface="Arial" panose="020B0604020202020204" pitchFamily="34" charset="0"/>
                <a:cs typeface="Arial" panose="020B0604020202020204" pitchFamily="34" charset="0"/>
              </a:rPr>
              <a:t>reorder the G-code. Look carefully to place the codes for straight lines in the right places. One is shorter than it looks!</a:t>
            </a:r>
          </a:p>
        </p:txBody>
      </p:sp>
      <p:sp>
        <p:nvSpPr>
          <p:cNvPr id="12" name="Google Shape;132;p22">
            <a:extLst>
              <a:ext uri="{FF2B5EF4-FFF2-40B4-BE49-F238E27FC236}">
                <a16:creationId xmlns:a16="http://schemas.microsoft.com/office/drawing/2014/main" id="{2A29F9B9-CCE3-FAF3-3D2B-32ED5BABF6CD}"/>
              </a:ext>
            </a:extLst>
          </p:cNvPr>
          <p:cNvSpPr txBox="1"/>
          <p:nvPr/>
        </p:nvSpPr>
        <p:spPr>
          <a:xfrm>
            <a:off x="429190" y="3129333"/>
            <a:ext cx="2781257" cy="738633"/>
          </a:xfrm>
          <a:prstGeom prst="rect">
            <a:avLst/>
          </a:prstGeom>
          <a:noFill/>
          <a:ln>
            <a:noFill/>
          </a:ln>
        </p:spPr>
        <p:txBody>
          <a:bodyPr spcFirstLastPara="1" wrap="square" lIns="91425" tIns="91425" rIns="91425" bIns="91425" anchor="t" anchorCtr="0">
            <a:spAutoFit/>
          </a:bodyPr>
          <a:lstStyle/>
          <a:p>
            <a:r>
              <a:rPr lang="en" b="1" dirty="0">
                <a:latin typeface="Arial" panose="020B0604020202020204" pitchFamily="34" charset="0"/>
                <a:cs typeface="Arial" panose="020B0604020202020204" pitchFamily="34" charset="0"/>
              </a:rPr>
              <a:t>1. </a:t>
            </a:r>
            <a:r>
              <a:rPr lang="en" dirty="0">
                <a:latin typeface="Arial" panose="020B0604020202020204" pitchFamily="34" charset="0"/>
                <a:cs typeface="Arial" panose="020B0604020202020204" pitchFamily="34" charset="0"/>
              </a:rPr>
              <a:t>Click to hold and drag the lines of G-code. </a:t>
            </a:r>
          </a:p>
        </p:txBody>
      </p:sp>
      <p:sp>
        <p:nvSpPr>
          <p:cNvPr id="13" name="TextBox 12">
            <a:extLst>
              <a:ext uri="{FF2B5EF4-FFF2-40B4-BE49-F238E27FC236}">
                <a16:creationId xmlns:a16="http://schemas.microsoft.com/office/drawing/2014/main" id="{C6F90B3D-75CA-B219-12A1-A24758A96E50}"/>
              </a:ext>
            </a:extLst>
          </p:cNvPr>
          <p:cNvSpPr txBox="1"/>
          <p:nvPr/>
        </p:nvSpPr>
        <p:spPr>
          <a:xfrm>
            <a:off x="367765" y="5834726"/>
            <a:ext cx="435484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Arial" panose="020B0604020202020204" pitchFamily="34" charset="0"/>
                <a:cs typeface="Arial" panose="020B0604020202020204" pitchFamily="34" charset="0"/>
              </a:rPr>
              <a:t>3. </a:t>
            </a:r>
            <a:r>
              <a:rPr lang="en-GB" dirty="0">
                <a:latin typeface="Arial" panose="020B0604020202020204" pitchFamily="34" charset="0"/>
                <a:cs typeface="Arial" panose="020B0604020202020204" pitchFamily="34" charset="0"/>
              </a:rPr>
              <a:t>Press ‘Cycle start’ to test your code.</a:t>
            </a:r>
            <a:r>
              <a:rPr lang="en" dirty="0">
                <a:latin typeface="Arial" panose="020B0604020202020204" pitchFamily="34" charset="0"/>
                <a:cs typeface="Arial" panose="020B0604020202020204" pitchFamily="34" charset="0"/>
              </a:rPr>
              <a:t> The machine will create a black line as </a:t>
            </a:r>
            <a:br>
              <a:rPr lang="en" dirty="0">
                <a:latin typeface="Arial" panose="020B0604020202020204" pitchFamily="34" charset="0"/>
                <a:cs typeface="Arial" panose="020B0604020202020204" pitchFamily="34" charset="0"/>
              </a:rPr>
            </a:br>
            <a:r>
              <a:rPr lang="en" dirty="0">
                <a:latin typeface="Arial" panose="020B0604020202020204" pitchFamily="34" charset="0"/>
                <a:cs typeface="Arial" panose="020B0604020202020204" pitchFamily="34" charset="0"/>
              </a:rPr>
              <a:t>it cuts.</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running, this button becomes 'Abort cycle'. Press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to stop the run if code is still out of order.</a:t>
            </a:r>
          </a:p>
        </p:txBody>
      </p:sp>
      <p:sp>
        <p:nvSpPr>
          <p:cNvPr id="14" name="TextBox 13">
            <a:extLst>
              <a:ext uri="{FF2B5EF4-FFF2-40B4-BE49-F238E27FC236}">
                <a16:creationId xmlns:a16="http://schemas.microsoft.com/office/drawing/2014/main" id="{2387C289-E7D0-D16D-9D04-4C986E0C0115}"/>
              </a:ext>
            </a:extLst>
          </p:cNvPr>
          <p:cNvSpPr txBox="1"/>
          <p:nvPr/>
        </p:nvSpPr>
        <p:spPr>
          <a:xfrm>
            <a:off x="367765" y="7624534"/>
            <a:ext cx="2605661"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Press to restart with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different shape.</a:t>
            </a:r>
          </a:p>
        </p:txBody>
      </p:sp>
      <p:sp>
        <p:nvSpPr>
          <p:cNvPr id="42" name="Slide Number Placeholder 5">
            <a:extLst>
              <a:ext uri="{FF2B5EF4-FFF2-40B4-BE49-F238E27FC236}">
                <a16:creationId xmlns:a16="http://schemas.microsoft.com/office/drawing/2014/main" id="{6330F3C9-1DD8-50C8-A781-ED824977FAB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43" name="Footer Placeholder 3">
            <a:extLst>
              <a:ext uri="{FF2B5EF4-FFF2-40B4-BE49-F238E27FC236}">
                <a16:creationId xmlns:a16="http://schemas.microsoft.com/office/drawing/2014/main" id="{8C8215E5-EFB4-34F3-FCD2-C56DE9E5F655}"/>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sp>
        <p:nvSpPr>
          <p:cNvPr id="45" name="Content Placeholder 11">
            <a:extLst>
              <a:ext uri="{FF2B5EF4-FFF2-40B4-BE49-F238E27FC236}">
                <a16:creationId xmlns:a16="http://schemas.microsoft.com/office/drawing/2014/main" id="{C59F45CB-60E1-5EB8-FEE4-C38785599C50}"/>
              </a:ext>
            </a:extLst>
          </p:cNvPr>
          <p:cNvSpPr txBox="1">
            <a:spLocks/>
          </p:cNvSpPr>
          <p:nvPr/>
        </p:nvSpPr>
        <p:spPr>
          <a:xfrm>
            <a:off x="5095990" y="3285918"/>
            <a:ext cx="6838550" cy="4984586"/>
          </a:xfrm>
          <a:prstGeom prst="rect">
            <a:avLst/>
          </a:prstGeom>
          <a:noFill/>
          <a:ln w="28575">
            <a:gradFill flip="none" rotWithShape="1">
              <a:gsLst>
                <a:gs pos="21000">
                  <a:srgbClr val="D91C5C"/>
                </a:gs>
                <a:gs pos="100000">
                  <a:srgbClr val="FFD600"/>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en-GB" sz="1800" dirty="0"/>
          </a:p>
        </p:txBody>
      </p:sp>
      <p:pic>
        <p:nvPicPr>
          <p:cNvPr id="47" name="Graphic 46">
            <a:extLst>
              <a:ext uri="{FF2B5EF4-FFF2-40B4-BE49-F238E27FC236}">
                <a16:creationId xmlns:a16="http://schemas.microsoft.com/office/drawing/2014/main" id="{C8BF43B6-453A-0527-DAC4-9F8EA9E49C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47869" y="261316"/>
            <a:ext cx="1026664" cy="991862"/>
          </a:xfrm>
          <a:prstGeom prst="rect">
            <a:avLst/>
          </a:prstGeom>
        </p:spPr>
      </p:pic>
      <p:cxnSp>
        <p:nvCxnSpPr>
          <p:cNvPr id="18" name="Google Shape;137;p22">
            <a:extLst>
              <a:ext uri="{FF2B5EF4-FFF2-40B4-BE49-F238E27FC236}">
                <a16:creationId xmlns:a16="http://schemas.microsoft.com/office/drawing/2014/main" id="{D07D2D3A-6430-04D0-35E8-BDC01A6C82C3}"/>
              </a:ext>
            </a:extLst>
          </p:cNvPr>
          <p:cNvCxnSpPr>
            <a:cxnSpLocks/>
          </p:cNvCxnSpPr>
          <p:nvPr/>
        </p:nvCxnSpPr>
        <p:spPr>
          <a:xfrm>
            <a:off x="3072273" y="3498650"/>
            <a:ext cx="2197197" cy="1349694"/>
          </a:xfrm>
          <a:prstGeom prst="straightConnector1">
            <a:avLst/>
          </a:prstGeom>
          <a:noFill/>
          <a:ln w="19050" cap="flat" cmpd="sng">
            <a:solidFill>
              <a:schemeClr val="tx1"/>
            </a:solidFill>
            <a:prstDash val="solid"/>
            <a:round/>
            <a:headEnd type="none" w="med" len="med"/>
            <a:tailEnd type="triangle" w="med" len="med"/>
          </a:ln>
        </p:spPr>
      </p:cxnSp>
      <p:cxnSp>
        <p:nvCxnSpPr>
          <p:cNvPr id="27" name="Google Shape;137;p22">
            <a:extLst>
              <a:ext uri="{FF2B5EF4-FFF2-40B4-BE49-F238E27FC236}">
                <a16:creationId xmlns:a16="http://schemas.microsoft.com/office/drawing/2014/main" id="{745266A8-E933-99D7-5894-97918FF0C4D6}"/>
              </a:ext>
            </a:extLst>
          </p:cNvPr>
          <p:cNvCxnSpPr>
            <a:cxnSpLocks/>
          </p:cNvCxnSpPr>
          <p:nvPr/>
        </p:nvCxnSpPr>
        <p:spPr>
          <a:xfrm>
            <a:off x="4618299" y="4869790"/>
            <a:ext cx="4866360" cy="637343"/>
          </a:xfrm>
          <a:prstGeom prst="straightConnector1">
            <a:avLst/>
          </a:prstGeom>
          <a:noFill/>
          <a:ln w="19050" cap="flat" cmpd="sng">
            <a:solidFill>
              <a:schemeClr val="tx1"/>
            </a:solidFill>
            <a:prstDash val="solid"/>
            <a:round/>
            <a:headEnd type="none" w="med" len="med"/>
            <a:tailEnd type="triangle" w="med" len="med"/>
          </a:ln>
        </p:spPr>
      </p:cxnSp>
      <p:cxnSp>
        <p:nvCxnSpPr>
          <p:cNvPr id="36" name="Google Shape;137;p22">
            <a:extLst>
              <a:ext uri="{FF2B5EF4-FFF2-40B4-BE49-F238E27FC236}">
                <a16:creationId xmlns:a16="http://schemas.microsoft.com/office/drawing/2014/main" id="{E5BFA59A-9D10-5636-34E9-CA96A4656B50}"/>
              </a:ext>
            </a:extLst>
          </p:cNvPr>
          <p:cNvCxnSpPr>
            <a:cxnSpLocks/>
          </p:cNvCxnSpPr>
          <p:nvPr/>
        </p:nvCxnSpPr>
        <p:spPr>
          <a:xfrm>
            <a:off x="4433727" y="6639867"/>
            <a:ext cx="3008795" cy="1195600"/>
          </a:xfrm>
          <a:prstGeom prst="straightConnector1">
            <a:avLst/>
          </a:prstGeom>
          <a:noFill/>
          <a:ln w="19050" cap="flat" cmpd="sng">
            <a:solidFill>
              <a:schemeClr val="tx1"/>
            </a:solidFill>
            <a:prstDash val="solid"/>
            <a:round/>
            <a:headEnd type="none" w="med" len="med"/>
            <a:tailEnd type="triangle" w="med" len="med"/>
          </a:ln>
        </p:spPr>
      </p:cxnSp>
      <p:cxnSp>
        <p:nvCxnSpPr>
          <p:cNvPr id="17" name="Google Shape;137;p22">
            <a:extLst>
              <a:ext uri="{FF2B5EF4-FFF2-40B4-BE49-F238E27FC236}">
                <a16:creationId xmlns:a16="http://schemas.microsoft.com/office/drawing/2014/main" id="{28177C03-0617-4D3F-4137-54031E5119EE}"/>
              </a:ext>
            </a:extLst>
          </p:cNvPr>
          <p:cNvCxnSpPr>
            <a:cxnSpLocks/>
          </p:cNvCxnSpPr>
          <p:nvPr/>
        </p:nvCxnSpPr>
        <p:spPr>
          <a:xfrm>
            <a:off x="2545188" y="7960994"/>
            <a:ext cx="2724282" cy="0"/>
          </a:xfrm>
          <a:prstGeom prst="straightConnector1">
            <a:avLst/>
          </a:prstGeom>
          <a:noFill/>
          <a:ln w="19050" cap="flat" cmpd="sng">
            <a:solidFill>
              <a:schemeClr val="tx1"/>
            </a:solidFill>
            <a:prstDash val="solid"/>
            <a:round/>
            <a:headEnd type="none" w="med" len="med"/>
            <a:tailEnd type="triangle" w="med" len="med"/>
          </a:ln>
        </p:spPr>
      </p:cxnSp>
    </p:spTree>
    <p:extLst>
      <p:ext uri="{BB962C8B-B14F-4D97-AF65-F5344CB8AC3E}">
        <p14:creationId xmlns:p14="http://schemas.microsoft.com/office/powerpoint/2010/main" val="30997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FB50-E3A2-3B12-327C-4401351189DA}"/>
              </a:ext>
            </a:extLst>
          </p:cNvPr>
          <p:cNvSpPr>
            <a:spLocks noGrp="1"/>
          </p:cNvSpPr>
          <p:nvPr>
            <p:ph type="title"/>
          </p:nvPr>
        </p:nvSpPr>
        <p:spPr/>
        <p:txBody>
          <a:bodyPr/>
          <a:lstStyle/>
          <a:p>
            <a:r>
              <a:rPr lang="en" dirty="0" err="1"/>
              <a:t>Organise</a:t>
            </a:r>
            <a:r>
              <a:rPr lang="en" dirty="0"/>
              <a:t> the G-code for correct operation </a:t>
            </a:r>
            <a:endParaRPr lang="en-US" dirty="0"/>
          </a:p>
        </p:txBody>
      </p:sp>
      <p:sp>
        <p:nvSpPr>
          <p:cNvPr id="3" name="Google Shape;151;p23">
            <a:extLst>
              <a:ext uri="{FF2B5EF4-FFF2-40B4-BE49-F238E27FC236}">
                <a16:creationId xmlns:a16="http://schemas.microsoft.com/office/drawing/2014/main" id="{6AF7633B-A535-5246-A0EA-E228F2523B19}"/>
              </a:ext>
            </a:extLst>
          </p:cNvPr>
          <p:cNvSpPr txBox="1"/>
          <p:nvPr/>
        </p:nvSpPr>
        <p:spPr>
          <a:xfrm>
            <a:off x="10148576" y="3921313"/>
            <a:ext cx="465556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Like any G-code movement command, </a:t>
            </a:r>
            <a:br>
              <a:rPr lang="en" dirty="0">
                <a:latin typeface="Arial" panose="020B0604020202020204" pitchFamily="34" charset="0"/>
                <a:cs typeface="Arial" panose="020B0604020202020204" pitchFamily="34" charset="0"/>
              </a:rPr>
            </a:br>
            <a:r>
              <a:rPr lang="en" dirty="0">
                <a:latin typeface="Arial" panose="020B0604020202020204" pitchFamily="34" charset="0"/>
                <a:cs typeface="Arial" panose="020B0604020202020204" pitchFamily="34" charset="0"/>
              </a:rPr>
              <a:t>a G02 or G03 circular movement starts </a:t>
            </a:r>
            <a:br>
              <a:rPr lang="en" dirty="0">
                <a:latin typeface="Arial" panose="020B0604020202020204" pitchFamily="34" charset="0"/>
                <a:cs typeface="Arial" panose="020B0604020202020204" pitchFamily="34" charset="0"/>
              </a:rPr>
            </a:br>
            <a:r>
              <a:rPr lang="en" dirty="0">
                <a:latin typeface="Arial" panose="020B0604020202020204" pitchFamily="34" charset="0"/>
                <a:cs typeface="Arial" panose="020B0604020202020204" pitchFamily="34" charset="0"/>
              </a:rPr>
              <a:t>at the current position of the tool.</a:t>
            </a:r>
            <a:endParaRPr dirty="0">
              <a:latin typeface="Arial" panose="020B0604020202020204" pitchFamily="34" charset="0"/>
              <a:cs typeface="Arial" panose="020B0604020202020204" pitchFamily="34" charset="0"/>
            </a:endParaRPr>
          </a:p>
        </p:txBody>
      </p:sp>
      <p:sp>
        <p:nvSpPr>
          <p:cNvPr id="4" name="Google Shape;152;p23">
            <a:extLst>
              <a:ext uri="{FF2B5EF4-FFF2-40B4-BE49-F238E27FC236}">
                <a16:creationId xmlns:a16="http://schemas.microsoft.com/office/drawing/2014/main" id="{EFE6697B-66DD-B248-8733-AC2780BDE5B8}"/>
              </a:ext>
            </a:extLst>
          </p:cNvPr>
          <p:cNvSpPr txBox="1"/>
          <p:nvPr/>
        </p:nvSpPr>
        <p:spPr>
          <a:xfrm>
            <a:off x="10110554" y="5193968"/>
            <a:ext cx="438362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The command defines the end point of the circular movement. Using G91 this </a:t>
            </a:r>
            <a:br>
              <a:rPr lang="en" dirty="0">
                <a:latin typeface="Arial" panose="020B0604020202020204" pitchFamily="34" charset="0"/>
                <a:cs typeface="Arial" panose="020B0604020202020204" pitchFamily="34" charset="0"/>
              </a:rPr>
            </a:br>
            <a:r>
              <a:rPr lang="en" dirty="0">
                <a:latin typeface="Arial" panose="020B0604020202020204" pitchFamily="34" charset="0"/>
                <a:cs typeface="Arial" panose="020B0604020202020204" pitchFamily="34" charset="0"/>
              </a:rPr>
              <a:t>is relative to the starting point but in G90 this would be an absolute coordinate.</a:t>
            </a:r>
            <a:endParaRPr dirty="0">
              <a:latin typeface="Arial" panose="020B0604020202020204" pitchFamily="34" charset="0"/>
              <a:cs typeface="Arial" panose="020B0604020202020204" pitchFamily="34" charset="0"/>
            </a:endParaRPr>
          </a:p>
        </p:txBody>
      </p:sp>
      <p:sp>
        <p:nvSpPr>
          <p:cNvPr id="5" name="Google Shape;153;p23">
            <a:extLst>
              <a:ext uri="{FF2B5EF4-FFF2-40B4-BE49-F238E27FC236}">
                <a16:creationId xmlns:a16="http://schemas.microsoft.com/office/drawing/2014/main" id="{51000FA2-4EB3-2785-1D33-059223D66D4F}"/>
              </a:ext>
            </a:extLst>
          </p:cNvPr>
          <p:cNvSpPr txBox="1"/>
          <p:nvPr/>
        </p:nvSpPr>
        <p:spPr>
          <a:xfrm>
            <a:off x="10101616" y="6766921"/>
            <a:ext cx="465556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The pivot point is always defined relative to the starting point, using I and J coordinates.</a:t>
            </a:r>
          </a:p>
        </p:txBody>
      </p:sp>
      <p:sp>
        <p:nvSpPr>
          <p:cNvPr id="6" name="Google Shape;158;p23">
            <a:extLst>
              <a:ext uri="{FF2B5EF4-FFF2-40B4-BE49-F238E27FC236}">
                <a16:creationId xmlns:a16="http://schemas.microsoft.com/office/drawing/2014/main" id="{CAD61165-8B31-B1D6-63AA-8CD2A711DA06}"/>
              </a:ext>
            </a:extLst>
          </p:cNvPr>
          <p:cNvSpPr txBox="1"/>
          <p:nvPr/>
        </p:nvSpPr>
        <p:spPr>
          <a:xfrm>
            <a:off x="987867" y="4048236"/>
            <a:ext cx="2177991"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Arial" panose="020B0604020202020204" pitchFamily="34" charset="0"/>
                <a:cs typeface="Arial" panose="020B0604020202020204" pitchFamily="34" charset="0"/>
              </a:rPr>
              <a:t>G28 </a:t>
            </a:r>
            <a:r>
              <a:rPr lang="en" dirty="0">
                <a:latin typeface="Arial" panose="020B0604020202020204" pitchFamily="34" charset="0"/>
                <a:cs typeface="Arial" panose="020B0604020202020204" pitchFamily="34" charset="0"/>
              </a:rPr>
              <a:t>instructs the CNC machine to return the tool to its home position.</a:t>
            </a:r>
            <a:endParaRPr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A6F03A8D-8CD6-94F7-B697-1610880CEE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95"/>
          <a:stretch/>
        </p:blipFill>
        <p:spPr>
          <a:xfrm>
            <a:off x="3804539" y="2770440"/>
            <a:ext cx="5241704" cy="5436000"/>
          </a:xfrm>
          <a:custGeom>
            <a:avLst/>
            <a:gdLst>
              <a:gd name="connsiteX0" fmla="*/ -107 w 5241704"/>
              <a:gd name="connsiteY0" fmla="*/ -112 h 5474054"/>
              <a:gd name="connsiteX1" fmla="*/ 5241597 w 5241704"/>
              <a:gd name="connsiteY1" fmla="*/ -112 h 5474054"/>
              <a:gd name="connsiteX2" fmla="*/ 5241597 w 5241704"/>
              <a:gd name="connsiteY2" fmla="*/ 5473943 h 5474054"/>
              <a:gd name="connsiteX3" fmla="*/ -107 w 5241704"/>
              <a:gd name="connsiteY3" fmla="*/ 5473943 h 5474054"/>
            </a:gdLst>
            <a:ahLst/>
            <a:cxnLst>
              <a:cxn ang="0">
                <a:pos x="connsiteX0" y="connsiteY0"/>
              </a:cxn>
              <a:cxn ang="0">
                <a:pos x="connsiteX1" y="connsiteY1"/>
              </a:cxn>
              <a:cxn ang="0">
                <a:pos x="connsiteX2" y="connsiteY2"/>
              </a:cxn>
              <a:cxn ang="0">
                <a:pos x="connsiteX3" y="connsiteY3"/>
              </a:cxn>
            </a:cxnLst>
            <a:rect l="l" t="t" r="r" b="b"/>
            <a:pathLst>
              <a:path w="5241704" h="5474054">
                <a:moveTo>
                  <a:pt x="-107" y="-112"/>
                </a:moveTo>
                <a:lnTo>
                  <a:pt x="5241597" y="-112"/>
                </a:lnTo>
                <a:lnTo>
                  <a:pt x="5241597" y="5473943"/>
                </a:lnTo>
                <a:lnTo>
                  <a:pt x="-107" y="5473943"/>
                </a:lnTo>
                <a:close/>
              </a:path>
            </a:pathLst>
          </a:custGeom>
        </p:spPr>
      </p:pic>
      <p:sp>
        <p:nvSpPr>
          <p:cNvPr id="21" name="Freeform 20">
            <a:extLst>
              <a:ext uri="{FF2B5EF4-FFF2-40B4-BE49-F238E27FC236}">
                <a16:creationId xmlns:a16="http://schemas.microsoft.com/office/drawing/2014/main" id="{AC286E1E-0891-A457-BDA0-080AB4AB31AB}"/>
              </a:ext>
            </a:extLst>
          </p:cNvPr>
          <p:cNvSpPr/>
          <p:nvPr/>
        </p:nvSpPr>
        <p:spPr>
          <a:xfrm>
            <a:off x="7384761" y="4473814"/>
            <a:ext cx="743569" cy="1836858"/>
          </a:xfrm>
          <a:custGeom>
            <a:avLst/>
            <a:gdLst>
              <a:gd name="connsiteX0" fmla="*/ 0 w 743569"/>
              <a:gd name="connsiteY0" fmla="*/ 0 h 1836858"/>
              <a:gd name="connsiteX1" fmla="*/ 144661 w 743569"/>
              <a:gd name="connsiteY1" fmla="*/ 31504 h 1836858"/>
              <a:gd name="connsiteX2" fmla="*/ 215487 w 743569"/>
              <a:gd name="connsiteY2" fmla="*/ 56386 h 1836858"/>
              <a:gd name="connsiteX3" fmla="*/ 743570 w 743569"/>
              <a:gd name="connsiteY3" fmla="*/ 892945 h 1836858"/>
              <a:gd name="connsiteX4" fmla="*/ 178970 w 743569"/>
              <a:gd name="connsiteY4" fmla="*/ 1795723 h 1836858"/>
              <a:gd name="connsiteX5" fmla="*/ 23475 w 743569"/>
              <a:gd name="connsiteY5" fmla="*/ 1836858 h 183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569" h="1836858">
                <a:moveTo>
                  <a:pt x="0" y="0"/>
                </a:moveTo>
                <a:cubicBezTo>
                  <a:pt x="50160" y="6822"/>
                  <a:pt x="98514" y="17457"/>
                  <a:pt x="144661" y="31504"/>
                </a:cubicBezTo>
                <a:cubicBezTo>
                  <a:pt x="168938" y="38928"/>
                  <a:pt x="192413" y="47156"/>
                  <a:pt x="215487" y="56386"/>
                </a:cubicBezTo>
                <a:cubicBezTo>
                  <a:pt x="539921" y="186415"/>
                  <a:pt x="743570" y="497842"/>
                  <a:pt x="743570" y="892945"/>
                </a:cubicBezTo>
                <a:cubicBezTo>
                  <a:pt x="743570" y="1288048"/>
                  <a:pt x="546542" y="1664289"/>
                  <a:pt x="178970" y="1795723"/>
                </a:cubicBezTo>
                <a:cubicBezTo>
                  <a:pt x="129011" y="1813582"/>
                  <a:pt x="77045" y="1827427"/>
                  <a:pt x="23475" y="1836858"/>
                </a:cubicBezTo>
              </a:path>
            </a:pathLst>
          </a:custGeom>
          <a:noFill/>
          <a:ln w="20032" cap="flat">
            <a:solidFill>
              <a:srgbClr val="000000"/>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DB0D3B8-38D5-12D3-6849-D631F7A8A89D}"/>
              </a:ext>
            </a:extLst>
          </p:cNvPr>
          <p:cNvSpPr/>
          <p:nvPr/>
        </p:nvSpPr>
        <p:spPr>
          <a:xfrm>
            <a:off x="7339268" y="6247245"/>
            <a:ext cx="144059" cy="144075"/>
          </a:xfrm>
          <a:custGeom>
            <a:avLst/>
            <a:gdLst>
              <a:gd name="connsiteX0" fmla="*/ 144059 w 144059"/>
              <a:gd name="connsiteY0" fmla="*/ 72037 h 144075"/>
              <a:gd name="connsiteX1" fmla="*/ 72030 w 144059"/>
              <a:gd name="connsiteY1" fmla="*/ 144075 h 144075"/>
              <a:gd name="connsiteX2" fmla="*/ 0 w 144059"/>
              <a:gd name="connsiteY2" fmla="*/ 72037 h 144075"/>
              <a:gd name="connsiteX3" fmla="*/ 72030 w 144059"/>
              <a:gd name="connsiteY3" fmla="*/ 0 h 144075"/>
              <a:gd name="connsiteX4" fmla="*/ 144059 w 144059"/>
              <a:gd name="connsiteY4" fmla="*/ 72037 h 14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59" h="144075">
                <a:moveTo>
                  <a:pt x="144059" y="72037"/>
                </a:moveTo>
                <a:cubicBezTo>
                  <a:pt x="144059" y="111823"/>
                  <a:pt x="111810" y="144075"/>
                  <a:pt x="72030" y="144075"/>
                </a:cubicBezTo>
                <a:cubicBezTo>
                  <a:pt x="32249" y="144075"/>
                  <a:pt x="0" y="111823"/>
                  <a:pt x="0" y="72037"/>
                </a:cubicBezTo>
                <a:cubicBezTo>
                  <a:pt x="0" y="32252"/>
                  <a:pt x="32249" y="0"/>
                  <a:pt x="72030" y="0"/>
                </a:cubicBezTo>
                <a:cubicBezTo>
                  <a:pt x="111810" y="0"/>
                  <a:pt x="144059" y="32252"/>
                  <a:pt x="144059" y="72037"/>
                </a:cubicBezTo>
                <a:close/>
              </a:path>
            </a:pathLst>
          </a:custGeom>
          <a:solidFill>
            <a:srgbClr val="F1C043"/>
          </a:solidFill>
          <a:ln w="20032"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4EDC212D-81CA-4F65-21F2-1DF71FE8FEA2}"/>
              </a:ext>
            </a:extLst>
          </p:cNvPr>
          <p:cNvSpPr/>
          <p:nvPr/>
        </p:nvSpPr>
        <p:spPr>
          <a:xfrm>
            <a:off x="7317495" y="4419378"/>
            <a:ext cx="144059" cy="144075"/>
          </a:xfrm>
          <a:custGeom>
            <a:avLst/>
            <a:gdLst>
              <a:gd name="connsiteX0" fmla="*/ 144059 w 144059"/>
              <a:gd name="connsiteY0" fmla="*/ 72038 h 144075"/>
              <a:gd name="connsiteX1" fmla="*/ 72030 w 144059"/>
              <a:gd name="connsiteY1" fmla="*/ 144075 h 144075"/>
              <a:gd name="connsiteX2" fmla="*/ 0 w 144059"/>
              <a:gd name="connsiteY2" fmla="*/ 72038 h 144075"/>
              <a:gd name="connsiteX3" fmla="*/ 72030 w 144059"/>
              <a:gd name="connsiteY3" fmla="*/ 0 h 144075"/>
              <a:gd name="connsiteX4" fmla="*/ 144059 w 144059"/>
              <a:gd name="connsiteY4" fmla="*/ 72038 h 14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59" h="144075">
                <a:moveTo>
                  <a:pt x="144059" y="72038"/>
                </a:moveTo>
                <a:cubicBezTo>
                  <a:pt x="144059" y="111823"/>
                  <a:pt x="111810" y="144075"/>
                  <a:pt x="72030" y="144075"/>
                </a:cubicBezTo>
                <a:cubicBezTo>
                  <a:pt x="32249" y="144075"/>
                  <a:pt x="0" y="111823"/>
                  <a:pt x="0" y="72038"/>
                </a:cubicBezTo>
                <a:cubicBezTo>
                  <a:pt x="0" y="32252"/>
                  <a:pt x="32249" y="0"/>
                  <a:pt x="72030" y="0"/>
                </a:cubicBezTo>
                <a:cubicBezTo>
                  <a:pt x="111810" y="0"/>
                  <a:pt x="144059" y="32252"/>
                  <a:pt x="144059" y="72038"/>
                </a:cubicBezTo>
                <a:close/>
              </a:path>
            </a:pathLst>
          </a:custGeom>
          <a:solidFill>
            <a:srgbClr val="EA335B"/>
          </a:solidFill>
          <a:ln w="200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5D49734-514E-8F4D-9BF7-9553F7A48B71}"/>
              </a:ext>
            </a:extLst>
          </p:cNvPr>
          <p:cNvSpPr/>
          <p:nvPr/>
        </p:nvSpPr>
        <p:spPr>
          <a:xfrm>
            <a:off x="7317494" y="5314363"/>
            <a:ext cx="144059" cy="144075"/>
          </a:xfrm>
          <a:custGeom>
            <a:avLst/>
            <a:gdLst>
              <a:gd name="connsiteX0" fmla="*/ 144059 w 144059"/>
              <a:gd name="connsiteY0" fmla="*/ 72038 h 144075"/>
              <a:gd name="connsiteX1" fmla="*/ 72030 w 144059"/>
              <a:gd name="connsiteY1" fmla="*/ 144075 h 144075"/>
              <a:gd name="connsiteX2" fmla="*/ 0 w 144059"/>
              <a:gd name="connsiteY2" fmla="*/ 72038 h 144075"/>
              <a:gd name="connsiteX3" fmla="*/ 72030 w 144059"/>
              <a:gd name="connsiteY3" fmla="*/ 0 h 144075"/>
              <a:gd name="connsiteX4" fmla="*/ 144059 w 144059"/>
              <a:gd name="connsiteY4" fmla="*/ 72038 h 14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59" h="144075">
                <a:moveTo>
                  <a:pt x="144059" y="72038"/>
                </a:moveTo>
                <a:cubicBezTo>
                  <a:pt x="144059" y="111823"/>
                  <a:pt x="111810" y="144075"/>
                  <a:pt x="72030" y="144075"/>
                </a:cubicBezTo>
                <a:cubicBezTo>
                  <a:pt x="32249" y="144075"/>
                  <a:pt x="0" y="111823"/>
                  <a:pt x="0" y="72038"/>
                </a:cubicBezTo>
                <a:cubicBezTo>
                  <a:pt x="0" y="32252"/>
                  <a:pt x="32249" y="0"/>
                  <a:pt x="72030" y="0"/>
                </a:cubicBezTo>
                <a:cubicBezTo>
                  <a:pt x="111810" y="0"/>
                  <a:pt x="144059" y="32252"/>
                  <a:pt x="144059" y="72038"/>
                </a:cubicBezTo>
                <a:close/>
              </a:path>
            </a:pathLst>
          </a:custGeom>
          <a:solidFill>
            <a:schemeClr val="bg1">
              <a:lumMod val="65000"/>
            </a:schemeClr>
          </a:solidFill>
          <a:ln w="20032" cap="flat">
            <a:solidFill>
              <a:schemeClr val="bg1">
                <a:lumMod val="65000"/>
              </a:schemeClr>
            </a:solid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B6FBAC0E-41A0-BCD9-F58D-E193FF036421}"/>
              </a:ext>
            </a:extLst>
          </p:cNvPr>
          <p:cNvSpPr/>
          <p:nvPr/>
        </p:nvSpPr>
        <p:spPr>
          <a:xfrm>
            <a:off x="7461553" y="6180835"/>
            <a:ext cx="186795" cy="170161"/>
          </a:xfrm>
          <a:custGeom>
            <a:avLst/>
            <a:gdLst>
              <a:gd name="connsiteX0" fmla="*/ 186795 w 186795"/>
              <a:gd name="connsiteY0" fmla="*/ 170161 h 170161"/>
              <a:gd name="connsiteX1" fmla="*/ 144862 w 186795"/>
              <a:gd name="connsiteY1" fmla="*/ 0 h 170161"/>
              <a:gd name="connsiteX2" fmla="*/ 0 w 186795"/>
              <a:gd name="connsiteY2" fmla="*/ 132036 h 170161"/>
              <a:gd name="connsiteX3" fmla="*/ 186795 w 186795"/>
              <a:gd name="connsiteY3" fmla="*/ 170161 h 170161"/>
            </a:gdLst>
            <a:ahLst/>
            <a:cxnLst>
              <a:cxn ang="0">
                <a:pos x="connsiteX0" y="connsiteY0"/>
              </a:cxn>
              <a:cxn ang="0">
                <a:pos x="connsiteX1" y="connsiteY1"/>
              </a:cxn>
              <a:cxn ang="0">
                <a:pos x="connsiteX2" y="connsiteY2"/>
              </a:cxn>
              <a:cxn ang="0">
                <a:pos x="connsiteX3" y="connsiteY3"/>
              </a:cxn>
            </a:cxnLst>
            <a:rect l="l" t="t" r="r" b="b"/>
            <a:pathLst>
              <a:path w="186795" h="170161">
                <a:moveTo>
                  <a:pt x="186795" y="170161"/>
                </a:moveTo>
                <a:lnTo>
                  <a:pt x="144862" y="0"/>
                </a:lnTo>
                <a:lnTo>
                  <a:pt x="0" y="132036"/>
                </a:lnTo>
                <a:lnTo>
                  <a:pt x="186795" y="170161"/>
                </a:lnTo>
                <a:close/>
              </a:path>
            </a:pathLst>
          </a:custGeom>
          <a:solidFill>
            <a:srgbClr val="000000"/>
          </a:solidFill>
          <a:ln w="20032" cap="flat">
            <a:noFill/>
            <a:prstDash val="solid"/>
            <a:miter/>
          </a:ln>
        </p:spPr>
        <p:txBody>
          <a:bodyPr rtlCol="0" anchor="ctr"/>
          <a:lstStyle/>
          <a:p>
            <a:endParaRPr lang="en-US" dirty="0"/>
          </a:p>
        </p:txBody>
      </p:sp>
      <p:sp>
        <p:nvSpPr>
          <p:cNvPr id="28" name="Google Shape;154;p23">
            <a:extLst>
              <a:ext uri="{FF2B5EF4-FFF2-40B4-BE49-F238E27FC236}">
                <a16:creationId xmlns:a16="http://schemas.microsoft.com/office/drawing/2014/main" id="{C00A295E-B915-DCF1-65DC-8C7C21813E49}"/>
              </a:ext>
            </a:extLst>
          </p:cNvPr>
          <p:cNvSpPr txBox="1"/>
          <p:nvPr/>
        </p:nvSpPr>
        <p:spPr>
          <a:xfrm>
            <a:off x="6934843" y="3864793"/>
            <a:ext cx="3720254" cy="461635"/>
          </a:xfrm>
          <a:prstGeom prst="rect">
            <a:avLst/>
          </a:prstGeom>
          <a:noFill/>
          <a:ln>
            <a:noFill/>
          </a:ln>
        </p:spPr>
        <p:txBody>
          <a:bodyPr spcFirstLastPara="1" wrap="square" lIns="91425" tIns="91425" rIns="91425" bIns="91425" anchor="t" anchorCtr="0">
            <a:spAutoFit/>
          </a:bodyPr>
          <a:lstStyle/>
          <a:p>
            <a:r>
              <a:rPr lang="en" b="1" dirty="0">
                <a:solidFill>
                  <a:schemeClr val="tx1"/>
                </a:solidFill>
                <a:latin typeface="Arial" panose="020B0604020202020204" pitchFamily="34" charset="0"/>
                <a:cs typeface="Arial" panose="020B0604020202020204" pitchFamily="34" charset="0"/>
              </a:rPr>
              <a:t>G</a:t>
            </a:r>
            <a:r>
              <a:rPr lang="en" b="1" dirty="0">
                <a:solidFill>
                  <a:srgbClr val="D91C5C"/>
                </a:solidFill>
                <a:latin typeface="Arial" panose="020B0604020202020204" pitchFamily="34" charset="0"/>
                <a:cs typeface="Arial" panose="020B0604020202020204" pitchFamily="34" charset="0"/>
              </a:rPr>
              <a:t>02</a:t>
            </a:r>
            <a:r>
              <a:rPr lang="en" b="1" dirty="0">
                <a:solidFill>
                  <a:srgbClr val="FF0000"/>
                </a:solidFill>
                <a:latin typeface="Arial" panose="020B0604020202020204" pitchFamily="34" charset="0"/>
                <a:cs typeface="Arial" panose="020B0604020202020204" pitchFamily="34" charset="0"/>
              </a:rPr>
              <a:t> </a:t>
            </a:r>
            <a:endParaRPr b="1" dirty="0">
              <a:solidFill>
                <a:schemeClr val="bg1">
                  <a:lumMod val="65000"/>
                </a:schemeClr>
              </a:solidFill>
              <a:latin typeface="Arial" panose="020B0604020202020204" pitchFamily="34" charset="0"/>
              <a:cs typeface="Arial" panose="020B0604020202020204" pitchFamily="34" charset="0"/>
            </a:endParaRPr>
          </a:p>
        </p:txBody>
      </p:sp>
      <p:sp>
        <p:nvSpPr>
          <p:cNvPr id="29" name="Google Shape;154;p23">
            <a:extLst>
              <a:ext uri="{FF2B5EF4-FFF2-40B4-BE49-F238E27FC236}">
                <a16:creationId xmlns:a16="http://schemas.microsoft.com/office/drawing/2014/main" id="{BEE91371-D07D-B711-38E3-CA7FA64DD41F}"/>
              </a:ext>
            </a:extLst>
          </p:cNvPr>
          <p:cNvSpPr txBox="1"/>
          <p:nvPr/>
        </p:nvSpPr>
        <p:spPr>
          <a:xfrm>
            <a:off x="6293196" y="5156582"/>
            <a:ext cx="3720254" cy="461635"/>
          </a:xfrm>
          <a:prstGeom prst="rect">
            <a:avLst/>
          </a:prstGeom>
          <a:noFill/>
          <a:ln>
            <a:noFill/>
          </a:ln>
        </p:spPr>
        <p:txBody>
          <a:bodyPr spcFirstLastPara="1" wrap="square" lIns="91425" tIns="91425" rIns="91425" bIns="91425" anchor="t" anchorCtr="0">
            <a:spAutoFit/>
          </a:bodyPr>
          <a:lstStyle/>
          <a:p>
            <a:r>
              <a:rPr lang="en" b="1" dirty="0">
                <a:solidFill>
                  <a:schemeClr val="tx1"/>
                </a:solidFill>
                <a:latin typeface="Arial" panose="020B0604020202020204" pitchFamily="34" charset="0"/>
                <a:cs typeface="Arial" panose="020B0604020202020204" pitchFamily="34" charset="0"/>
              </a:rPr>
              <a:t>I</a:t>
            </a:r>
            <a:r>
              <a:rPr lang="en" b="1" dirty="0">
                <a:solidFill>
                  <a:schemeClr val="bg1">
                    <a:lumMod val="65000"/>
                  </a:schemeClr>
                </a:solidFill>
                <a:latin typeface="Arial" panose="020B0604020202020204" pitchFamily="34" charset="0"/>
                <a:cs typeface="Arial" panose="020B0604020202020204" pitchFamily="34" charset="0"/>
              </a:rPr>
              <a:t>50</a:t>
            </a:r>
            <a:r>
              <a:rPr lang="en" b="1" dirty="0">
                <a:solidFill>
                  <a:srgbClr val="0000FF"/>
                </a:solidFill>
                <a:latin typeface="Arial" panose="020B0604020202020204" pitchFamily="34" charset="0"/>
                <a:cs typeface="Arial" panose="020B0604020202020204" pitchFamily="34" charset="0"/>
              </a:rPr>
              <a:t> </a:t>
            </a:r>
            <a:r>
              <a:rPr lang="en" b="1" dirty="0">
                <a:solidFill>
                  <a:schemeClr val="tx1"/>
                </a:solidFill>
                <a:latin typeface="Arial" panose="020B0604020202020204" pitchFamily="34" charset="0"/>
                <a:cs typeface="Arial" panose="020B0604020202020204" pitchFamily="34" charset="0"/>
              </a:rPr>
              <a:t>J</a:t>
            </a:r>
            <a:r>
              <a:rPr lang="en" b="1" dirty="0">
                <a:solidFill>
                  <a:schemeClr val="bg1">
                    <a:lumMod val="65000"/>
                  </a:schemeClr>
                </a:solidFill>
                <a:latin typeface="Arial" panose="020B0604020202020204" pitchFamily="34" charset="0"/>
                <a:cs typeface="Arial" panose="020B0604020202020204" pitchFamily="34" charset="0"/>
              </a:rPr>
              <a:t>0</a:t>
            </a:r>
            <a:endParaRPr b="1" dirty="0">
              <a:solidFill>
                <a:schemeClr val="bg1">
                  <a:lumMod val="65000"/>
                </a:schemeClr>
              </a:solidFill>
              <a:latin typeface="Arial" panose="020B0604020202020204" pitchFamily="34" charset="0"/>
              <a:cs typeface="Arial" panose="020B0604020202020204" pitchFamily="34" charset="0"/>
            </a:endParaRPr>
          </a:p>
        </p:txBody>
      </p:sp>
      <p:sp>
        <p:nvSpPr>
          <p:cNvPr id="30" name="Google Shape;154;p23">
            <a:extLst>
              <a:ext uri="{FF2B5EF4-FFF2-40B4-BE49-F238E27FC236}">
                <a16:creationId xmlns:a16="http://schemas.microsoft.com/office/drawing/2014/main" id="{5203D7A5-204B-92F9-0C0C-E493C42FE4CF}"/>
              </a:ext>
            </a:extLst>
          </p:cNvPr>
          <p:cNvSpPr txBox="1"/>
          <p:nvPr/>
        </p:nvSpPr>
        <p:spPr>
          <a:xfrm>
            <a:off x="6934843" y="6485217"/>
            <a:ext cx="3720254" cy="461635"/>
          </a:xfrm>
          <a:prstGeom prst="rect">
            <a:avLst/>
          </a:prstGeom>
          <a:noFill/>
          <a:ln>
            <a:noFill/>
          </a:ln>
        </p:spPr>
        <p:txBody>
          <a:bodyPr spcFirstLastPara="1" wrap="square" lIns="91425" tIns="91425" rIns="91425" bIns="91425" anchor="t" anchorCtr="0">
            <a:spAutoFit/>
          </a:bodyPr>
          <a:lstStyle/>
          <a:p>
            <a:r>
              <a:rPr lang="en" b="1" dirty="0">
                <a:solidFill>
                  <a:schemeClr val="tx1"/>
                </a:solidFill>
                <a:latin typeface="Arial" panose="020B0604020202020204" pitchFamily="34" charset="0"/>
                <a:cs typeface="Arial" panose="020B0604020202020204" pitchFamily="34" charset="0"/>
              </a:rPr>
              <a:t>X</a:t>
            </a:r>
            <a:r>
              <a:rPr lang="en" b="1" dirty="0">
                <a:solidFill>
                  <a:srgbClr val="F1C043"/>
                </a:solidFill>
                <a:latin typeface="Arial" panose="020B0604020202020204" pitchFamily="34" charset="0"/>
                <a:cs typeface="Arial" panose="020B0604020202020204" pitchFamily="34" charset="0"/>
              </a:rPr>
              <a:t>100 </a:t>
            </a:r>
            <a:r>
              <a:rPr lang="en" b="1" dirty="0">
                <a:solidFill>
                  <a:schemeClr val="tx1"/>
                </a:solidFill>
                <a:latin typeface="Arial" panose="020B0604020202020204" pitchFamily="34" charset="0"/>
                <a:cs typeface="Arial" panose="020B0604020202020204" pitchFamily="34" charset="0"/>
              </a:rPr>
              <a:t>Y</a:t>
            </a:r>
            <a:r>
              <a:rPr lang="en" b="1" dirty="0">
                <a:solidFill>
                  <a:srgbClr val="F1C043"/>
                </a:solidFill>
                <a:latin typeface="Arial" panose="020B0604020202020204" pitchFamily="34" charset="0"/>
                <a:cs typeface="Arial" panose="020B0604020202020204" pitchFamily="34" charset="0"/>
              </a:rPr>
              <a:t>0</a:t>
            </a:r>
            <a:r>
              <a:rPr lang="en" b="1" dirty="0">
                <a:solidFill>
                  <a:schemeClr val="accent5"/>
                </a:solidFill>
                <a:latin typeface="Arial" panose="020B0604020202020204" pitchFamily="34" charset="0"/>
                <a:cs typeface="Arial" panose="020B0604020202020204" pitchFamily="34" charset="0"/>
              </a:rPr>
              <a:t> </a:t>
            </a:r>
            <a:endParaRPr b="1" dirty="0">
              <a:solidFill>
                <a:schemeClr val="bg1">
                  <a:lumMod val="65000"/>
                </a:schemeClr>
              </a:solidFill>
              <a:latin typeface="Arial" panose="020B0604020202020204" pitchFamily="34" charset="0"/>
              <a:cs typeface="Arial" panose="020B0604020202020204" pitchFamily="34" charset="0"/>
            </a:endParaRPr>
          </a:p>
        </p:txBody>
      </p:sp>
      <p:sp>
        <p:nvSpPr>
          <p:cNvPr id="33" name="Content Placeholder 11">
            <a:extLst>
              <a:ext uri="{FF2B5EF4-FFF2-40B4-BE49-F238E27FC236}">
                <a16:creationId xmlns:a16="http://schemas.microsoft.com/office/drawing/2014/main" id="{2A5309C7-7635-3C42-B314-7A8DB57A887B}"/>
              </a:ext>
            </a:extLst>
          </p:cNvPr>
          <p:cNvSpPr txBox="1">
            <a:spLocks/>
          </p:cNvSpPr>
          <p:nvPr/>
        </p:nvSpPr>
        <p:spPr>
          <a:xfrm>
            <a:off x="3841187" y="2780065"/>
            <a:ext cx="5166000" cy="5400000"/>
          </a:xfrm>
          <a:prstGeom prst="rect">
            <a:avLst/>
          </a:prstGeom>
          <a:noFill/>
          <a:ln w="29209">
            <a:gradFill flip="none" rotWithShape="1">
              <a:gsLst>
                <a:gs pos="21000">
                  <a:srgbClr val="D91C5C"/>
                </a:gs>
                <a:gs pos="100000">
                  <a:srgbClr val="FFD600"/>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en-GB" sz="1800" dirty="0"/>
          </a:p>
        </p:txBody>
      </p:sp>
      <p:sp>
        <p:nvSpPr>
          <p:cNvPr id="34" name="Oval 33">
            <a:extLst>
              <a:ext uri="{FF2B5EF4-FFF2-40B4-BE49-F238E27FC236}">
                <a16:creationId xmlns:a16="http://schemas.microsoft.com/office/drawing/2014/main" id="{969EE0EB-CFA9-6A14-86C2-22A60BE69070}"/>
              </a:ext>
            </a:extLst>
          </p:cNvPr>
          <p:cNvSpPr/>
          <p:nvPr/>
        </p:nvSpPr>
        <p:spPr>
          <a:xfrm>
            <a:off x="9558353" y="4198985"/>
            <a:ext cx="335506" cy="335506"/>
          </a:xfrm>
          <a:prstGeom prst="ellipse">
            <a:avLst/>
          </a:prstGeom>
          <a:solidFill>
            <a:srgbClr val="D9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F01D589-B02F-E669-7C9F-A73B7D15E670}"/>
              </a:ext>
            </a:extLst>
          </p:cNvPr>
          <p:cNvSpPr/>
          <p:nvPr/>
        </p:nvSpPr>
        <p:spPr>
          <a:xfrm>
            <a:off x="9558353" y="6941322"/>
            <a:ext cx="335506" cy="33550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A23678A-F0B6-9F2C-3D02-FC077935D9CF}"/>
              </a:ext>
            </a:extLst>
          </p:cNvPr>
          <p:cNvSpPr/>
          <p:nvPr/>
        </p:nvSpPr>
        <p:spPr>
          <a:xfrm>
            <a:off x="9558353" y="5576141"/>
            <a:ext cx="335506" cy="335506"/>
          </a:xfrm>
          <a:prstGeom prst="ellipse">
            <a:avLst/>
          </a:prstGeom>
          <a:solidFill>
            <a:srgbClr val="F1C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456733E1-8C5B-DC1C-FA54-D1A365A4413D}"/>
              </a:ext>
            </a:extLst>
          </p:cNvPr>
          <p:cNvSpPr/>
          <p:nvPr/>
        </p:nvSpPr>
        <p:spPr>
          <a:xfrm>
            <a:off x="586585" y="4154158"/>
            <a:ext cx="335506" cy="335506"/>
          </a:xfrm>
          <a:prstGeom prst="ellipse">
            <a:avLst/>
          </a:prstGeom>
          <a:solidFill>
            <a:srgbClr val="3D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lide Number Placeholder 5">
            <a:extLst>
              <a:ext uri="{FF2B5EF4-FFF2-40B4-BE49-F238E27FC236}">
                <a16:creationId xmlns:a16="http://schemas.microsoft.com/office/drawing/2014/main" id="{412EFACA-1C9A-6F7B-15C4-02C536B09B2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40" name="Footer Placeholder 3">
            <a:extLst>
              <a:ext uri="{FF2B5EF4-FFF2-40B4-BE49-F238E27FC236}">
                <a16:creationId xmlns:a16="http://schemas.microsoft.com/office/drawing/2014/main" id="{6ED2DED0-F3CF-AE2D-B612-5B47752C53A9}"/>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sp>
        <p:nvSpPr>
          <p:cNvPr id="16" name="Oval 15">
            <a:extLst>
              <a:ext uri="{FF2B5EF4-FFF2-40B4-BE49-F238E27FC236}">
                <a16:creationId xmlns:a16="http://schemas.microsoft.com/office/drawing/2014/main" id="{946622D3-BDA2-4F6A-7BEA-0C316DBD805C}"/>
              </a:ext>
            </a:extLst>
          </p:cNvPr>
          <p:cNvSpPr/>
          <p:nvPr/>
        </p:nvSpPr>
        <p:spPr>
          <a:xfrm>
            <a:off x="4029455" y="3028550"/>
            <a:ext cx="335506" cy="335506"/>
          </a:xfrm>
          <a:prstGeom prst="ellipse">
            <a:avLst/>
          </a:prstGeom>
          <a:solidFill>
            <a:srgbClr val="3D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458FDAE-698B-F926-AF4B-E3B7365994DF}"/>
              </a:ext>
            </a:extLst>
          </p:cNvPr>
          <p:cNvSpPr txBox="1"/>
          <p:nvPr/>
        </p:nvSpPr>
        <p:spPr>
          <a:xfrm>
            <a:off x="10101616" y="2887990"/>
            <a:ext cx="743569" cy="369332"/>
          </a:xfrm>
          <a:prstGeom prst="rect">
            <a:avLst/>
          </a:prstGeom>
          <a:noFill/>
        </p:spPr>
        <p:txBody>
          <a:bodyPr wrap="square">
            <a:spAutoFit/>
          </a:bodyPr>
          <a:lstStyle/>
          <a:p>
            <a:r>
              <a:rPr lang="en" sz="1800" b="1" dirty="0">
                <a:solidFill>
                  <a:schemeClr val="tx1"/>
                </a:solidFill>
                <a:latin typeface="Arial" panose="020B0604020202020204" pitchFamily="34" charset="0"/>
                <a:cs typeface="Arial" panose="020B0604020202020204" pitchFamily="34" charset="0"/>
              </a:rPr>
              <a:t>G</a:t>
            </a:r>
            <a:r>
              <a:rPr lang="en" sz="1800" b="1" dirty="0">
                <a:solidFill>
                  <a:srgbClr val="D91C5C"/>
                </a:solidFill>
                <a:latin typeface="Arial" panose="020B0604020202020204" pitchFamily="34" charset="0"/>
                <a:cs typeface="Arial" panose="020B0604020202020204" pitchFamily="34" charset="0"/>
              </a:rPr>
              <a:t>02</a:t>
            </a:r>
            <a:endParaRPr lang="en-US" dirty="0"/>
          </a:p>
        </p:txBody>
      </p:sp>
      <p:sp>
        <p:nvSpPr>
          <p:cNvPr id="15" name="TextBox 14">
            <a:extLst>
              <a:ext uri="{FF2B5EF4-FFF2-40B4-BE49-F238E27FC236}">
                <a16:creationId xmlns:a16="http://schemas.microsoft.com/office/drawing/2014/main" id="{E874914A-3C58-555D-381F-BE72BCC7C530}"/>
              </a:ext>
            </a:extLst>
          </p:cNvPr>
          <p:cNvSpPr txBox="1"/>
          <p:nvPr/>
        </p:nvSpPr>
        <p:spPr>
          <a:xfrm>
            <a:off x="10813274" y="2887990"/>
            <a:ext cx="1026160" cy="369332"/>
          </a:xfrm>
          <a:prstGeom prst="rect">
            <a:avLst/>
          </a:prstGeom>
          <a:noFill/>
        </p:spPr>
        <p:txBody>
          <a:bodyPr wrap="square">
            <a:spAutoFit/>
          </a:bodyPr>
          <a:lstStyle/>
          <a:p>
            <a:r>
              <a:rPr lang="en" sz="1800" b="1" dirty="0">
                <a:solidFill>
                  <a:schemeClr val="tx1"/>
                </a:solidFill>
                <a:latin typeface="Arial" panose="020B0604020202020204" pitchFamily="34" charset="0"/>
                <a:cs typeface="Arial" panose="020B0604020202020204" pitchFamily="34" charset="0"/>
              </a:rPr>
              <a:t>X</a:t>
            </a:r>
            <a:r>
              <a:rPr lang="en" sz="1800" b="1" dirty="0">
                <a:solidFill>
                  <a:srgbClr val="F1C043"/>
                </a:solidFill>
                <a:latin typeface="Arial" panose="020B0604020202020204" pitchFamily="34" charset="0"/>
                <a:cs typeface="Arial" panose="020B0604020202020204" pitchFamily="34" charset="0"/>
              </a:rPr>
              <a:t>100</a:t>
            </a:r>
            <a:endParaRPr lang="en-US" dirty="0"/>
          </a:p>
        </p:txBody>
      </p:sp>
      <p:sp>
        <p:nvSpPr>
          <p:cNvPr id="18" name="TextBox 17">
            <a:extLst>
              <a:ext uri="{FF2B5EF4-FFF2-40B4-BE49-F238E27FC236}">
                <a16:creationId xmlns:a16="http://schemas.microsoft.com/office/drawing/2014/main" id="{AA2764D4-5E43-341C-C45C-8B8E4209FB18}"/>
              </a:ext>
            </a:extLst>
          </p:cNvPr>
          <p:cNvSpPr txBox="1"/>
          <p:nvPr/>
        </p:nvSpPr>
        <p:spPr>
          <a:xfrm>
            <a:off x="11326354" y="2879234"/>
            <a:ext cx="641111" cy="369332"/>
          </a:xfrm>
          <a:prstGeom prst="rect">
            <a:avLst/>
          </a:prstGeom>
          <a:noFill/>
        </p:spPr>
        <p:txBody>
          <a:bodyPr wrap="square">
            <a:spAutoFit/>
          </a:bodyPr>
          <a:lstStyle/>
          <a:p>
            <a:pPr marL="127000" lvl="0" algn="ctr" rtl="0">
              <a:lnSpc>
                <a:spcPct val="100000"/>
              </a:lnSpc>
              <a:spcBef>
                <a:spcPts val="1200"/>
              </a:spcBef>
              <a:spcAft>
                <a:spcPts val="0"/>
              </a:spcAft>
              <a:buClr>
                <a:schemeClr val="dk1"/>
              </a:buClr>
              <a:buSzPts val="1600"/>
            </a:pPr>
            <a:r>
              <a:rPr lang="en" sz="1800" b="1" dirty="0">
                <a:solidFill>
                  <a:schemeClr val="tx1"/>
                </a:solidFill>
                <a:latin typeface="Arial" panose="020B0604020202020204" pitchFamily="34" charset="0"/>
                <a:cs typeface="Arial" panose="020B0604020202020204" pitchFamily="34" charset="0"/>
              </a:rPr>
              <a:t>Y</a:t>
            </a:r>
            <a:r>
              <a:rPr lang="en" sz="1800" b="1" dirty="0">
                <a:solidFill>
                  <a:srgbClr val="F1C043"/>
                </a:solidFill>
                <a:latin typeface="Arial" panose="020B0604020202020204" pitchFamily="34" charset="0"/>
                <a:cs typeface="Arial" panose="020B0604020202020204" pitchFamily="34" charset="0"/>
              </a:rPr>
              <a:t>0</a:t>
            </a:r>
            <a:endParaRPr lang="en-GB" sz="1800" dirty="0">
              <a:solidFill>
                <a:schemeClr val="dk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51B92A8-53FF-7C66-BF4A-AEEEB00411D2}"/>
              </a:ext>
            </a:extLst>
          </p:cNvPr>
          <p:cNvSpPr txBox="1"/>
          <p:nvPr/>
        </p:nvSpPr>
        <p:spPr>
          <a:xfrm>
            <a:off x="11815572" y="2878590"/>
            <a:ext cx="822960" cy="369332"/>
          </a:xfrm>
          <a:prstGeom prst="rect">
            <a:avLst/>
          </a:prstGeom>
          <a:noFill/>
        </p:spPr>
        <p:txBody>
          <a:bodyPr wrap="square">
            <a:spAutoFit/>
          </a:bodyPr>
          <a:lstStyle/>
          <a:p>
            <a:pPr marL="127000" lvl="0" algn="ctr" rtl="0">
              <a:lnSpc>
                <a:spcPct val="100000"/>
              </a:lnSpc>
              <a:spcBef>
                <a:spcPts val="1200"/>
              </a:spcBef>
              <a:spcAft>
                <a:spcPts val="0"/>
              </a:spcAft>
              <a:buClr>
                <a:schemeClr val="dk1"/>
              </a:buClr>
              <a:buSzPts val="1600"/>
            </a:pPr>
            <a:r>
              <a:rPr lang="en" sz="1800" b="1" dirty="0">
                <a:solidFill>
                  <a:schemeClr val="tx1"/>
                </a:solidFill>
                <a:latin typeface="Arial" panose="020B0604020202020204" pitchFamily="34" charset="0"/>
                <a:cs typeface="Arial" panose="020B0604020202020204" pitchFamily="34" charset="0"/>
              </a:rPr>
              <a:t>I</a:t>
            </a:r>
            <a:r>
              <a:rPr lang="en" sz="1800" b="1" dirty="0">
                <a:solidFill>
                  <a:schemeClr val="bg1">
                    <a:lumMod val="65000"/>
                  </a:schemeClr>
                </a:solidFill>
                <a:latin typeface="Arial" panose="020B0604020202020204" pitchFamily="34" charset="0"/>
                <a:cs typeface="Arial" panose="020B0604020202020204" pitchFamily="34" charset="0"/>
              </a:rPr>
              <a:t>50</a:t>
            </a:r>
            <a:endParaRPr lang="en-GB" sz="1800" dirty="0">
              <a:solidFill>
                <a:schemeClr val="dk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EC61B9A-DC3D-475A-FB43-F466215073C3}"/>
              </a:ext>
            </a:extLst>
          </p:cNvPr>
          <p:cNvSpPr txBox="1"/>
          <p:nvPr/>
        </p:nvSpPr>
        <p:spPr>
          <a:xfrm>
            <a:off x="12187560" y="2877946"/>
            <a:ext cx="934720" cy="369332"/>
          </a:xfrm>
          <a:prstGeom prst="rect">
            <a:avLst/>
          </a:prstGeom>
          <a:noFill/>
        </p:spPr>
        <p:txBody>
          <a:bodyPr wrap="square">
            <a:spAutoFit/>
          </a:bodyPr>
          <a:lstStyle/>
          <a:p>
            <a:pPr marL="127000" lvl="0" algn="ctr" rtl="0">
              <a:lnSpc>
                <a:spcPct val="100000"/>
              </a:lnSpc>
              <a:spcBef>
                <a:spcPts val="1200"/>
              </a:spcBef>
              <a:spcAft>
                <a:spcPts val="0"/>
              </a:spcAft>
              <a:buClr>
                <a:schemeClr val="dk1"/>
              </a:buClr>
              <a:buSzPts val="1600"/>
            </a:pPr>
            <a:r>
              <a:rPr lang="en" sz="1800" b="1" dirty="0">
                <a:solidFill>
                  <a:schemeClr val="tx1"/>
                </a:solidFill>
                <a:latin typeface="Arial" panose="020B0604020202020204" pitchFamily="34" charset="0"/>
                <a:cs typeface="Arial" panose="020B0604020202020204" pitchFamily="34" charset="0"/>
              </a:rPr>
              <a:t>J</a:t>
            </a:r>
            <a:r>
              <a:rPr lang="en" sz="1800" b="1" dirty="0">
                <a:solidFill>
                  <a:schemeClr val="bg1">
                    <a:lumMod val="65000"/>
                  </a:schemeClr>
                </a:solidFill>
                <a:latin typeface="Arial" panose="020B0604020202020204" pitchFamily="34" charset="0"/>
                <a:cs typeface="Arial" panose="020B0604020202020204" pitchFamily="34" charset="0"/>
              </a:rPr>
              <a:t>0</a:t>
            </a:r>
            <a:endParaRPr lang="en-GB" sz="18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73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B7B1-0637-ED97-F7CA-3B07517E8EB5}"/>
              </a:ext>
            </a:extLst>
          </p:cNvPr>
          <p:cNvSpPr>
            <a:spLocks noGrp="1"/>
          </p:cNvSpPr>
          <p:nvPr>
            <p:ph type="title"/>
          </p:nvPr>
        </p:nvSpPr>
        <p:spPr/>
        <p:txBody>
          <a:bodyPr/>
          <a:lstStyle/>
          <a:p>
            <a:r>
              <a:rPr lang="en" dirty="0" err="1"/>
              <a:t>Optimising</a:t>
            </a:r>
            <a:r>
              <a:rPr lang="en" dirty="0"/>
              <a:t> G-code for safety and efficiency</a:t>
            </a:r>
            <a:endParaRPr lang="en-US" dirty="0"/>
          </a:p>
        </p:txBody>
      </p:sp>
      <p:sp>
        <p:nvSpPr>
          <p:cNvPr id="3" name="TextBox 2">
            <a:extLst>
              <a:ext uri="{FF2B5EF4-FFF2-40B4-BE49-F238E27FC236}">
                <a16:creationId xmlns:a16="http://schemas.microsoft.com/office/drawing/2014/main" id="{8B46BCA8-04D3-D3EE-3DAA-AD4C9EB1EA94}"/>
              </a:ext>
            </a:extLst>
          </p:cNvPr>
          <p:cNvSpPr txBox="1"/>
          <p:nvPr/>
        </p:nvSpPr>
        <p:spPr>
          <a:xfrm>
            <a:off x="379200" y="2278543"/>
            <a:ext cx="11859315"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GB" sz="1800" dirty="0"/>
              <a:t>A</a:t>
            </a:r>
            <a:r>
              <a:rPr lang="en-GB" sz="1800" b="0" i="0" u="none" strike="noStrike" cap="none" dirty="0">
                <a:solidFill>
                  <a:srgbClr val="000000"/>
                </a:solidFill>
                <a:latin typeface="Arial"/>
                <a:ea typeface="Arial"/>
                <a:cs typeface="Arial"/>
                <a:sym typeface="Arial"/>
              </a:rPr>
              <a:t> CNC programmer or operator </a:t>
            </a:r>
            <a:r>
              <a:rPr lang="en-GB" sz="1800" dirty="0"/>
              <a:t>has the responsibility</a:t>
            </a:r>
            <a:r>
              <a:rPr lang="en-GB" sz="1800" b="0" i="0" u="none" strike="noStrike" cap="none" dirty="0">
                <a:solidFill>
                  <a:srgbClr val="000000"/>
                </a:solidFill>
                <a:latin typeface="Arial"/>
                <a:ea typeface="Arial"/>
                <a:cs typeface="Arial"/>
                <a:sym typeface="Arial"/>
              </a:rPr>
              <a:t> to ensure the process is as safe and efficient as possible.</a:t>
            </a:r>
          </a:p>
          <a:p>
            <a:pPr marL="0" marR="0" lvl="0" indent="0" algn="l" rtl="0">
              <a:lnSpc>
                <a:spcPct val="100000"/>
              </a:lnSpc>
              <a:spcBef>
                <a:spcPts val="0"/>
              </a:spcBef>
              <a:spcAft>
                <a:spcPts val="0"/>
              </a:spcAft>
              <a:buNone/>
            </a:pPr>
            <a:endParaRPr lang="en-GB" sz="1800" dirty="0"/>
          </a:p>
          <a:p>
            <a:pPr marL="0" marR="0" lvl="0" indent="0" algn="l" rtl="0">
              <a:lnSpc>
                <a:spcPct val="100000"/>
              </a:lnSpc>
              <a:spcBef>
                <a:spcPts val="0"/>
              </a:spcBef>
              <a:spcAft>
                <a:spcPts val="0"/>
              </a:spcAft>
              <a:buNone/>
            </a:pPr>
            <a:endParaRPr lang="en-GB"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GB" sz="1800" dirty="0">
              <a:solidFill>
                <a:schemeClr val="dk1"/>
              </a:solidFill>
            </a:endParaRPr>
          </a:p>
          <a:p>
            <a:pPr marL="0" marR="0" lvl="0" indent="0" algn="l" rtl="0">
              <a:lnSpc>
                <a:spcPct val="100000"/>
              </a:lnSpc>
              <a:spcBef>
                <a:spcPts val="0"/>
              </a:spcBef>
              <a:spcAft>
                <a:spcPts val="0"/>
              </a:spcAft>
              <a:buNone/>
            </a:pPr>
            <a:endParaRPr lang="en-GB" sz="1800" dirty="0"/>
          </a:p>
        </p:txBody>
      </p:sp>
      <p:sp>
        <p:nvSpPr>
          <p:cNvPr id="4" name="Content Placeholder 11">
            <a:extLst>
              <a:ext uri="{FF2B5EF4-FFF2-40B4-BE49-F238E27FC236}">
                <a16:creationId xmlns:a16="http://schemas.microsoft.com/office/drawing/2014/main" id="{C2DC7780-E207-06BE-DA0D-6E86962C2A7A}"/>
              </a:ext>
            </a:extLst>
          </p:cNvPr>
          <p:cNvSpPr txBox="1">
            <a:spLocks/>
          </p:cNvSpPr>
          <p:nvPr/>
        </p:nvSpPr>
        <p:spPr>
          <a:xfrm>
            <a:off x="411858" y="3384935"/>
            <a:ext cx="7593611" cy="2003195"/>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17500" algn="l" rtl="0">
              <a:lnSpc>
                <a:spcPct val="115000"/>
              </a:lnSpc>
              <a:spcBef>
                <a:spcPts val="0"/>
              </a:spcBef>
              <a:spcAft>
                <a:spcPts val="0"/>
              </a:spcAft>
              <a:buClr>
                <a:schemeClr val="dk1"/>
              </a:buClr>
              <a:buSzPct val="70000"/>
              <a:buFont typeface="Arial" panose="020B0604020202020204" pitchFamily="34" charset="0"/>
              <a:buChar char="•"/>
            </a:pPr>
            <a:r>
              <a:rPr lang="en-GB" sz="1800" dirty="0">
                <a:solidFill>
                  <a:schemeClr val="dk1"/>
                </a:solidFill>
              </a:rPr>
              <a:t>Sketch out the following G-code for a CNC router.</a:t>
            </a:r>
          </a:p>
          <a:p>
            <a:pPr marL="457200" lvl="0" indent="-317500" algn="l" rtl="0">
              <a:lnSpc>
                <a:spcPct val="115000"/>
              </a:lnSpc>
              <a:spcBef>
                <a:spcPts val="0"/>
              </a:spcBef>
              <a:spcAft>
                <a:spcPts val="0"/>
              </a:spcAft>
              <a:buClr>
                <a:schemeClr val="dk1"/>
              </a:buClr>
              <a:buSzPct val="70000"/>
              <a:buFont typeface="Arial" panose="020B0604020202020204" pitchFamily="34" charset="0"/>
              <a:buChar char="•"/>
            </a:pPr>
            <a:endParaRPr lang="en-GB" sz="1800" dirty="0">
              <a:solidFill>
                <a:schemeClr val="dk1"/>
              </a:solidFill>
            </a:endParaRPr>
          </a:p>
          <a:p>
            <a:pPr marL="457200" lvl="0" indent="-317500" algn="l" rtl="0">
              <a:lnSpc>
                <a:spcPct val="115000"/>
              </a:lnSpc>
              <a:spcBef>
                <a:spcPts val="0"/>
              </a:spcBef>
              <a:spcAft>
                <a:spcPts val="0"/>
              </a:spcAft>
              <a:buClr>
                <a:schemeClr val="dk1"/>
              </a:buClr>
              <a:buSzPct val="70000"/>
              <a:buFont typeface="Arial" panose="020B0604020202020204" pitchFamily="34" charset="0"/>
              <a:buChar char="•"/>
            </a:pPr>
            <a:r>
              <a:rPr lang="en-GB" sz="1800" dirty="0">
                <a:solidFill>
                  <a:schemeClr val="dk1"/>
                </a:solidFill>
              </a:rPr>
              <a:t>Discuss how you would correct any mistakes and/or </a:t>
            </a:r>
            <a:br>
              <a:rPr lang="en-GB" sz="1800" dirty="0">
                <a:solidFill>
                  <a:schemeClr val="dk1"/>
                </a:solidFill>
              </a:rPr>
            </a:br>
            <a:r>
              <a:rPr lang="en-GB" sz="1800" dirty="0">
                <a:solidFill>
                  <a:schemeClr val="dk1"/>
                </a:solidFill>
              </a:rPr>
              <a:t>omissions to make the program more efficient.</a:t>
            </a:r>
          </a:p>
        </p:txBody>
      </p:sp>
      <p:pic>
        <p:nvPicPr>
          <p:cNvPr id="5" name="Graphic 4">
            <a:extLst>
              <a:ext uri="{FF2B5EF4-FFF2-40B4-BE49-F238E27FC236}">
                <a16:creationId xmlns:a16="http://schemas.microsoft.com/office/drawing/2014/main" id="{5AB6C7A8-889E-BC72-FD07-39F0B954C5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4266" y="2853865"/>
            <a:ext cx="1078232" cy="1062139"/>
          </a:xfrm>
          <a:prstGeom prst="rect">
            <a:avLst/>
          </a:prstGeom>
        </p:spPr>
      </p:pic>
      <p:sp>
        <p:nvSpPr>
          <p:cNvPr id="7" name="Content Placeholder 11">
            <a:extLst>
              <a:ext uri="{FF2B5EF4-FFF2-40B4-BE49-F238E27FC236}">
                <a16:creationId xmlns:a16="http://schemas.microsoft.com/office/drawing/2014/main" id="{09314354-852C-D030-A0A8-1BF60DA42D9D}"/>
              </a:ext>
            </a:extLst>
          </p:cNvPr>
          <p:cNvSpPr txBox="1">
            <a:spLocks/>
          </p:cNvSpPr>
          <p:nvPr/>
        </p:nvSpPr>
        <p:spPr>
          <a:xfrm>
            <a:off x="9081660" y="3354438"/>
            <a:ext cx="2849083" cy="3722135"/>
          </a:xfrm>
          <a:prstGeom prst="rect">
            <a:avLst/>
          </a:prstGeom>
          <a:solidFill>
            <a:srgbClr val="ECECED"/>
          </a:solidFill>
          <a:ln w="28575">
            <a:gradFill flip="none" rotWithShape="1">
              <a:gsLst>
                <a:gs pos="21000">
                  <a:srgbClr val="D91C5C"/>
                </a:gs>
                <a:gs pos="100000">
                  <a:srgbClr val="FFD600"/>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G90</a:t>
            </a:r>
            <a:endParaRPr lang="en-GB" sz="1800" dirty="0"/>
          </a:p>
          <a:p>
            <a:pPr marL="0" marR="0" lvl="0" indent="0" algn="l"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S1000</a:t>
            </a:r>
            <a:r>
              <a:rPr lang="en-GB" sz="1800" dirty="0">
                <a:solidFill>
                  <a:srgbClr val="000000"/>
                </a:solidFill>
                <a:latin typeface="Arial"/>
                <a:ea typeface="Arial"/>
                <a:cs typeface="Arial"/>
                <a:sym typeface="Arial"/>
              </a:rPr>
              <a:t>   </a:t>
            </a:r>
            <a:r>
              <a:rPr lang="en-GB" sz="1800" dirty="0"/>
              <a:t>F100</a:t>
            </a:r>
          </a:p>
          <a:p>
            <a:pPr marL="0" marR="0" lvl="0" indent="0" algn="l"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G01      X2   Y1</a:t>
            </a:r>
          </a:p>
          <a:p>
            <a:pPr>
              <a:lnSpc>
                <a:spcPct val="100000"/>
              </a:lnSpc>
              <a:spcBef>
                <a:spcPts val="0"/>
              </a:spcBef>
            </a:pPr>
            <a:r>
              <a:rPr lang="en-GB" sz="1800" b="0" i="0" u="none" strike="noStrike" cap="none" dirty="0">
                <a:solidFill>
                  <a:srgbClr val="000000"/>
                </a:solidFill>
                <a:latin typeface="Arial"/>
                <a:ea typeface="Arial"/>
                <a:cs typeface="Arial"/>
                <a:sym typeface="Arial"/>
              </a:rPr>
              <a:t>G01      Z-5</a:t>
            </a:r>
          </a:p>
          <a:p>
            <a:pPr>
              <a:lnSpc>
                <a:spcPct val="100000"/>
              </a:lnSpc>
              <a:spcBef>
                <a:spcPts val="0"/>
              </a:spcBef>
            </a:pPr>
            <a:r>
              <a:rPr lang="en-GB" sz="1800" b="0" i="0" u="none" strike="noStrike" cap="none" dirty="0">
                <a:solidFill>
                  <a:srgbClr val="000000"/>
                </a:solidFill>
                <a:latin typeface="Arial"/>
                <a:ea typeface="Arial"/>
                <a:cs typeface="Arial"/>
                <a:sym typeface="Arial"/>
              </a:rPr>
              <a:t>G01      X6   Y1</a:t>
            </a:r>
          </a:p>
          <a:p>
            <a:pPr>
              <a:lnSpc>
                <a:spcPct val="100000"/>
              </a:lnSpc>
              <a:spcBef>
                <a:spcPts val="0"/>
              </a:spcBef>
            </a:pPr>
            <a:r>
              <a:rPr lang="en-GB" sz="1800" b="0" i="0" u="none" strike="noStrike" cap="none" dirty="0">
                <a:solidFill>
                  <a:srgbClr val="000000"/>
                </a:solidFill>
                <a:latin typeface="Arial"/>
                <a:ea typeface="Arial"/>
                <a:cs typeface="Arial"/>
                <a:sym typeface="Arial"/>
              </a:rPr>
              <a:t>G01      Z 5</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G01      X4   Y4</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G01      Z-5</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G01      X6   Y1</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G01      Z5</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G01      X4   Y4</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G01      X2   Y1</a:t>
            </a:r>
            <a:endParaRPr lang="en-GB" sz="1800" dirty="0"/>
          </a:p>
          <a:p>
            <a:pPr>
              <a:lnSpc>
                <a:spcPct val="100000"/>
              </a:lnSpc>
              <a:spcBef>
                <a:spcPts val="0"/>
              </a:spcBef>
            </a:pPr>
            <a:endParaRPr lang="en-GB" sz="1800" dirty="0"/>
          </a:p>
          <a:p>
            <a:pPr>
              <a:lnSpc>
                <a:spcPct val="100000"/>
              </a:lnSpc>
              <a:spcBef>
                <a:spcPts val="0"/>
              </a:spcBef>
            </a:pPr>
            <a:endParaRPr lang="en-GB" sz="1800" dirty="0"/>
          </a:p>
          <a:p>
            <a:pPr marL="0" marR="0" lvl="0" indent="0" algn="l" rtl="0">
              <a:lnSpc>
                <a:spcPct val="100000"/>
              </a:lnSpc>
              <a:spcBef>
                <a:spcPts val="0"/>
              </a:spcBef>
              <a:spcAft>
                <a:spcPts val="0"/>
              </a:spcAft>
              <a:buNone/>
            </a:pPr>
            <a:endParaRPr lang="en-GB" sz="1800" dirty="0"/>
          </a:p>
        </p:txBody>
      </p:sp>
      <p:sp>
        <p:nvSpPr>
          <p:cNvPr id="9" name="Slide Number Placeholder 5">
            <a:extLst>
              <a:ext uri="{FF2B5EF4-FFF2-40B4-BE49-F238E27FC236}">
                <a16:creationId xmlns:a16="http://schemas.microsoft.com/office/drawing/2014/main" id="{3016E8BB-C017-D0B1-746D-FB8778F4402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
        <p:nvSpPr>
          <p:cNvPr id="10" name="Footer Placeholder 3">
            <a:extLst>
              <a:ext uri="{FF2B5EF4-FFF2-40B4-BE49-F238E27FC236}">
                <a16:creationId xmlns:a16="http://schemas.microsoft.com/office/drawing/2014/main" id="{F3B8D386-3B4A-BA6F-7702-A1C25FFE00F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sp>
        <p:nvSpPr>
          <p:cNvPr id="11" name="TextBox 10">
            <a:extLst>
              <a:ext uri="{FF2B5EF4-FFF2-40B4-BE49-F238E27FC236}">
                <a16:creationId xmlns:a16="http://schemas.microsoft.com/office/drawing/2014/main" id="{B2BD0723-FBA2-3584-E740-1D249B837180}"/>
              </a:ext>
            </a:extLst>
          </p:cNvPr>
          <p:cNvSpPr txBox="1"/>
          <p:nvPr/>
        </p:nvSpPr>
        <p:spPr>
          <a:xfrm>
            <a:off x="379200" y="5919200"/>
            <a:ext cx="8125968" cy="2031325"/>
          </a:xfrm>
          <a:prstGeom prst="rect">
            <a:avLst/>
          </a:prstGeom>
          <a:noFill/>
        </p:spPr>
        <p:txBody>
          <a:bodyPr wrap="square">
            <a:spAutoFit/>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Things to think about:</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285750" lvl="0" indent="-285750" algn="l" rtl="0">
              <a:spcBef>
                <a:spcPts val="0"/>
              </a:spcBef>
              <a:spcAft>
                <a:spcPts val="0"/>
              </a:spcAft>
              <a:buSzPct val="70000"/>
              <a:buFont typeface="Arial" panose="020B0604020202020204" pitchFamily="34" charset="0"/>
              <a:buChar char="•"/>
            </a:pPr>
            <a:r>
              <a:rPr lang="en-GB" dirty="0">
                <a:latin typeface="Arial" panose="020B0604020202020204" pitchFamily="34" charset="0"/>
                <a:cs typeface="Arial" panose="020B0604020202020204" pitchFamily="34" charset="0"/>
              </a:rPr>
              <a:t>What information is missing?</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lvl="0" indent="-285750" algn="l" rtl="0">
              <a:spcBef>
                <a:spcPts val="0"/>
              </a:spcBef>
              <a:spcAft>
                <a:spcPts val="0"/>
              </a:spcAft>
              <a:buSzPct val="70000"/>
              <a:buFont typeface="Arial" panose="020B0604020202020204" pitchFamily="34" charset="0"/>
              <a:buChar char="•"/>
            </a:pPr>
            <a:r>
              <a:rPr lang="en-GB" dirty="0">
                <a:latin typeface="Arial" panose="020B0604020202020204" pitchFamily="34" charset="0"/>
                <a:cs typeface="Arial" panose="020B0604020202020204" pitchFamily="34" charset="0"/>
              </a:rPr>
              <a:t>What information is repeated?</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lvl="0" indent="-285750" algn="l" rtl="0">
              <a:spcBef>
                <a:spcPts val="0"/>
              </a:spcBef>
              <a:spcAft>
                <a:spcPts val="0"/>
              </a:spcAft>
              <a:buSzPct val="70000"/>
              <a:buFont typeface="Arial" panose="020B0604020202020204" pitchFamily="34" charset="0"/>
              <a:buChar char="•"/>
            </a:pPr>
            <a:r>
              <a:rPr lang="en-GB" dirty="0">
                <a:latin typeface="Arial" panose="020B0604020202020204" pitchFamily="34" charset="0"/>
                <a:cs typeface="Arial" panose="020B0604020202020204" pitchFamily="34" charset="0"/>
              </a:rPr>
              <a:t>Can you improve the order?</a:t>
            </a:r>
          </a:p>
        </p:txBody>
      </p:sp>
    </p:spTree>
    <p:extLst>
      <p:ext uri="{BB962C8B-B14F-4D97-AF65-F5344CB8AC3E}">
        <p14:creationId xmlns:p14="http://schemas.microsoft.com/office/powerpoint/2010/main" val="128738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B7B1-0637-ED97-F7CA-3B07517E8EB5}"/>
              </a:ext>
            </a:extLst>
          </p:cNvPr>
          <p:cNvSpPr>
            <a:spLocks noGrp="1"/>
          </p:cNvSpPr>
          <p:nvPr>
            <p:ph type="title"/>
          </p:nvPr>
        </p:nvSpPr>
        <p:spPr>
          <a:xfrm>
            <a:off x="411857" y="1445908"/>
            <a:ext cx="16239149" cy="728133"/>
          </a:xfrm>
        </p:spPr>
        <p:txBody>
          <a:bodyPr/>
          <a:lstStyle/>
          <a:p>
            <a:r>
              <a:rPr lang="en" dirty="0" err="1"/>
              <a:t>Optimising</a:t>
            </a:r>
            <a:r>
              <a:rPr lang="en" dirty="0"/>
              <a:t> G-code for safety and efficiency – answer</a:t>
            </a:r>
            <a:endParaRPr lang="en-US" dirty="0"/>
          </a:p>
        </p:txBody>
      </p:sp>
      <p:sp>
        <p:nvSpPr>
          <p:cNvPr id="3" name="TextBox 2">
            <a:extLst>
              <a:ext uri="{FF2B5EF4-FFF2-40B4-BE49-F238E27FC236}">
                <a16:creationId xmlns:a16="http://schemas.microsoft.com/office/drawing/2014/main" id="{8B46BCA8-04D3-D3EE-3DAA-AD4C9EB1EA94}"/>
              </a:ext>
            </a:extLst>
          </p:cNvPr>
          <p:cNvSpPr txBox="1"/>
          <p:nvPr/>
        </p:nvSpPr>
        <p:spPr>
          <a:xfrm>
            <a:off x="379200" y="2382985"/>
            <a:ext cx="1185931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800" dirty="0"/>
              <a:t>The G-code cuts a simple equilateral triangle.</a:t>
            </a:r>
          </a:p>
        </p:txBody>
      </p:sp>
      <p:sp>
        <p:nvSpPr>
          <p:cNvPr id="7" name="Content Placeholder 11">
            <a:extLst>
              <a:ext uri="{FF2B5EF4-FFF2-40B4-BE49-F238E27FC236}">
                <a16:creationId xmlns:a16="http://schemas.microsoft.com/office/drawing/2014/main" id="{09314354-852C-D030-A0A8-1BF60DA42D9D}"/>
              </a:ext>
            </a:extLst>
          </p:cNvPr>
          <p:cNvSpPr txBox="1">
            <a:spLocks/>
          </p:cNvSpPr>
          <p:nvPr/>
        </p:nvSpPr>
        <p:spPr>
          <a:xfrm>
            <a:off x="8877826" y="3668141"/>
            <a:ext cx="2849083" cy="3257678"/>
          </a:xfrm>
          <a:prstGeom prst="rect">
            <a:avLst/>
          </a:prstGeom>
          <a:solidFill>
            <a:srgbClr val="ECECED"/>
          </a:solidFill>
          <a:ln w="28575">
            <a:gradFill flip="none" rotWithShape="1">
              <a:gsLst>
                <a:gs pos="21000">
                  <a:srgbClr val="D91C5C"/>
                </a:gs>
                <a:gs pos="100000">
                  <a:srgbClr val="FFD600"/>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G90</a:t>
            </a:r>
            <a:endParaRPr lang="en-GB" sz="1800" dirty="0"/>
          </a:p>
          <a:p>
            <a:pPr marL="0" marR="0" lvl="0" indent="0" algn="l" rtl="0">
              <a:lnSpc>
                <a:spcPct val="100000"/>
              </a:lnSpc>
              <a:spcBef>
                <a:spcPts val="0"/>
              </a:spcBef>
              <a:spcAft>
                <a:spcPts val="0"/>
              </a:spcAft>
              <a:buNone/>
            </a:pPr>
            <a:r>
              <a:rPr lang="en-GB" sz="1800" dirty="0">
                <a:solidFill>
                  <a:srgbClr val="000000"/>
                </a:solidFill>
                <a:latin typeface="Arial"/>
                <a:ea typeface="Arial"/>
                <a:cs typeface="Arial"/>
                <a:sym typeface="Arial"/>
              </a:rPr>
              <a:t>G</a:t>
            </a:r>
            <a:r>
              <a:rPr lang="en-GB" sz="1800" b="0" i="0" u="none" strike="noStrike" cap="none" dirty="0">
                <a:solidFill>
                  <a:srgbClr val="000000"/>
                </a:solidFill>
                <a:latin typeface="Arial"/>
                <a:ea typeface="Arial"/>
                <a:cs typeface="Arial"/>
                <a:sym typeface="Arial"/>
              </a:rPr>
              <a:t>21</a:t>
            </a:r>
            <a:r>
              <a:rPr lang="en-GB" sz="1800" dirty="0">
                <a:solidFill>
                  <a:srgbClr val="000000"/>
                </a:solidFill>
                <a:latin typeface="Arial"/>
                <a:ea typeface="Arial"/>
                <a:cs typeface="Arial"/>
                <a:sym typeface="Arial"/>
              </a:rPr>
              <a:t>   </a:t>
            </a:r>
            <a:br>
              <a:rPr lang="en-GB" sz="1800" dirty="0">
                <a:solidFill>
                  <a:srgbClr val="000000"/>
                </a:solidFill>
                <a:latin typeface="Arial"/>
                <a:ea typeface="Arial"/>
                <a:cs typeface="Arial"/>
                <a:sym typeface="Arial"/>
              </a:rPr>
            </a:br>
            <a:r>
              <a:rPr lang="en-GB" sz="1800" dirty="0">
                <a:solidFill>
                  <a:srgbClr val="000000"/>
                </a:solidFill>
                <a:latin typeface="Arial"/>
                <a:ea typeface="Arial"/>
                <a:cs typeface="Arial"/>
                <a:sym typeface="Arial"/>
              </a:rPr>
              <a:t>M03</a:t>
            </a:r>
            <a:r>
              <a:rPr lang="en-GB" sz="1800" b="0" i="0" u="none" strike="noStrike" cap="none" dirty="0">
                <a:solidFill>
                  <a:srgbClr val="000000"/>
                </a:solidFill>
                <a:latin typeface="Arial"/>
                <a:ea typeface="Arial"/>
                <a:cs typeface="Arial"/>
                <a:sym typeface="Arial"/>
              </a:rPr>
              <a:t>     S100   F100</a:t>
            </a:r>
          </a:p>
          <a:p>
            <a:pPr>
              <a:lnSpc>
                <a:spcPct val="100000"/>
              </a:lnSpc>
              <a:spcBef>
                <a:spcPts val="0"/>
              </a:spcBef>
            </a:pPr>
            <a:r>
              <a:rPr lang="en-GB" sz="1800" b="0" i="0" u="none" strike="noStrike" cap="none" dirty="0">
                <a:solidFill>
                  <a:srgbClr val="000000"/>
                </a:solidFill>
                <a:latin typeface="Arial"/>
                <a:ea typeface="Arial"/>
                <a:cs typeface="Arial"/>
                <a:sym typeface="Arial"/>
              </a:rPr>
              <a:t>G00      X2   Y1</a:t>
            </a:r>
          </a:p>
          <a:p>
            <a:pPr>
              <a:lnSpc>
                <a:spcPct val="100000"/>
              </a:lnSpc>
              <a:spcBef>
                <a:spcPts val="0"/>
              </a:spcBef>
            </a:pPr>
            <a:r>
              <a:rPr lang="en-GB" sz="1800" b="0" i="0" u="none" strike="noStrike" cap="none" dirty="0">
                <a:solidFill>
                  <a:srgbClr val="000000"/>
                </a:solidFill>
                <a:latin typeface="Arial"/>
                <a:ea typeface="Arial"/>
                <a:cs typeface="Arial"/>
                <a:sym typeface="Arial"/>
              </a:rPr>
              <a:t>G01      </a:t>
            </a:r>
            <a:r>
              <a:rPr lang="en-GB" sz="1800" dirty="0">
                <a:solidFill>
                  <a:srgbClr val="000000"/>
                </a:solidFill>
                <a:latin typeface="Arial"/>
                <a:ea typeface="Arial"/>
                <a:cs typeface="Arial"/>
                <a:sym typeface="Arial"/>
              </a:rPr>
              <a:t>Z-5</a:t>
            </a:r>
            <a:endParaRPr lang="en-GB" sz="1800" b="0" i="0" u="none" strike="noStrike" cap="none" dirty="0">
              <a:solidFill>
                <a:srgbClr val="000000"/>
              </a:solidFill>
              <a:latin typeface="Arial"/>
              <a:ea typeface="Arial"/>
              <a:cs typeface="Arial"/>
              <a:sym typeface="Arial"/>
            </a:endParaRPr>
          </a:p>
          <a:p>
            <a:pPr>
              <a:lnSpc>
                <a:spcPct val="100000"/>
              </a:lnSpc>
              <a:spcBef>
                <a:spcPts val="0"/>
              </a:spcBef>
            </a:pPr>
            <a:r>
              <a:rPr lang="en-GB" sz="1800" b="0" i="0" u="none" strike="noStrike" cap="none" dirty="0">
                <a:solidFill>
                  <a:srgbClr val="000000"/>
                </a:solidFill>
                <a:latin typeface="Arial"/>
                <a:ea typeface="Arial"/>
                <a:cs typeface="Arial"/>
                <a:sym typeface="Arial"/>
              </a:rPr>
              <a:t>G01      X6   Y1</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G01      X4   Y4</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G01      X2   Y1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G01      </a:t>
            </a:r>
            <a:r>
              <a:rPr lang="en-GB" sz="1800" dirty="0">
                <a:solidFill>
                  <a:srgbClr val="000000"/>
                </a:solidFill>
                <a:latin typeface="Arial"/>
                <a:ea typeface="Arial"/>
                <a:cs typeface="Arial"/>
                <a:sym typeface="Arial"/>
              </a:rPr>
              <a:t>Z5</a:t>
            </a:r>
            <a:br>
              <a:rPr lang="en-GB" sz="1800" b="0" i="0" u="none" strike="noStrike" cap="none" dirty="0">
                <a:solidFill>
                  <a:srgbClr val="000000"/>
                </a:solidFill>
                <a:latin typeface="Arial"/>
                <a:ea typeface="Arial"/>
                <a:cs typeface="Arial"/>
                <a:sym typeface="Arial"/>
              </a:rPr>
            </a:br>
            <a:r>
              <a:rPr lang="en-GB" sz="1800" dirty="0">
                <a:solidFill>
                  <a:srgbClr val="000000"/>
                </a:solidFill>
                <a:latin typeface="Arial"/>
                <a:ea typeface="Arial"/>
                <a:cs typeface="Arial"/>
                <a:sym typeface="Arial"/>
              </a:rPr>
              <a:t>M05</a:t>
            </a:r>
            <a:br>
              <a:rPr lang="en-GB" sz="1800" b="0" i="0" u="none" strike="noStrike" cap="none" dirty="0">
                <a:solidFill>
                  <a:srgbClr val="000000"/>
                </a:solidFill>
                <a:latin typeface="Arial"/>
                <a:ea typeface="Arial"/>
                <a:cs typeface="Arial"/>
                <a:sym typeface="Arial"/>
              </a:rPr>
            </a:br>
            <a:endParaRPr lang="en-GB" sz="1800" dirty="0"/>
          </a:p>
          <a:p>
            <a:pPr>
              <a:lnSpc>
                <a:spcPct val="100000"/>
              </a:lnSpc>
              <a:spcBef>
                <a:spcPts val="0"/>
              </a:spcBef>
            </a:pPr>
            <a:endParaRPr lang="en-GB" sz="1800" dirty="0"/>
          </a:p>
          <a:p>
            <a:pPr marL="0" marR="0" lvl="0" indent="0" algn="l" rtl="0">
              <a:lnSpc>
                <a:spcPct val="100000"/>
              </a:lnSpc>
              <a:spcBef>
                <a:spcPts val="0"/>
              </a:spcBef>
              <a:spcAft>
                <a:spcPts val="0"/>
              </a:spcAft>
              <a:buNone/>
            </a:pPr>
            <a:endParaRPr lang="en-GB" sz="1800" dirty="0"/>
          </a:p>
        </p:txBody>
      </p:sp>
      <p:sp>
        <p:nvSpPr>
          <p:cNvPr id="9" name="Slide Number Placeholder 5">
            <a:extLst>
              <a:ext uri="{FF2B5EF4-FFF2-40B4-BE49-F238E27FC236}">
                <a16:creationId xmlns:a16="http://schemas.microsoft.com/office/drawing/2014/main" id="{3016E8BB-C017-D0B1-746D-FB8778F4402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10" name="Footer Placeholder 3">
            <a:extLst>
              <a:ext uri="{FF2B5EF4-FFF2-40B4-BE49-F238E27FC236}">
                <a16:creationId xmlns:a16="http://schemas.microsoft.com/office/drawing/2014/main" id="{F3B8D386-3B4A-BA6F-7702-A1C25FFE00F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sp>
        <p:nvSpPr>
          <p:cNvPr id="6" name="Triangle 5">
            <a:extLst>
              <a:ext uri="{FF2B5EF4-FFF2-40B4-BE49-F238E27FC236}">
                <a16:creationId xmlns:a16="http://schemas.microsoft.com/office/drawing/2014/main" id="{0C070178-0A48-82CA-6065-9ADEA54927D2}"/>
              </a:ext>
            </a:extLst>
          </p:cNvPr>
          <p:cNvSpPr/>
          <p:nvPr/>
        </p:nvSpPr>
        <p:spPr>
          <a:xfrm>
            <a:off x="814628" y="3869632"/>
            <a:ext cx="2953546" cy="2546161"/>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180;p25">
            <a:extLst>
              <a:ext uri="{FF2B5EF4-FFF2-40B4-BE49-F238E27FC236}">
                <a16:creationId xmlns:a16="http://schemas.microsoft.com/office/drawing/2014/main" id="{13F13528-2B08-4297-C69A-2F574461DAFF}"/>
              </a:ext>
            </a:extLst>
          </p:cNvPr>
          <p:cNvSpPr txBox="1"/>
          <p:nvPr/>
        </p:nvSpPr>
        <p:spPr>
          <a:xfrm>
            <a:off x="4837365" y="3693263"/>
            <a:ext cx="26215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G21 unit code needed</a:t>
            </a:r>
            <a:endParaRPr dirty="0">
              <a:latin typeface="Arial" panose="020B0604020202020204" pitchFamily="34" charset="0"/>
              <a:cs typeface="Arial" panose="020B0604020202020204" pitchFamily="34" charset="0"/>
            </a:endParaRPr>
          </a:p>
        </p:txBody>
      </p:sp>
      <p:sp>
        <p:nvSpPr>
          <p:cNvPr id="11" name="Google Shape;181;p25">
            <a:extLst>
              <a:ext uri="{FF2B5EF4-FFF2-40B4-BE49-F238E27FC236}">
                <a16:creationId xmlns:a16="http://schemas.microsoft.com/office/drawing/2014/main" id="{4A81028E-9C8B-8B77-199F-1DDCD0A1E683}"/>
              </a:ext>
            </a:extLst>
          </p:cNvPr>
          <p:cNvSpPr txBox="1"/>
          <p:nvPr/>
        </p:nvSpPr>
        <p:spPr>
          <a:xfrm>
            <a:off x="4855685" y="4337541"/>
            <a:ext cx="379567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M03 turns motor on</a:t>
            </a:r>
            <a:endParaRPr dirty="0">
              <a:latin typeface="Arial" panose="020B0604020202020204" pitchFamily="34" charset="0"/>
              <a:cs typeface="Arial" panose="020B0604020202020204" pitchFamily="34" charset="0"/>
            </a:endParaRPr>
          </a:p>
        </p:txBody>
      </p:sp>
      <p:sp>
        <p:nvSpPr>
          <p:cNvPr id="12" name="Google Shape;182;p25">
            <a:extLst>
              <a:ext uri="{FF2B5EF4-FFF2-40B4-BE49-F238E27FC236}">
                <a16:creationId xmlns:a16="http://schemas.microsoft.com/office/drawing/2014/main" id="{C927B6D5-863D-71EC-D47C-2E6ECDB83CA8}"/>
              </a:ext>
            </a:extLst>
          </p:cNvPr>
          <p:cNvSpPr txBox="1"/>
          <p:nvPr/>
        </p:nvSpPr>
        <p:spPr>
          <a:xfrm>
            <a:off x="4840695" y="5077007"/>
            <a:ext cx="3075678"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G00 takes tool to starting point without cutting</a:t>
            </a:r>
            <a:endParaRPr dirty="0">
              <a:latin typeface="Arial" panose="020B0604020202020204" pitchFamily="34" charset="0"/>
              <a:cs typeface="Arial" panose="020B0604020202020204" pitchFamily="34" charset="0"/>
            </a:endParaRPr>
          </a:p>
        </p:txBody>
      </p:sp>
      <p:sp>
        <p:nvSpPr>
          <p:cNvPr id="13" name="Google Shape;183;p25">
            <a:extLst>
              <a:ext uri="{FF2B5EF4-FFF2-40B4-BE49-F238E27FC236}">
                <a16:creationId xmlns:a16="http://schemas.microsoft.com/office/drawing/2014/main" id="{927786C1-48E9-6128-D888-B3B5C27BC652}"/>
              </a:ext>
            </a:extLst>
          </p:cNvPr>
          <p:cNvSpPr txBox="1"/>
          <p:nvPr/>
        </p:nvSpPr>
        <p:spPr>
          <a:xfrm>
            <a:off x="12429455" y="3904082"/>
            <a:ext cx="34608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Z instruction only needed once to set tool at working depth</a:t>
            </a:r>
            <a:endParaRPr dirty="0">
              <a:latin typeface="Arial" panose="020B0604020202020204" pitchFamily="34" charset="0"/>
              <a:cs typeface="Arial" panose="020B0604020202020204" pitchFamily="34" charset="0"/>
            </a:endParaRPr>
          </a:p>
        </p:txBody>
      </p:sp>
      <p:sp>
        <p:nvSpPr>
          <p:cNvPr id="14" name="Google Shape;184;p25">
            <a:extLst>
              <a:ext uri="{FF2B5EF4-FFF2-40B4-BE49-F238E27FC236}">
                <a16:creationId xmlns:a16="http://schemas.microsoft.com/office/drawing/2014/main" id="{91598E3F-3186-26A0-9108-6D4D88E50EF9}"/>
              </a:ext>
            </a:extLst>
          </p:cNvPr>
          <p:cNvSpPr txBox="1"/>
          <p:nvPr/>
        </p:nvSpPr>
        <p:spPr>
          <a:xfrm>
            <a:off x="12429455" y="5372997"/>
            <a:ext cx="422155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Cleaner, faster instructions</a:t>
            </a:r>
            <a:endParaRPr dirty="0">
              <a:latin typeface="Arial" panose="020B0604020202020204" pitchFamily="34" charset="0"/>
              <a:cs typeface="Arial" panose="020B0604020202020204" pitchFamily="34" charset="0"/>
            </a:endParaRPr>
          </a:p>
        </p:txBody>
      </p:sp>
      <p:sp>
        <p:nvSpPr>
          <p:cNvPr id="15" name="Google Shape;185;p25">
            <a:extLst>
              <a:ext uri="{FF2B5EF4-FFF2-40B4-BE49-F238E27FC236}">
                <a16:creationId xmlns:a16="http://schemas.microsoft.com/office/drawing/2014/main" id="{4965EDAF-2834-84E8-9429-FC1BCA9EDD05}"/>
              </a:ext>
            </a:extLst>
          </p:cNvPr>
          <p:cNvSpPr txBox="1"/>
          <p:nvPr/>
        </p:nvSpPr>
        <p:spPr>
          <a:xfrm>
            <a:off x="12429455" y="5975058"/>
            <a:ext cx="32730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Z5 needed to raise tool</a:t>
            </a:r>
            <a:endParaRPr dirty="0">
              <a:latin typeface="Arial" panose="020B0604020202020204" pitchFamily="34" charset="0"/>
              <a:cs typeface="Arial" panose="020B0604020202020204" pitchFamily="34" charset="0"/>
            </a:endParaRPr>
          </a:p>
        </p:txBody>
      </p:sp>
      <p:sp>
        <p:nvSpPr>
          <p:cNvPr id="16" name="Google Shape;186;p25">
            <a:extLst>
              <a:ext uri="{FF2B5EF4-FFF2-40B4-BE49-F238E27FC236}">
                <a16:creationId xmlns:a16="http://schemas.microsoft.com/office/drawing/2014/main" id="{FB6A1ED7-0A1C-DD0D-78CC-6448EA2F3974}"/>
              </a:ext>
            </a:extLst>
          </p:cNvPr>
          <p:cNvSpPr txBox="1"/>
          <p:nvPr/>
        </p:nvSpPr>
        <p:spPr>
          <a:xfrm>
            <a:off x="4855685" y="6236448"/>
            <a:ext cx="379567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M05 turns motor off</a:t>
            </a:r>
            <a:endParaRPr dirty="0">
              <a:latin typeface="Arial" panose="020B0604020202020204" pitchFamily="34" charset="0"/>
              <a:cs typeface="Arial" panose="020B0604020202020204" pitchFamily="34" charset="0"/>
            </a:endParaRPr>
          </a:p>
        </p:txBody>
      </p:sp>
      <p:cxnSp>
        <p:nvCxnSpPr>
          <p:cNvPr id="17" name="Google Shape;187;p25">
            <a:extLst>
              <a:ext uri="{FF2B5EF4-FFF2-40B4-BE49-F238E27FC236}">
                <a16:creationId xmlns:a16="http://schemas.microsoft.com/office/drawing/2014/main" id="{C027E82B-2AC0-CDD5-3E26-1FD7EB1482F4}"/>
              </a:ext>
            </a:extLst>
          </p:cNvPr>
          <p:cNvCxnSpPr>
            <a:cxnSpLocks/>
          </p:cNvCxnSpPr>
          <p:nvPr/>
        </p:nvCxnSpPr>
        <p:spPr>
          <a:xfrm>
            <a:off x="7334793" y="3967453"/>
            <a:ext cx="1438103" cy="326716"/>
          </a:xfrm>
          <a:prstGeom prst="straightConnector1">
            <a:avLst/>
          </a:prstGeom>
          <a:noFill/>
          <a:ln w="9525" cap="flat" cmpd="sng">
            <a:solidFill>
              <a:schemeClr val="tx1"/>
            </a:solidFill>
            <a:prstDash val="solid"/>
            <a:round/>
            <a:headEnd type="none" w="med" len="med"/>
            <a:tailEnd type="triangle" w="med" len="med"/>
          </a:ln>
        </p:spPr>
      </p:cxnSp>
      <p:cxnSp>
        <p:nvCxnSpPr>
          <p:cNvPr id="19" name="Google Shape;189;p25">
            <a:extLst>
              <a:ext uri="{FF2B5EF4-FFF2-40B4-BE49-F238E27FC236}">
                <a16:creationId xmlns:a16="http://schemas.microsoft.com/office/drawing/2014/main" id="{E3E6051D-9646-B351-053A-AB7502A1DDCF}"/>
              </a:ext>
            </a:extLst>
          </p:cNvPr>
          <p:cNvCxnSpPr>
            <a:cxnSpLocks/>
          </p:cNvCxnSpPr>
          <p:nvPr/>
        </p:nvCxnSpPr>
        <p:spPr>
          <a:xfrm>
            <a:off x="7159535" y="4572000"/>
            <a:ext cx="1593708" cy="0"/>
          </a:xfrm>
          <a:prstGeom prst="straightConnector1">
            <a:avLst/>
          </a:prstGeom>
          <a:noFill/>
          <a:ln w="9525" cap="flat" cmpd="sng">
            <a:solidFill>
              <a:schemeClr val="tx1"/>
            </a:solidFill>
            <a:prstDash val="solid"/>
            <a:round/>
            <a:headEnd type="none" w="med" len="med"/>
            <a:tailEnd type="triangle" w="med" len="med"/>
          </a:ln>
        </p:spPr>
      </p:cxnSp>
      <p:cxnSp>
        <p:nvCxnSpPr>
          <p:cNvPr id="20" name="Google Shape;190;p25">
            <a:extLst>
              <a:ext uri="{FF2B5EF4-FFF2-40B4-BE49-F238E27FC236}">
                <a16:creationId xmlns:a16="http://schemas.microsoft.com/office/drawing/2014/main" id="{8BA113AE-14E2-CD6C-3675-1C18F154E2CD}"/>
              </a:ext>
            </a:extLst>
          </p:cNvPr>
          <p:cNvCxnSpPr>
            <a:cxnSpLocks/>
          </p:cNvCxnSpPr>
          <p:nvPr/>
        </p:nvCxnSpPr>
        <p:spPr>
          <a:xfrm flipV="1">
            <a:off x="7632244" y="4856654"/>
            <a:ext cx="1107936" cy="465986"/>
          </a:xfrm>
          <a:prstGeom prst="straightConnector1">
            <a:avLst/>
          </a:prstGeom>
          <a:noFill/>
          <a:ln w="9525" cap="flat" cmpd="sng">
            <a:solidFill>
              <a:schemeClr val="tx1"/>
            </a:solidFill>
            <a:prstDash val="solid"/>
            <a:round/>
            <a:headEnd type="none" w="med" len="med"/>
            <a:tailEnd type="triangle" w="med" len="med"/>
          </a:ln>
        </p:spPr>
      </p:cxnSp>
      <p:cxnSp>
        <p:nvCxnSpPr>
          <p:cNvPr id="21" name="Google Shape;191;p25">
            <a:extLst>
              <a:ext uri="{FF2B5EF4-FFF2-40B4-BE49-F238E27FC236}">
                <a16:creationId xmlns:a16="http://schemas.microsoft.com/office/drawing/2014/main" id="{4D361BAC-ACF8-E5AA-E585-50E8C6551423}"/>
              </a:ext>
            </a:extLst>
          </p:cNvPr>
          <p:cNvCxnSpPr>
            <a:cxnSpLocks/>
          </p:cNvCxnSpPr>
          <p:nvPr/>
        </p:nvCxnSpPr>
        <p:spPr>
          <a:xfrm flipH="1">
            <a:off x="10436951" y="4154898"/>
            <a:ext cx="1927431" cy="975635"/>
          </a:xfrm>
          <a:prstGeom prst="straightConnector1">
            <a:avLst/>
          </a:prstGeom>
          <a:noFill/>
          <a:ln w="9525" cap="flat" cmpd="sng">
            <a:solidFill>
              <a:schemeClr val="tx1"/>
            </a:solidFill>
            <a:prstDash val="solid"/>
            <a:round/>
            <a:headEnd type="none" w="med" len="med"/>
            <a:tailEnd type="triangle" w="med" len="med"/>
          </a:ln>
        </p:spPr>
      </p:cxnSp>
      <p:cxnSp>
        <p:nvCxnSpPr>
          <p:cNvPr id="37" name="Google Shape;189;p25">
            <a:extLst>
              <a:ext uri="{FF2B5EF4-FFF2-40B4-BE49-F238E27FC236}">
                <a16:creationId xmlns:a16="http://schemas.microsoft.com/office/drawing/2014/main" id="{6830213D-4249-7121-002B-1551D9E7618E}"/>
              </a:ext>
            </a:extLst>
          </p:cNvPr>
          <p:cNvCxnSpPr>
            <a:cxnSpLocks/>
          </p:cNvCxnSpPr>
          <p:nvPr/>
        </p:nvCxnSpPr>
        <p:spPr>
          <a:xfrm>
            <a:off x="7128745" y="6487014"/>
            <a:ext cx="1593708" cy="0"/>
          </a:xfrm>
          <a:prstGeom prst="straightConnector1">
            <a:avLst/>
          </a:prstGeom>
          <a:noFill/>
          <a:ln w="9525" cap="flat" cmpd="sng">
            <a:solidFill>
              <a:schemeClr val="tx1"/>
            </a:solidFill>
            <a:prstDash val="solid"/>
            <a:round/>
            <a:headEnd type="none" w="med" len="med"/>
            <a:tailEnd type="triangle" w="med" len="med"/>
          </a:ln>
        </p:spPr>
      </p:cxnSp>
      <p:cxnSp>
        <p:nvCxnSpPr>
          <p:cNvPr id="43" name="Google Shape;189;p25">
            <a:extLst>
              <a:ext uri="{FF2B5EF4-FFF2-40B4-BE49-F238E27FC236}">
                <a16:creationId xmlns:a16="http://schemas.microsoft.com/office/drawing/2014/main" id="{76175E40-F1A5-8073-991A-3A0C5DF9F0C5}"/>
              </a:ext>
            </a:extLst>
          </p:cNvPr>
          <p:cNvCxnSpPr>
            <a:cxnSpLocks/>
          </p:cNvCxnSpPr>
          <p:nvPr/>
        </p:nvCxnSpPr>
        <p:spPr>
          <a:xfrm flipH="1">
            <a:off x="11103906" y="5598894"/>
            <a:ext cx="1246006" cy="0"/>
          </a:xfrm>
          <a:prstGeom prst="straightConnector1">
            <a:avLst/>
          </a:prstGeom>
          <a:noFill/>
          <a:ln w="9525" cap="flat" cmpd="sng">
            <a:solidFill>
              <a:schemeClr val="tx1"/>
            </a:solidFill>
            <a:prstDash val="solid"/>
            <a:round/>
            <a:headEnd type="none" w="med" len="med"/>
            <a:tailEnd type="triangle" w="med" len="med"/>
          </a:ln>
        </p:spPr>
      </p:cxnSp>
      <p:cxnSp>
        <p:nvCxnSpPr>
          <p:cNvPr id="49" name="Google Shape;189;p25">
            <a:extLst>
              <a:ext uri="{FF2B5EF4-FFF2-40B4-BE49-F238E27FC236}">
                <a16:creationId xmlns:a16="http://schemas.microsoft.com/office/drawing/2014/main" id="{72EBF98C-BF27-725C-7739-E188A7698671}"/>
              </a:ext>
            </a:extLst>
          </p:cNvPr>
          <p:cNvCxnSpPr>
            <a:cxnSpLocks/>
          </p:cNvCxnSpPr>
          <p:nvPr/>
        </p:nvCxnSpPr>
        <p:spPr>
          <a:xfrm flipH="1">
            <a:off x="10302367" y="6225910"/>
            <a:ext cx="2047545" cy="0"/>
          </a:xfrm>
          <a:prstGeom prst="straightConnector1">
            <a:avLst/>
          </a:prstGeom>
          <a:noFill/>
          <a:ln w="9525" cap="flat" cmpd="sng">
            <a:solidFill>
              <a:schemeClr val="tx1"/>
            </a:solidFill>
            <a:prstDash val="solid"/>
            <a:round/>
            <a:headEnd type="none" w="med" len="med"/>
            <a:tailEnd type="triangle" w="med" len="med"/>
          </a:ln>
        </p:spPr>
      </p:cxnSp>
    </p:spTree>
    <p:extLst>
      <p:ext uri="{BB962C8B-B14F-4D97-AF65-F5344CB8AC3E}">
        <p14:creationId xmlns:p14="http://schemas.microsoft.com/office/powerpoint/2010/main" val="398163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4EAA-F8D1-DCD4-3AA9-888D46889E51}"/>
              </a:ext>
            </a:extLst>
          </p:cNvPr>
          <p:cNvSpPr>
            <a:spLocks noGrp="1"/>
          </p:cNvSpPr>
          <p:nvPr>
            <p:ph type="title"/>
          </p:nvPr>
        </p:nvSpPr>
        <p:spPr>
          <a:xfrm>
            <a:off x="411858" y="1445908"/>
            <a:ext cx="14758188" cy="728133"/>
          </a:xfrm>
        </p:spPr>
        <p:txBody>
          <a:bodyPr/>
          <a:lstStyle/>
          <a:p>
            <a:r>
              <a:rPr lang="en" dirty="0"/>
              <a:t>More axes overcome the limitations of three-axis CNC</a:t>
            </a:r>
            <a:endParaRPr lang="en-US" dirty="0"/>
          </a:p>
        </p:txBody>
      </p:sp>
      <p:sp>
        <p:nvSpPr>
          <p:cNvPr id="3" name="Google Shape;202;p26">
            <a:extLst>
              <a:ext uri="{FF2B5EF4-FFF2-40B4-BE49-F238E27FC236}">
                <a16:creationId xmlns:a16="http://schemas.microsoft.com/office/drawing/2014/main" id="{5B9F7DCB-5EE0-796B-0689-AEEC67D07A9D}"/>
              </a:ext>
            </a:extLst>
          </p:cNvPr>
          <p:cNvSpPr txBox="1">
            <a:spLocks/>
          </p:cNvSpPr>
          <p:nvPr/>
        </p:nvSpPr>
        <p:spPr>
          <a:xfrm>
            <a:off x="456829" y="2141715"/>
            <a:ext cx="4960611" cy="2951203"/>
          </a:xfrm>
          <a:prstGeom prst="rect">
            <a:avLst/>
          </a:prstGeom>
        </p:spPr>
        <p:txBody>
          <a:bodyPr spcFirstLastPara="1" wrap="square" lIns="91425" tIns="91425" rIns="91425" bIns="91425" anchor="t" anchorCtr="0">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buSzPts val="688"/>
            </a:pPr>
            <a:r>
              <a:rPr lang="en-GB" sz="1800" b="1" dirty="0">
                <a:latin typeface="Arial"/>
                <a:cs typeface="Arial"/>
              </a:rPr>
              <a:t>Three-axis CNC</a:t>
            </a:r>
            <a:r>
              <a:rPr lang="en-GB" sz="1800" dirty="0">
                <a:latin typeface="Arial"/>
                <a:cs typeface="Arial"/>
              </a:rPr>
              <a:t> machines have limitations:</a:t>
            </a:r>
          </a:p>
          <a:p>
            <a:pPr marL="446405" indent="-285750">
              <a:lnSpc>
                <a:spcPct val="100000"/>
              </a:lnSpc>
              <a:spcBef>
                <a:spcPts val="1200"/>
              </a:spcBef>
              <a:spcAft>
                <a:spcPts val="600"/>
              </a:spcAft>
              <a:buSzPct val="70000"/>
              <a:buFont typeface="Arial" panose="020B0604020202020204" pitchFamily="34" charset="0"/>
              <a:buChar char="•"/>
            </a:pPr>
            <a:r>
              <a:rPr lang="en-GB" sz="1800" dirty="0"/>
              <a:t>The tool is unable to form complex </a:t>
            </a:r>
            <a:br>
              <a:rPr lang="en-GB" sz="1800" dirty="0"/>
            </a:br>
            <a:r>
              <a:rPr lang="en-GB" sz="1800" dirty="0"/>
              <a:t>parts with deep or narrow cavities, </a:t>
            </a:r>
            <a:br>
              <a:rPr lang="en-GB" sz="1800" dirty="0"/>
            </a:br>
            <a:r>
              <a:rPr lang="en-GB" sz="1800" dirty="0"/>
              <a:t>or overhangs.</a:t>
            </a:r>
          </a:p>
          <a:p>
            <a:pPr marL="446405" indent="-285750">
              <a:lnSpc>
                <a:spcPct val="100000"/>
              </a:lnSpc>
              <a:spcBef>
                <a:spcPts val="0"/>
              </a:spcBef>
              <a:spcAft>
                <a:spcPts val="600"/>
              </a:spcAft>
              <a:buSzPct val="70000"/>
              <a:buFont typeface="Arial" panose="020B0604020202020204" pitchFamily="34" charset="0"/>
              <a:buChar char="•"/>
            </a:pPr>
            <a:r>
              <a:rPr lang="en-GB" sz="1800" dirty="0"/>
              <a:t>The part may therefore need to be repositioned to machine other faces, causing long machine times.</a:t>
            </a:r>
          </a:p>
        </p:txBody>
      </p:sp>
      <p:sp>
        <p:nvSpPr>
          <p:cNvPr id="4" name="Google Shape;203;p26">
            <a:extLst>
              <a:ext uri="{FF2B5EF4-FFF2-40B4-BE49-F238E27FC236}">
                <a16:creationId xmlns:a16="http://schemas.microsoft.com/office/drawing/2014/main" id="{37743A3D-0931-A2D2-61D9-813E98946DD9}"/>
              </a:ext>
            </a:extLst>
          </p:cNvPr>
          <p:cNvSpPr txBox="1"/>
          <p:nvPr/>
        </p:nvSpPr>
        <p:spPr>
          <a:xfrm>
            <a:off x="5371729" y="2369738"/>
            <a:ext cx="1168707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dirty="0">
                <a:latin typeface="Arial" panose="020B0604020202020204" pitchFamily="34" charset="0"/>
                <a:cs typeface="Arial" panose="020B0604020202020204" pitchFamily="34" charset="0"/>
              </a:rPr>
              <a:t>More axes of motion let the tool head complete more complex movements from different angles. </a:t>
            </a:r>
            <a:endParaRPr dirty="0">
              <a:latin typeface="Arial" panose="020B0604020202020204" pitchFamily="34" charset="0"/>
              <a:cs typeface="Arial" panose="020B0604020202020204" pitchFamily="34" charset="0"/>
            </a:endParaRPr>
          </a:p>
        </p:txBody>
      </p:sp>
      <p:sp>
        <p:nvSpPr>
          <p:cNvPr id="5" name="Google Shape;204;p26">
            <a:extLst>
              <a:ext uri="{FF2B5EF4-FFF2-40B4-BE49-F238E27FC236}">
                <a16:creationId xmlns:a16="http://schemas.microsoft.com/office/drawing/2014/main" id="{BF5E4D52-C1F7-841F-25A3-89A36722237A}"/>
              </a:ext>
            </a:extLst>
          </p:cNvPr>
          <p:cNvSpPr txBox="1"/>
          <p:nvPr/>
        </p:nvSpPr>
        <p:spPr>
          <a:xfrm>
            <a:off x="5371729" y="3152889"/>
            <a:ext cx="5778015" cy="12208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800"/>
              </a:spcAft>
              <a:buNone/>
            </a:pPr>
            <a:r>
              <a:rPr lang="en" b="1" dirty="0">
                <a:latin typeface="Arial"/>
                <a:cs typeface="Arial"/>
              </a:rPr>
              <a:t>Indexed five-axis</a:t>
            </a:r>
            <a:r>
              <a:rPr lang="en" dirty="0">
                <a:latin typeface="Arial"/>
                <a:cs typeface="Arial"/>
              </a:rPr>
              <a:t> (three- plus two-axis) machines </a:t>
            </a:r>
            <a:br>
              <a:rPr lang="en" dirty="0">
                <a:latin typeface="Arial" panose="020B0604020202020204" pitchFamily="34" charset="0"/>
                <a:cs typeface="Arial" panose="020B0604020202020204" pitchFamily="34" charset="0"/>
              </a:rPr>
            </a:br>
            <a:r>
              <a:rPr lang="en" dirty="0">
                <a:latin typeface="Arial"/>
                <a:cs typeface="Arial"/>
              </a:rPr>
              <a:t>rotate and tilt the part in between tool motions.</a:t>
            </a:r>
            <a:endParaRPr dirty="0">
              <a:latin typeface="Arial"/>
              <a:cs typeface="Arial"/>
            </a:endParaRPr>
          </a:p>
          <a:p>
            <a:pPr marL="0" lvl="0" indent="0" algn="l" rtl="0">
              <a:spcBef>
                <a:spcPts val="0"/>
              </a:spcBef>
              <a:spcAft>
                <a:spcPts val="800"/>
              </a:spcAft>
              <a:buNone/>
            </a:pPr>
            <a:r>
              <a:rPr lang="en" dirty="0">
                <a:latin typeface="Arial" panose="020B0604020202020204" pitchFamily="34" charset="0"/>
                <a:cs typeface="Arial" panose="020B0604020202020204" pitchFamily="34" charset="0"/>
              </a:rPr>
              <a:t>The part is machined in many short movements.</a:t>
            </a:r>
            <a:endParaRPr dirty="0">
              <a:latin typeface="Arial" panose="020B0604020202020204" pitchFamily="34" charset="0"/>
              <a:cs typeface="Arial" panose="020B0604020202020204" pitchFamily="34" charset="0"/>
            </a:endParaRPr>
          </a:p>
        </p:txBody>
      </p:sp>
      <p:sp>
        <p:nvSpPr>
          <p:cNvPr id="6" name="Google Shape;205;p26">
            <a:extLst>
              <a:ext uri="{FF2B5EF4-FFF2-40B4-BE49-F238E27FC236}">
                <a16:creationId xmlns:a16="http://schemas.microsoft.com/office/drawing/2014/main" id="{69B0EC65-A5DB-0FB2-02DE-6FA7CDB3971F}"/>
              </a:ext>
            </a:extLst>
          </p:cNvPr>
          <p:cNvSpPr txBox="1"/>
          <p:nvPr/>
        </p:nvSpPr>
        <p:spPr>
          <a:xfrm>
            <a:off x="10750209" y="3116981"/>
            <a:ext cx="6785366" cy="12208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800"/>
              </a:spcAft>
              <a:buNone/>
            </a:pPr>
            <a:r>
              <a:rPr lang="en" dirty="0">
                <a:latin typeface="Arial"/>
                <a:cs typeface="Arial"/>
              </a:rPr>
              <a:t>In </a:t>
            </a:r>
            <a:r>
              <a:rPr lang="en" b="1" dirty="0">
                <a:latin typeface="Arial"/>
                <a:cs typeface="Arial"/>
              </a:rPr>
              <a:t>continuous five-axis</a:t>
            </a:r>
            <a:r>
              <a:rPr lang="en" dirty="0">
                <a:latin typeface="Arial"/>
                <a:cs typeface="Arial"/>
              </a:rPr>
              <a:t> machines, </a:t>
            </a:r>
            <a:br>
              <a:rPr lang="en" dirty="0">
                <a:latin typeface="Arial" panose="020B0604020202020204" pitchFamily="34" charset="0"/>
                <a:cs typeface="Arial" panose="020B0604020202020204" pitchFamily="34" charset="0"/>
              </a:rPr>
            </a:br>
            <a:r>
              <a:rPr lang="en" dirty="0">
                <a:latin typeface="Arial"/>
                <a:cs typeface="Arial"/>
              </a:rPr>
              <a:t>all axes can move at the same time.</a:t>
            </a:r>
            <a:endParaRPr dirty="0">
              <a:latin typeface="Arial"/>
              <a:cs typeface="Arial"/>
            </a:endParaRPr>
          </a:p>
          <a:p>
            <a:pPr marL="0" lvl="0" indent="0" algn="l" rtl="0">
              <a:spcBef>
                <a:spcPts val="0"/>
              </a:spcBef>
              <a:spcAft>
                <a:spcPts val="800"/>
              </a:spcAft>
              <a:buNone/>
            </a:pPr>
            <a:r>
              <a:rPr lang="en" dirty="0">
                <a:latin typeface="Arial" panose="020B0604020202020204" pitchFamily="34" charset="0"/>
                <a:cs typeface="Arial" panose="020B0604020202020204" pitchFamily="34" charset="0"/>
              </a:rPr>
              <a:t>The part is machined in fewer long movements.</a:t>
            </a:r>
            <a:endParaRPr dirty="0">
              <a:latin typeface="Arial" panose="020B0604020202020204" pitchFamily="34" charset="0"/>
              <a:cs typeface="Arial" panose="020B0604020202020204" pitchFamily="34" charset="0"/>
            </a:endParaRPr>
          </a:p>
        </p:txBody>
      </p:sp>
      <p:sp>
        <p:nvSpPr>
          <p:cNvPr id="7" name="Content Placeholder 11">
            <a:extLst>
              <a:ext uri="{FF2B5EF4-FFF2-40B4-BE49-F238E27FC236}">
                <a16:creationId xmlns:a16="http://schemas.microsoft.com/office/drawing/2014/main" id="{BA279AF1-2549-EF2B-4AC1-79C4D937242A}"/>
              </a:ext>
            </a:extLst>
          </p:cNvPr>
          <p:cNvSpPr txBox="1">
            <a:spLocks/>
          </p:cNvSpPr>
          <p:nvPr/>
        </p:nvSpPr>
        <p:spPr>
          <a:xfrm>
            <a:off x="546769" y="7412731"/>
            <a:ext cx="11463586" cy="1076024"/>
          </a:xfrm>
          <a:prstGeom prst="rect">
            <a:avLst/>
          </a:prstGeom>
          <a:noFill/>
          <a:ln w="28575">
            <a:gradFill flip="none" rotWithShape="1">
              <a:gsLst>
                <a:gs pos="21000">
                  <a:srgbClr val="D91C5C"/>
                </a:gs>
                <a:gs pos="100000">
                  <a:srgbClr val="FFD600"/>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04800" algn="l" rtl="0">
              <a:spcBef>
                <a:spcPts val="0"/>
              </a:spcBef>
              <a:spcAft>
                <a:spcPts val="600"/>
              </a:spcAft>
              <a:buSzPct val="70000"/>
              <a:buFont typeface="Arial" panose="020B0604020202020204" pitchFamily="34" charset="0"/>
              <a:buChar char="•"/>
            </a:pPr>
            <a:r>
              <a:rPr lang="en-GB" sz="1800" dirty="0"/>
              <a:t>Discuss what movements these two additional axes allow.</a:t>
            </a:r>
          </a:p>
          <a:p>
            <a:pPr marL="457200" lvl="0" indent="-304800" algn="l" rtl="0">
              <a:spcBef>
                <a:spcPts val="0"/>
              </a:spcBef>
              <a:spcAft>
                <a:spcPts val="600"/>
              </a:spcAft>
              <a:buSzPct val="70000"/>
              <a:buFont typeface="Arial" panose="020B0604020202020204" pitchFamily="34" charset="0"/>
              <a:buChar char="•"/>
            </a:pPr>
            <a:r>
              <a:rPr lang="en-GB" sz="1800" dirty="0"/>
              <a:t>What parts of the CNC machine might move to create one or both of these additional axes of motion?</a:t>
            </a:r>
          </a:p>
        </p:txBody>
      </p:sp>
      <p:pic>
        <p:nvPicPr>
          <p:cNvPr id="8" name="Graphic 7">
            <a:extLst>
              <a:ext uri="{FF2B5EF4-FFF2-40B4-BE49-F238E27FC236}">
                <a16:creationId xmlns:a16="http://schemas.microsoft.com/office/drawing/2014/main" id="{A0B21257-9C6D-3266-052C-9B58685F44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6442" y="6836232"/>
            <a:ext cx="1078232" cy="1062139"/>
          </a:xfrm>
          <a:prstGeom prst="rect">
            <a:avLst/>
          </a:prstGeom>
        </p:spPr>
      </p:pic>
      <p:pic>
        <p:nvPicPr>
          <p:cNvPr id="12" name="Graphic 11">
            <a:extLst>
              <a:ext uri="{FF2B5EF4-FFF2-40B4-BE49-F238E27FC236}">
                <a16:creationId xmlns:a16="http://schemas.microsoft.com/office/drawing/2014/main" id="{34C8B23D-23E0-710B-2D6C-C80DBE0F9D5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60353" y="4708255"/>
            <a:ext cx="3036853" cy="2284964"/>
          </a:xfrm>
          <a:prstGeom prst="rect">
            <a:avLst/>
          </a:prstGeom>
        </p:spPr>
      </p:pic>
      <p:pic>
        <p:nvPicPr>
          <p:cNvPr id="14" name="Graphic 13">
            <a:extLst>
              <a:ext uri="{FF2B5EF4-FFF2-40B4-BE49-F238E27FC236}">
                <a16:creationId xmlns:a16="http://schemas.microsoft.com/office/drawing/2014/main" id="{9E04DF62-1017-5B0A-5541-4960653ADD2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010354" y="4678961"/>
            <a:ext cx="1982255" cy="2314258"/>
          </a:xfrm>
          <a:prstGeom prst="rect">
            <a:avLst/>
          </a:prstGeom>
        </p:spPr>
      </p:pic>
      <p:sp>
        <p:nvSpPr>
          <p:cNvPr id="15" name="Slide Number Placeholder 5">
            <a:extLst>
              <a:ext uri="{FF2B5EF4-FFF2-40B4-BE49-F238E27FC236}">
                <a16:creationId xmlns:a16="http://schemas.microsoft.com/office/drawing/2014/main" id="{4E9990A8-52AD-A3ED-D867-48061D7C365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16" name="Footer Placeholder 3">
            <a:extLst>
              <a:ext uri="{FF2B5EF4-FFF2-40B4-BE49-F238E27FC236}">
                <a16:creationId xmlns:a16="http://schemas.microsoft.com/office/drawing/2014/main" id="{272EF537-2D1E-D89C-9A60-E67E516898E4}"/>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pic>
        <p:nvPicPr>
          <p:cNvPr id="13" name="Graphic 12">
            <a:extLst>
              <a:ext uri="{FF2B5EF4-FFF2-40B4-BE49-F238E27FC236}">
                <a16:creationId xmlns:a16="http://schemas.microsoft.com/office/drawing/2014/main" id="{6E276415-A201-56E4-F243-24B523D966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97308" y="4823706"/>
            <a:ext cx="1849897" cy="2169513"/>
          </a:xfrm>
          <a:prstGeom prst="rect">
            <a:avLst/>
          </a:prstGeom>
        </p:spPr>
      </p:pic>
    </p:spTree>
    <p:extLst>
      <p:ext uri="{BB962C8B-B14F-4D97-AF65-F5344CB8AC3E}">
        <p14:creationId xmlns:p14="http://schemas.microsoft.com/office/powerpoint/2010/main" val="268532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a:extLst>
              <a:ext uri="{FF2B5EF4-FFF2-40B4-BE49-F238E27FC236}">
                <a16:creationId xmlns:a16="http://schemas.microsoft.com/office/drawing/2014/main" id="{ECFA14AD-6DA8-A9AF-6761-39791A14B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8822" y="3940037"/>
            <a:ext cx="2611428" cy="2653548"/>
          </a:xfrm>
          <a:prstGeom prst="rect">
            <a:avLst/>
          </a:prstGeom>
        </p:spPr>
      </p:pic>
      <p:pic>
        <p:nvPicPr>
          <p:cNvPr id="16" name="Graphic 15">
            <a:extLst>
              <a:ext uri="{FF2B5EF4-FFF2-40B4-BE49-F238E27FC236}">
                <a16:creationId xmlns:a16="http://schemas.microsoft.com/office/drawing/2014/main" id="{1908DDE7-7C38-B1B2-DF65-C2ECB6552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0903" y="3878761"/>
            <a:ext cx="2969445" cy="2853616"/>
          </a:xfrm>
          <a:prstGeom prst="rect">
            <a:avLst/>
          </a:prstGeom>
        </p:spPr>
      </p:pic>
      <p:sp>
        <p:nvSpPr>
          <p:cNvPr id="2" name="Title 1">
            <a:extLst>
              <a:ext uri="{FF2B5EF4-FFF2-40B4-BE49-F238E27FC236}">
                <a16:creationId xmlns:a16="http://schemas.microsoft.com/office/drawing/2014/main" id="{2AA24E62-68E8-5DF1-7CD9-7918775DA355}"/>
              </a:ext>
            </a:extLst>
          </p:cNvPr>
          <p:cNvSpPr>
            <a:spLocks noGrp="1"/>
          </p:cNvSpPr>
          <p:nvPr>
            <p:ph type="title"/>
          </p:nvPr>
        </p:nvSpPr>
        <p:spPr/>
        <p:txBody>
          <a:bodyPr/>
          <a:lstStyle/>
          <a:p>
            <a:r>
              <a:rPr lang="en" dirty="0"/>
              <a:t>Table and head rotation in multi-axis CNC machines</a:t>
            </a:r>
            <a:endParaRPr lang="en-US" dirty="0"/>
          </a:p>
        </p:txBody>
      </p:sp>
      <p:sp>
        <p:nvSpPr>
          <p:cNvPr id="3" name="TextBox 2">
            <a:extLst>
              <a:ext uri="{FF2B5EF4-FFF2-40B4-BE49-F238E27FC236}">
                <a16:creationId xmlns:a16="http://schemas.microsoft.com/office/drawing/2014/main" id="{A4E8539B-FA54-7AA6-5D21-201BE643F848}"/>
              </a:ext>
            </a:extLst>
          </p:cNvPr>
          <p:cNvSpPr txBox="1"/>
          <p:nvPr/>
        </p:nvSpPr>
        <p:spPr>
          <a:xfrm>
            <a:off x="379200" y="2278543"/>
            <a:ext cx="11859315"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GB" sz="1800" dirty="0">
                <a:solidFill>
                  <a:schemeClr val="dk1"/>
                </a:solidFill>
              </a:rPr>
              <a:t>There are many types of multi-axis CNC machine, which may have up to nine axes of motion. They can be </a:t>
            </a:r>
            <a:br>
              <a:rPr lang="en-GB" sz="1800" dirty="0">
                <a:solidFill>
                  <a:schemeClr val="dk1"/>
                </a:solidFill>
              </a:rPr>
            </a:br>
            <a:r>
              <a:rPr lang="en-GB" sz="1800" dirty="0">
                <a:solidFill>
                  <a:schemeClr val="dk1"/>
                </a:solidFill>
              </a:rPr>
              <a:t>broadly grouped by whether the table, head or both provide rotation. One approach is not better than the </a:t>
            </a:r>
            <a:br>
              <a:rPr lang="en-GB" sz="1800" dirty="0">
                <a:solidFill>
                  <a:schemeClr val="dk1"/>
                </a:solidFill>
              </a:rPr>
            </a:br>
            <a:r>
              <a:rPr lang="en-GB" sz="1800" dirty="0">
                <a:solidFill>
                  <a:schemeClr val="dk1"/>
                </a:solidFill>
              </a:rPr>
              <a:t>others. The different configurations support a wide range of machining requirements and part dimensions.</a:t>
            </a:r>
          </a:p>
        </p:txBody>
      </p:sp>
      <p:sp>
        <p:nvSpPr>
          <p:cNvPr id="4" name="Content Placeholder 11">
            <a:extLst>
              <a:ext uri="{FF2B5EF4-FFF2-40B4-BE49-F238E27FC236}">
                <a16:creationId xmlns:a16="http://schemas.microsoft.com/office/drawing/2014/main" id="{BB22B044-7208-2D71-6A40-9C6701CD7CF7}"/>
              </a:ext>
            </a:extLst>
          </p:cNvPr>
          <p:cNvSpPr txBox="1">
            <a:spLocks/>
          </p:cNvSpPr>
          <p:nvPr/>
        </p:nvSpPr>
        <p:spPr>
          <a:xfrm>
            <a:off x="634466" y="7295314"/>
            <a:ext cx="9889619" cy="1500355"/>
          </a:xfrm>
          <a:prstGeom prst="rect">
            <a:avLst/>
          </a:prstGeom>
          <a:noFill/>
          <a:ln w="28575">
            <a:gradFill flip="none" rotWithShape="1">
              <a:gsLst>
                <a:gs pos="21000">
                  <a:srgbClr val="D91C5C"/>
                </a:gs>
                <a:gs pos="100000">
                  <a:srgbClr val="FFD600"/>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17500">
              <a:spcAft>
                <a:spcPts val="1200"/>
              </a:spcAft>
              <a:buSzPts val="1400"/>
              <a:buFont typeface="Arial" panose="020B0604020202020204" pitchFamily="34" charset="0"/>
              <a:buChar char="•"/>
            </a:pPr>
            <a:r>
              <a:rPr lang="en-GB" sz="1800" dirty="0"/>
              <a:t>Visualise how each type of five-axis CNC might move to machine a part. </a:t>
            </a:r>
            <a:br>
              <a:rPr lang="en-GB" sz="1800" dirty="0"/>
            </a:br>
            <a:r>
              <a:rPr lang="en-GB" sz="1800" dirty="0"/>
              <a:t>Suggest some advantages of using each type of five-axis machine.</a:t>
            </a:r>
          </a:p>
          <a:p>
            <a:pPr marL="457200" lvl="0" indent="-317500" algn="l" rtl="0">
              <a:spcBef>
                <a:spcPts val="0"/>
              </a:spcBef>
              <a:spcAft>
                <a:spcPts val="1200"/>
              </a:spcAft>
              <a:buSzPts val="1400"/>
              <a:buFont typeface="Arial" panose="020B0604020202020204" pitchFamily="34" charset="0"/>
              <a:buChar char="•"/>
            </a:pPr>
            <a:r>
              <a:rPr lang="en-GB" sz="1800" dirty="0"/>
              <a:t>Then, list some broad advantages of multi-axis CNC machining.</a:t>
            </a:r>
          </a:p>
        </p:txBody>
      </p:sp>
      <p:pic>
        <p:nvPicPr>
          <p:cNvPr id="5" name="Graphic 4">
            <a:extLst>
              <a:ext uri="{FF2B5EF4-FFF2-40B4-BE49-F238E27FC236}">
                <a16:creationId xmlns:a16="http://schemas.microsoft.com/office/drawing/2014/main" id="{4BEF65EC-F51E-1894-88FA-D4EE0DA41A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1632" y="6719496"/>
            <a:ext cx="1078232" cy="1062139"/>
          </a:xfrm>
          <a:prstGeom prst="rect">
            <a:avLst/>
          </a:prstGeom>
        </p:spPr>
      </p:pic>
      <p:sp>
        <p:nvSpPr>
          <p:cNvPr id="7" name="TextBox 6">
            <a:extLst>
              <a:ext uri="{FF2B5EF4-FFF2-40B4-BE49-F238E27FC236}">
                <a16:creationId xmlns:a16="http://schemas.microsoft.com/office/drawing/2014/main" id="{1D003D88-5365-F6D1-78F0-054E68372669}"/>
              </a:ext>
            </a:extLst>
          </p:cNvPr>
          <p:cNvSpPr txBox="1"/>
          <p:nvPr/>
        </p:nvSpPr>
        <p:spPr>
          <a:xfrm>
            <a:off x="2058643" y="3364102"/>
            <a:ext cx="14528387" cy="369332"/>
          </a:xfrm>
          <a:prstGeom prst="rect">
            <a:avLst/>
          </a:prstGeom>
          <a:noFill/>
        </p:spPr>
        <p:txBody>
          <a:bodyPr wrap="square">
            <a:spAutoFit/>
          </a:bodyPr>
          <a:lstStyle/>
          <a:p>
            <a:pPr marL="0" indent="0">
              <a:spcBef>
                <a:spcPts val="1200"/>
              </a:spcBef>
              <a:buNone/>
            </a:pPr>
            <a:r>
              <a:rPr lang="en-GB" sz="1800" b="1" dirty="0">
                <a:latin typeface="Arial" panose="020B0604020202020204" pitchFamily="34" charset="0"/>
                <a:cs typeface="Arial" panose="020B0604020202020204" pitchFamily="34" charset="0"/>
              </a:rPr>
              <a:t>Table/Table (trunnion)               		    		Head/Head (swivel head)                    		       		Table/Head</a:t>
            </a:r>
            <a:r>
              <a:rPr lang="en-GB" b="1" dirty="0">
                <a:latin typeface="Arial" panose="020B0604020202020204" pitchFamily="34" charset="0"/>
                <a:cs typeface="Arial" panose="020B0604020202020204" pitchFamily="34" charset="0"/>
              </a:rPr>
              <a:t>			</a:t>
            </a:r>
          </a:p>
        </p:txBody>
      </p:sp>
      <p:pic>
        <p:nvPicPr>
          <p:cNvPr id="9" name="Graphic 8">
            <a:extLst>
              <a:ext uri="{FF2B5EF4-FFF2-40B4-BE49-F238E27FC236}">
                <a16:creationId xmlns:a16="http://schemas.microsoft.com/office/drawing/2014/main" id="{311714A8-EAAC-AD94-CF33-8362916E7B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47870" y="275264"/>
            <a:ext cx="1026663" cy="991861"/>
          </a:xfrm>
          <a:prstGeom prst="rect">
            <a:avLst/>
          </a:prstGeom>
        </p:spPr>
      </p:pic>
      <p:sp>
        <p:nvSpPr>
          <p:cNvPr id="17" name="Google Shape;238;p27">
            <a:extLst>
              <a:ext uri="{FF2B5EF4-FFF2-40B4-BE49-F238E27FC236}">
                <a16:creationId xmlns:a16="http://schemas.microsoft.com/office/drawing/2014/main" id="{5C8F8DE2-CB18-198F-A673-DB5E366BEC0C}"/>
              </a:ext>
            </a:extLst>
          </p:cNvPr>
          <p:cNvSpPr txBox="1"/>
          <p:nvPr/>
        </p:nvSpPr>
        <p:spPr>
          <a:xfrm>
            <a:off x="2904375" y="3862985"/>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X</a:t>
            </a:r>
          </a:p>
        </p:txBody>
      </p:sp>
      <p:sp>
        <p:nvSpPr>
          <p:cNvPr id="18" name="Google Shape;239;p27">
            <a:extLst>
              <a:ext uri="{FF2B5EF4-FFF2-40B4-BE49-F238E27FC236}">
                <a16:creationId xmlns:a16="http://schemas.microsoft.com/office/drawing/2014/main" id="{798B1CAC-8050-5315-E3F0-510C52E552C1}"/>
              </a:ext>
            </a:extLst>
          </p:cNvPr>
          <p:cNvSpPr txBox="1"/>
          <p:nvPr/>
        </p:nvSpPr>
        <p:spPr>
          <a:xfrm>
            <a:off x="1505187" y="5707988"/>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Y</a:t>
            </a:r>
          </a:p>
        </p:txBody>
      </p:sp>
      <p:sp>
        <p:nvSpPr>
          <p:cNvPr id="19" name="Google Shape;240;p27">
            <a:extLst>
              <a:ext uri="{FF2B5EF4-FFF2-40B4-BE49-F238E27FC236}">
                <a16:creationId xmlns:a16="http://schemas.microsoft.com/office/drawing/2014/main" id="{83B00071-B361-1F34-DA15-F154BA8F2F6C}"/>
              </a:ext>
            </a:extLst>
          </p:cNvPr>
          <p:cNvSpPr txBox="1"/>
          <p:nvPr/>
        </p:nvSpPr>
        <p:spPr>
          <a:xfrm>
            <a:off x="2308020" y="4585766"/>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Z</a:t>
            </a:r>
          </a:p>
        </p:txBody>
      </p:sp>
      <p:sp>
        <p:nvSpPr>
          <p:cNvPr id="20" name="Google Shape;241;p27">
            <a:extLst>
              <a:ext uri="{FF2B5EF4-FFF2-40B4-BE49-F238E27FC236}">
                <a16:creationId xmlns:a16="http://schemas.microsoft.com/office/drawing/2014/main" id="{EEA53991-CAD0-254B-8BE3-BCED8448D897}"/>
              </a:ext>
            </a:extLst>
          </p:cNvPr>
          <p:cNvSpPr txBox="1"/>
          <p:nvPr/>
        </p:nvSpPr>
        <p:spPr>
          <a:xfrm>
            <a:off x="4467437" y="5707988"/>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A</a:t>
            </a:r>
          </a:p>
        </p:txBody>
      </p:sp>
      <p:sp>
        <p:nvSpPr>
          <p:cNvPr id="21" name="Google Shape;242;p27">
            <a:extLst>
              <a:ext uri="{FF2B5EF4-FFF2-40B4-BE49-F238E27FC236}">
                <a16:creationId xmlns:a16="http://schemas.microsoft.com/office/drawing/2014/main" id="{7029D40B-800E-5BE9-E771-4BB802A998D8}"/>
              </a:ext>
            </a:extLst>
          </p:cNvPr>
          <p:cNvSpPr txBox="1"/>
          <p:nvPr/>
        </p:nvSpPr>
        <p:spPr>
          <a:xfrm>
            <a:off x="2582220" y="6315629"/>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C</a:t>
            </a:r>
          </a:p>
        </p:txBody>
      </p:sp>
      <p:sp>
        <p:nvSpPr>
          <p:cNvPr id="27" name="Google Shape;264;p27">
            <a:extLst>
              <a:ext uri="{FF2B5EF4-FFF2-40B4-BE49-F238E27FC236}">
                <a16:creationId xmlns:a16="http://schemas.microsoft.com/office/drawing/2014/main" id="{CF934DA6-3F62-F93A-AEFE-0B52B98A5A69}"/>
              </a:ext>
            </a:extLst>
          </p:cNvPr>
          <p:cNvSpPr txBox="1"/>
          <p:nvPr/>
        </p:nvSpPr>
        <p:spPr>
          <a:xfrm>
            <a:off x="12797587" y="5135407"/>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X</a:t>
            </a:r>
          </a:p>
        </p:txBody>
      </p:sp>
      <p:sp>
        <p:nvSpPr>
          <p:cNvPr id="28" name="Google Shape;265;p27">
            <a:extLst>
              <a:ext uri="{FF2B5EF4-FFF2-40B4-BE49-F238E27FC236}">
                <a16:creationId xmlns:a16="http://schemas.microsoft.com/office/drawing/2014/main" id="{A0FAAD06-F463-AAE1-A69D-AC8A039B0E4E}"/>
              </a:ext>
            </a:extLst>
          </p:cNvPr>
          <p:cNvSpPr txBox="1"/>
          <p:nvPr/>
        </p:nvSpPr>
        <p:spPr>
          <a:xfrm>
            <a:off x="13585580" y="4725412"/>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Y</a:t>
            </a:r>
          </a:p>
        </p:txBody>
      </p:sp>
      <p:sp>
        <p:nvSpPr>
          <p:cNvPr id="29" name="Google Shape;266;p27">
            <a:extLst>
              <a:ext uri="{FF2B5EF4-FFF2-40B4-BE49-F238E27FC236}">
                <a16:creationId xmlns:a16="http://schemas.microsoft.com/office/drawing/2014/main" id="{CBE0D36A-453B-CC33-7599-BD81F7680526}"/>
              </a:ext>
            </a:extLst>
          </p:cNvPr>
          <p:cNvSpPr txBox="1"/>
          <p:nvPr/>
        </p:nvSpPr>
        <p:spPr>
          <a:xfrm>
            <a:off x="12305063" y="4854853"/>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Z</a:t>
            </a:r>
          </a:p>
        </p:txBody>
      </p:sp>
      <p:sp>
        <p:nvSpPr>
          <p:cNvPr id="30" name="Google Shape;267;p27">
            <a:extLst>
              <a:ext uri="{FF2B5EF4-FFF2-40B4-BE49-F238E27FC236}">
                <a16:creationId xmlns:a16="http://schemas.microsoft.com/office/drawing/2014/main" id="{9650A72C-9BFB-2CF3-AC8E-4295D415E32C}"/>
              </a:ext>
            </a:extLst>
          </p:cNvPr>
          <p:cNvSpPr txBox="1"/>
          <p:nvPr/>
        </p:nvSpPr>
        <p:spPr>
          <a:xfrm>
            <a:off x="14564562" y="5890248"/>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A</a:t>
            </a:r>
          </a:p>
        </p:txBody>
      </p:sp>
      <p:sp>
        <p:nvSpPr>
          <p:cNvPr id="31" name="Google Shape;268;p27">
            <a:extLst>
              <a:ext uri="{FF2B5EF4-FFF2-40B4-BE49-F238E27FC236}">
                <a16:creationId xmlns:a16="http://schemas.microsoft.com/office/drawing/2014/main" id="{AAA746D4-A2C7-A8B9-0BAE-06471979C6C8}"/>
              </a:ext>
            </a:extLst>
          </p:cNvPr>
          <p:cNvSpPr txBox="1"/>
          <p:nvPr/>
        </p:nvSpPr>
        <p:spPr>
          <a:xfrm>
            <a:off x="12797587" y="6400878"/>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C</a:t>
            </a:r>
          </a:p>
        </p:txBody>
      </p:sp>
      <p:sp>
        <p:nvSpPr>
          <p:cNvPr id="32" name="Google Shape;270;p27">
            <a:extLst>
              <a:ext uri="{FF2B5EF4-FFF2-40B4-BE49-F238E27FC236}">
                <a16:creationId xmlns:a16="http://schemas.microsoft.com/office/drawing/2014/main" id="{CD08D680-0EA4-971C-8D2B-D6406D577611}"/>
              </a:ext>
            </a:extLst>
          </p:cNvPr>
          <p:cNvSpPr txBox="1"/>
          <p:nvPr/>
        </p:nvSpPr>
        <p:spPr>
          <a:xfrm>
            <a:off x="12655175" y="3878897"/>
            <a:ext cx="274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B</a:t>
            </a:r>
          </a:p>
        </p:txBody>
      </p:sp>
      <p:sp>
        <p:nvSpPr>
          <p:cNvPr id="22" name="Google Shape;246;p27">
            <a:extLst>
              <a:ext uri="{FF2B5EF4-FFF2-40B4-BE49-F238E27FC236}">
                <a16:creationId xmlns:a16="http://schemas.microsoft.com/office/drawing/2014/main" id="{FCB481D1-6B8F-46AB-847B-F2A100B6E030}"/>
              </a:ext>
            </a:extLst>
          </p:cNvPr>
          <p:cNvSpPr txBox="1"/>
          <p:nvPr/>
        </p:nvSpPr>
        <p:spPr>
          <a:xfrm>
            <a:off x="7930412" y="6266766"/>
            <a:ext cx="309028" cy="5202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X</a:t>
            </a:r>
          </a:p>
        </p:txBody>
      </p:sp>
      <p:sp>
        <p:nvSpPr>
          <p:cNvPr id="23" name="Google Shape;247;p27">
            <a:extLst>
              <a:ext uri="{FF2B5EF4-FFF2-40B4-BE49-F238E27FC236}">
                <a16:creationId xmlns:a16="http://schemas.microsoft.com/office/drawing/2014/main" id="{F99C30E3-F96A-B69E-5458-B9B7FAF32B54}"/>
              </a:ext>
            </a:extLst>
          </p:cNvPr>
          <p:cNvSpPr txBox="1"/>
          <p:nvPr/>
        </p:nvSpPr>
        <p:spPr>
          <a:xfrm>
            <a:off x="9385795" y="5807408"/>
            <a:ext cx="309028" cy="5202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Y</a:t>
            </a:r>
          </a:p>
        </p:txBody>
      </p:sp>
      <p:sp>
        <p:nvSpPr>
          <p:cNvPr id="24" name="Google Shape;249;p27">
            <a:extLst>
              <a:ext uri="{FF2B5EF4-FFF2-40B4-BE49-F238E27FC236}">
                <a16:creationId xmlns:a16="http://schemas.microsoft.com/office/drawing/2014/main" id="{46443266-A374-DD89-ADB7-6F6664529D68}"/>
              </a:ext>
            </a:extLst>
          </p:cNvPr>
          <p:cNvSpPr txBox="1"/>
          <p:nvPr/>
        </p:nvSpPr>
        <p:spPr>
          <a:xfrm>
            <a:off x="6767137" y="5177618"/>
            <a:ext cx="309028" cy="5202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Z</a:t>
            </a:r>
          </a:p>
        </p:txBody>
      </p:sp>
      <p:sp>
        <p:nvSpPr>
          <p:cNvPr id="25" name="Google Shape;253;p27">
            <a:extLst>
              <a:ext uri="{FF2B5EF4-FFF2-40B4-BE49-F238E27FC236}">
                <a16:creationId xmlns:a16="http://schemas.microsoft.com/office/drawing/2014/main" id="{15310E4D-7E1A-0C73-CBE6-4A7D39745E96}"/>
              </a:ext>
            </a:extLst>
          </p:cNvPr>
          <p:cNvSpPr txBox="1"/>
          <p:nvPr/>
        </p:nvSpPr>
        <p:spPr>
          <a:xfrm>
            <a:off x="8832502" y="5000815"/>
            <a:ext cx="309028" cy="5202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C</a:t>
            </a:r>
          </a:p>
        </p:txBody>
      </p:sp>
      <p:sp>
        <p:nvSpPr>
          <p:cNvPr id="26" name="Google Shape;254;p27">
            <a:extLst>
              <a:ext uri="{FF2B5EF4-FFF2-40B4-BE49-F238E27FC236}">
                <a16:creationId xmlns:a16="http://schemas.microsoft.com/office/drawing/2014/main" id="{653BD1FE-EBAC-6FBE-325A-F865580FD618}"/>
              </a:ext>
            </a:extLst>
          </p:cNvPr>
          <p:cNvSpPr txBox="1"/>
          <p:nvPr/>
        </p:nvSpPr>
        <p:spPr>
          <a:xfrm>
            <a:off x="7835245" y="3756546"/>
            <a:ext cx="309028" cy="5202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B</a:t>
            </a:r>
          </a:p>
        </p:txBody>
      </p:sp>
      <p:sp>
        <p:nvSpPr>
          <p:cNvPr id="88" name="Slide Number Placeholder 5">
            <a:extLst>
              <a:ext uri="{FF2B5EF4-FFF2-40B4-BE49-F238E27FC236}">
                <a16:creationId xmlns:a16="http://schemas.microsoft.com/office/drawing/2014/main" id="{41E5FC0C-814C-9268-DEEC-CDEB43357AD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16</a:t>
            </a:fld>
            <a:endParaRPr lang="en-US" b="0" dirty="0">
              <a:solidFill>
                <a:schemeClr val="bg1"/>
              </a:solidFill>
            </a:endParaRPr>
          </a:p>
        </p:txBody>
      </p:sp>
      <p:sp>
        <p:nvSpPr>
          <p:cNvPr id="89" name="Footer Placeholder 3">
            <a:extLst>
              <a:ext uri="{FF2B5EF4-FFF2-40B4-BE49-F238E27FC236}">
                <a16:creationId xmlns:a16="http://schemas.microsoft.com/office/drawing/2014/main" id="{50DCA2AE-ED70-3D87-7B9C-9D165F973971}"/>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pic>
        <p:nvPicPr>
          <p:cNvPr id="12" name="Graphic 11">
            <a:extLst>
              <a:ext uri="{FF2B5EF4-FFF2-40B4-BE49-F238E27FC236}">
                <a16:creationId xmlns:a16="http://schemas.microsoft.com/office/drawing/2014/main" id="{BB5278B8-0990-41D9-2EC5-B1A7EF306F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31282" y="4288060"/>
            <a:ext cx="3017309" cy="2193434"/>
          </a:xfrm>
          <a:prstGeom prst="rect">
            <a:avLst/>
          </a:prstGeom>
        </p:spPr>
      </p:pic>
    </p:spTree>
    <p:extLst>
      <p:ext uri="{BB962C8B-B14F-4D97-AF65-F5344CB8AC3E}">
        <p14:creationId xmlns:p14="http://schemas.microsoft.com/office/powerpoint/2010/main" val="54716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05B8-1D90-46F2-8EA0-3DD76A33A0CA}"/>
              </a:ext>
            </a:extLst>
          </p:cNvPr>
          <p:cNvSpPr>
            <a:spLocks noGrp="1"/>
          </p:cNvSpPr>
          <p:nvPr>
            <p:ph type="title"/>
          </p:nvPr>
        </p:nvSpPr>
        <p:spPr/>
        <p:txBody>
          <a:bodyPr/>
          <a:lstStyle/>
          <a:p>
            <a:r>
              <a:rPr lang="en" dirty="0"/>
              <a:t>Advantages of multi-axis CNC machines – answers</a:t>
            </a:r>
            <a:endParaRPr lang="en-US" dirty="0"/>
          </a:p>
        </p:txBody>
      </p:sp>
      <p:graphicFrame>
        <p:nvGraphicFramePr>
          <p:cNvPr id="3" name="Google Shape;276;p28">
            <a:extLst>
              <a:ext uri="{FF2B5EF4-FFF2-40B4-BE49-F238E27FC236}">
                <a16:creationId xmlns:a16="http://schemas.microsoft.com/office/drawing/2014/main" id="{F8F47B93-64B7-9473-92D9-9C30E3C8EAEE}"/>
              </a:ext>
            </a:extLst>
          </p:cNvPr>
          <p:cNvGraphicFramePr/>
          <p:nvPr>
            <p:extLst>
              <p:ext uri="{D42A27DB-BD31-4B8C-83A1-F6EECF244321}">
                <p14:modId xmlns:p14="http://schemas.microsoft.com/office/powerpoint/2010/main" val="1960328478"/>
              </p:ext>
            </p:extLst>
          </p:nvPr>
        </p:nvGraphicFramePr>
        <p:xfrm>
          <a:off x="1120676" y="2793074"/>
          <a:ext cx="14002411" cy="3949670"/>
        </p:xfrm>
        <a:graphic>
          <a:graphicData uri="http://schemas.openxmlformats.org/drawingml/2006/table">
            <a:tbl>
              <a:tblPr>
                <a:noFill/>
              </a:tblPr>
              <a:tblGrid>
                <a:gridCol w="5257422">
                  <a:extLst>
                    <a:ext uri="{9D8B030D-6E8A-4147-A177-3AD203B41FA5}">
                      <a16:colId xmlns:a16="http://schemas.microsoft.com/office/drawing/2014/main" val="20000"/>
                    </a:ext>
                  </a:extLst>
                </a:gridCol>
                <a:gridCol w="5153891">
                  <a:extLst>
                    <a:ext uri="{9D8B030D-6E8A-4147-A177-3AD203B41FA5}">
                      <a16:colId xmlns:a16="http://schemas.microsoft.com/office/drawing/2014/main" val="20001"/>
                    </a:ext>
                  </a:extLst>
                </a:gridCol>
                <a:gridCol w="3591098">
                  <a:extLst>
                    <a:ext uri="{9D8B030D-6E8A-4147-A177-3AD203B41FA5}">
                      <a16:colId xmlns:a16="http://schemas.microsoft.com/office/drawing/2014/main" val="20002"/>
                    </a:ext>
                  </a:extLst>
                </a:gridCol>
              </a:tblGrid>
              <a:tr h="461590">
                <a:tc>
                  <a:txBody>
                    <a:bodyPr/>
                    <a:lstStyle/>
                    <a:p>
                      <a:pPr marL="0" lvl="0" indent="0" algn="l" rtl="0">
                        <a:spcBef>
                          <a:spcPts val="0"/>
                        </a:spcBef>
                        <a:spcAft>
                          <a:spcPts val="0"/>
                        </a:spcAft>
                        <a:buNone/>
                      </a:pPr>
                      <a:r>
                        <a:rPr lang="en" sz="2000" b="1" dirty="0">
                          <a:latin typeface="Arial" panose="020B0604020202020204" pitchFamily="34" charset="0"/>
                          <a:cs typeface="Arial" panose="020B0604020202020204" pitchFamily="34" charset="0"/>
                        </a:rPr>
                        <a:t>Table/Table</a:t>
                      </a:r>
                      <a:endParaRPr sz="2000" b="1" dirty="0">
                        <a:latin typeface="Arial" panose="020B0604020202020204" pitchFamily="34" charset="0"/>
                        <a:cs typeface="Arial" panose="020B0604020202020204" pitchFamily="34" charset="0"/>
                      </a:endParaRPr>
                    </a:p>
                  </a:txBody>
                  <a:tcPr marL="91425" marR="91425" marT="91425" marB="91425">
                    <a:solidFill>
                      <a:schemeClr val="bg1">
                        <a:lumMod val="85000"/>
                      </a:schemeClr>
                    </a:solidFill>
                  </a:tcPr>
                </a:tc>
                <a:tc>
                  <a:txBody>
                    <a:bodyPr/>
                    <a:lstStyle/>
                    <a:p>
                      <a:pPr marL="0" lvl="0" indent="0" algn="l" rtl="0">
                        <a:spcBef>
                          <a:spcPts val="0"/>
                        </a:spcBef>
                        <a:spcAft>
                          <a:spcPts val="0"/>
                        </a:spcAft>
                        <a:buNone/>
                      </a:pPr>
                      <a:r>
                        <a:rPr lang="en" sz="2000" b="1" dirty="0">
                          <a:latin typeface="Arial" panose="020B0604020202020204" pitchFamily="34" charset="0"/>
                          <a:cs typeface="Arial" panose="020B0604020202020204" pitchFamily="34" charset="0"/>
                        </a:rPr>
                        <a:t>Head/Head and Table/Head</a:t>
                      </a:r>
                      <a:endParaRPr sz="2000" b="1" dirty="0">
                        <a:latin typeface="Arial" panose="020B0604020202020204" pitchFamily="34" charset="0"/>
                        <a:cs typeface="Arial" panose="020B0604020202020204" pitchFamily="34" charset="0"/>
                      </a:endParaRPr>
                    </a:p>
                  </a:txBody>
                  <a:tcPr marL="91425" marR="91425" marT="91425" marB="91425">
                    <a:solidFill>
                      <a:schemeClr val="bg1">
                        <a:lumMod val="85000"/>
                      </a:schemeClr>
                    </a:solidFill>
                  </a:tcPr>
                </a:tc>
                <a:tc>
                  <a:txBody>
                    <a:bodyPr/>
                    <a:lstStyle/>
                    <a:p>
                      <a:pPr marL="0" lvl="0" indent="0" algn="l" rtl="0">
                        <a:spcBef>
                          <a:spcPts val="0"/>
                        </a:spcBef>
                        <a:spcAft>
                          <a:spcPts val="0"/>
                        </a:spcAft>
                        <a:buNone/>
                      </a:pPr>
                      <a:r>
                        <a:rPr lang="en" sz="2000" b="1" dirty="0">
                          <a:latin typeface="Arial" panose="020B0604020202020204" pitchFamily="34" charset="0"/>
                          <a:cs typeface="Arial" panose="020B0604020202020204" pitchFamily="34" charset="0"/>
                        </a:rPr>
                        <a:t>Multi-axis in general</a:t>
                      </a:r>
                      <a:endParaRPr sz="2000" b="1" dirty="0">
                        <a:latin typeface="Arial" panose="020B0604020202020204" pitchFamily="34" charset="0"/>
                        <a:cs typeface="Arial" panose="020B0604020202020204" pitchFamily="34" charset="0"/>
                      </a:endParaRPr>
                    </a:p>
                  </a:txBody>
                  <a:tcPr marL="91425" marR="91425" marT="91425" marB="91425">
                    <a:solidFill>
                      <a:schemeClr val="bg1">
                        <a:lumMod val="85000"/>
                      </a:schemeClr>
                    </a:solidFill>
                  </a:tcPr>
                </a:tc>
                <a:extLst>
                  <a:ext uri="{0D108BD9-81ED-4DB2-BD59-A6C34878D82A}">
                    <a16:rowId xmlns:a16="http://schemas.microsoft.com/office/drawing/2014/main" val="10000"/>
                  </a:ext>
                </a:extLst>
              </a:tr>
              <a:tr h="3462020">
                <a:tc>
                  <a:txBody>
                    <a:bodyPr/>
                    <a:lstStyle/>
                    <a:p>
                      <a:pPr marL="482600" lvl="0" indent="-342900" algn="l" rtl="0">
                        <a:lnSpc>
                          <a:spcPct val="115000"/>
                        </a:lnSpc>
                        <a:spcBef>
                          <a:spcPts val="0"/>
                        </a:spcBef>
                        <a:spcAft>
                          <a:spcPts val="600"/>
                        </a:spcAft>
                        <a:buClr>
                          <a:schemeClr val="dk1"/>
                        </a:buClr>
                        <a:buSzPts val="1400"/>
                        <a:buFont typeface="Arial" panose="020B0604020202020204" pitchFamily="34" charset="0"/>
                        <a:buChar char="•"/>
                      </a:pPr>
                      <a:r>
                        <a:rPr lang="en" sz="2000" dirty="0">
                          <a:solidFill>
                            <a:schemeClr val="dk1"/>
                          </a:solidFill>
                          <a:latin typeface="Arial" panose="020B0604020202020204" pitchFamily="34" charset="0"/>
                          <a:cs typeface="Arial" panose="020B0604020202020204" pitchFamily="34" charset="0"/>
                        </a:rPr>
                        <a:t>Easy to visualise movements/actions during machining.</a:t>
                      </a:r>
                      <a:endParaRPr sz="2000" dirty="0">
                        <a:solidFill>
                          <a:schemeClr val="dk1"/>
                        </a:solidFill>
                        <a:latin typeface="Arial" panose="020B0604020202020204" pitchFamily="34" charset="0"/>
                        <a:cs typeface="Arial" panose="020B0604020202020204" pitchFamily="34" charset="0"/>
                      </a:endParaRPr>
                    </a:p>
                    <a:p>
                      <a:pPr marL="482600" lvl="0" indent="-342900" algn="l" rtl="0">
                        <a:lnSpc>
                          <a:spcPct val="115000"/>
                        </a:lnSpc>
                        <a:spcBef>
                          <a:spcPts val="0"/>
                        </a:spcBef>
                        <a:spcAft>
                          <a:spcPts val="600"/>
                        </a:spcAft>
                        <a:buClr>
                          <a:schemeClr val="dk1"/>
                        </a:buClr>
                        <a:buSzPts val="1400"/>
                        <a:buFont typeface="Arial" panose="020B0604020202020204" pitchFamily="34" charset="0"/>
                        <a:buChar char="•"/>
                      </a:pPr>
                      <a:r>
                        <a:rPr lang="en" sz="2000" dirty="0">
                          <a:solidFill>
                            <a:schemeClr val="dk1"/>
                          </a:solidFill>
                          <a:latin typeface="Arial" panose="020B0604020202020204" pitchFamily="34" charset="0"/>
                          <a:cs typeface="Arial" panose="020B0604020202020204" pitchFamily="34" charset="0"/>
                        </a:rPr>
                        <a:t>Allows for heavy material removal.</a:t>
                      </a:r>
                      <a:endParaRPr sz="2000" dirty="0">
                        <a:solidFill>
                          <a:schemeClr val="dk1"/>
                        </a:solidFill>
                        <a:latin typeface="Arial" panose="020B0604020202020204" pitchFamily="34" charset="0"/>
                        <a:cs typeface="Arial" panose="020B0604020202020204" pitchFamily="34" charset="0"/>
                      </a:endParaRPr>
                    </a:p>
                    <a:p>
                      <a:pPr marL="482600" lvl="0" indent="-342900" algn="l" rtl="0">
                        <a:lnSpc>
                          <a:spcPct val="115000"/>
                        </a:lnSpc>
                        <a:spcBef>
                          <a:spcPts val="0"/>
                        </a:spcBef>
                        <a:spcAft>
                          <a:spcPts val="600"/>
                        </a:spcAft>
                        <a:buClr>
                          <a:schemeClr val="dk1"/>
                        </a:buClr>
                        <a:buSzPts val="1400"/>
                        <a:buFont typeface="Arial" panose="020B0604020202020204" pitchFamily="34" charset="0"/>
                        <a:buChar char="•"/>
                      </a:pPr>
                      <a:r>
                        <a:rPr lang="en" sz="2000" dirty="0">
                          <a:solidFill>
                            <a:schemeClr val="dk1"/>
                          </a:solidFill>
                          <a:latin typeface="Arial" panose="020B0604020202020204" pitchFamily="34" charset="0"/>
                          <a:cs typeface="Arial" panose="020B0604020202020204" pitchFamily="34" charset="0"/>
                        </a:rPr>
                        <a:t>Allows full range of XYZ travel.</a:t>
                      </a:r>
                      <a:endParaRPr sz="2000" dirty="0">
                        <a:solidFill>
                          <a:schemeClr val="dk1"/>
                        </a:solidFill>
                        <a:latin typeface="Arial" panose="020B0604020202020204" pitchFamily="34" charset="0"/>
                        <a:cs typeface="Arial" panose="020B0604020202020204" pitchFamily="34" charset="0"/>
                      </a:endParaRPr>
                    </a:p>
                    <a:p>
                      <a:pPr marL="482600" lvl="0" indent="-342900" algn="l" rtl="0">
                        <a:lnSpc>
                          <a:spcPct val="115000"/>
                        </a:lnSpc>
                        <a:spcBef>
                          <a:spcPts val="0"/>
                        </a:spcBef>
                        <a:spcAft>
                          <a:spcPts val="600"/>
                        </a:spcAft>
                        <a:buClr>
                          <a:schemeClr val="dk1"/>
                        </a:buClr>
                        <a:buSzPts val="1400"/>
                        <a:buFont typeface="Arial" panose="020B0604020202020204" pitchFamily="34" charset="0"/>
                        <a:buChar char="•"/>
                      </a:pPr>
                      <a:r>
                        <a:rPr lang="en" sz="2000" dirty="0">
                          <a:solidFill>
                            <a:schemeClr val="dk1"/>
                          </a:solidFill>
                          <a:latin typeface="Arial" panose="020B0604020202020204" pitchFamily="34" charset="0"/>
                          <a:cs typeface="Arial" panose="020B0604020202020204" pitchFamily="34" charset="0"/>
                        </a:rPr>
                        <a:t>Table tilts further – good for undercuts.</a:t>
                      </a:r>
                      <a:endParaRPr sz="20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2000" dirty="0">
                        <a:latin typeface="Arial" panose="020B0604020202020204" pitchFamily="34" charset="0"/>
                        <a:cs typeface="Arial" panose="020B0604020202020204" pitchFamily="34" charset="0"/>
                      </a:endParaRPr>
                    </a:p>
                  </a:txBody>
                  <a:tcPr marL="91425" marR="91425" marT="91425" marB="91425"/>
                </a:tc>
                <a:tc>
                  <a:txBody>
                    <a:bodyPr/>
                    <a:lstStyle/>
                    <a:p>
                      <a:pPr marL="482600" lvl="0" indent="-342900" algn="l" rtl="0">
                        <a:lnSpc>
                          <a:spcPct val="115000"/>
                        </a:lnSpc>
                        <a:spcBef>
                          <a:spcPts val="0"/>
                        </a:spcBef>
                        <a:spcAft>
                          <a:spcPts val="600"/>
                        </a:spcAft>
                        <a:buClr>
                          <a:schemeClr val="dk1"/>
                        </a:buClr>
                        <a:buSzPts val="1400"/>
                        <a:buFont typeface="Arial" panose="020B0604020202020204" pitchFamily="34" charset="0"/>
                        <a:buChar char="•"/>
                      </a:pPr>
                      <a:r>
                        <a:rPr lang="en" sz="2000" dirty="0">
                          <a:solidFill>
                            <a:schemeClr val="dk1"/>
                          </a:solidFill>
                          <a:latin typeface="Arial" panose="020B0604020202020204" pitchFamily="34" charset="0"/>
                          <a:cs typeface="Arial" panose="020B0604020202020204" pitchFamily="34" charset="0"/>
                        </a:rPr>
                        <a:t>Can machine heavier parts.</a:t>
                      </a:r>
                      <a:endParaRPr sz="2000" dirty="0">
                        <a:solidFill>
                          <a:schemeClr val="dk1"/>
                        </a:solidFill>
                        <a:latin typeface="Arial" panose="020B0604020202020204" pitchFamily="34" charset="0"/>
                        <a:cs typeface="Arial" panose="020B0604020202020204" pitchFamily="34" charset="0"/>
                      </a:endParaRPr>
                    </a:p>
                    <a:p>
                      <a:pPr marL="482600" lvl="0" indent="-342900" algn="l" rtl="0">
                        <a:lnSpc>
                          <a:spcPct val="115000"/>
                        </a:lnSpc>
                        <a:spcBef>
                          <a:spcPts val="0"/>
                        </a:spcBef>
                        <a:spcAft>
                          <a:spcPts val="600"/>
                        </a:spcAft>
                        <a:buClr>
                          <a:schemeClr val="dk1"/>
                        </a:buClr>
                        <a:buSzPts val="1400"/>
                        <a:buFont typeface="Arial" panose="020B0604020202020204" pitchFamily="34" charset="0"/>
                        <a:buChar char="•"/>
                      </a:pPr>
                      <a:r>
                        <a:rPr lang="en" sz="2000" dirty="0">
                          <a:solidFill>
                            <a:schemeClr val="dk1"/>
                          </a:solidFill>
                          <a:latin typeface="Arial" panose="020B0604020202020204" pitchFamily="34" charset="0"/>
                          <a:cs typeface="Arial" panose="020B0604020202020204" pitchFamily="34" charset="0"/>
                        </a:rPr>
                        <a:t>Very rigid set up for larger parts.</a:t>
                      </a:r>
                      <a:endParaRPr sz="2000" dirty="0">
                        <a:solidFill>
                          <a:schemeClr val="dk1"/>
                        </a:solidFill>
                        <a:latin typeface="Arial" panose="020B0604020202020204" pitchFamily="34" charset="0"/>
                        <a:cs typeface="Arial" panose="020B0604020202020204" pitchFamily="34" charset="0"/>
                      </a:endParaRPr>
                    </a:p>
                    <a:p>
                      <a:pPr marL="482600" lvl="0" indent="-342900" algn="l" rtl="0">
                        <a:lnSpc>
                          <a:spcPct val="115000"/>
                        </a:lnSpc>
                        <a:spcBef>
                          <a:spcPts val="0"/>
                        </a:spcBef>
                        <a:spcAft>
                          <a:spcPts val="600"/>
                        </a:spcAft>
                        <a:buClr>
                          <a:schemeClr val="dk1"/>
                        </a:buClr>
                        <a:buSzPts val="1400"/>
                        <a:buFont typeface="Arial" panose="020B0604020202020204" pitchFamily="34" charset="0"/>
                        <a:buChar char="•"/>
                      </a:pPr>
                      <a:r>
                        <a:rPr lang="en" sz="2000" dirty="0">
                          <a:solidFill>
                            <a:schemeClr val="dk1"/>
                          </a:solidFill>
                          <a:latin typeface="Arial" panose="020B0604020202020204" pitchFamily="34" charset="0"/>
                          <a:cs typeface="Arial" panose="020B0604020202020204" pitchFamily="34" charset="0"/>
                        </a:rPr>
                        <a:t>More versatile.</a:t>
                      </a:r>
                      <a:endParaRPr sz="2000" dirty="0">
                        <a:solidFill>
                          <a:schemeClr val="dk1"/>
                        </a:solidFill>
                        <a:latin typeface="Arial" panose="020B0604020202020204" pitchFamily="34" charset="0"/>
                        <a:cs typeface="Arial" panose="020B0604020202020204" pitchFamily="34" charset="0"/>
                      </a:endParaRPr>
                    </a:p>
                    <a:p>
                      <a:pPr marL="482600" lvl="0" indent="-342900" algn="l" rtl="0">
                        <a:lnSpc>
                          <a:spcPct val="115000"/>
                        </a:lnSpc>
                        <a:spcBef>
                          <a:spcPts val="0"/>
                        </a:spcBef>
                        <a:spcAft>
                          <a:spcPts val="600"/>
                        </a:spcAft>
                        <a:buClr>
                          <a:schemeClr val="dk1"/>
                        </a:buClr>
                        <a:buSzPts val="1400"/>
                        <a:buFont typeface="Arial" panose="020B0604020202020204" pitchFamily="34" charset="0"/>
                        <a:buChar char="•"/>
                      </a:pPr>
                      <a:r>
                        <a:rPr lang="en" sz="2000" dirty="0">
                          <a:solidFill>
                            <a:schemeClr val="dk1"/>
                          </a:solidFill>
                          <a:latin typeface="Arial" panose="020B0604020202020204" pitchFamily="34" charset="0"/>
                          <a:cs typeface="Arial" panose="020B0604020202020204" pitchFamily="34" charset="0"/>
                        </a:rPr>
                        <a:t>Can allow multiple vices so multiple pieces can be worked on.</a:t>
                      </a:r>
                      <a:endParaRPr sz="2000" dirty="0">
                        <a:solidFill>
                          <a:schemeClr val="dk1"/>
                        </a:solidFill>
                        <a:latin typeface="Arial" panose="020B0604020202020204" pitchFamily="34" charset="0"/>
                        <a:cs typeface="Arial" panose="020B0604020202020204" pitchFamily="34" charset="0"/>
                      </a:endParaRPr>
                    </a:p>
                    <a:p>
                      <a:pPr marL="482600" lvl="0" indent="-342900" algn="l" rtl="0">
                        <a:lnSpc>
                          <a:spcPct val="115000"/>
                        </a:lnSpc>
                        <a:spcBef>
                          <a:spcPts val="0"/>
                        </a:spcBef>
                        <a:spcAft>
                          <a:spcPts val="600"/>
                        </a:spcAft>
                        <a:buClr>
                          <a:schemeClr val="dk1"/>
                        </a:buClr>
                        <a:buSzPts val="1400"/>
                        <a:buFont typeface="Arial" panose="020B0604020202020204" pitchFamily="34" charset="0"/>
                        <a:buChar char="•"/>
                      </a:pPr>
                      <a:r>
                        <a:rPr lang="en" sz="2000" dirty="0">
                          <a:solidFill>
                            <a:schemeClr val="dk1"/>
                          </a:solidFill>
                          <a:latin typeface="Arial" panose="020B0604020202020204" pitchFamily="34" charset="0"/>
                          <a:cs typeface="Arial" panose="020B0604020202020204" pitchFamily="34" charset="0"/>
                        </a:rPr>
                        <a:t>Standard tooling can be used as rotating head allows easier access.</a:t>
                      </a:r>
                      <a:endParaRPr sz="2000" dirty="0">
                        <a:solidFill>
                          <a:schemeClr val="dk1"/>
                        </a:solidFill>
                        <a:latin typeface="Arial" panose="020B0604020202020204" pitchFamily="34" charset="0"/>
                        <a:cs typeface="Arial" panose="020B0604020202020204" pitchFamily="34" charset="0"/>
                      </a:endParaRPr>
                    </a:p>
                    <a:p>
                      <a:pPr marL="342900" lvl="0" indent="-342900" algn="l" rtl="0">
                        <a:spcBef>
                          <a:spcPts val="0"/>
                        </a:spcBef>
                        <a:spcAft>
                          <a:spcPts val="0"/>
                        </a:spcAft>
                        <a:buFont typeface="Arial" panose="020B0604020202020204" pitchFamily="34" charset="0"/>
                        <a:buChar char="•"/>
                      </a:pPr>
                      <a:endParaRPr sz="2000" dirty="0">
                        <a:latin typeface="Arial" panose="020B0604020202020204" pitchFamily="34" charset="0"/>
                        <a:cs typeface="Arial" panose="020B0604020202020204" pitchFamily="34" charset="0"/>
                      </a:endParaRPr>
                    </a:p>
                  </a:txBody>
                  <a:tcPr marL="91425" marR="91425" marT="91425" marB="91425"/>
                </a:tc>
                <a:tc>
                  <a:txBody>
                    <a:bodyPr/>
                    <a:lstStyle/>
                    <a:p>
                      <a:pPr marL="482600" lvl="0" indent="-342900" algn="l" rtl="0">
                        <a:spcBef>
                          <a:spcPts val="0"/>
                        </a:spcBef>
                        <a:spcAft>
                          <a:spcPts val="600"/>
                        </a:spcAft>
                        <a:buSzPts val="1400"/>
                        <a:buFont typeface="Arial" panose="020B0604020202020204" pitchFamily="34" charset="0"/>
                        <a:buChar char="•"/>
                      </a:pPr>
                      <a:r>
                        <a:rPr lang="en" sz="2000" dirty="0">
                          <a:latin typeface="Arial" panose="020B0604020202020204" pitchFamily="34" charset="0"/>
                          <a:cs typeface="Arial" panose="020B0604020202020204" pitchFamily="34" charset="0"/>
                        </a:rPr>
                        <a:t>Shorter cycle times.</a:t>
                      </a:r>
                      <a:endParaRPr sz="2000" dirty="0">
                        <a:latin typeface="Arial" panose="020B0604020202020204" pitchFamily="34" charset="0"/>
                        <a:cs typeface="Arial" panose="020B0604020202020204" pitchFamily="34" charset="0"/>
                      </a:endParaRPr>
                    </a:p>
                    <a:p>
                      <a:pPr marL="482600" lvl="0" indent="-342900" algn="l" rtl="0">
                        <a:spcBef>
                          <a:spcPts val="0"/>
                        </a:spcBef>
                        <a:spcAft>
                          <a:spcPts val="600"/>
                        </a:spcAft>
                        <a:buSzPts val="1400"/>
                        <a:buFont typeface="Arial" panose="020B0604020202020204" pitchFamily="34" charset="0"/>
                        <a:buChar char="•"/>
                      </a:pPr>
                      <a:r>
                        <a:rPr lang="en" sz="2000" dirty="0">
                          <a:latin typeface="Arial" panose="020B0604020202020204" pitchFamily="34" charset="0"/>
                          <a:cs typeface="Arial" panose="020B0604020202020204" pitchFamily="34" charset="0"/>
                        </a:rPr>
                        <a:t>Greater accuracy.</a:t>
                      </a:r>
                      <a:endParaRPr sz="2000" dirty="0">
                        <a:latin typeface="Arial" panose="020B0604020202020204" pitchFamily="34" charset="0"/>
                        <a:cs typeface="Arial" panose="020B0604020202020204" pitchFamily="34" charset="0"/>
                      </a:endParaRPr>
                    </a:p>
                    <a:p>
                      <a:pPr marL="482600" lvl="0" indent="-342900" algn="l" rtl="0">
                        <a:spcBef>
                          <a:spcPts val="0"/>
                        </a:spcBef>
                        <a:spcAft>
                          <a:spcPts val="600"/>
                        </a:spcAft>
                        <a:buSzPts val="1400"/>
                        <a:buFont typeface="Arial" panose="020B0604020202020204" pitchFamily="34" charset="0"/>
                        <a:buChar char="•"/>
                      </a:pPr>
                      <a:r>
                        <a:rPr lang="en" sz="2000" dirty="0">
                          <a:latin typeface="Arial" panose="020B0604020202020204" pitchFamily="34" charset="0"/>
                          <a:cs typeface="Arial" panose="020B0604020202020204" pitchFamily="34" charset="0"/>
                        </a:rPr>
                        <a:t>Less set-up time.</a:t>
                      </a:r>
                      <a:endParaRPr sz="2000" dirty="0">
                        <a:latin typeface="Arial" panose="020B0604020202020204" pitchFamily="34" charset="0"/>
                        <a:cs typeface="Arial" panose="020B0604020202020204" pitchFamily="34" charset="0"/>
                      </a:endParaRPr>
                    </a:p>
                    <a:p>
                      <a:pPr marL="482600" lvl="0" indent="-342900" algn="l" rtl="0">
                        <a:spcBef>
                          <a:spcPts val="0"/>
                        </a:spcBef>
                        <a:spcAft>
                          <a:spcPts val="600"/>
                        </a:spcAft>
                        <a:buSzPts val="1400"/>
                        <a:buFont typeface="Arial" panose="020B0604020202020204" pitchFamily="34" charset="0"/>
                        <a:buChar char="•"/>
                      </a:pPr>
                      <a:r>
                        <a:rPr lang="en" sz="2000" dirty="0">
                          <a:latin typeface="Arial" panose="020B0604020202020204" pitchFamily="34" charset="0"/>
                          <a:cs typeface="Arial" panose="020B0604020202020204" pitchFamily="34" charset="0"/>
                        </a:rPr>
                        <a:t>Increased capability.</a:t>
                      </a:r>
                      <a:endParaRPr sz="2000" dirty="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1"/>
                  </a:ext>
                </a:extLst>
              </a:tr>
            </a:tbl>
          </a:graphicData>
        </a:graphic>
      </p:graphicFrame>
      <p:sp>
        <p:nvSpPr>
          <p:cNvPr id="4" name="Content Placeholder 11">
            <a:extLst>
              <a:ext uri="{FF2B5EF4-FFF2-40B4-BE49-F238E27FC236}">
                <a16:creationId xmlns:a16="http://schemas.microsoft.com/office/drawing/2014/main" id="{1737F6FF-8405-841C-C8D5-C6B290DA69D6}"/>
              </a:ext>
            </a:extLst>
          </p:cNvPr>
          <p:cNvSpPr txBox="1">
            <a:spLocks/>
          </p:cNvSpPr>
          <p:nvPr/>
        </p:nvSpPr>
        <p:spPr>
          <a:xfrm>
            <a:off x="1127589" y="2793074"/>
            <a:ext cx="14002411" cy="3949670"/>
          </a:xfrm>
          <a:prstGeom prst="rect">
            <a:avLst/>
          </a:prstGeom>
          <a:noFill/>
          <a:ln w="28575">
            <a:gradFill flip="none" rotWithShape="1">
              <a:gsLst>
                <a:gs pos="21000">
                  <a:srgbClr val="D91C5C"/>
                </a:gs>
                <a:gs pos="100000">
                  <a:srgbClr val="FFD600"/>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17500">
              <a:spcAft>
                <a:spcPts val="1200"/>
              </a:spcAft>
              <a:buSzPts val="1400"/>
              <a:buFont typeface="Arial" panose="020B0604020202020204" pitchFamily="34" charset="0"/>
              <a:buChar char="•"/>
            </a:pPr>
            <a:endParaRPr lang="en-GB" sz="1800" dirty="0"/>
          </a:p>
        </p:txBody>
      </p:sp>
      <p:sp>
        <p:nvSpPr>
          <p:cNvPr id="5" name="Slide Number Placeholder 5">
            <a:extLst>
              <a:ext uri="{FF2B5EF4-FFF2-40B4-BE49-F238E27FC236}">
                <a16:creationId xmlns:a16="http://schemas.microsoft.com/office/drawing/2014/main" id="{53DB89E4-3325-914C-7A0E-65DB5D69123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17</a:t>
            </a:fld>
            <a:endParaRPr lang="en-US" b="0" dirty="0">
              <a:solidFill>
                <a:schemeClr val="bg1"/>
              </a:solidFill>
            </a:endParaRPr>
          </a:p>
        </p:txBody>
      </p:sp>
      <p:sp>
        <p:nvSpPr>
          <p:cNvPr id="6" name="Footer Placeholder 3">
            <a:extLst>
              <a:ext uri="{FF2B5EF4-FFF2-40B4-BE49-F238E27FC236}">
                <a16:creationId xmlns:a16="http://schemas.microsoft.com/office/drawing/2014/main" id="{3C6C7297-E594-CA7B-7947-E62BC7B2429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spTree>
    <p:extLst>
      <p:ext uri="{BB962C8B-B14F-4D97-AF65-F5344CB8AC3E}">
        <p14:creationId xmlns:p14="http://schemas.microsoft.com/office/powerpoint/2010/main" val="85497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2799642" y="5218637"/>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242" scaled="1"/>
            </a:gradFill>
            <a:prstDash val="solid"/>
            <a:miter/>
          </a:ln>
        </p:spPr>
        <p:txBody>
          <a:bodyPr tIns="72000" rIns="180000" bIns="0" rtlCol="0" anchor="ctr"/>
          <a:lstStyle/>
          <a:p>
            <a:pPr marL="127000" lvl="0" algn="ctr" rtl="0">
              <a:lnSpc>
                <a:spcPct val="100000"/>
              </a:lnSpc>
              <a:spcBef>
                <a:spcPts val="1200"/>
              </a:spcBef>
              <a:spcAft>
                <a:spcPts val="0"/>
              </a:spcAft>
              <a:buClr>
                <a:schemeClr val="dk1"/>
              </a:buClr>
              <a:buSzPts val="1600"/>
            </a:pPr>
            <a:r>
              <a:rPr lang="en-GB" sz="1800" dirty="0">
                <a:solidFill>
                  <a:schemeClr val="dk1"/>
                </a:solidFill>
                <a:latin typeface="Arial" panose="020B0604020202020204" pitchFamily="34" charset="0"/>
                <a:cs typeface="Arial" panose="020B0604020202020204" pitchFamily="34" charset="0"/>
              </a:rPr>
              <a:t>Use G-code to define how a CNC machine could cut a shape into a sheet of material.</a:t>
            </a:r>
            <a:endParaRPr lang="en-GB" sz="2400" dirty="0">
              <a:solidFill>
                <a:schemeClr val="dk1"/>
              </a:solidFill>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18</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3. Programming CNC machines</a:t>
            </a:r>
            <a:endParaRPr lang="en-US" dirty="0">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5138438" y="3022677"/>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lIns="72000" tIns="180000" rIns="180000" bIns="0" rtlCol="0" anchor="ctr"/>
          <a:lstStyle/>
          <a:p>
            <a:pPr marL="127000" lvl="0" algn="ctr" rtl="0">
              <a:lnSpc>
                <a:spcPct val="100000"/>
              </a:lnSpc>
              <a:spcBef>
                <a:spcPts val="1200"/>
              </a:spcBef>
              <a:spcAft>
                <a:spcPts val="0"/>
              </a:spcAft>
              <a:buClr>
                <a:schemeClr val="dk1"/>
              </a:buClr>
              <a:buSzPts val="1600"/>
            </a:pPr>
            <a:r>
              <a:rPr lang="en-GB" sz="1800" dirty="0">
                <a:solidFill>
                  <a:schemeClr val="dk1"/>
                </a:solidFill>
                <a:latin typeface="Arial" panose="020B0604020202020204" pitchFamily="34" charset="0"/>
                <a:cs typeface="Arial" panose="020B0604020202020204" pitchFamily="34" charset="0"/>
              </a:rPr>
              <a:t>Suggest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improvements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that help a CNC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operation to be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more efficient.</a:t>
            </a:r>
          </a:p>
        </p:txBody>
      </p:sp>
      <p:sp>
        <p:nvSpPr>
          <p:cNvPr id="9" name="Graphic 5">
            <a:extLst>
              <a:ext uri="{FF2B5EF4-FFF2-40B4-BE49-F238E27FC236}">
                <a16:creationId xmlns:a16="http://schemas.microsoft.com/office/drawing/2014/main" id="{31CEE43B-C08A-B17B-E0DD-AD126E60F041}"/>
              </a:ext>
            </a:extLst>
          </p:cNvPr>
          <p:cNvSpPr/>
          <p:nvPr/>
        </p:nvSpPr>
        <p:spPr>
          <a:xfrm>
            <a:off x="460845" y="3022677"/>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0000">
                  <a:srgbClr val="FFD600"/>
                </a:gs>
              </a:gsLst>
              <a:lin ang="18900242" scaled="1"/>
            </a:gradFill>
            <a:prstDash val="solid"/>
            <a:miter/>
          </a:ln>
        </p:spPr>
        <p:txBody>
          <a:bodyPr tIns="360000" rIns="180000" bIns="0" rtlCol="0" anchor="ctr"/>
          <a:lstStyle/>
          <a:p>
            <a:pPr marL="127000" lvl="0" algn="ctr" rtl="0">
              <a:lnSpc>
                <a:spcPct val="100000"/>
              </a:lnSpc>
              <a:spcBef>
                <a:spcPts val="1200"/>
              </a:spcBef>
              <a:spcAft>
                <a:spcPts val="0"/>
              </a:spcAft>
              <a:buClr>
                <a:schemeClr val="dk1"/>
              </a:buClr>
              <a:buSzPts val="1600"/>
            </a:pPr>
            <a:r>
              <a:rPr lang="en-GB" sz="1800" dirty="0">
                <a:solidFill>
                  <a:schemeClr val="dk1"/>
                </a:solidFill>
                <a:latin typeface="Arial" panose="020B0604020202020204" pitchFamily="34" charset="0"/>
                <a:cs typeface="Arial" panose="020B0604020202020204" pitchFamily="34" charset="0"/>
              </a:rPr>
              <a:t>List the main G-code instructions and explain their functions.</a:t>
            </a:r>
            <a:endParaRPr lang="en-GB" sz="2400" dirty="0">
              <a:solidFill>
                <a:schemeClr val="dk1"/>
              </a:solidFill>
              <a:latin typeface="Arial" panose="020B0604020202020204" pitchFamily="34" charset="0"/>
              <a:cs typeface="Arial" panose="020B0604020202020204" pitchFamily="34" charset="0"/>
            </a:endParaRPr>
          </a:p>
        </p:txBody>
      </p:sp>
      <p:sp>
        <p:nvSpPr>
          <p:cNvPr id="2" name="Graphic 5">
            <a:extLst>
              <a:ext uri="{FF2B5EF4-FFF2-40B4-BE49-F238E27FC236}">
                <a16:creationId xmlns:a16="http://schemas.microsoft.com/office/drawing/2014/main" id="{ED4A7EF8-4437-21F8-6F48-24C2C05A3277}"/>
              </a:ext>
            </a:extLst>
          </p:cNvPr>
          <p:cNvSpPr/>
          <p:nvPr/>
        </p:nvSpPr>
        <p:spPr>
          <a:xfrm>
            <a:off x="7477235" y="5218637"/>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tIns="360000" rIns="72000" bIns="0" rtlCol="0" anchor="ctr"/>
          <a:lstStyle/>
          <a:p>
            <a:pPr marL="127000" lvl="0" algn="ctr" rtl="0">
              <a:lnSpc>
                <a:spcPct val="100000"/>
              </a:lnSpc>
              <a:spcBef>
                <a:spcPts val="1200"/>
              </a:spcBef>
              <a:spcAft>
                <a:spcPts val="0"/>
              </a:spcAft>
              <a:buClr>
                <a:schemeClr val="dk1"/>
              </a:buClr>
              <a:buSzPts val="1600"/>
            </a:pPr>
            <a:r>
              <a:rPr lang="en-GB" sz="1800" dirty="0">
                <a:solidFill>
                  <a:schemeClr val="dk1"/>
                </a:solidFill>
                <a:latin typeface="Arial" panose="020B0604020202020204" pitchFamily="34" charset="0"/>
                <a:cs typeface="Arial" panose="020B0604020202020204" pitchFamily="34" charset="0"/>
              </a:rPr>
              <a:t>Identify some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advantages of multi-axis CNC machines.</a:t>
            </a:r>
          </a:p>
        </p:txBody>
      </p:sp>
    </p:spTree>
    <p:extLst>
      <p:ext uri="{BB962C8B-B14F-4D97-AF65-F5344CB8AC3E}">
        <p14:creationId xmlns:p14="http://schemas.microsoft.com/office/powerpoint/2010/main" val="33221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244813"/>
            <a:ext cx="6380130" cy="6910070"/>
          </a:xfrm>
        </p:spPr>
        <p:txBody>
          <a:bodyPr/>
          <a:lstStyle/>
          <a:p>
            <a:pPr>
              <a:lnSpc>
                <a:spcPts val="5780"/>
              </a:lnSpc>
              <a:spcBef>
                <a:spcPts val="0"/>
              </a:spcBef>
            </a:pPr>
            <a:r>
              <a:rPr lang="en-US" dirty="0"/>
              <a:t>Practitioner</a:t>
            </a:r>
            <a:br>
              <a:rPr lang="en-US" dirty="0"/>
            </a:br>
            <a:r>
              <a:rPr lang="en-US" dirty="0"/>
              <a:t>guide</a:t>
            </a:r>
            <a:br>
              <a:rPr lang="en-US" dirty="0"/>
            </a:br>
            <a:endParaRPr lang="en-US" sz="2500" dirty="0"/>
          </a:p>
        </p:txBody>
      </p:sp>
      <p:sp>
        <p:nvSpPr>
          <p:cNvPr id="6" name="Title 11">
            <a:extLst>
              <a:ext uri="{FF2B5EF4-FFF2-40B4-BE49-F238E27FC236}">
                <a16:creationId xmlns:a16="http://schemas.microsoft.com/office/drawing/2014/main" id="{30744565-5C1D-7F75-936E-CC42DB086210}"/>
              </a:ext>
            </a:extLst>
          </p:cNvPr>
          <p:cNvSpPr txBox="1">
            <a:spLocks/>
          </p:cNvSpPr>
          <p:nvPr/>
        </p:nvSpPr>
        <p:spPr>
          <a:xfrm>
            <a:off x="4920068" y="2148343"/>
            <a:ext cx="6380130" cy="6910070"/>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ct val="100000"/>
              </a:lnSpc>
              <a:spcBef>
                <a:spcPts val="1200"/>
              </a:spcBef>
              <a:spcAft>
                <a:spcPts val="0"/>
              </a:spcAft>
              <a:buSzPct val="100000"/>
              <a:buNone/>
            </a:pPr>
            <a:br>
              <a:rPr lang="en-US" dirty="0"/>
            </a:br>
            <a:r>
              <a:rPr lang="en-GB" sz="2500" b="0" dirty="0"/>
              <a:t>3. Programming CNC machines</a:t>
            </a:r>
            <a:endParaRPr lang="en-NZ" sz="2500" b="0" dirty="0"/>
          </a:p>
          <a:p>
            <a:pPr>
              <a:lnSpc>
                <a:spcPct val="100000"/>
              </a:lnSpc>
              <a:spcBef>
                <a:spcPts val="1200"/>
              </a:spcBef>
            </a:pPr>
            <a:br>
              <a:rPr lang="en-US" sz="2500" b="0" dirty="0"/>
            </a:br>
            <a:endParaRPr lang="en-US" sz="2500" dirty="0"/>
          </a:p>
        </p:txBody>
      </p:sp>
      <p:sp>
        <p:nvSpPr>
          <p:cNvPr id="2" name="Slide Number Placeholder 5">
            <a:extLst>
              <a:ext uri="{FF2B5EF4-FFF2-40B4-BE49-F238E27FC236}">
                <a16:creationId xmlns:a16="http://schemas.microsoft.com/office/drawing/2014/main" id="{88B88D78-8628-907E-946B-3275ED8D93E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561646"/>
            <a:ext cx="14893791" cy="1007118"/>
          </a:xfrm>
        </p:spPr>
        <p:txBody>
          <a:bodyPr>
            <a:noAutofit/>
          </a:bodyPr>
          <a:lstStyle/>
          <a:p>
            <a:pPr marL="0" lvl="0" indent="0" algn="l" rtl="0">
              <a:spcBef>
                <a:spcPts val="0"/>
              </a:spcBef>
              <a:spcAft>
                <a:spcPts val="0"/>
              </a:spcAft>
              <a:buNone/>
            </a:pPr>
            <a:r>
              <a:rPr lang="en-GB" sz="1400" dirty="0">
                <a:solidFill>
                  <a:schemeClr val="dk1"/>
                </a:solidFill>
              </a:rPr>
              <a:t>These resources help practitioners to deliver the CNC machinery components of engineering and manufacturing-related qualifications at levels 2 and 3.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3105008"/>
            <a:ext cx="15119879" cy="1166794"/>
          </a:xfrm>
        </p:spPr>
        <p:txBody>
          <a:bodyPr>
            <a:noAutofit/>
          </a:bodyPr>
          <a:lstStyle/>
          <a:p>
            <a:pPr marL="0" marR="0" lvl="0" indent="0" algn="l" rtl="0">
              <a:lnSpc>
                <a:spcPct val="100000"/>
              </a:lnSpc>
              <a:spcBef>
                <a:spcPts val="0"/>
              </a:spcBef>
              <a:spcAft>
                <a:spcPts val="600"/>
              </a:spcAft>
              <a:buClr>
                <a:srgbClr val="000000"/>
              </a:buClr>
              <a:buSzPts val="1100"/>
              <a:buFont typeface="Arial"/>
              <a:buNone/>
            </a:pPr>
            <a:r>
              <a:rPr lang="en-GB" sz="2000" b="1" u="none" strike="noStrike" cap="none" dirty="0">
                <a:solidFill>
                  <a:srgbClr val="000000"/>
                </a:solidFill>
              </a:rPr>
              <a:t>Resources summary</a:t>
            </a:r>
          </a:p>
          <a:p>
            <a:pPr marL="0" lvl="0" indent="0" algn="l" rtl="0">
              <a:spcBef>
                <a:spcPts val="0"/>
              </a:spcBef>
              <a:spcAft>
                <a:spcPts val="0"/>
              </a:spcAft>
              <a:buClr>
                <a:schemeClr val="dk1"/>
              </a:buClr>
              <a:buSzPts val="1500"/>
              <a:buFont typeface="Arial"/>
              <a:buNone/>
            </a:pPr>
            <a:r>
              <a:rPr lang="en-GB" sz="1400" b="1" u="none" strike="noStrike" cap="none" dirty="0">
                <a:solidFill>
                  <a:schemeClr val="dk1"/>
                </a:solidFill>
              </a:rPr>
              <a:t>Prerequisites</a:t>
            </a:r>
            <a:r>
              <a:rPr lang="en-GB" sz="1400" u="none" strike="noStrike" cap="none" dirty="0">
                <a:solidFill>
                  <a:schemeClr val="dk1"/>
                </a:solidFill>
              </a:rPr>
              <a:t> – it is recommended that learners complete </a:t>
            </a:r>
            <a:r>
              <a:rPr lang="en-GB" sz="1400" b="1" u="none" strike="noStrike" cap="none" dirty="0">
                <a:solidFill>
                  <a:schemeClr val="dk1"/>
                </a:solidFill>
              </a:rPr>
              <a:t>1. Understanding CNC machines</a:t>
            </a:r>
            <a:r>
              <a:rPr lang="en-GB" sz="1400" u="none" strike="noStrike" cap="none" dirty="0">
                <a:solidFill>
                  <a:schemeClr val="dk1"/>
                </a:solidFill>
              </a:rPr>
              <a:t> and </a:t>
            </a:r>
            <a:r>
              <a:rPr lang="en-GB" sz="1400" b="1" u="none" strike="noStrike" cap="none" dirty="0">
                <a:solidFill>
                  <a:schemeClr val="dk1"/>
                </a:solidFill>
              </a:rPr>
              <a:t>2. Using CNC machines</a:t>
            </a:r>
            <a:r>
              <a:rPr lang="en-GB" sz="1400" u="none" strike="noStrike" cap="none" dirty="0">
                <a:solidFill>
                  <a:schemeClr val="dk1"/>
                </a:solidFill>
              </a:rPr>
              <a:t> before starting this resource.</a:t>
            </a:r>
            <a:r>
              <a:rPr lang="en-GB" sz="1400" b="1" u="none" strike="noStrike" cap="none" dirty="0">
                <a:solidFill>
                  <a:schemeClr val="dk1"/>
                </a:solidFill>
              </a:rPr>
              <a:t> </a:t>
            </a:r>
            <a:r>
              <a:rPr lang="en-GB" sz="1400" dirty="0">
                <a:solidFill>
                  <a:schemeClr val="dk1"/>
                </a:solidFill>
              </a:rPr>
              <a:t>There are no other required prerequisites but the Level 2 resource in the </a:t>
            </a:r>
            <a:r>
              <a:rPr lang="en-GB" sz="1400" b="1" dirty="0">
                <a:solidFill>
                  <a:schemeClr val="dk1"/>
                </a:solidFill>
              </a:rPr>
              <a:t>Microcontroller systems</a:t>
            </a:r>
            <a:r>
              <a:rPr lang="en-GB" sz="1400" dirty="0">
                <a:solidFill>
                  <a:schemeClr val="dk1"/>
                </a:solidFill>
              </a:rPr>
              <a:t> module introduces learners to the concept of control systems, which is mentioned in these resources.</a:t>
            </a:r>
            <a:endParaRPr lang="en-GB" sz="1400" dirty="0">
              <a:solidFill>
                <a:srgbClr val="FF0000"/>
              </a:solidFill>
            </a:endParaRPr>
          </a:p>
          <a:p>
            <a:pPr marL="0" lvl="0" indent="0" algn="l" rtl="0">
              <a:lnSpc>
                <a:spcPct val="90000"/>
              </a:lnSpc>
              <a:spcBef>
                <a:spcPts val="0"/>
              </a:spcBef>
              <a:spcAft>
                <a:spcPts val="0"/>
              </a:spcAft>
              <a:buClr>
                <a:schemeClr val="dk1"/>
              </a:buClr>
              <a:buSzPts val="1100"/>
              <a:buFont typeface="Arial"/>
              <a:buNone/>
            </a:pPr>
            <a:endParaRPr lang="en-GB"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4" y="5451187"/>
            <a:ext cx="7229652" cy="4078017"/>
          </a:xfrm>
        </p:spPr>
        <p:txBody>
          <a:bodyPr>
            <a:normAutofit/>
          </a:bodyPr>
          <a:lstStyle/>
          <a:p>
            <a:pPr marL="0" lvl="0" indent="0" algn="l" rtl="0">
              <a:spcBef>
                <a:spcPts val="0"/>
              </a:spcBef>
              <a:spcAft>
                <a:spcPts val="0"/>
              </a:spcAft>
              <a:buNone/>
            </a:pPr>
            <a:r>
              <a:rPr lang="en-GB" sz="1400" dirty="0">
                <a:solidFill>
                  <a:schemeClr val="dk1"/>
                </a:solidFill>
              </a:rPr>
              <a:t>The Level 3 resources help learners to select a CNC machine to use and identify wider considerations when selecting CNC machines, reflect on important safe working practices, follow and optimise simple G-code, consider some advantages of indexed and continuous multi-axis CNC. They also reflect on how additive CNC may work alongside other technologies in ‘smart factories’ and how these developments may shape their career.</a:t>
            </a: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4084778639"/>
              </p:ext>
            </p:extLst>
          </p:nvPr>
        </p:nvGraphicFramePr>
        <p:xfrm>
          <a:off x="473222" y="4111030"/>
          <a:ext cx="15351960" cy="674399"/>
        </p:xfrm>
        <a:graphic>
          <a:graphicData uri="http://schemas.openxmlformats.org/drawingml/2006/table">
            <a:tbl>
              <a:tblPr firstRow="1" bandRow="1">
                <a:tableStyleId>{F2DE63D5-997A-4646-A377-4702673A728D}</a:tableStyleId>
              </a:tblPr>
              <a:tblGrid>
                <a:gridCol w="4454378">
                  <a:extLst>
                    <a:ext uri="{9D8B030D-6E8A-4147-A177-3AD203B41FA5}">
                      <a16:colId xmlns:a16="http://schemas.microsoft.com/office/drawing/2014/main" val="775593405"/>
                    </a:ext>
                  </a:extLst>
                </a:gridCol>
                <a:gridCol w="812800">
                  <a:extLst>
                    <a:ext uri="{9D8B030D-6E8A-4147-A177-3AD203B41FA5}">
                      <a16:colId xmlns:a16="http://schemas.microsoft.com/office/drawing/2014/main" val="1341920397"/>
                    </a:ext>
                  </a:extLst>
                </a:gridCol>
                <a:gridCol w="3572933">
                  <a:extLst>
                    <a:ext uri="{9D8B030D-6E8A-4147-A177-3AD203B41FA5}">
                      <a16:colId xmlns:a16="http://schemas.microsoft.com/office/drawing/2014/main" val="2584098693"/>
                    </a:ext>
                  </a:extLst>
                </a:gridCol>
                <a:gridCol w="2353734">
                  <a:extLst>
                    <a:ext uri="{9D8B030D-6E8A-4147-A177-3AD203B41FA5}">
                      <a16:colId xmlns:a16="http://schemas.microsoft.com/office/drawing/2014/main" val="4119896531"/>
                    </a:ext>
                  </a:extLst>
                </a:gridCol>
                <a:gridCol w="2048933">
                  <a:extLst>
                    <a:ext uri="{9D8B030D-6E8A-4147-A177-3AD203B41FA5}">
                      <a16:colId xmlns:a16="http://schemas.microsoft.com/office/drawing/2014/main" val="946961469"/>
                    </a:ext>
                  </a:extLst>
                </a:gridCol>
                <a:gridCol w="795867">
                  <a:extLst>
                    <a:ext uri="{9D8B030D-6E8A-4147-A177-3AD203B41FA5}">
                      <a16:colId xmlns:a16="http://schemas.microsoft.com/office/drawing/2014/main" val="2540207167"/>
                    </a:ext>
                  </a:extLst>
                </a:gridCol>
                <a:gridCol w="1313315">
                  <a:extLst>
                    <a:ext uri="{9D8B030D-6E8A-4147-A177-3AD203B41FA5}">
                      <a16:colId xmlns:a16="http://schemas.microsoft.com/office/drawing/2014/main" val="185756884"/>
                    </a:ext>
                  </a:extLst>
                </a:gridCol>
              </a:tblGrid>
              <a:tr h="339119">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247540">
                <a:tc>
                  <a:txBody>
                    <a:bodyPr/>
                    <a:lstStyle/>
                    <a:p>
                      <a:pPr marL="91440" marR="91440" lvl="0" indent="0" algn="l" rtl="0">
                        <a:spcBef>
                          <a:spcPts val="0"/>
                        </a:spcBef>
                        <a:spcAft>
                          <a:spcPts val="0"/>
                        </a:spcAft>
                        <a:buClr>
                          <a:schemeClr val="dk1"/>
                        </a:buClr>
                        <a:buSzPts val="1100"/>
                        <a:buFont typeface="Arial"/>
                        <a:buNone/>
                      </a:pPr>
                      <a:r>
                        <a:rPr lang="en-GB" sz="1600" dirty="0">
                          <a:solidFill>
                            <a:schemeClr val="dk1"/>
                          </a:solidFill>
                          <a:latin typeface="Arial" panose="020B0604020202020204" pitchFamily="34" charset="0"/>
                          <a:cs typeface="Arial" panose="020B0604020202020204" pitchFamily="34" charset="0"/>
                        </a:rPr>
                        <a:t>3. Programming CNC machines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7" y="5052844"/>
            <a:ext cx="7543648" cy="3339376"/>
          </a:xfrm>
          <a:prstGeom prst="rect">
            <a:avLst/>
          </a:prstGeom>
        </p:spPr>
        <p:txBody>
          <a:bodyPr wrap="square" lIns="91440" tIns="45720" rIns="91440" bIns="45720" anchor="t">
            <a:spAutoFit/>
          </a:bodyPr>
          <a:lstStyle/>
          <a:p>
            <a:pPr>
              <a:spcAft>
                <a:spcPts val="600"/>
              </a:spcAft>
            </a:pPr>
            <a:r>
              <a:rPr lang="en-NZ" sz="2000" b="1" dirty="0">
                <a:latin typeface="Arial" panose="020B0604020202020204" pitchFamily="34" charset="0"/>
                <a:cs typeface="Arial" panose="020B0604020202020204" pitchFamily="34" charset="0"/>
              </a:rPr>
              <a:t>Delivery</a:t>
            </a:r>
            <a:endParaRPr lang="en-GB" sz="1400" b="1" dirty="0">
              <a:solidFill>
                <a:srgbClr val="FF0000"/>
              </a:solidFill>
            </a:endParaRPr>
          </a:p>
          <a:p>
            <a:pPr marL="0" lvl="0" indent="0" algn="l"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The core activities in each resource provide around 60 mins learning time, though additional suggestions, including independent learning, can extend this time significantly. </a:t>
            </a:r>
          </a:p>
          <a:p>
            <a:pPr marL="0" marR="0" lvl="0" indent="0" algn="l" rtl="0">
              <a:lnSpc>
                <a:spcPct val="100000"/>
              </a:lnSpc>
              <a:spcBef>
                <a:spcPts val="1200"/>
              </a:spcBef>
              <a:spcAft>
                <a:spcPts val="0"/>
              </a:spcAft>
              <a:buClr>
                <a:srgbClr val="000000"/>
              </a:buClr>
              <a:buSzPts val="1100"/>
              <a:buFont typeface="Arial"/>
              <a:buNone/>
            </a:pPr>
            <a:r>
              <a:rPr lang="en-NZ" sz="2000" b="1" dirty="0">
                <a:latin typeface="Arial" panose="020B0604020202020204" pitchFamily="34" charset="0"/>
                <a:cs typeface="Arial" panose="020B0604020202020204" pitchFamily="34" charset="0"/>
              </a:rPr>
              <a:t>Overarching theme/big questions</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How can CNC machines help us work faster and smarter?</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What is the future for CNC machines?</a:t>
            </a:r>
          </a:p>
          <a:p>
            <a:pPr lvl="0">
              <a:spcBef>
                <a:spcPts val="1200"/>
              </a:spcBef>
              <a:buClr>
                <a:srgbClr val="000000"/>
              </a:buClr>
              <a:buSzPts val="1000"/>
            </a:pPr>
            <a:r>
              <a:rPr lang="en-NZ" sz="2000" b="1" dirty="0">
                <a:latin typeface="Arial" panose="020B0604020202020204" pitchFamily="34" charset="0"/>
                <a:cs typeface="Arial" panose="020B0604020202020204" pitchFamily="34" charset="0"/>
              </a:rPr>
              <a:t>Overview</a:t>
            </a:r>
          </a:p>
          <a:p>
            <a:pPr marL="0" lvl="0" indent="0" algn="l" rtl="0">
              <a:spcBef>
                <a:spcPts val="0"/>
              </a:spcBef>
              <a:spcAft>
                <a:spcPts val="0"/>
              </a:spcAft>
              <a:buNone/>
            </a:pPr>
            <a:r>
              <a:rPr lang="en-GB" sz="1400" dirty="0">
                <a:solidFill>
                  <a:schemeClr val="dk1"/>
                </a:solidFill>
                <a:latin typeface="Arial" panose="020B0604020202020204" pitchFamily="34" charset="0"/>
                <a:cs typeface="Arial" panose="020B0604020202020204" pitchFamily="34" charset="0"/>
              </a:rPr>
              <a:t>The Level 2 resource introduces definitions for CAD, CAM and CNC, and common types of CNC machine. It helps learners to identify advantages of CNC and where manual machining may still be preferable.</a:t>
            </a: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61171" y="4457242"/>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03750" y="4455901"/>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dirty="0">
                <a:solidFill>
                  <a:schemeClr val="dk1"/>
                </a:solidFill>
              </a:rPr>
              <a:t>3. Programming </a:t>
            </a:r>
            <a:r>
              <a:rPr lang="en-US" sz="1600" dirty="0">
                <a:solidFill>
                  <a:schemeClr val="dk1"/>
                </a:solidFill>
              </a:rPr>
              <a:t>CNC machines</a:t>
            </a:r>
            <a:r>
              <a:rPr lang="en-US" sz="1600" dirty="0"/>
              <a:t> </a:t>
            </a:r>
            <a:r>
              <a:rPr lang="en-US" dirty="0"/>
              <a:t>| Practitioner guide</a:t>
            </a:r>
          </a:p>
        </p:txBody>
      </p:sp>
      <p:pic>
        <p:nvPicPr>
          <p:cNvPr id="3" name="Graphic 2" descr="Tick with solid fill">
            <a:extLst>
              <a:ext uri="{FF2B5EF4-FFF2-40B4-BE49-F238E27FC236}">
                <a16:creationId xmlns:a16="http://schemas.microsoft.com/office/drawing/2014/main" id="{0E3A28D5-2507-0E77-E68A-B4890DC8911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7203" y="4440661"/>
            <a:ext cx="329406" cy="329406"/>
          </a:xfrm>
          <a:prstGeom prst="rect">
            <a:avLst/>
          </a:prstGeom>
        </p:spPr>
      </p:pic>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dirty="0"/>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28182" cy="5578036"/>
          </a:xfrm>
        </p:spPr>
        <p:txBody>
          <a:bodyPr/>
          <a:lstStyle/>
          <a:p>
            <a:pPr marL="0" lvl="0" indent="0" algn="l" rtl="0">
              <a:lnSpc>
                <a:spcPct val="100000"/>
              </a:lnSpc>
              <a:spcBef>
                <a:spcPts val="0"/>
              </a:spcBef>
              <a:spcAft>
                <a:spcPts val="1200"/>
              </a:spcAft>
              <a:buSzPts val="1800"/>
              <a:buNone/>
            </a:pPr>
            <a:r>
              <a:rPr lang="en-GB" sz="2000" b="1" dirty="0">
                <a:solidFill>
                  <a:schemeClr val="dk1"/>
                </a:solidFill>
              </a:rPr>
              <a:t>Level 3 resource 2</a:t>
            </a:r>
          </a:p>
          <a:p>
            <a:pPr marL="0" lvl="0" indent="0" algn="l" rtl="0">
              <a:lnSpc>
                <a:spcPct val="100000"/>
              </a:lnSpc>
              <a:spcBef>
                <a:spcPts val="0"/>
              </a:spcBef>
              <a:spcAft>
                <a:spcPts val="1200"/>
              </a:spcAft>
              <a:buSzPts val="1800"/>
              <a:buNone/>
            </a:pPr>
            <a:r>
              <a:rPr lang="en-GB" sz="2000" b="1" dirty="0">
                <a:solidFill>
                  <a:schemeClr val="dk1"/>
                </a:solidFill>
              </a:rPr>
              <a:t>Programming CNC machines</a:t>
            </a:r>
          </a:p>
          <a:p>
            <a:pPr marL="47752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List the main G-code instructions and explain their functions.</a:t>
            </a:r>
            <a:endParaRPr lang="en-GB" sz="2800" dirty="0">
              <a:solidFill>
                <a:schemeClr val="dk1"/>
              </a:solidFill>
            </a:endParaRPr>
          </a:p>
          <a:p>
            <a:pPr marL="47752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Use G-code to define how a CNC machine could cut a shape into a sheet of material.</a:t>
            </a:r>
            <a:endParaRPr lang="en-GB" sz="2800" dirty="0">
              <a:solidFill>
                <a:schemeClr val="dk1"/>
              </a:solidFill>
            </a:endParaRPr>
          </a:p>
          <a:p>
            <a:pPr marL="47752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Suggest improvements that help a CNC operation be </a:t>
            </a:r>
            <a:br>
              <a:rPr lang="en-GB" sz="2000" dirty="0">
                <a:solidFill>
                  <a:schemeClr val="dk1"/>
                </a:solidFill>
              </a:rPr>
            </a:br>
            <a:r>
              <a:rPr lang="en-GB" sz="2000" dirty="0">
                <a:solidFill>
                  <a:schemeClr val="dk1"/>
                </a:solidFill>
              </a:rPr>
              <a:t>more efficient.</a:t>
            </a:r>
          </a:p>
          <a:p>
            <a:pPr marL="47752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Identify some advantages of multi-axis CNC machines.</a:t>
            </a:r>
            <a:endParaRPr lang="en-GB" sz="1800" dirty="0">
              <a:solidFill>
                <a:schemeClr val="dk1"/>
              </a:solidFill>
              <a:highlight>
                <a:schemeClr val="lt1"/>
              </a:highlight>
            </a:endParaRPr>
          </a:p>
          <a:p>
            <a:pPr lvl="0">
              <a:lnSpc>
                <a:spcPct val="100000"/>
              </a:lnSpc>
              <a:spcBef>
                <a:spcPts val="1200"/>
              </a:spcBef>
              <a:buSzPct val="100000"/>
            </a:pPr>
            <a:endParaRPr lang="en-GB" sz="2000" dirty="0"/>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997852" y="2731108"/>
            <a:ext cx="7716936" cy="5578036"/>
          </a:xfrm>
        </p:spPr>
        <p:txBody>
          <a:bodyPr/>
          <a:lstStyle/>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Full resource list available for the topic of </a:t>
            </a:r>
            <a:br>
              <a:rPr lang="en-GB" sz="2000" b="1" i="0" u="none" strike="noStrike" cap="none" dirty="0">
                <a:solidFill>
                  <a:schemeClr val="dk1"/>
                </a:solidFill>
                <a:latin typeface="Arial"/>
                <a:ea typeface="Arial"/>
                <a:cs typeface="Arial"/>
                <a:sym typeface="Arial"/>
              </a:rPr>
            </a:br>
            <a:r>
              <a:rPr lang="en-GB" sz="2000" b="1" i="0" u="none" strike="noStrike" cap="none" dirty="0">
                <a:solidFill>
                  <a:schemeClr val="dk1"/>
                </a:solidFill>
                <a:latin typeface="Arial"/>
                <a:ea typeface="Arial"/>
                <a:cs typeface="Arial"/>
                <a:sym typeface="Arial"/>
              </a:rPr>
              <a:t>CNC machinery:</a:t>
            </a:r>
          </a:p>
          <a:p>
            <a:pPr marL="0" marR="0" lvl="0" indent="0" algn="l" rtl="0">
              <a:lnSpc>
                <a:spcPct val="100000"/>
              </a:lnSpc>
              <a:spcBef>
                <a:spcPts val="0"/>
              </a:spcBef>
              <a:spcAft>
                <a:spcPts val="0"/>
              </a:spcAft>
              <a:buClr>
                <a:schemeClr val="dk1"/>
              </a:buClr>
              <a:buSzPts val="1100"/>
              <a:buFont typeface="Arial"/>
              <a:buNone/>
            </a:pPr>
            <a:endParaRPr lang="en-GB" sz="2000" b="1" i="0" u="none" strike="noStrike" cap="none"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2000" dirty="0">
                <a:solidFill>
                  <a:schemeClr val="dk1"/>
                </a:solidFill>
              </a:rPr>
              <a:t>1. Understanding CNC machines (Level 2)</a:t>
            </a:r>
          </a:p>
          <a:p>
            <a:pPr marL="0" lvl="0" indent="0" algn="l" rtl="0">
              <a:spcBef>
                <a:spcPts val="0"/>
              </a:spcBef>
              <a:spcAft>
                <a:spcPts val="0"/>
              </a:spcAft>
              <a:buClr>
                <a:schemeClr val="dk1"/>
              </a:buClr>
              <a:buSzPts val="1100"/>
              <a:buFont typeface="Arial"/>
              <a:buNone/>
            </a:pPr>
            <a:r>
              <a:rPr lang="en-GB" sz="2000" dirty="0">
                <a:solidFill>
                  <a:schemeClr val="dk1"/>
                </a:solidFill>
              </a:rPr>
              <a:t>2. Using CNC machines (Level 3)</a:t>
            </a:r>
          </a:p>
          <a:p>
            <a:pPr marL="0" lvl="0" indent="0" algn="l" rtl="0">
              <a:spcBef>
                <a:spcPts val="0"/>
              </a:spcBef>
              <a:spcAft>
                <a:spcPts val="0"/>
              </a:spcAft>
              <a:buClr>
                <a:schemeClr val="dk1"/>
              </a:buClr>
              <a:buSzPts val="1100"/>
              <a:buFont typeface="Arial"/>
              <a:buNone/>
            </a:pPr>
            <a:r>
              <a:rPr lang="en-GB" sz="2000" b="1" dirty="0">
                <a:solidFill>
                  <a:schemeClr val="dk1"/>
                </a:solidFill>
              </a:rPr>
              <a:t>3. Programming CNC machines (Level 3)</a:t>
            </a:r>
          </a:p>
          <a:p>
            <a:pPr marL="0" lvl="0" indent="0" algn="l" rtl="0">
              <a:spcBef>
                <a:spcPts val="0"/>
              </a:spcBef>
              <a:spcAft>
                <a:spcPts val="0"/>
              </a:spcAft>
              <a:buClr>
                <a:schemeClr val="dk1"/>
              </a:buClr>
              <a:buSzPts val="1100"/>
              <a:buFont typeface="Arial"/>
              <a:buNone/>
            </a:pPr>
            <a:r>
              <a:rPr lang="en-GB" sz="2000" dirty="0">
                <a:solidFill>
                  <a:schemeClr val="dk1"/>
                </a:solidFill>
              </a:rPr>
              <a:t>4. The future of CNC (Level 3)</a:t>
            </a:r>
          </a:p>
          <a:p>
            <a:pPr marL="0" marR="0" lvl="0" indent="0" algn="l" rtl="0">
              <a:lnSpc>
                <a:spcPct val="100000"/>
              </a:lnSpc>
              <a:spcBef>
                <a:spcPts val="0"/>
              </a:spcBef>
              <a:spcAft>
                <a:spcPts val="0"/>
              </a:spcAft>
              <a:buClr>
                <a:schemeClr val="dk1"/>
              </a:buClr>
              <a:buSzPts val="1100"/>
              <a:buFont typeface="Arial"/>
              <a:buNone/>
            </a:pPr>
            <a:endParaRPr lang="en-GB" sz="20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2000" b="1" i="0" u="none" strike="noStrike" cap="none" dirty="0">
                <a:solidFill>
                  <a:srgbClr val="000000"/>
                </a:solidFill>
                <a:latin typeface="Arial"/>
                <a:ea typeface="Arial"/>
                <a:cs typeface="Arial"/>
                <a:sym typeface="Arial"/>
              </a:rPr>
              <a:t>Links to other supported topics</a:t>
            </a:r>
          </a:p>
          <a:p>
            <a:pPr marL="0" marR="0" lvl="0" indent="0" algn="l" rtl="0">
              <a:lnSpc>
                <a:spcPct val="100000"/>
              </a:lnSpc>
              <a:spcBef>
                <a:spcPts val="0"/>
              </a:spcBef>
              <a:spcAft>
                <a:spcPts val="0"/>
              </a:spcAft>
              <a:buClr>
                <a:srgbClr val="000000"/>
              </a:buClr>
              <a:buSzPts val="1100"/>
              <a:buFont typeface="Arial"/>
              <a:buNone/>
            </a:pPr>
            <a:endParaRPr lang="en-GB" sz="2000" b="1" i="0" u="none" strike="noStrike" cap="none" dirty="0">
              <a:solidFill>
                <a:srgbClr val="000000"/>
              </a:solidFill>
              <a:latin typeface="Arial"/>
              <a:ea typeface="Arial"/>
              <a:cs typeface="Arial"/>
              <a:sym typeface="Arial"/>
            </a:endParaRPr>
          </a:p>
          <a:p>
            <a:pPr marL="0" lvl="0" indent="0" algn="l" rtl="0">
              <a:spcBef>
                <a:spcPts val="0"/>
              </a:spcBef>
              <a:spcAft>
                <a:spcPts val="0"/>
              </a:spcAft>
              <a:buNone/>
            </a:pPr>
            <a:r>
              <a:rPr lang="en-GB" sz="2000" dirty="0">
                <a:solidFill>
                  <a:schemeClr val="dk1"/>
                </a:solidFill>
              </a:rPr>
              <a:t>Innovation and emerging technologies, </a:t>
            </a:r>
            <a:br>
              <a:rPr lang="en-GB" sz="2000" dirty="0">
                <a:solidFill>
                  <a:schemeClr val="dk1"/>
                </a:solidFill>
              </a:rPr>
            </a:br>
            <a:r>
              <a:rPr lang="en-GB" sz="2000" dirty="0">
                <a:solidFill>
                  <a:schemeClr val="dk1"/>
                </a:solidFill>
              </a:rPr>
              <a:t>Microcontroller systems, Robotics.</a:t>
            </a:r>
            <a:endParaRPr lang="en-GB" sz="2000" b="1"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lang="en-GB" sz="2000" b="0" i="0" u="none" strike="noStrike" cap="none" dirty="0">
              <a:solidFill>
                <a:schemeClr val="dk1"/>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2" name="Footer Placeholder 3">
            <a:extLst>
              <a:ext uri="{FF2B5EF4-FFF2-40B4-BE49-F238E27FC236}">
                <a16:creationId xmlns:a16="http://schemas.microsoft.com/office/drawing/2014/main" id="{8223CDE8-057B-5C44-7CDB-2F9140AE374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dirty="0">
                <a:solidFill>
                  <a:schemeClr val="dk1"/>
                </a:solidFill>
              </a:rPr>
              <a:t>3. Programming </a:t>
            </a:r>
            <a:r>
              <a:rPr lang="en-US" sz="1600" dirty="0">
                <a:solidFill>
                  <a:schemeClr val="dk1"/>
                </a:solidFill>
              </a:rPr>
              <a:t>CNC machines</a:t>
            </a:r>
            <a:r>
              <a:rPr lang="en-US" sz="1600" dirty="0"/>
              <a:t> </a:t>
            </a:r>
            <a:r>
              <a:rPr lang="en-US" dirty="0"/>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9686" y="2751003"/>
            <a:ext cx="6384380"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rgbClr val="000000"/>
              </a:buClr>
              <a:buSzPts val="1100"/>
              <a:buFont typeface="Arial"/>
              <a:buNone/>
            </a:pPr>
            <a:r>
              <a:rPr lang="en-GB" sz="2000" b="1" u="none" strike="noStrike" cap="none" dirty="0">
                <a:solidFill>
                  <a:schemeClr val="dk1"/>
                </a:solidFill>
              </a:rPr>
              <a:t>CNC machines</a:t>
            </a:r>
            <a:endParaRPr lang="en-GB" sz="2000" u="none" strike="noStrike" cap="none"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lang="en-GB" sz="2000" u="none" strike="noStrike" cap="none" dirty="0">
              <a:solidFill>
                <a:srgbClr val="0000FF"/>
              </a:solidFill>
            </a:endParaRPr>
          </a:p>
          <a:p>
            <a:pPr marL="501650" lvl="0" indent="-342900" algn="l" rtl="0">
              <a:lnSpc>
                <a:spcPct val="115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Principles of how CNC and G-code work</a:t>
            </a:r>
          </a:p>
          <a:p>
            <a:pPr marL="501650" lvl="0" indent="-342900" algn="l" rtl="0">
              <a:lnSpc>
                <a:spcPct val="115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Aspects to consider when setting up and </a:t>
            </a:r>
            <a:br>
              <a:rPr lang="en-GB" sz="2000" dirty="0">
                <a:solidFill>
                  <a:schemeClr val="dk1"/>
                </a:solidFill>
              </a:rPr>
            </a:br>
            <a:r>
              <a:rPr lang="en-GB" sz="2000" dirty="0">
                <a:solidFill>
                  <a:schemeClr val="dk1"/>
                </a:solidFill>
              </a:rPr>
              <a:t>operating CNC including safety and efficiency</a:t>
            </a:r>
          </a:p>
          <a:p>
            <a:pPr marL="501650" lvl="0" indent="-342900" algn="l" rtl="0">
              <a:lnSpc>
                <a:spcPct val="115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Multi-axis CNC</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2" name="Text Placeholder 4">
            <a:extLst>
              <a:ext uri="{FF2B5EF4-FFF2-40B4-BE49-F238E27FC236}">
                <a16:creationId xmlns:a16="http://schemas.microsoft.com/office/drawing/2014/main" id="{C574FACC-A8BD-1A24-22DA-443AE60AFDE3}"/>
              </a:ext>
            </a:extLst>
          </p:cNvPr>
          <p:cNvSpPr txBox="1">
            <a:spLocks/>
          </p:cNvSpPr>
          <p:nvPr/>
        </p:nvSpPr>
        <p:spPr>
          <a:xfrm>
            <a:off x="6636932" y="2767847"/>
            <a:ext cx="829062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chemeClr val="dk1"/>
              </a:buClr>
              <a:buSzPts val="1100"/>
              <a:buFont typeface="Arial"/>
              <a:buNone/>
            </a:pPr>
            <a:r>
              <a:rPr lang="en-GB" sz="2000" b="1" u="none" strike="noStrike" cap="none" dirty="0">
                <a:solidFill>
                  <a:schemeClr val="dk1"/>
                </a:solidFill>
              </a:rPr>
              <a:t>Maths</a:t>
            </a:r>
            <a:endParaRPr lang="en-GB" sz="2000" u="none" strike="noStrike" cap="none" dirty="0">
              <a:solidFill>
                <a:schemeClr val="dk1"/>
              </a:solidFill>
            </a:endParaRPr>
          </a:p>
          <a:p>
            <a:pPr marL="0" lvl="0" indent="0" algn="l" rtl="0">
              <a:spcBef>
                <a:spcPts val="0"/>
              </a:spcBef>
              <a:spcAft>
                <a:spcPts val="0"/>
              </a:spcAft>
              <a:buClr>
                <a:schemeClr val="dk1"/>
              </a:buClr>
              <a:buSzPts val="1100"/>
              <a:buFont typeface="Arial"/>
              <a:buNone/>
            </a:pPr>
            <a:endParaRPr lang="en-GB" sz="2000" dirty="0">
              <a:solidFill>
                <a:srgbClr val="0000FF"/>
              </a:solidFill>
            </a:endParaRPr>
          </a:p>
          <a:p>
            <a:pPr marL="609600" lvl="0" indent="-400050" algn="l" rtl="0">
              <a:lnSpc>
                <a:spcPct val="80000"/>
              </a:lnSpc>
              <a:spcBef>
                <a:spcPts val="0"/>
              </a:spcBef>
              <a:spcAft>
                <a:spcPts val="0"/>
              </a:spcAft>
              <a:buClr>
                <a:schemeClr val="dk1"/>
              </a:buClr>
              <a:buSzPct val="70000"/>
              <a:buFont typeface="Arial" panose="020B0604020202020204" pitchFamily="34" charset="0"/>
              <a:buChar char="•"/>
            </a:pPr>
            <a:r>
              <a:rPr lang="en-GB" sz="2000" dirty="0">
                <a:solidFill>
                  <a:schemeClr val="dk1"/>
                </a:solidFill>
              </a:rPr>
              <a:t>Cartesian coordinates in X, Y and Z</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7" name="Text Placeholder 4">
            <a:extLst>
              <a:ext uri="{FF2B5EF4-FFF2-40B4-BE49-F238E27FC236}">
                <a16:creationId xmlns:a16="http://schemas.microsoft.com/office/drawing/2014/main" id="{E1C7EDA5-0A48-CB51-837B-BD63F1886801}"/>
              </a:ext>
            </a:extLst>
          </p:cNvPr>
          <p:cNvSpPr txBox="1">
            <a:spLocks/>
          </p:cNvSpPr>
          <p:nvPr/>
        </p:nvSpPr>
        <p:spPr>
          <a:xfrm>
            <a:off x="12233599" y="2767847"/>
            <a:ext cx="829062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chemeClr val="dk1"/>
              </a:buClr>
              <a:buSzPts val="1100"/>
              <a:buFont typeface="Arial"/>
              <a:buNone/>
            </a:pPr>
            <a:r>
              <a:rPr lang="en-GB" sz="2000" b="1" u="none" strike="noStrike" cap="none" dirty="0">
                <a:solidFill>
                  <a:schemeClr val="dk1"/>
                </a:solidFill>
              </a:rPr>
              <a:t>Including careers</a:t>
            </a:r>
            <a:endParaRPr lang="en-GB" sz="2000" u="none" strike="noStrike" cap="none" dirty="0">
              <a:solidFill>
                <a:schemeClr val="dk1"/>
              </a:solidFill>
            </a:endParaRPr>
          </a:p>
          <a:p>
            <a:pPr marL="0" lvl="0" indent="0" algn="l" rtl="0">
              <a:spcBef>
                <a:spcPts val="0"/>
              </a:spcBef>
              <a:spcAft>
                <a:spcPts val="0"/>
              </a:spcAft>
              <a:buClr>
                <a:schemeClr val="dk1"/>
              </a:buClr>
              <a:buSzPts val="1100"/>
              <a:buFont typeface="Arial"/>
              <a:buNone/>
            </a:pPr>
            <a:endParaRPr lang="en-GB" sz="2000" dirty="0">
              <a:solidFill>
                <a:srgbClr val="0000FF"/>
              </a:solidFill>
            </a:endParaRPr>
          </a:p>
          <a:p>
            <a:pPr marL="609600" lvl="0" indent="-400050" algn="l" rtl="0">
              <a:lnSpc>
                <a:spcPct val="80000"/>
              </a:lnSpc>
              <a:spcBef>
                <a:spcPts val="0"/>
              </a:spcBef>
              <a:spcAft>
                <a:spcPts val="0"/>
              </a:spcAft>
              <a:buClr>
                <a:schemeClr val="dk1"/>
              </a:buClr>
              <a:buSzPct val="70000"/>
              <a:buFont typeface="Arial" panose="020B0604020202020204" pitchFamily="34" charset="0"/>
              <a:buChar char="•"/>
            </a:pPr>
            <a:r>
              <a:rPr lang="en-GB" sz="2000" dirty="0">
                <a:solidFill>
                  <a:schemeClr val="dk1"/>
                </a:solidFill>
              </a:rPr>
              <a:t>Careers with CNC</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8" name="Footer Placeholder 3">
            <a:extLst>
              <a:ext uri="{FF2B5EF4-FFF2-40B4-BE49-F238E27FC236}">
                <a16:creationId xmlns:a16="http://schemas.microsoft.com/office/drawing/2014/main" id="{D71C6120-513D-A78E-8143-127D5E84DAFC}"/>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dirty="0">
                <a:solidFill>
                  <a:schemeClr val="dk1"/>
                </a:solidFill>
              </a:rPr>
              <a:t>3. Programming </a:t>
            </a:r>
            <a:r>
              <a:rPr lang="en-US" sz="1600" dirty="0">
                <a:solidFill>
                  <a:schemeClr val="dk1"/>
                </a:solidFill>
              </a:rPr>
              <a:t>CNC machines</a:t>
            </a:r>
            <a:r>
              <a:rPr lang="en-US" sz="1600" dirty="0"/>
              <a:t> </a:t>
            </a:r>
            <a:r>
              <a:rPr lang="en-US" dirty="0"/>
              <a:t>|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3D2945-F1DD-97FA-08BE-3E3AA1860ED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
        <p:nvSpPr>
          <p:cNvPr id="3" name="Title 1">
            <a:extLst>
              <a:ext uri="{FF2B5EF4-FFF2-40B4-BE49-F238E27FC236}">
                <a16:creationId xmlns:a16="http://schemas.microsoft.com/office/drawing/2014/main" id="{B30A78F1-A1E4-6553-5E31-F5A3BCC203C3}"/>
              </a:ext>
            </a:extLst>
          </p:cNvPr>
          <p:cNvSpPr txBox="1">
            <a:spLocks/>
          </p:cNvSpPr>
          <p:nvPr/>
        </p:nvSpPr>
        <p:spPr>
          <a:xfrm>
            <a:off x="5024646" y="144607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5780"/>
              </a:lnSpc>
              <a:spcBef>
                <a:spcPts val="0"/>
              </a:spcBef>
              <a:spcAft>
                <a:spcPts val="0"/>
              </a:spcAft>
              <a:buSzPct val="100000"/>
              <a:buNone/>
            </a:pPr>
            <a:r>
              <a:rPr lang="en-GB" dirty="0"/>
              <a:t>CNC </a:t>
            </a:r>
            <a:br>
              <a:rPr lang="en-GB" dirty="0"/>
            </a:br>
            <a:r>
              <a:rPr lang="en-GB" dirty="0"/>
              <a:t>machinery</a:t>
            </a:r>
            <a:endParaRPr lang="en-NZ" dirty="0"/>
          </a:p>
          <a:p>
            <a:pPr marL="0" lvl="0" indent="0" algn="ctr" rtl="0">
              <a:lnSpc>
                <a:spcPct val="100000"/>
              </a:lnSpc>
              <a:spcBef>
                <a:spcPts val="1200"/>
              </a:spcBef>
              <a:spcAft>
                <a:spcPts val="0"/>
              </a:spcAft>
              <a:buSzPct val="100000"/>
              <a:buNone/>
            </a:pPr>
            <a:r>
              <a:rPr lang="en-GB" sz="2500" b="0" dirty="0"/>
              <a:t>3. Programming CNC machines</a:t>
            </a:r>
            <a:endParaRPr lang="en-NZ" sz="2500" b="0" dirty="0"/>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2799642" y="5218637"/>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242" scaled="1"/>
            </a:gradFill>
            <a:prstDash val="solid"/>
            <a:miter/>
          </a:ln>
        </p:spPr>
        <p:txBody>
          <a:bodyPr tIns="72000" rIns="180000" bIns="0" rtlCol="0" anchor="ctr"/>
          <a:lstStyle/>
          <a:p>
            <a:pPr marL="127000" lvl="0" algn="ctr" rtl="0">
              <a:lnSpc>
                <a:spcPct val="100000"/>
              </a:lnSpc>
              <a:spcBef>
                <a:spcPts val="1200"/>
              </a:spcBef>
              <a:spcAft>
                <a:spcPts val="0"/>
              </a:spcAft>
              <a:buClr>
                <a:schemeClr val="dk1"/>
              </a:buClr>
              <a:buSzPts val="1600"/>
            </a:pPr>
            <a:r>
              <a:rPr lang="en-GB" sz="1800" dirty="0">
                <a:solidFill>
                  <a:schemeClr val="dk1"/>
                </a:solidFill>
                <a:latin typeface="Arial" panose="020B0604020202020204" pitchFamily="34" charset="0"/>
                <a:cs typeface="Arial" panose="020B0604020202020204" pitchFamily="34" charset="0"/>
              </a:rPr>
              <a:t>Use G-code to define how a CNC machine could cut a shape into a sheet of material.</a:t>
            </a:r>
            <a:endParaRPr lang="en-GB" sz="2400" dirty="0">
              <a:solidFill>
                <a:schemeClr val="dk1"/>
              </a:solidFill>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rPr>
              <a:t>3. Programming CNC machines</a:t>
            </a:r>
            <a:endParaRPr lang="en-US" dirty="0">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5138438" y="3022677"/>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lIns="72000" tIns="180000" rIns="180000" bIns="0" rtlCol="0" anchor="ctr"/>
          <a:lstStyle/>
          <a:p>
            <a:pPr marL="127000" lvl="0" algn="ctr" rtl="0">
              <a:lnSpc>
                <a:spcPct val="100000"/>
              </a:lnSpc>
              <a:spcBef>
                <a:spcPts val="1200"/>
              </a:spcBef>
              <a:spcAft>
                <a:spcPts val="0"/>
              </a:spcAft>
              <a:buClr>
                <a:schemeClr val="dk1"/>
              </a:buClr>
              <a:buSzPts val="1600"/>
            </a:pPr>
            <a:r>
              <a:rPr lang="en-GB" sz="1800" dirty="0">
                <a:solidFill>
                  <a:schemeClr val="dk1"/>
                </a:solidFill>
                <a:latin typeface="Arial" panose="020B0604020202020204" pitchFamily="34" charset="0"/>
                <a:cs typeface="Arial" panose="020B0604020202020204" pitchFamily="34" charset="0"/>
              </a:rPr>
              <a:t>Suggest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improvements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that help a CNC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operation to be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more efficient.</a:t>
            </a:r>
          </a:p>
        </p:txBody>
      </p:sp>
      <p:sp>
        <p:nvSpPr>
          <p:cNvPr id="9" name="Graphic 5">
            <a:extLst>
              <a:ext uri="{FF2B5EF4-FFF2-40B4-BE49-F238E27FC236}">
                <a16:creationId xmlns:a16="http://schemas.microsoft.com/office/drawing/2014/main" id="{31CEE43B-C08A-B17B-E0DD-AD126E60F041}"/>
              </a:ext>
            </a:extLst>
          </p:cNvPr>
          <p:cNvSpPr/>
          <p:nvPr/>
        </p:nvSpPr>
        <p:spPr>
          <a:xfrm>
            <a:off x="460845" y="3022677"/>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0000">
                  <a:srgbClr val="FFD600"/>
                </a:gs>
              </a:gsLst>
              <a:lin ang="18900242" scaled="1"/>
            </a:gradFill>
            <a:prstDash val="solid"/>
            <a:miter/>
          </a:ln>
        </p:spPr>
        <p:txBody>
          <a:bodyPr tIns="360000" rIns="180000" bIns="0" rtlCol="0" anchor="ctr"/>
          <a:lstStyle/>
          <a:p>
            <a:pPr marL="127000" lvl="0" algn="ctr" rtl="0">
              <a:lnSpc>
                <a:spcPct val="100000"/>
              </a:lnSpc>
              <a:spcBef>
                <a:spcPts val="1200"/>
              </a:spcBef>
              <a:spcAft>
                <a:spcPts val="0"/>
              </a:spcAft>
              <a:buClr>
                <a:schemeClr val="dk1"/>
              </a:buClr>
              <a:buSzPts val="1600"/>
            </a:pPr>
            <a:r>
              <a:rPr lang="en-GB" sz="1800" dirty="0">
                <a:solidFill>
                  <a:schemeClr val="dk1"/>
                </a:solidFill>
                <a:latin typeface="Arial" panose="020B0604020202020204" pitchFamily="34" charset="0"/>
                <a:cs typeface="Arial" panose="020B0604020202020204" pitchFamily="34" charset="0"/>
              </a:rPr>
              <a:t>List the main G-code instructions and explain their functions.</a:t>
            </a:r>
            <a:endParaRPr lang="en-GB" sz="2400" dirty="0">
              <a:solidFill>
                <a:schemeClr val="dk1"/>
              </a:solidFill>
              <a:latin typeface="Arial" panose="020B0604020202020204" pitchFamily="34" charset="0"/>
              <a:cs typeface="Arial" panose="020B0604020202020204" pitchFamily="34" charset="0"/>
            </a:endParaRPr>
          </a:p>
        </p:txBody>
      </p:sp>
      <p:sp>
        <p:nvSpPr>
          <p:cNvPr id="2" name="Graphic 5">
            <a:extLst>
              <a:ext uri="{FF2B5EF4-FFF2-40B4-BE49-F238E27FC236}">
                <a16:creationId xmlns:a16="http://schemas.microsoft.com/office/drawing/2014/main" id="{ED4A7EF8-4437-21F8-6F48-24C2C05A3277}"/>
              </a:ext>
            </a:extLst>
          </p:cNvPr>
          <p:cNvSpPr/>
          <p:nvPr/>
        </p:nvSpPr>
        <p:spPr>
          <a:xfrm>
            <a:off x="7477235" y="5218637"/>
            <a:ext cx="3031641" cy="2975090"/>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17000">
                  <a:srgbClr val="D91C5C"/>
                </a:gs>
                <a:gs pos="81000">
                  <a:srgbClr val="FFD600"/>
                </a:gs>
              </a:gsLst>
              <a:lin ang="18900000" scaled="0"/>
            </a:gradFill>
            <a:prstDash val="solid"/>
            <a:miter/>
          </a:ln>
        </p:spPr>
        <p:txBody>
          <a:bodyPr tIns="360000" rIns="72000" bIns="0" rtlCol="0" anchor="ctr"/>
          <a:lstStyle/>
          <a:p>
            <a:pPr marL="127000" lvl="0" algn="ctr" rtl="0">
              <a:lnSpc>
                <a:spcPct val="100000"/>
              </a:lnSpc>
              <a:spcBef>
                <a:spcPts val="1200"/>
              </a:spcBef>
              <a:spcAft>
                <a:spcPts val="0"/>
              </a:spcAft>
              <a:buClr>
                <a:schemeClr val="dk1"/>
              </a:buClr>
              <a:buSzPts val="1600"/>
            </a:pPr>
            <a:r>
              <a:rPr lang="en-GB" sz="1800" dirty="0">
                <a:solidFill>
                  <a:schemeClr val="dk1"/>
                </a:solidFill>
                <a:latin typeface="Arial" panose="020B0604020202020204" pitchFamily="34" charset="0"/>
                <a:cs typeface="Arial" panose="020B0604020202020204" pitchFamily="34" charset="0"/>
              </a:rPr>
              <a:t>Identify some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advantages of multi-axis CNC machines.</a:t>
            </a: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FFCC-4EB3-D4A0-92D1-DCF031808826}"/>
              </a:ext>
            </a:extLst>
          </p:cNvPr>
          <p:cNvSpPr>
            <a:spLocks noGrp="1"/>
          </p:cNvSpPr>
          <p:nvPr>
            <p:ph type="title"/>
          </p:nvPr>
        </p:nvSpPr>
        <p:spPr/>
        <p:txBody>
          <a:bodyPr/>
          <a:lstStyle/>
          <a:p>
            <a:r>
              <a:rPr lang="en" sz="4400" dirty="0"/>
              <a:t>G-code tells CNC machines what to do</a:t>
            </a:r>
            <a:endParaRPr lang="en-US" dirty="0"/>
          </a:p>
        </p:txBody>
      </p:sp>
      <p:sp>
        <p:nvSpPr>
          <p:cNvPr id="3" name="TextBox 2">
            <a:extLst>
              <a:ext uri="{FF2B5EF4-FFF2-40B4-BE49-F238E27FC236}">
                <a16:creationId xmlns:a16="http://schemas.microsoft.com/office/drawing/2014/main" id="{F91DA736-7A68-5E19-3FD0-A1ACFD53FC09}"/>
              </a:ext>
            </a:extLst>
          </p:cNvPr>
          <p:cNvSpPr txBox="1"/>
          <p:nvPr/>
        </p:nvSpPr>
        <p:spPr>
          <a:xfrm>
            <a:off x="417352" y="2278543"/>
            <a:ext cx="11859315"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GB" sz="1800" dirty="0">
                <a:solidFill>
                  <a:schemeClr val="dk1"/>
                </a:solidFill>
              </a:rPr>
              <a:t>A setup checklist includes asking whether the correct instructions are loaded in the CNC </a:t>
            </a:r>
            <a:br>
              <a:rPr lang="en-GB" sz="1800" dirty="0">
                <a:solidFill>
                  <a:schemeClr val="dk1"/>
                </a:solidFill>
              </a:rPr>
            </a:br>
            <a:r>
              <a:rPr lang="en-GB" sz="1800" dirty="0">
                <a:solidFill>
                  <a:schemeClr val="dk1"/>
                </a:solidFill>
              </a:rPr>
              <a:t>machine. These instructions are</a:t>
            </a:r>
            <a:r>
              <a:rPr lang="en-GB" sz="1800" b="0" i="0" u="none" strike="noStrike" cap="none" dirty="0">
                <a:solidFill>
                  <a:schemeClr val="dk1"/>
                </a:solidFill>
                <a:latin typeface="Arial"/>
                <a:ea typeface="Arial"/>
                <a:cs typeface="Arial"/>
                <a:sym typeface="Arial"/>
              </a:rPr>
              <a:t> written in </a:t>
            </a:r>
            <a:r>
              <a:rPr lang="en-GB" sz="1800" dirty="0">
                <a:solidFill>
                  <a:schemeClr val="dk1"/>
                </a:solidFill>
              </a:rPr>
              <a:t>G-code (or CAD software generates the code).</a:t>
            </a:r>
          </a:p>
          <a:p>
            <a:r>
              <a:rPr lang="en-GB" sz="1800" dirty="0">
                <a:solidFill>
                  <a:schemeClr val="dk1"/>
                </a:solidFill>
              </a:rPr>
              <a:t>G-code tells the machine how to move the chosen tool, for example in the X, Y and Z dimensions.</a:t>
            </a:r>
          </a:p>
        </p:txBody>
      </p:sp>
      <p:sp>
        <p:nvSpPr>
          <p:cNvPr id="4" name="Google Shape;99;p19">
            <a:extLst>
              <a:ext uri="{FF2B5EF4-FFF2-40B4-BE49-F238E27FC236}">
                <a16:creationId xmlns:a16="http://schemas.microsoft.com/office/drawing/2014/main" id="{BD9B60FF-61B2-C5CA-1D82-D9134853D9D8}"/>
              </a:ext>
            </a:extLst>
          </p:cNvPr>
          <p:cNvSpPr txBox="1"/>
          <p:nvPr/>
        </p:nvSpPr>
        <p:spPr>
          <a:xfrm>
            <a:off x="411857" y="3881978"/>
            <a:ext cx="5240723"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Some G-code defines how the CNC machine should interpret the rest of the code:</a:t>
            </a:r>
            <a:endParaRPr dirty="0">
              <a:latin typeface="Arial" panose="020B0604020202020204" pitchFamily="34" charset="0"/>
              <a:cs typeface="Arial" panose="020B0604020202020204" pitchFamily="34" charset="0"/>
            </a:endParaRPr>
          </a:p>
        </p:txBody>
      </p:sp>
      <p:sp>
        <p:nvSpPr>
          <p:cNvPr id="5" name="Google Shape;100;p19">
            <a:extLst>
              <a:ext uri="{FF2B5EF4-FFF2-40B4-BE49-F238E27FC236}">
                <a16:creationId xmlns:a16="http://schemas.microsoft.com/office/drawing/2014/main" id="{C1EDFCE5-F7A4-46FD-D1E6-4B1B5F29C0A4}"/>
              </a:ext>
            </a:extLst>
          </p:cNvPr>
          <p:cNvSpPr txBox="1"/>
          <p:nvPr/>
        </p:nvSpPr>
        <p:spPr>
          <a:xfrm>
            <a:off x="411857" y="7175329"/>
            <a:ext cx="5240723"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The G-code that then follows instructs the CNC machine how to move the tool:</a:t>
            </a:r>
            <a:endParaRPr>
              <a:latin typeface="Arial" panose="020B0604020202020204" pitchFamily="34" charset="0"/>
              <a:cs typeface="Arial" panose="020B0604020202020204" pitchFamily="34" charset="0"/>
            </a:endParaRPr>
          </a:p>
        </p:txBody>
      </p:sp>
      <p:sp>
        <p:nvSpPr>
          <p:cNvPr id="6" name="Google Shape;101;p19">
            <a:extLst>
              <a:ext uri="{FF2B5EF4-FFF2-40B4-BE49-F238E27FC236}">
                <a16:creationId xmlns:a16="http://schemas.microsoft.com/office/drawing/2014/main" id="{FE3CD7B2-0175-E666-4206-059D2C96A931}"/>
              </a:ext>
            </a:extLst>
          </p:cNvPr>
          <p:cNvSpPr txBox="1"/>
          <p:nvPr/>
        </p:nvSpPr>
        <p:spPr>
          <a:xfrm>
            <a:off x="411857" y="5667152"/>
            <a:ext cx="524072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Other codes define other operating parameters:</a:t>
            </a:r>
            <a:endParaRPr dirty="0">
              <a:latin typeface="Arial" panose="020B0604020202020204" pitchFamily="34" charset="0"/>
              <a:cs typeface="Arial" panose="020B0604020202020204" pitchFamily="34" charset="0"/>
            </a:endParaRPr>
          </a:p>
        </p:txBody>
      </p:sp>
      <p:sp>
        <p:nvSpPr>
          <p:cNvPr id="10" name="Content Placeholder 11">
            <a:extLst>
              <a:ext uri="{FF2B5EF4-FFF2-40B4-BE49-F238E27FC236}">
                <a16:creationId xmlns:a16="http://schemas.microsoft.com/office/drawing/2014/main" id="{F60FBEA0-928D-7577-0078-24120C638EB8}"/>
              </a:ext>
            </a:extLst>
          </p:cNvPr>
          <p:cNvSpPr txBox="1">
            <a:spLocks/>
          </p:cNvSpPr>
          <p:nvPr/>
        </p:nvSpPr>
        <p:spPr>
          <a:xfrm>
            <a:off x="7266979" y="3607501"/>
            <a:ext cx="4238074" cy="1553222"/>
          </a:xfrm>
          <a:prstGeom prst="rect">
            <a:avLst/>
          </a:prstGeom>
          <a:solidFill>
            <a:srgbClr val="ECECED"/>
          </a:solidFill>
          <a:ln w="28575">
            <a:gradFill flip="none" rotWithShape="1">
              <a:gsLst>
                <a:gs pos="21000">
                  <a:srgbClr val="D91C5C"/>
                </a:gs>
                <a:gs pos="100000">
                  <a:srgbClr val="FFD600"/>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G90	Absolute coordinates</a:t>
            </a:r>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G91	Relative coordinates</a:t>
            </a:r>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G20	Inches</a:t>
            </a:r>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G21	Millimetres</a:t>
            </a:r>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G17	Move in the XY plane</a:t>
            </a:r>
          </a:p>
        </p:txBody>
      </p:sp>
      <p:sp>
        <p:nvSpPr>
          <p:cNvPr id="7" name="Content Placeholder 11">
            <a:extLst>
              <a:ext uri="{FF2B5EF4-FFF2-40B4-BE49-F238E27FC236}">
                <a16:creationId xmlns:a16="http://schemas.microsoft.com/office/drawing/2014/main" id="{7CEFA5AE-8059-33EC-2D80-C0274E2CE442}"/>
              </a:ext>
            </a:extLst>
          </p:cNvPr>
          <p:cNvSpPr txBox="1">
            <a:spLocks/>
          </p:cNvSpPr>
          <p:nvPr/>
        </p:nvSpPr>
        <p:spPr>
          <a:xfrm>
            <a:off x="7266978" y="5432911"/>
            <a:ext cx="4238075" cy="1131957"/>
          </a:xfrm>
          <a:prstGeom prst="rect">
            <a:avLst/>
          </a:prstGeom>
          <a:solidFill>
            <a:srgbClr val="ECECED"/>
          </a:solidFill>
          <a:ln w="28575">
            <a:gradFill flip="none" rotWithShape="1">
              <a:gsLst>
                <a:gs pos="21000">
                  <a:srgbClr val="D91C5C"/>
                </a:gs>
                <a:gs pos="100000">
                  <a:srgbClr val="FFD600"/>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1700" dirty="0">
                <a:latin typeface="Arial" panose="020B0604020202020204" pitchFamily="34" charset="0"/>
                <a:cs typeface="Arial" panose="020B0604020202020204" pitchFamily="34" charset="0"/>
              </a:rPr>
              <a:t>M	Motor controls, </a:t>
            </a:r>
            <a:r>
              <a:rPr lang="en-GB" sz="1700" dirty="0" err="1">
                <a:latin typeface="Arial" panose="020B0604020202020204" pitchFamily="34" charset="0"/>
                <a:cs typeface="Arial" panose="020B0604020202020204" pitchFamily="34" charset="0"/>
              </a:rPr>
              <a:t>eg</a:t>
            </a:r>
            <a:r>
              <a:rPr lang="en-GB" sz="1700" dirty="0">
                <a:latin typeface="Arial" panose="020B0604020202020204" pitchFamily="34" charset="0"/>
                <a:cs typeface="Arial" panose="020B0604020202020204" pitchFamily="34" charset="0"/>
              </a:rPr>
              <a:t> on, off</a:t>
            </a:r>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S	Spindle speed in RPM</a:t>
            </a:r>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F	Feed rate in mm/min</a:t>
            </a:r>
          </a:p>
        </p:txBody>
      </p:sp>
      <p:sp>
        <p:nvSpPr>
          <p:cNvPr id="11" name="Content Placeholder 11">
            <a:extLst>
              <a:ext uri="{FF2B5EF4-FFF2-40B4-BE49-F238E27FC236}">
                <a16:creationId xmlns:a16="http://schemas.microsoft.com/office/drawing/2014/main" id="{221EBA1D-73C6-B52F-4E34-DC494742E375}"/>
              </a:ext>
            </a:extLst>
          </p:cNvPr>
          <p:cNvSpPr txBox="1">
            <a:spLocks/>
          </p:cNvSpPr>
          <p:nvPr/>
        </p:nvSpPr>
        <p:spPr>
          <a:xfrm>
            <a:off x="7266979" y="6865457"/>
            <a:ext cx="4238075" cy="1358378"/>
          </a:xfrm>
          <a:prstGeom prst="rect">
            <a:avLst/>
          </a:prstGeom>
          <a:solidFill>
            <a:srgbClr val="ECECED"/>
          </a:solidFill>
          <a:ln w="28575">
            <a:gradFill flip="none" rotWithShape="1">
              <a:gsLst>
                <a:gs pos="21000">
                  <a:srgbClr val="D91C5C"/>
                </a:gs>
                <a:gs pos="100000">
                  <a:srgbClr val="FFD600"/>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G00	Fast move to a coordinate</a:t>
            </a:r>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G01	Linear movement</a:t>
            </a:r>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G02	Clockwise circular</a:t>
            </a:r>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G03	Anticlockwise circular</a:t>
            </a:r>
          </a:p>
        </p:txBody>
      </p:sp>
      <p:sp>
        <p:nvSpPr>
          <p:cNvPr id="12" name="Slide Number Placeholder 5">
            <a:extLst>
              <a:ext uri="{FF2B5EF4-FFF2-40B4-BE49-F238E27FC236}">
                <a16:creationId xmlns:a16="http://schemas.microsoft.com/office/drawing/2014/main" id="{3D5A8C1D-5B13-B09E-8C3D-4035660C63E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13" name="Footer Placeholder 3">
            <a:extLst>
              <a:ext uri="{FF2B5EF4-FFF2-40B4-BE49-F238E27FC236}">
                <a16:creationId xmlns:a16="http://schemas.microsoft.com/office/drawing/2014/main" id="{0B5B1F5A-9385-8041-12C0-B89ED35CCD8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spTree>
    <p:extLst>
      <p:ext uri="{BB962C8B-B14F-4D97-AF65-F5344CB8AC3E}">
        <p14:creationId xmlns:p14="http://schemas.microsoft.com/office/powerpoint/2010/main" val="295335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FFCC-4EB3-D4A0-92D1-DCF031808826}"/>
              </a:ext>
            </a:extLst>
          </p:cNvPr>
          <p:cNvSpPr>
            <a:spLocks noGrp="1"/>
          </p:cNvSpPr>
          <p:nvPr>
            <p:ph type="title"/>
          </p:nvPr>
        </p:nvSpPr>
        <p:spPr/>
        <p:txBody>
          <a:bodyPr/>
          <a:lstStyle/>
          <a:p>
            <a:r>
              <a:rPr lang="en" dirty="0"/>
              <a:t>Interpreting G-code </a:t>
            </a:r>
            <a:endParaRPr lang="en-US" dirty="0"/>
          </a:p>
        </p:txBody>
      </p:sp>
      <p:sp>
        <p:nvSpPr>
          <p:cNvPr id="3" name="TextBox 2">
            <a:extLst>
              <a:ext uri="{FF2B5EF4-FFF2-40B4-BE49-F238E27FC236}">
                <a16:creationId xmlns:a16="http://schemas.microsoft.com/office/drawing/2014/main" id="{F91DA736-7A68-5E19-3FD0-A1ACFD53FC09}"/>
              </a:ext>
            </a:extLst>
          </p:cNvPr>
          <p:cNvSpPr txBox="1"/>
          <p:nvPr/>
        </p:nvSpPr>
        <p:spPr>
          <a:xfrm>
            <a:off x="411858" y="2363756"/>
            <a:ext cx="1185931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800" dirty="0"/>
              <a:t>Interpret this G-code to draw a shape on your activity sheet.</a:t>
            </a:r>
          </a:p>
        </p:txBody>
      </p:sp>
      <p:sp>
        <p:nvSpPr>
          <p:cNvPr id="11" name="Content Placeholder 11">
            <a:extLst>
              <a:ext uri="{FF2B5EF4-FFF2-40B4-BE49-F238E27FC236}">
                <a16:creationId xmlns:a16="http://schemas.microsoft.com/office/drawing/2014/main" id="{221EBA1D-73C6-B52F-4E34-DC494742E375}"/>
              </a:ext>
            </a:extLst>
          </p:cNvPr>
          <p:cNvSpPr txBox="1">
            <a:spLocks/>
          </p:cNvSpPr>
          <p:nvPr/>
        </p:nvSpPr>
        <p:spPr>
          <a:xfrm>
            <a:off x="9713259" y="1923922"/>
            <a:ext cx="3251627" cy="6685506"/>
          </a:xfrm>
          <a:prstGeom prst="rect">
            <a:avLst/>
          </a:prstGeom>
          <a:solidFill>
            <a:srgbClr val="ECECED"/>
          </a:solidFill>
          <a:ln w="28575">
            <a:gradFill flip="none" rotWithShape="1">
              <a:gsLst>
                <a:gs pos="21000">
                  <a:srgbClr val="D91C5C"/>
                </a:gs>
                <a:gs pos="100000">
                  <a:srgbClr val="FFD600"/>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G90</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G21</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M03   </a:t>
            </a:r>
            <a:r>
              <a:rPr lang="en-GB" sz="1700" dirty="0">
                <a:solidFill>
                  <a:srgbClr val="000000"/>
                </a:solidFill>
                <a:latin typeface="Arial"/>
                <a:ea typeface="Arial"/>
                <a:cs typeface="Arial"/>
                <a:sym typeface="Arial"/>
              </a:rPr>
              <a:t>   </a:t>
            </a:r>
            <a:r>
              <a:rPr lang="en-GB" sz="1700" b="0" i="0" u="none" strike="noStrike" cap="none" dirty="0">
                <a:solidFill>
                  <a:srgbClr val="000000"/>
                </a:solidFill>
                <a:latin typeface="Arial"/>
                <a:ea typeface="Arial"/>
                <a:cs typeface="Arial"/>
                <a:sym typeface="Arial"/>
              </a:rPr>
              <a:t>S1000</a:t>
            </a:r>
            <a:r>
              <a:rPr lang="en-GB" sz="1700" dirty="0">
                <a:solidFill>
                  <a:srgbClr val="000000"/>
                </a:solidFill>
                <a:latin typeface="Arial"/>
                <a:ea typeface="Arial"/>
                <a:cs typeface="Arial"/>
                <a:sym typeface="Arial"/>
              </a:rPr>
              <a:t>   </a:t>
            </a:r>
            <a:r>
              <a:rPr lang="en-GB" sz="1700" dirty="0"/>
              <a:t>F100</a:t>
            </a:r>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G00</a:t>
            </a:r>
            <a:r>
              <a:rPr lang="en-GB" sz="1700" dirty="0">
                <a:solidFill>
                  <a:srgbClr val="000000"/>
                </a:solidFill>
                <a:latin typeface="Arial"/>
                <a:ea typeface="Arial"/>
                <a:cs typeface="Arial"/>
                <a:sym typeface="Arial"/>
              </a:rPr>
              <a:t>      </a:t>
            </a:r>
            <a:r>
              <a:rPr lang="en-GB" sz="1700" b="0" i="0" u="none" strike="noStrike" cap="none" dirty="0">
                <a:solidFill>
                  <a:srgbClr val="000000"/>
                </a:solidFill>
                <a:latin typeface="Arial"/>
                <a:ea typeface="Arial"/>
                <a:cs typeface="Arial"/>
                <a:sym typeface="Arial"/>
              </a:rPr>
              <a:t>X1   Y4</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Z-5    </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X2   Y2</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X7   Y2</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X8   Y4</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Z5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G00      X2   Y5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Z-5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X2   Y7 </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X4   Y7 </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X4   Y5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X2   Y5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Z5 </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G00      X5   Y5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Z-5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X5   Y7</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X7   Y7</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X7   Y5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X5   Y5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G01      Z5</a:t>
            </a:r>
            <a:endParaRPr lang="en-GB" sz="1700" dirty="0"/>
          </a:p>
          <a:p>
            <a:pPr marL="0" marR="0" lvl="0" indent="0" algn="l" rtl="0">
              <a:lnSpc>
                <a:spcPct val="100000"/>
              </a:lnSpc>
              <a:spcBef>
                <a:spcPts val="0"/>
              </a:spcBef>
              <a:spcAft>
                <a:spcPts val="0"/>
              </a:spcAft>
              <a:buNone/>
            </a:pPr>
            <a:r>
              <a:rPr lang="en-GB" sz="1700" b="0" i="0" u="none" strike="noStrike" cap="none" dirty="0">
                <a:solidFill>
                  <a:srgbClr val="000000"/>
                </a:solidFill>
                <a:latin typeface="Arial"/>
                <a:ea typeface="Arial"/>
                <a:cs typeface="Arial"/>
                <a:sym typeface="Arial"/>
              </a:rPr>
              <a:t>M05 </a:t>
            </a:r>
          </a:p>
        </p:txBody>
      </p:sp>
      <p:sp>
        <p:nvSpPr>
          <p:cNvPr id="12" name="Slide Number Placeholder 5">
            <a:extLst>
              <a:ext uri="{FF2B5EF4-FFF2-40B4-BE49-F238E27FC236}">
                <a16:creationId xmlns:a16="http://schemas.microsoft.com/office/drawing/2014/main" id="{3D5A8C1D-5B13-B09E-8C3D-4035660C63E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13" name="Footer Placeholder 3">
            <a:extLst>
              <a:ext uri="{FF2B5EF4-FFF2-40B4-BE49-F238E27FC236}">
                <a16:creationId xmlns:a16="http://schemas.microsoft.com/office/drawing/2014/main" id="{0B5B1F5A-9385-8041-12C0-B89ED35CCD8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t>3. Programming CNC machines</a:t>
            </a:r>
            <a:endParaRPr lang="en-US" dirty="0"/>
          </a:p>
        </p:txBody>
      </p:sp>
      <p:pic>
        <p:nvPicPr>
          <p:cNvPr id="16" name="Graphic 15">
            <a:extLst>
              <a:ext uri="{FF2B5EF4-FFF2-40B4-BE49-F238E27FC236}">
                <a16:creationId xmlns:a16="http://schemas.microsoft.com/office/drawing/2014/main" id="{77AF5D66-55E6-B21F-FED6-88453DDC90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7869" y="248165"/>
            <a:ext cx="1026664" cy="991862"/>
          </a:xfrm>
          <a:prstGeom prst="rect">
            <a:avLst/>
          </a:prstGeom>
        </p:spPr>
      </p:pic>
      <p:sp>
        <p:nvSpPr>
          <p:cNvPr id="17" name="Content Placeholder 11">
            <a:extLst>
              <a:ext uri="{FF2B5EF4-FFF2-40B4-BE49-F238E27FC236}">
                <a16:creationId xmlns:a16="http://schemas.microsoft.com/office/drawing/2014/main" id="{677512FB-516A-073C-C6E6-C6FB00B4F16B}"/>
              </a:ext>
            </a:extLst>
          </p:cNvPr>
          <p:cNvSpPr txBox="1">
            <a:spLocks/>
          </p:cNvSpPr>
          <p:nvPr/>
        </p:nvSpPr>
        <p:spPr>
          <a:xfrm>
            <a:off x="492980" y="3667102"/>
            <a:ext cx="8493201" cy="3315465"/>
          </a:xfrm>
          <a:prstGeom prst="rect">
            <a:avLst/>
          </a:prstGeom>
          <a:noFill/>
          <a:ln w="28575">
            <a:gradFill flip="none" rotWithShape="1">
              <a:gsLst>
                <a:gs pos="21000">
                  <a:srgbClr val="D91C5C"/>
                </a:gs>
                <a:gs pos="100000">
                  <a:srgbClr val="FFD600"/>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1200"/>
              </a:spcAft>
              <a:buSzPct val="70000"/>
            </a:pPr>
            <a:r>
              <a:rPr lang="en-GB" sz="1800" dirty="0"/>
              <a:t>Inspect the code to identify: </a:t>
            </a:r>
          </a:p>
          <a:p>
            <a:pPr marL="457200" lvl="0" indent="-317500" algn="l" rtl="0">
              <a:spcBef>
                <a:spcPts val="0"/>
              </a:spcBef>
              <a:spcAft>
                <a:spcPts val="600"/>
              </a:spcAft>
              <a:buSzPct val="70000"/>
              <a:buFont typeface="Arial" panose="020B0604020202020204" pitchFamily="34" charset="0"/>
              <a:buChar char="•"/>
            </a:pPr>
            <a:r>
              <a:rPr lang="en-GB" sz="1800" dirty="0"/>
              <a:t>Are you using relative or absolute coordinates?</a:t>
            </a:r>
          </a:p>
          <a:p>
            <a:pPr marL="457200" lvl="0" indent="-317500" algn="l" rtl="0">
              <a:spcBef>
                <a:spcPts val="0"/>
              </a:spcBef>
              <a:spcAft>
                <a:spcPts val="600"/>
              </a:spcAft>
              <a:buSzPct val="70000"/>
              <a:buFont typeface="Arial" panose="020B0604020202020204" pitchFamily="34" charset="0"/>
              <a:buChar char="•"/>
            </a:pPr>
            <a:r>
              <a:rPr lang="en-GB" sz="1800" dirty="0"/>
              <a:t>What units are you working in?</a:t>
            </a:r>
          </a:p>
          <a:p>
            <a:pPr marL="457200" lvl="0" indent="-317500" algn="l" rtl="0">
              <a:spcBef>
                <a:spcPts val="0"/>
              </a:spcBef>
              <a:spcAft>
                <a:spcPts val="600"/>
              </a:spcAft>
              <a:buSzPct val="70000"/>
              <a:buFont typeface="Arial" panose="020B0604020202020204" pitchFamily="34" charset="0"/>
              <a:buChar char="•"/>
            </a:pPr>
            <a:r>
              <a:rPr lang="en-GB" sz="1800" dirty="0"/>
              <a:t>Which codes do you think start and stop the spindle motor?</a:t>
            </a:r>
          </a:p>
          <a:p>
            <a:pPr marL="457200" lvl="0" indent="-317500" algn="l" rtl="0">
              <a:spcBef>
                <a:spcPts val="0"/>
              </a:spcBef>
              <a:spcAft>
                <a:spcPts val="600"/>
              </a:spcAft>
              <a:buSzPct val="70000"/>
              <a:buFont typeface="Arial" panose="020B0604020202020204" pitchFamily="34" charset="0"/>
              <a:buChar char="•"/>
            </a:pPr>
            <a:r>
              <a:rPr lang="en-GB" sz="1800" dirty="0"/>
              <a:t>How fast is the spindle spinning?</a:t>
            </a:r>
          </a:p>
          <a:p>
            <a:pPr marL="457200" lvl="0" indent="-317500" algn="l" rtl="0">
              <a:spcBef>
                <a:spcPts val="0"/>
              </a:spcBef>
              <a:spcAft>
                <a:spcPts val="600"/>
              </a:spcAft>
              <a:buSzPct val="70000"/>
              <a:buFont typeface="Arial" panose="020B0604020202020204" pitchFamily="34" charset="0"/>
              <a:buChar char="•"/>
            </a:pPr>
            <a:r>
              <a:rPr lang="en-GB" sz="1800" dirty="0"/>
              <a:t>How fast will the tool move through the material?</a:t>
            </a:r>
          </a:p>
          <a:p>
            <a:pPr marL="457200" indent="-317500">
              <a:spcBef>
                <a:spcPts val="0"/>
              </a:spcBef>
              <a:spcAft>
                <a:spcPts val="600"/>
              </a:spcAft>
              <a:buSzPct val="70000"/>
              <a:buFont typeface="Arial" panose="020B0604020202020204" pitchFamily="34" charset="0"/>
              <a:buChar char="•"/>
            </a:pPr>
            <a:r>
              <a:rPr lang="en-GB" sz="1800" dirty="0"/>
              <a:t>Which G-code sets the depth of the cut and how deep is this?</a:t>
            </a:r>
          </a:p>
          <a:p>
            <a:pPr marL="457200" lvl="0" indent="-317500" algn="l" rtl="0">
              <a:spcBef>
                <a:spcPts val="0"/>
              </a:spcBef>
              <a:spcAft>
                <a:spcPts val="600"/>
              </a:spcAft>
              <a:buSzPct val="70000"/>
              <a:buFont typeface="Arial" panose="020B0604020202020204" pitchFamily="34" charset="0"/>
              <a:buChar char="•"/>
            </a:pPr>
            <a:r>
              <a:rPr lang="en-GB" sz="1800" dirty="0"/>
              <a:t>Which G-code stops the tool from cutting in between parts of the shape?</a:t>
            </a:r>
          </a:p>
        </p:txBody>
      </p:sp>
      <p:pic>
        <p:nvPicPr>
          <p:cNvPr id="18" name="Graphic 17">
            <a:extLst>
              <a:ext uri="{FF2B5EF4-FFF2-40B4-BE49-F238E27FC236}">
                <a16:creationId xmlns:a16="http://schemas.microsoft.com/office/drawing/2014/main" id="{CD89B1C1-D2E0-A117-7CE3-2366AB5B34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1970" y="3097864"/>
            <a:ext cx="1078232" cy="1062139"/>
          </a:xfrm>
          <a:prstGeom prst="rect">
            <a:avLst/>
          </a:prstGeom>
        </p:spPr>
      </p:pic>
    </p:spTree>
    <p:extLst>
      <p:ext uri="{BB962C8B-B14F-4D97-AF65-F5344CB8AC3E}">
        <p14:creationId xmlns:p14="http://schemas.microsoft.com/office/powerpoint/2010/main" val="3494001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777040-AED1-49A2-A6F9-2D4544050B30}">
  <ds:schemaRefs>
    <ds:schemaRef ds:uri="http://schemas.microsoft.com/office/2006/metadata/properties"/>
    <ds:schemaRef ds:uri="http://schemas.microsoft.com/office/infopath/2007/PartnerControls"/>
    <ds:schemaRef ds:uri="http://schemas.microsoft.com/sharepoint/v3"/>
    <ds:schemaRef ds:uri="0edf7d78-1330-49f6-bffc-7239953f04fe"/>
    <ds:schemaRef ds:uri="f97151d3-a763-4fee-95d1-c0b0132eac99"/>
  </ds:schemaRefs>
</ds:datastoreItem>
</file>

<file path=customXml/itemProps2.xml><?xml version="1.0" encoding="utf-8"?>
<ds:datastoreItem xmlns:ds="http://schemas.openxmlformats.org/officeDocument/2006/customXml" ds:itemID="{F9A6F6EE-3114-467C-8F7F-ADB4FAB9F0CD}">
  <ds:schemaRefs>
    <ds:schemaRef ds:uri="http://schemas.microsoft.com/sharepoint/v3/contenttype/forms"/>
  </ds:schemaRefs>
</ds:datastoreItem>
</file>

<file path=customXml/itemProps3.xml><?xml version="1.0" encoding="utf-8"?>
<ds:datastoreItem xmlns:ds="http://schemas.openxmlformats.org/officeDocument/2006/customXml" ds:itemID="{6978D919-A841-4EC5-B423-7151ECB42D46}"/>
</file>

<file path=docProps/app.xml><?xml version="1.0" encoding="utf-8"?>
<Properties xmlns="http://schemas.openxmlformats.org/officeDocument/2006/extended-properties" xmlns:vt="http://schemas.openxmlformats.org/officeDocument/2006/docPropsVTypes">
  <Template>Office Theme</Template>
  <TotalTime>40291</TotalTime>
  <Words>4159</Words>
  <Application>Microsoft Office PowerPoint</Application>
  <PresentationFormat>Custom</PresentationFormat>
  <Paragraphs>476</Paragraphs>
  <Slides>18</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Arial,Sans-Serif</vt:lpstr>
      <vt:lpstr>Calibri</vt:lpstr>
      <vt:lpstr>Calibri Light</vt:lpstr>
      <vt:lpstr>Courier New</vt:lpstr>
      <vt:lpstr>Office Theme</vt:lpstr>
      <vt:lpstr>1_Custom Design</vt:lpstr>
      <vt:lpstr>Custom Design</vt:lpstr>
      <vt:lpstr>PowerPoint Presentation</vt:lpstr>
      <vt:lpstr>Practitioner guide </vt:lpstr>
      <vt:lpstr>Introduction and overview</vt:lpstr>
      <vt:lpstr>Learning outcomes and resource links </vt:lpstr>
      <vt:lpstr>Subject coverage</vt:lpstr>
      <vt:lpstr>PowerPoint Presentation</vt:lpstr>
      <vt:lpstr>Learning outcomes</vt:lpstr>
      <vt:lpstr>G-code tells CNC machines what to do</vt:lpstr>
      <vt:lpstr>Interpreting G-code </vt:lpstr>
      <vt:lpstr>Interpreting G-code – answers </vt:lpstr>
      <vt:lpstr>Organise the G-code for correct operation </vt:lpstr>
      <vt:lpstr>Organise the G-code for correct operation </vt:lpstr>
      <vt:lpstr>Optimising G-code for safety and efficiency</vt:lpstr>
      <vt:lpstr>Optimising G-code for safety and efficiency – answer</vt:lpstr>
      <vt:lpstr>More axes overcome the limitations of three-axis CNC</vt:lpstr>
      <vt:lpstr>Table and head rotation in multi-axis CNC machines</vt:lpstr>
      <vt:lpstr>Advantages of multi-axis CNC machines – answers</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584</cp:revision>
  <dcterms:created xsi:type="dcterms:W3CDTF">2022-05-23T15:11:33Z</dcterms:created>
  <dcterms:modified xsi:type="dcterms:W3CDTF">2023-03-13T10:20:12Z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