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67" r:id="rId3"/>
    <p:sldId id="284" r:id="rId4"/>
    <p:sldId id="281" r:id="rId5"/>
    <p:sldId id="257" r:id="rId6"/>
    <p:sldId id="272" r:id="rId7"/>
    <p:sldId id="275" r:id="rId8"/>
    <p:sldId id="311" r:id="rId9"/>
    <p:sldId id="316" r:id="rId10"/>
    <p:sldId id="276" r:id="rId11"/>
    <p:sldId id="271" r:id="rId12"/>
    <p:sldId id="312" r:id="rId13"/>
    <p:sldId id="314" r:id="rId14"/>
    <p:sldId id="313" r:id="rId15"/>
    <p:sldId id="315" r:id="rId16"/>
    <p:sldId id="307" r:id="rId17"/>
    <p:sldId id="304" r:id="rId18"/>
  </p:sldIdLst>
  <p:sldSz cx="16257588"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Mike Guilmant-Cush" initials="VG" lastIdx="4" clrIdx="6">
    <p:extLst>
      <p:ext uri="{19B8F6BF-5375-455C-9EA6-DF929625EA0E}">
        <p15:presenceInfo xmlns:p15="http://schemas.microsoft.com/office/powerpoint/2012/main" userId="S::mike.guilmant-cush@blackbaud.me::3c7f021d-b981-41a2-afc2-8c0dc9565e5f" providerId="AD"/>
      </p:ext>
    </p:extLst>
  </p:cmAuthor>
  <p:cmAuthor id="1" name="Minna Down" initials="MD" lastIdx="19" clrIdx="0">
    <p:extLst>
      <p:ext uri="{19B8F6BF-5375-455C-9EA6-DF929625EA0E}">
        <p15:presenceInfo xmlns:p15="http://schemas.microsoft.com/office/powerpoint/2012/main" userId="f49f9c9fde2637aa" providerId="Windows Live"/>
      </p:ext>
    </p:extLst>
  </p:cmAuthor>
  <p:cmAuthor id="2" name="Bryony" initials="B" lastIdx="60"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Lindsey Bowler" initials="LB" lastIdx="13" clrIdx="3">
    <p:extLst>
      <p:ext uri="{19B8F6BF-5375-455C-9EA6-DF929625EA0E}">
        <p15:presenceInfo xmlns:p15="http://schemas.microsoft.com/office/powerpoint/2012/main" userId="S::lindsey.bowler@blackbaud.me::1a1086d1-7e65-4f47-8103-b0bbf6189ccc" providerId="AD"/>
      </p:ext>
    </p:extLst>
  </p:cmAuthor>
  <p:cmAuthor id="5" name="Rabia Chhaya" initials="RC" lastIdx="11" clrIdx="4">
    <p:extLst>
      <p:ext uri="{19B8F6BF-5375-455C-9EA6-DF929625EA0E}">
        <p15:presenceInfo xmlns:p15="http://schemas.microsoft.com/office/powerpoint/2012/main" userId="S::Rabia.Chhaya@raeng.org.uk::8a6e6ca5-afbe-4603-b3c7-7f8abe87ba8e" providerId="AD"/>
      </p:ext>
    </p:extLst>
  </p:cmAuthor>
  <p:cmAuthor id="6" name="Michael Guilmant-Cush" initials="MGC" lastIdx="10" clrIdx="5">
    <p:extLst>
      <p:ext uri="{19B8F6BF-5375-455C-9EA6-DF929625EA0E}">
        <p15:presenceInfo xmlns:p15="http://schemas.microsoft.com/office/powerpoint/2012/main" userId="S::mike@mgcwriting.onmicrosoft.com::1f83a091-1871-4096-b5ea-a328593590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D"/>
    <a:srgbClr val="24D6D1"/>
    <a:srgbClr val="22166B"/>
    <a:srgbClr val="00F291"/>
    <a:srgbClr val="F1D408"/>
    <a:srgbClr val="D2CF1C"/>
    <a:srgbClr val="E15A9A"/>
    <a:srgbClr val="3DB876"/>
    <a:srgbClr val="FF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2" autoAdjust="0"/>
    <p:restoredTop sz="85434" autoAdjust="0"/>
  </p:normalViewPr>
  <p:slideViewPr>
    <p:cSldViewPr snapToGrid="0" snapToObjects="1">
      <p:cViewPr varScale="1">
        <p:scale>
          <a:sx n="55" d="100"/>
          <a:sy n="55" d="100"/>
        </p:scale>
        <p:origin x="137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7F610-3751-F945-A338-751CC6F6B176}"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notes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Explain that the charts on the slide illustrate the relationship between the input signal for each device and how each one behaves. Each device uses a different form of input signal variation to produce the desired change.</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Learners discuss each chart to answer the questions.</a:t>
            </a: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Example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LED off/on:</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The signal is a simple digital low (0 V) and high (5 V) signal. The x-axis is time and the y-axis is voltage. The LED is illuminated when the output is high.</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0" i="0" u="none" strike="noStrike" dirty="0">
                <a:solidFill>
                  <a:srgbClr val="000000"/>
                </a:solidFill>
                <a:effectLst/>
                <a:latin typeface="Arial" panose="020B0604020202020204" pitchFamily="34" charset="0"/>
                <a:cs typeface="Arial" panose="020B0604020202020204" pitchFamily="34" charset="0"/>
              </a:rPr>
              <a:t>DC motor speed:</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The signal shows linear variation. The x-axis is voltage and the y-axis is speed, hence there is a linear relationship between output voltage and motor speed. However, if the microcontroller has a digital output, this raises the question of how to vary the output voltage.</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0" i="0" u="none" strike="noStrike" dirty="0">
                <a:solidFill>
                  <a:srgbClr val="000000"/>
                </a:solidFill>
                <a:effectLst/>
                <a:latin typeface="Arial" panose="020B0604020202020204" pitchFamily="34" charset="0"/>
                <a:cs typeface="Arial" panose="020B0604020202020204" pitchFamily="34" charset="0"/>
              </a:rPr>
              <a:t>Servo motor position:</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The signal is a regular series of pulses of different durations. The x-axis is time and the y-axis is voltage (the same as for the LED). The rotational position of the servo is related to the duration of the pulse. This final example gives a clue as to how a digital controller can control all three types of device.</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Assessment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Discussion</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Verbal answers and the ability to interpret the meaning of each chart.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Extension </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Learners can investigate the linear relationship between input voltage and speed for a DC motor, and some specifications of commercially-available servo motors.</a:t>
            </a:r>
            <a:endParaRPr lang="en-GB" sz="1200" b="0" dirty="0">
              <a:effectLst/>
              <a:latin typeface="Arial" panose="020B0604020202020204" pitchFamily="34" charset="0"/>
              <a:cs typeface="Arial" panose="020B0604020202020204" pitchFamily="34" charset="0"/>
            </a:endParaRPr>
          </a:p>
          <a:p>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168240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notes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Explore the slide content to introduce pulse width modulation (PWM). Highlight the axes on the graph, which show how the width of a regular pulse is varied.</a:t>
            </a:r>
          </a:p>
          <a:p>
            <a:pPr marL="914400" lvl="1"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The pulses occur at regular intervals – at the frequency of the PWM signal.</a:t>
            </a:r>
          </a:p>
          <a:p>
            <a:pPr marL="914400" lvl="1"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The width of each pulse as a percentage of the time interval is the duty cycle of each pulse in the PWM signal.</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Work through the questions on the slide in pairs or as a whole class.</a:t>
            </a: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 sheet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Learners complete their answers on</a:t>
            </a:r>
            <a:r>
              <a:rPr lang="en-GB" sz="1200" b="1" i="0" u="none" strike="noStrike" dirty="0">
                <a:solidFill>
                  <a:srgbClr val="000000"/>
                </a:solidFill>
                <a:effectLst/>
                <a:latin typeface="Arial" panose="020B0604020202020204" pitchFamily="34" charset="0"/>
                <a:cs typeface="Arial" panose="020B0604020202020204" pitchFamily="34" charset="0"/>
              </a:rPr>
              <a:t> Microcontroller systems - Activity sheet 8.</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Example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Please see the following slide.</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Assessment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Discussion</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Verbal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Written answers on activity sheet</a:t>
            </a:r>
            <a:endParaRPr lang="en-GB" sz="1200" b="0" dirty="0">
              <a:effectLst/>
              <a:latin typeface="Arial" panose="020B0604020202020204" pitchFamily="34" charset="0"/>
              <a:cs typeface="Arial" panose="020B0604020202020204" pitchFamily="34" charset="0"/>
            </a:endParaRPr>
          </a:p>
          <a:p>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3581471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notes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Review the answers on the slide. The blue dotted lines show the average voltage during each time period.</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Ask learners how PWM could be used to control the speed of a DC motor.</a:t>
            </a: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Example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When the duty cycle is zero, this has the effect of a low or grounded (0 V) output.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When the duty cycle is 100%, this is equivalent to the output being permanently high (5 V).</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By implication, if every pulse is set at the same duty cycle, this will have the effect of a persistent average voltage output. For example, 50% duty cycles would create an average voltage of 2.5 V. This means that a DC motor’s speed can be controlled by changing the duty cycle of a PWM signal.</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Assessment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Written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Verbal answer to the slide question</a:t>
            </a:r>
            <a:endParaRPr lang="en-GB" sz="1200" b="0" dirty="0">
              <a:effectLst/>
              <a:latin typeface="Arial" panose="020B0604020202020204" pitchFamily="34" charset="0"/>
              <a:cs typeface="Arial" panose="020B0604020202020204" pitchFamily="34" charset="0"/>
            </a:endParaRPr>
          </a:p>
          <a:p>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18308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notes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1">
                <a:effectLst/>
                <a:latin typeface="Arial" panose="020B0604020202020204" pitchFamily="34" charset="0"/>
                <a:cs typeface="Arial" panose="020B0604020202020204" pitchFamily="34" charset="0"/>
              </a:rPr>
              <a:t>Please note</a:t>
            </a:r>
            <a:r>
              <a:rPr lang="en-GB" sz="1200" b="0">
                <a:effectLst/>
                <a:latin typeface="Arial" panose="020B0604020202020204" pitchFamily="34" charset="0"/>
                <a:cs typeface="Arial" panose="020B0604020202020204" pitchFamily="34" charset="0"/>
              </a:rPr>
              <a:t> </a:t>
            </a:r>
            <a:r>
              <a:rPr lang="en-GB" sz="1200" b="0" dirty="0">
                <a:effectLst/>
                <a:latin typeface="Arial" panose="020B0604020202020204" pitchFamily="34" charset="0"/>
                <a:cs typeface="Arial" panose="020B0604020202020204" pitchFamily="34" charset="0"/>
              </a:rPr>
              <a:t>– see </a:t>
            </a:r>
            <a:r>
              <a:rPr lang="en-GB" sz="1200" b="1" dirty="0">
                <a:effectLst/>
                <a:latin typeface="Arial" panose="020B0604020202020204" pitchFamily="34" charset="0"/>
                <a:cs typeface="Arial" panose="020B0604020202020204" pitchFamily="34" charset="0"/>
              </a:rPr>
              <a:t>Extension </a:t>
            </a:r>
            <a:r>
              <a:rPr lang="en-GB" sz="1200" b="0" dirty="0">
                <a:effectLst/>
                <a:latin typeface="Arial" panose="020B0604020202020204" pitchFamily="34" charset="0"/>
                <a:cs typeface="Arial" panose="020B0604020202020204" pitchFamily="34" charset="0"/>
              </a:rPr>
              <a:t>notes below for link to an </a:t>
            </a:r>
            <a:r>
              <a:rPr lang="en-GB" dirty="0"/>
              <a:t>interactive to explore the effect of sending different signals to each emitter changes the colour output.</a:t>
            </a:r>
            <a:endParaRPr lang="en-GB" sz="1200" b="1"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Return to the example of the microcontroller in the CNC machine.</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Explain that this uses a single RGB LED to indicate status; the LED contains three live connections to the red, green and blue emitters and the colours combine as shown in the diagram.</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Help learners establish that the microcontroller should use a separate output for each emitter in the RGB LED.</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Learners complete the task on the activity sheet. If necessary, discuss how to obtain amber when an equal signal to red and green gives yellow – the answer is to reduce the signal to the green LED.</a:t>
            </a: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 sheet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Using the information on the slide, learners complete the task on </a:t>
            </a:r>
            <a:r>
              <a:rPr lang="en-GB" sz="1200" b="1" i="0" u="none" strike="noStrike" dirty="0">
                <a:solidFill>
                  <a:srgbClr val="000000"/>
                </a:solidFill>
                <a:effectLst/>
                <a:latin typeface="Arial" panose="020B0604020202020204" pitchFamily="34" charset="0"/>
                <a:cs typeface="Arial" panose="020B0604020202020204" pitchFamily="34" charset="0"/>
              </a:rPr>
              <a:t>Microcontroller systems - Activity sheet 9: section 9a.</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Example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Please see the answer slide that follows in three slide’s time.</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Assessment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Sketch graphs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Extension</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Learners can plan and build a control circuit to change the colour of an RGB LED using breadboard and a microcontroller with PWM output.</a:t>
            </a:r>
            <a:endParaRPr lang="en-GB" sz="1200" b="0" dirty="0">
              <a:effectLst/>
              <a:latin typeface="Arial" panose="020B0604020202020204" pitchFamily="34" charset="0"/>
              <a:cs typeface="Arial" panose="020B0604020202020204" pitchFamily="34" charset="0"/>
            </a:endParaRPr>
          </a:p>
          <a:p>
            <a:r>
              <a:rPr lang="en-GB" dirty="0">
                <a:latin typeface="Calibri"/>
                <a:cs typeface="Calibri"/>
              </a:rPr>
              <a:t>They</a:t>
            </a:r>
            <a:r>
              <a:rPr lang="en-GB" dirty="0"/>
              <a:t> can use the following interactive to explore the effect of sending different signals to each emitter changes the colour output (sliders to control each emitter’s output are below the black rectangle): </a:t>
            </a:r>
            <a:r>
              <a:rPr lang="en-GB" dirty="0">
                <a:latin typeface="Arial"/>
                <a:cs typeface="Arial"/>
              </a:rPr>
              <a:t>www.physicsclassroom.com/Physics-Interactives/Light-and-Color/RGB-Color-Addition/RGB-Color-Addition-Interactive</a:t>
            </a:r>
          </a:p>
          <a:p>
            <a:r>
              <a:rPr lang="en-GB" dirty="0">
                <a:latin typeface="Arial"/>
                <a:cs typeface="Arial"/>
              </a:rPr>
              <a:t> </a:t>
            </a:r>
            <a:endParaRPr lang="en-GB" dirty="0">
              <a:latin typeface="Arial" panose="020B0604020202020204" pitchFamily="34" charset="0"/>
              <a:cs typeface="Arial" panose="020B0604020202020204" pitchFamily="34" charset="0"/>
            </a:endParaRPr>
          </a:p>
          <a:p>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2554266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notes</a:t>
            </a:r>
            <a:endParaRPr lang="en-GB" sz="1200" b="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cs typeface="Arial" panose="020B0604020202020204" pitchFamily="34" charset="0"/>
              </a:rPr>
              <a:t>This activity to the topic of variable frequency drives, which learners will explore in simple terms in the </a:t>
            </a:r>
            <a:r>
              <a:rPr lang="en-GB" sz="1200" b="1" i="0" u="none" strike="noStrike" dirty="0">
                <a:solidFill>
                  <a:srgbClr val="000000"/>
                </a:solidFill>
                <a:effectLst/>
                <a:latin typeface="Arial" panose="020B0604020202020204" pitchFamily="34" charset="0"/>
                <a:cs typeface="Arial" panose="020B0604020202020204" pitchFamily="34" charset="0"/>
              </a:rPr>
              <a:t>Electrical machines </a:t>
            </a:r>
            <a:r>
              <a:rPr lang="en-GB" sz="1200" b="0" i="0" u="none" strike="noStrike" dirty="0">
                <a:solidFill>
                  <a:srgbClr val="000000"/>
                </a:solidFill>
                <a:effectLst/>
                <a:latin typeface="Arial" panose="020B0604020202020204" pitchFamily="34" charset="0"/>
                <a:cs typeface="Arial" panose="020B0604020202020204" pitchFamily="34" charset="0"/>
              </a:rPr>
              <a:t>module.</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Review the specification of the CNC tool head motor. Highlight that the motor’s power requirements mean that it can’t be directly powered by the 5 V, low current output of a microcontroller. Instead, the controller will communicate duty cycle values to a high-power 230 V PWM motor controller.</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Learners complete the task on the activity sheet.</a:t>
            </a: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 sheet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Using the information on the slide, learners complete the task on </a:t>
            </a:r>
            <a:r>
              <a:rPr lang="en-GB" sz="1200" b="1" i="0" u="none" strike="noStrike" dirty="0">
                <a:solidFill>
                  <a:srgbClr val="000000"/>
                </a:solidFill>
                <a:effectLst/>
                <a:latin typeface="Arial" panose="020B0604020202020204" pitchFamily="34" charset="0"/>
                <a:cs typeface="Arial" panose="020B0604020202020204" pitchFamily="34" charset="0"/>
              </a:rPr>
              <a:t>Microcontroller systems - Activity sheet 9: section 9b.</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Example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Please see the answer slide which is the slide after next.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Assessment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Written work.</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2299020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notes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Explain that a servo motor controls the vertical position of the tool head. Help learners to understand how the pulse width varies from 1 to 2 </a:t>
            </a:r>
            <a:r>
              <a:rPr lang="en-GB" sz="1200" b="0" i="0" u="none" strike="noStrike" dirty="0" err="1">
                <a:solidFill>
                  <a:srgbClr val="000000"/>
                </a:solidFill>
                <a:effectLst/>
                <a:latin typeface="Arial" panose="020B0604020202020204" pitchFamily="34" charset="0"/>
                <a:cs typeface="Arial" panose="020B0604020202020204" pitchFamily="34" charset="0"/>
              </a:rPr>
              <a:t>ms</a:t>
            </a:r>
            <a:r>
              <a:rPr lang="en-GB" sz="1200" b="0" i="0" u="none" strike="noStrike" dirty="0">
                <a:solidFill>
                  <a:srgbClr val="000000"/>
                </a:solidFill>
                <a:effectLst/>
                <a:latin typeface="Arial" panose="020B0604020202020204" pitchFamily="34" charset="0"/>
                <a:cs typeface="Arial" panose="020B0604020202020204" pitchFamily="34" charset="0"/>
              </a:rPr>
              <a:t> to control the position of the servo from 0</a:t>
            </a:r>
            <a:r>
              <a:rPr lang="en-GB" sz="1200" b="0" i="0" u="none" strike="noStrike" baseline="30000" dirty="0">
                <a:solidFill>
                  <a:srgbClr val="000000"/>
                </a:solidFill>
                <a:effectLst/>
                <a:latin typeface="Arial" panose="020B0604020202020204" pitchFamily="34" charset="0"/>
                <a:cs typeface="Arial" panose="020B0604020202020204" pitchFamily="34" charset="0"/>
              </a:rPr>
              <a:t>o</a:t>
            </a:r>
            <a:r>
              <a:rPr lang="en-GB" sz="1200" b="0" i="0" u="none" strike="noStrike" dirty="0">
                <a:solidFill>
                  <a:srgbClr val="000000"/>
                </a:solidFill>
                <a:effectLst/>
                <a:latin typeface="Arial" panose="020B0604020202020204" pitchFamily="34" charset="0"/>
                <a:cs typeface="Arial" panose="020B0604020202020204" pitchFamily="34" charset="0"/>
              </a:rPr>
              <a:t> to 180</a:t>
            </a:r>
            <a:r>
              <a:rPr lang="en-GB" sz="1200" b="0" i="0" u="none" strike="noStrike" baseline="30000" dirty="0">
                <a:solidFill>
                  <a:srgbClr val="000000"/>
                </a:solidFill>
                <a:effectLst/>
                <a:latin typeface="Arial" panose="020B0604020202020204" pitchFamily="34" charset="0"/>
                <a:cs typeface="Arial" panose="020B0604020202020204" pitchFamily="34" charset="0"/>
              </a:rPr>
              <a:t>o</a:t>
            </a:r>
            <a:r>
              <a:rPr lang="en-GB" sz="1200" b="0" i="0" u="none" strike="noStrike" dirty="0">
                <a:solidFill>
                  <a:srgbClr val="000000"/>
                </a:solidFill>
                <a:effectLst/>
                <a:latin typeface="Arial" panose="020B0604020202020204" pitchFamily="34" charset="0"/>
                <a:cs typeface="Arial" panose="020B0604020202020204" pitchFamily="34" charset="0"/>
              </a:rPr>
              <a:t>. The servo maintains its position while waiting for the next pulse to provide position data.</a:t>
            </a: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 sheet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Using the information on the slide, learners complete the task on </a:t>
            </a:r>
            <a:r>
              <a:rPr lang="en-GB" sz="1200" b="1" i="0" u="none" strike="noStrike" dirty="0">
                <a:solidFill>
                  <a:srgbClr val="000000"/>
                </a:solidFill>
                <a:effectLst/>
                <a:latin typeface="Arial" panose="020B0604020202020204" pitchFamily="34" charset="0"/>
                <a:cs typeface="Arial" panose="020B0604020202020204" pitchFamily="34" charset="0"/>
              </a:rPr>
              <a:t>Microcontroller systems - Activity sheet 9: section 9c.</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Example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Please see the answer slide which follows.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Assessment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Written work</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Extension </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Learners can use a microcontroller to control the servos on a desktop robotic arm or create their own simple arm from scratch.</a:t>
            </a:r>
            <a:endParaRPr lang="en-GB" sz="1200" b="0" dirty="0">
              <a:effectLst/>
              <a:latin typeface="Arial" panose="020B0604020202020204" pitchFamily="34" charset="0"/>
              <a:cs typeface="Arial" panose="020B0604020202020204" pitchFamily="34" charset="0"/>
            </a:endParaRPr>
          </a:p>
          <a:p>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394968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notes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Review the answers on the slide.</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Key points to include:</a:t>
            </a:r>
          </a:p>
          <a:p>
            <a:pPr marL="914400" lvl="1"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Amber requires more red than green, so one solution is to provide 50% voltage to the green emitter which will dim it to 50% brightness (as perceived by our eyes).</a:t>
            </a:r>
          </a:p>
          <a:p>
            <a:pPr marL="914400" lvl="1"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The blue emitter is not required so this application does not require three output channels.</a:t>
            </a:r>
          </a:p>
          <a:p>
            <a:pPr marL="914400" lvl="1"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The range of the pulse width for the servo motor is 2 </a:t>
            </a:r>
            <a:r>
              <a:rPr lang="en-GB" sz="1200" b="0" i="0" u="none" strike="noStrike" dirty="0" err="1">
                <a:solidFill>
                  <a:srgbClr val="000000"/>
                </a:solidFill>
                <a:effectLst/>
                <a:latin typeface="Arial" panose="020B0604020202020204" pitchFamily="34" charset="0"/>
                <a:cs typeface="Arial" panose="020B0604020202020204" pitchFamily="34" charset="0"/>
              </a:rPr>
              <a:t>ms</a:t>
            </a:r>
            <a:r>
              <a:rPr lang="en-GB" sz="1200" b="0" i="0" u="none" strike="noStrike" dirty="0">
                <a:solidFill>
                  <a:srgbClr val="000000"/>
                </a:solidFill>
                <a:effectLst/>
                <a:latin typeface="Arial" panose="020B0604020202020204" pitchFamily="34" charset="0"/>
                <a:cs typeface="Arial" panose="020B0604020202020204" pitchFamily="34" charset="0"/>
              </a:rPr>
              <a:t> – 1 </a:t>
            </a:r>
            <a:r>
              <a:rPr lang="en-GB" sz="1200" b="0" i="0" u="none" strike="noStrike" dirty="0" err="1">
                <a:solidFill>
                  <a:srgbClr val="000000"/>
                </a:solidFill>
                <a:effectLst/>
                <a:latin typeface="Arial" panose="020B0604020202020204" pitchFamily="34" charset="0"/>
                <a:cs typeface="Arial" panose="020B0604020202020204" pitchFamily="34" charset="0"/>
              </a:rPr>
              <a:t>ms</a:t>
            </a:r>
            <a:r>
              <a:rPr lang="en-GB" sz="1200" b="0" i="0" u="none" strike="noStrike" dirty="0">
                <a:solidFill>
                  <a:srgbClr val="000000"/>
                </a:solidFill>
                <a:effectLst/>
                <a:latin typeface="Arial" panose="020B0604020202020204" pitchFamily="34" charset="0"/>
                <a:cs typeface="Arial" panose="020B0604020202020204" pitchFamily="34" charset="0"/>
              </a:rPr>
              <a:t> = 1 </a:t>
            </a:r>
            <a:r>
              <a:rPr lang="en-GB" sz="1200" b="0" i="0" u="none" strike="noStrike" dirty="0" err="1">
                <a:solidFill>
                  <a:srgbClr val="000000"/>
                </a:solidFill>
                <a:effectLst/>
                <a:latin typeface="Arial" panose="020B0604020202020204" pitchFamily="34" charset="0"/>
                <a:cs typeface="Arial" panose="020B0604020202020204" pitchFamily="34" charset="0"/>
              </a:rPr>
              <a:t>ms</a:t>
            </a:r>
            <a:r>
              <a:rPr lang="en-GB" sz="1200" b="0" i="0" u="none" strike="noStrike" dirty="0">
                <a:solidFill>
                  <a:srgbClr val="000000"/>
                </a:solidFill>
                <a:effectLst/>
                <a:latin typeface="Arial" panose="020B0604020202020204" pitchFamily="34" charset="0"/>
                <a:cs typeface="Arial" panose="020B0604020202020204" pitchFamily="34" charset="0"/>
              </a:rPr>
              <a:t>, to which the zero value of 1ms must be added.</a:t>
            </a:r>
          </a:p>
          <a:p>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3761741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notes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You may wish to link this discussion to learners’ planned industry placements.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Discuss the examples on the slide and invite learners to suggest other roles and activities where PWM may provide the right control solution.</a:t>
            </a: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Assessment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Discussion and suggestions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Extension </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Learners can enquire about the use of PWM while on their placement and report back.</a:t>
            </a:r>
            <a:endParaRPr lang="en-GB" sz="1200" b="0" dirty="0">
              <a:effectLst/>
              <a:latin typeface="Arial" panose="020B0604020202020204" pitchFamily="34" charset="0"/>
              <a:cs typeface="Arial" panose="020B0604020202020204" pitchFamily="34" charset="0"/>
            </a:endParaRPr>
          </a:p>
          <a:p>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17</a:t>
            </a:fld>
            <a:endParaRPr lang="en-US"/>
          </a:p>
        </p:txBody>
      </p:sp>
    </p:spTree>
    <p:extLst>
      <p:ext uri="{BB962C8B-B14F-4D97-AF65-F5344CB8AC3E}">
        <p14:creationId xmlns:p14="http://schemas.microsoft.com/office/powerpoint/2010/main" val="70373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154017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155462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295294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notes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This Level 3 resource introduces how a microcontroller can use pulse width modulation (PWM) to control a variety of output devices. While the resource does not include programming, this can enable learners to effectively use the </a:t>
            </a:r>
            <a:r>
              <a:rPr lang="en-GB" sz="1200" b="0" i="0" u="none" strike="noStrike" dirty="0" err="1">
                <a:solidFill>
                  <a:srgbClr val="000000"/>
                </a:solidFill>
                <a:effectLst/>
                <a:latin typeface="Arial" panose="020B0604020202020204" pitchFamily="34" charset="0"/>
                <a:cs typeface="Arial" panose="020B0604020202020204" pitchFamily="34" charset="0"/>
              </a:rPr>
              <a:t>pwmout</a:t>
            </a:r>
            <a:r>
              <a:rPr lang="en-GB" sz="1200" b="0" i="0" u="none" strike="noStrike" dirty="0">
                <a:solidFill>
                  <a:srgbClr val="000000"/>
                </a:solidFill>
                <a:effectLst/>
                <a:latin typeface="Arial" panose="020B0604020202020204" pitchFamily="34" charset="0"/>
                <a:cs typeface="Arial" panose="020B0604020202020204" pitchFamily="34" charset="0"/>
              </a:rPr>
              <a:t> (PICAXE BASIC), </a:t>
            </a:r>
            <a:r>
              <a:rPr lang="en-GB" sz="1200" b="0" i="0" u="none" strike="noStrike" dirty="0" err="1">
                <a:solidFill>
                  <a:srgbClr val="000000"/>
                </a:solidFill>
                <a:effectLst/>
                <a:latin typeface="Arial" panose="020B0604020202020204" pitchFamily="34" charset="0"/>
                <a:cs typeface="Arial" panose="020B0604020202020204" pitchFamily="34" charset="0"/>
              </a:rPr>
              <a:t>analogWrite</a:t>
            </a:r>
            <a:r>
              <a:rPr lang="en-GB" sz="1200" b="0" i="0" u="none" strike="noStrike" dirty="0">
                <a:solidFill>
                  <a:srgbClr val="000000"/>
                </a:solidFill>
                <a:effectLst/>
                <a:latin typeface="Arial" panose="020B0604020202020204" pitchFamily="34" charset="0"/>
                <a:cs typeface="Arial" panose="020B0604020202020204" pitchFamily="34" charset="0"/>
              </a:rPr>
              <a:t> (Arduino C) commands or the Pulse Properties window in GENIE when undertaking a microcontroller design or programming project. Learners explore, in simple terms, how PWM works and how it can be used to control LEDs, other on/off devices, DC motors and servo motors in CNC machines or robots.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Introduce a simple 2-axis CNC machine such as a desktop mill. Explain that it uses a microcontroller to operate different elements of the machine including the tool head, position control and the status indicator.</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Explain that the microcontroller has a different job to do in each case.  This influences the output device chosen and the type of signal used to change the state of each device.</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Learners discuss the questions on the slide and share suggestions.</a:t>
            </a: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Example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Please see the next slide.</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Assessment</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Verbal answers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Extension </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dirty="0">
                <a:solidFill>
                  <a:srgbClr val="000000"/>
                </a:solidFill>
                <a:effectLst/>
                <a:latin typeface="Arial" panose="020B0604020202020204" pitchFamily="34" charset="0"/>
                <a:cs typeface="Arial" panose="020B0604020202020204" pitchFamily="34" charset="0"/>
              </a:rPr>
              <a:t>Learners can examine a CNC machine (while disconnected from the power supply) and identify the different output devices it includes.</a:t>
            </a:r>
            <a:endParaRPr lang="en-GB" sz="1200" b="0" dirty="0">
              <a:effectLst/>
              <a:latin typeface="Arial" panose="020B0604020202020204" pitchFamily="34" charset="0"/>
              <a:cs typeface="Arial" panose="020B0604020202020204" pitchFamily="34" charset="0"/>
            </a:endParaRPr>
          </a:p>
          <a:p>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1821981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Practitioner delivery notes</a:t>
            </a:r>
            <a:endParaRPr lang="en-GB" sz="1200" b="0" dirty="0">
              <a:effectLst/>
              <a:latin typeface="Arial" panose="020B0604020202020204" pitchFamily="34" charset="0"/>
              <a:cs typeface="Arial" panose="020B0604020202020204" pitchFamily="34" charset="0"/>
            </a:endParaRPr>
          </a:p>
          <a:p>
            <a:pPr rtl="0">
              <a:spcBef>
                <a:spcPts val="0"/>
              </a:spcBef>
              <a:spcAft>
                <a:spcPts val="0"/>
              </a:spcAft>
            </a:pPr>
            <a:br>
              <a:rPr lang="en-GB" sz="1200" b="0" dirty="0">
                <a:effectLst/>
                <a:latin typeface="Arial" panose="020B0604020202020204" pitchFamily="34" charset="0"/>
                <a:cs typeface="Arial" panose="020B0604020202020204" pitchFamily="34" charset="0"/>
              </a:rPr>
            </a:br>
            <a:r>
              <a:rPr lang="en-GB" sz="1200" b="1" i="0" u="none" strike="noStrike" dirty="0">
                <a:solidFill>
                  <a:srgbClr val="000000"/>
                </a:solidFill>
                <a:effectLst/>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sz="1200" b="0" i="0" u="none" strike="noStrike" dirty="0">
                <a:solidFill>
                  <a:srgbClr val="000000"/>
                </a:solidFill>
                <a:effectLst/>
                <a:latin typeface="Arial" panose="020B0604020202020204" pitchFamily="34" charset="0"/>
                <a:cs typeface="Arial" panose="020B0604020202020204" pitchFamily="34" charset="0"/>
              </a:rPr>
              <a:t>Review the answers on the slide.</a:t>
            </a:r>
            <a:br>
              <a:rPr lang="en-GB" sz="1200" b="0" dirty="0">
                <a:effectLst/>
                <a:latin typeface="Arial" panose="020B0604020202020204" pitchFamily="34" charset="0"/>
                <a:cs typeface="Arial" panose="020B0604020202020204" pitchFamily="34" charset="0"/>
              </a:rPr>
            </a:br>
            <a:br>
              <a:rPr lang="en-GB" sz="1200" b="0" dirty="0">
                <a:effectLst/>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3685782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_5 box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1604516" y="2334288"/>
            <a:ext cx="1826024" cy="182602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5169757" y="2334288"/>
            <a:ext cx="1826024" cy="182602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8751165" y="2334288"/>
            <a:ext cx="1826024" cy="182602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12523529" y="2334288"/>
            <a:ext cx="1826024" cy="182602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1058354" y="4302455"/>
            <a:ext cx="2926106" cy="3453013"/>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Slide Number Placeholder 5">
            <a:extLst>
              <a:ext uri="{FF2B5EF4-FFF2-40B4-BE49-F238E27FC236}">
                <a16:creationId xmlns:a16="http://schemas.microsoft.com/office/drawing/2014/main" id="{A022CC44-5D5C-E576-0820-E097B464ADC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5FA91B10-B1A9-FA2A-4C5E-44D94D822674}"/>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
        <p:nvSpPr>
          <p:cNvPr id="4" name="Content Placeholder 11">
            <a:extLst>
              <a:ext uri="{FF2B5EF4-FFF2-40B4-BE49-F238E27FC236}">
                <a16:creationId xmlns:a16="http://schemas.microsoft.com/office/drawing/2014/main" id="{606DFFF0-02A7-244F-F9BD-25AE97206237}"/>
              </a:ext>
            </a:extLst>
          </p:cNvPr>
          <p:cNvSpPr txBox="1">
            <a:spLocks/>
          </p:cNvSpPr>
          <p:nvPr userDrawn="1"/>
        </p:nvSpPr>
        <p:spPr>
          <a:xfrm>
            <a:off x="830233" y="3498350"/>
            <a:ext cx="3374590" cy="4412007"/>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nSpc>
                <a:spcPct val="115000"/>
              </a:lnSpc>
              <a:spcBef>
                <a:spcPts val="0"/>
              </a:spcBef>
              <a:buClr>
                <a:schemeClr val="dk2"/>
              </a:buClr>
              <a:buSzPts val="1800"/>
            </a:pPr>
            <a:endParaRPr lang="en-GB" dirty="0"/>
          </a:p>
        </p:txBody>
      </p:sp>
      <p:sp>
        <p:nvSpPr>
          <p:cNvPr id="6" name="Content Placeholder 11">
            <a:extLst>
              <a:ext uri="{FF2B5EF4-FFF2-40B4-BE49-F238E27FC236}">
                <a16:creationId xmlns:a16="http://schemas.microsoft.com/office/drawing/2014/main" id="{427201DF-1F6F-DFDB-B1A5-A588C2C27EF6}"/>
              </a:ext>
            </a:extLst>
          </p:cNvPr>
          <p:cNvSpPr txBox="1">
            <a:spLocks/>
          </p:cNvSpPr>
          <p:nvPr userDrawn="1"/>
        </p:nvSpPr>
        <p:spPr>
          <a:xfrm>
            <a:off x="4487834" y="3498350"/>
            <a:ext cx="3374590" cy="4412007"/>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nSpc>
                <a:spcPct val="115000"/>
              </a:lnSpc>
              <a:spcBef>
                <a:spcPts val="0"/>
              </a:spcBef>
              <a:buClr>
                <a:schemeClr val="dk2"/>
              </a:buClr>
              <a:buSzPts val="1800"/>
            </a:pPr>
            <a:endParaRPr lang="en-GB" dirty="0"/>
          </a:p>
        </p:txBody>
      </p:sp>
      <p:sp>
        <p:nvSpPr>
          <p:cNvPr id="8" name="Content Placeholder 11">
            <a:extLst>
              <a:ext uri="{FF2B5EF4-FFF2-40B4-BE49-F238E27FC236}">
                <a16:creationId xmlns:a16="http://schemas.microsoft.com/office/drawing/2014/main" id="{12D4B80E-B18C-542B-4EE3-08A7DBAE0A8F}"/>
              </a:ext>
            </a:extLst>
          </p:cNvPr>
          <p:cNvSpPr txBox="1">
            <a:spLocks/>
          </p:cNvSpPr>
          <p:nvPr userDrawn="1"/>
        </p:nvSpPr>
        <p:spPr>
          <a:xfrm>
            <a:off x="8109576" y="3498350"/>
            <a:ext cx="3374590" cy="4412007"/>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nSpc>
                <a:spcPct val="115000"/>
              </a:lnSpc>
              <a:spcBef>
                <a:spcPts val="0"/>
              </a:spcBef>
              <a:buClr>
                <a:schemeClr val="dk2"/>
              </a:buClr>
              <a:buSzPts val="1800"/>
            </a:pPr>
            <a:endParaRPr lang="en-GB" dirty="0"/>
          </a:p>
        </p:txBody>
      </p:sp>
      <p:sp>
        <p:nvSpPr>
          <p:cNvPr id="9" name="Content Placeholder 11">
            <a:extLst>
              <a:ext uri="{FF2B5EF4-FFF2-40B4-BE49-F238E27FC236}">
                <a16:creationId xmlns:a16="http://schemas.microsoft.com/office/drawing/2014/main" id="{22CE4BA1-3F0A-2CA9-3D53-8109E71FC6FB}"/>
              </a:ext>
            </a:extLst>
          </p:cNvPr>
          <p:cNvSpPr txBox="1">
            <a:spLocks/>
          </p:cNvSpPr>
          <p:nvPr userDrawn="1"/>
        </p:nvSpPr>
        <p:spPr>
          <a:xfrm>
            <a:off x="11749246" y="3498350"/>
            <a:ext cx="3374590" cy="4412007"/>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nSpc>
                <a:spcPct val="115000"/>
              </a:lnSpc>
              <a:spcBef>
                <a:spcPts val="0"/>
              </a:spcBef>
              <a:buClr>
                <a:schemeClr val="dk2"/>
              </a:buClr>
              <a:buSzPts val="1800"/>
            </a:pPr>
            <a:endParaRPr lang="en-GB" dirty="0"/>
          </a:p>
        </p:txBody>
      </p:sp>
      <p:sp>
        <p:nvSpPr>
          <p:cNvPr id="10" name="Text Placeholder 29">
            <a:extLst>
              <a:ext uri="{FF2B5EF4-FFF2-40B4-BE49-F238E27FC236}">
                <a16:creationId xmlns:a16="http://schemas.microsoft.com/office/drawing/2014/main" id="{047E27D7-92F0-FCD5-ED50-F6CE08836AD4}"/>
              </a:ext>
            </a:extLst>
          </p:cNvPr>
          <p:cNvSpPr>
            <a:spLocks noGrp="1"/>
          </p:cNvSpPr>
          <p:nvPr>
            <p:ph type="body" sz="quarter" idx="20"/>
          </p:nvPr>
        </p:nvSpPr>
        <p:spPr>
          <a:xfrm>
            <a:off x="4732887" y="4302455"/>
            <a:ext cx="2926106" cy="3453013"/>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29">
            <a:extLst>
              <a:ext uri="{FF2B5EF4-FFF2-40B4-BE49-F238E27FC236}">
                <a16:creationId xmlns:a16="http://schemas.microsoft.com/office/drawing/2014/main" id="{02245FB0-EDD1-4E3B-8865-790D0447FE49}"/>
              </a:ext>
            </a:extLst>
          </p:cNvPr>
          <p:cNvSpPr>
            <a:spLocks noGrp="1"/>
          </p:cNvSpPr>
          <p:nvPr>
            <p:ph type="body" sz="quarter" idx="21"/>
          </p:nvPr>
        </p:nvSpPr>
        <p:spPr>
          <a:xfrm>
            <a:off x="8339687" y="4302455"/>
            <a:ext cx="2926106" cy="3453013"/>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9">
            <a:extLst>
              <a:ext uri="{FF2B5EF4-FFF2-40B4-BE49-F238E27FC236}">
                <a16:creationId xmlns:a16="http://schemas.microsoft.com/office/drawing/2014/main" id="{D33BD3F1-A688-FB98-953A-743196749ECE}"/>
              </a:ext>
            </a:extLst>
          </p:cNvPr>
          <p:cNvSpPr>
            <a:spLocks noGrp="1"/>
          </p:cNvSpPr>
          <p:nvPr>
            <p:ph type="body" sz="quarter" idx="22"/>
          </p:nvPr>
        </p:nvSpPr>
        <p:spPr>
          <a:xfrm>
            <a:off x="11980353" y="4302455"/>
            <a:ext cx="2926106" cy="3453013"/>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6836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B_Circle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90710AB7-0B89-6937-13D8-0F1F6F7EE0C2}"/>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229644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2B_6R_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Content Placeholder 6">
            <a:extLst>
              <a:ext uri="{FF2B5EF4-FFF2-40B4-BE49-F238E27FC236}">
                <a16:creationId xmlns:a16="http://schemas.microsoft.com/office/drawing/2014/main" id="{359D5E6F-BC20-EFE3-17D8-F28F6D08EEA8}"/>
              </a:ext>
            </a:extLst>
          </p:cNvPr>
          <p:cNvSpPr>
            <a:spLocks noGrp="1" noChangeAspect="1"/>
          </p:cNvSpPr>
          <p:nvPr>
            <p:ph sz="quarter" idx="13"/>
          </p:nvPr>
        </p:nvSpPr>
        <p:spPr>
          <a:xfrm>
            <a:off x="5175414" y="2710112"/>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3748347"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6242409" y="2990197"/>
            <a:ext cx="4673241" cy="509373"/>
          </a:xfrm>
        </p:spPr>
        <p:txBody>
          <a:bodyPr>
            <a:normAutofit/>
          </a:bodyPr>
          <a:lstStyle>
            <a:lvl3pPr algn="l">
              <a:defRPr sz="16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noChangeAspect="1"/>
          </p:cNvSpPr>
          <p:nvPr>
            <p:ph sz="quarter" idx="25"/>
          </p:nvPr>
        </p:nvSpPr>
        <p:spPr>
          <a:xfrm>
            <a:off x="5175411" y="5653615"/>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noChangeAspect="1"/>
          </p:cNvSpPr>
          <p:nvPr>
            <p:ph sz="quarter" idx="26"/>
          </p:nvPr>
        </p:nvSpPr>
        <p:spPr>
          <a:xfrm>
            <a:off x="5175413" y="3673774"/>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noChangeAspect="1"/>
          </p:cNvSpPr>
          <p:nvPr>
            <p:ph sz="quarter" idx="27"/>
          </p:nvPr>
        </p:nvSpPr>
        <p:spPr>
          <a:xfrm>
            <a:off x="5175411" y="6662382"/>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noChangeAspect="1"/>
          </p:cNvSpPr>
          <p:nvPr>
            <p:ph sz="quarter" idx="28"/>
          </p:nvPr>
        </p:nvSpPr>
        <p:spPr>
          <a:xfrm>
            <a:off x="5175411" y="4647793"/>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noChangeAspect="1"/>
          </p:cNvSpPr>
          <p:nvPr>
            <p:ph sz="quarter" idx="29"/>
          </p:nvPr>
        </p:nvSpPr>
        <p:spPr>
          <a:xfrm>
            <a:off x="5175411" y="7701056"/>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6242409" y="3964385"/>
            <a:ext cx="4673240" cy="501389"/>
          </a:xfrm>
        </p:spPr>
        <p:txBody>
          <a:bodyPr>
            <a:normAutofit/>
          </a:bodyPr>
          <a:lstStyle>
            <a:lvl3pPr algn="l">
              <a:defRPr sz="16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6242407" y="4953991"/>
            <a:ext cx="4673240" cy="485802"/>
          </a:xfrm>
        </p:spPr>
        <p:txBody>
          <a:bodyPr>
            <a:normAutofit/>
          </a:bodyPr>
          <a:lstStyle>
            <a:lvl3pPr algn="l">
              <a:defRPr sz="16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6242408" y="5923655"/>
            <a:ext cx="4673240" cy="513542"/>
          </a:xfrm>
        </p:spPr>
        <p:txBody>
          <a:bodyPr>
            <a:normAutofit/>
          </a:bodyPr>
          <a:lstStyle>
            <a:lvl3pPr algn="l">
              <a:defRPr sz="16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6242407" y="6963112"/>
            <a:ext cx="4673240" cy="491270"/>
          </a:xfrm>
        </p:spPr>
        <p:txBody>
          <a:bodyPr>
            <a:normAutofit/>
          </a:bodyPr>
          <a:lstStyle>
            <a:lvl3pPr algn="l">
              <a:defRPr sz="16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6242407" y="7986691"/>
            <a:ext cx="4673239" cy="506365"/>
          </a:xfrm>
        </p:spPr>
        <p:txBody>
          <a:bodyPr>
            <a:normAutofit/>
          </a:bodyPr>
          <a:lstStyle>
            <a:lvl3pPr algn="l">
              <a:defRPr sz="1600"/>
            </a:lvl3pPr>
          </a:lstStyle>
          <a:p>
            <a:pPr lvl="2"/>
            <a:r>
              <a:rPr lang="en-GB" dirty="0"/>
              <a:t>Third level</a:t>
            </a:r>
          </a:p>
        </p:txBody>
      </p: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242408" y="2710112"/>
            <a:ext cx="4673242" cy="258498"/>
          </a:xfrm>
        </p:spPr>
        <p:txBody>
          <a:bodyPr>
            <a:noAutofit/>
          </a:bodyPr>
          <a:lstStyle>
            <a:lvl3pPr algn="l">
              <a:defRPr sz="1600" b="1"/>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242408" y="3673773"/>
            <a:ext cx="4673241" cy="258498"/>
          </a:xfrm>
        </p:spPr>
        <p:txBody>
          <a:bodyPr>
            <a:noAutofit/>
          </a:bodyPr>
          <a:lstStyle>
            <a:lvl3pPr algn="l">
              <a:defRPr sz="1600" b="1"/>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6242407" y="6662383"/>
            <a:ext cx="4673240" cy="286441"/>
          </a:xfrm>
        </p:spPr>
        <p:txBody>
          <a:bodyPr>
            <a:noAutofit/>
          </a:bodyPr>
          <a:lstStyle>
            <a:lvl3pPr algn="l">
              <a:defRPr sz="1600" b="1"/>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6242407" y="5653616"/>
            <a:ext cx="4673240" cy="274394"/>
          </a:xfrm>
        </p:spPr>
        <p:txBody>
          <a:bodyPr>
            <a:noAutofit/>
          </a:bodyPr>
          <a:lstStyle>
            <a:lvl3pPr algn="l">
              <a:defRPr sz="1600" b="1"/>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242408" y="4647793"/>
            <a:ext cx="4673240" cy="274455"/>
          </a:xfrm>
        </p:spPr>
        <p:txBody>
          <a:bodyPr>
            <a:noAutofit/>
          </a:bodyPr>
          <a:lstStyle>
            <a:lvl3pPr algn="l">
              <a:defRPr sz="1600" b="1"/>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6242407" y="7701056"/>
            <a:ext cx="4673239" cy="285635"/>
          </a:xfrm>
        </p:spPr>
        <p:txBody>
          <a:bodyPr>
            <a:noAutofit/>
          </a:bodyPr>
          <a:lstStyle>
            <a:lvl3pPr algn="l">
              <a:defRPr sz="1600" b="1"/>
            </a:lvl3pPr>
          </a:lstStyle>
          <a:p>
            <a:pPr lvl="2"/>
            <a:r>
              <a:rPr lang="en-GB" dirty="0"/>
              <a:t>Third level</a:t>
            </a:r>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cxnSp>
        <p:nvCxnSpPr>
          <p:cNvPr id="6" name="Straight Arrow Connector 5">
            <a:extLst>
              <a:ext uri="{FF2B5EF4-FFF2-40B4-BE49-F238E27FC236}">
                <a16:creationId xmlns:a16="http://schemas.microsoft.com/office/drawing/2014/main" id="{34D7B7E0-A152-BE87-1460-AF2275E0F8D3}"/>
              </a:ext>
            </a:extLst>
          </p:cNvPr>
          <p:cNvCxnSpPr>
            <a:cxnSpLocks/>
          </p:cNvCxnSpPr>
          <p:nvPr userDrawn="1"/>
        </p:nvCxnSpPr>
        <p:spPr>
          <a:xfrm>
            <a:off x="11837271"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3">
            <a:extLst>
              <a:ext uri="{FF2B5EF4-FFF2-40B4-BE49-F238E27FC236}">
                <a16:creationId xmlns:a16="http://schemas.microsoft.com/office/drawing/2014/main" id="{2159BBCB-D830-E3B0-694A-11F38778AD78}"/>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3867327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B_diagram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22166B"/>
                </a:gs>
                <a:gs pos="100000">
                  <a:srgbClr val="24D6D1"/>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20B85860-B987-CC1A-F9D4-D8AD945069A6}"/>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4174373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0260E7D5-D621-4DAC-DC62-CF205197E219}"/>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1369115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8087566" cy="728133"/>
          </a:xfrm>
        </p:spPr>
        <p:txBody>
          <a:bodyPr/>
          <a:lstStyle/>
          <a:p>
            <a:r>
              <a:rPr lang="en-GB"/>
              <a:t>Click to edit Master title style</a:t>
            </a:r>
            <a:endParaRPr lang="en-US" dirty="0"/>
          </a:p>
        </p:txBody>
      </p:sp>
      <p:sp>
        <p:nvSpPr>
          <p:cNvPr id="11" name="Picture Placeholder 12">
            <a:extLst>
              <a:ext uri="{FF2B5EF4-FFF2-40B4-BE49-F238E27FC236}">
                <a16:creationId xmlns:a16="http://schemas.microsoft.com/office/drawing/2014/main" id="{3D74DBFF-212A-F8A5-5D7B-4DF37C44465F}"/>
              </a:ext>
            </a:extLst>
          </p:cNvPr>
          <p:cNvSpPr>
            <a:spLocks noGrp="1"/>
          </p:cNvSpPr>
          <p:nvPr>
            <p:ph type="pic" sz="quarter" idx="17"/>
          </p:nvPr>
        </p:nvSpPr>
        <p:spPr>
          <a:xfrm>
            <a:off x="8932496" y="-38055"/>
            <a:ext cx="7352457" cy="9228414"/>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 name="connsiteX0" fmla="*/ 0 w 7332579"/>
              <a:gd name="connsiteY0" fmla="*/ 6759793 h 9644436"/>
              <a:gd name="connsiteX1" fmla="*/ 1206550 w 7332579"/>
              <a:gd name="connsiteY1" fmla="*/ 1496826 h 9644436"/>
              <a:gd name="connsiteX2" fmla="*/ 4275692 w 7332579"/>
              <a:gd name="connsiteY2" fmla="*/ 0 h 9644436"/>
              <a:gd name="connsiteX3" fmla="*/ 7328159 w 7332579"/>
              <a:gd name="connsiteY3" fmla="*/ 470807 h 9644436"/>
              <a:gd name="connsiteX4" fmla="*/ 7332579 w 7332579"/>
              <a:gd name="connsiteY4" fmla="*/ 9634203 h 9644436"/>
              <a:gd name="connsiteX5" fmla="*/ 2347578 w 7332579"/>
              <a:gd name="connsiteY5" fmla="*/ 9639049 h 9644436"/>
              <a:gd name="connsiteX6" fmla="*/ 2289251 w 7332579"/>
              <a:gd name="connsiteY6" fmla="*/ 9643981 h 9644436"/>
              <a:gd name="connsiteX7" fmla="*/ 0 w 7332579"/>
              <a:gd name="connsiteY7" fmla="*/ 6759793 h 9644436"/>
              <a:gd name="connsiteX0" fmla="*/ 0 w 7332579"/>
              <a:gd name="connsiteY0" fmla="*/ 6777717 h 9662360"/>
              <a:gd name="connsiteX1" fmla="*/ 1206550 w 7332579"/>
              <a:gd name="connsiteY1" fmla="*/ 1514750 h 9662360"/>
              <a:gd name="connsiteX2" fmla="*/ 4275692 w 7332579"/>
              <a:gd name="connsiteY2" fmla="*/ 17924 h 9662360"/>
              <a:gd name="connsiteX3" fmla="*/ 7328159 w 7332579"/>
              <a:gd name="connsiteY3" fmla="*/ 0 h 9662360"/>
              <a:gd name="connsiteX4" fmla="*/ 7332579 w 7332579"/>
              <a:gd name="connsiteY4" fmla="*/ 9652127 h 9662360"/>
              <a:gd name="connsiteX5" fmla="*/ 2347578 w 7332579"/>
              <a:gd name="connsiteY5" fmla="*/ 9656973 h 9662360"/>
              <a:gd name="connsiteX6" fmla="*/ 2289251 w 7332579"/>
              <a:gd name="connsiteY6" fmla="*/ 9661905 h 9662360"/>
              <a:gd name="connsiteX7" fmla="*/ 0 w 7332579"/>
              <a:gd name="connsiteY7" fmla="*/ 6777717 h 9662360"/>
              <a:gd name="connsiteX0" fmla="*/ 0 w 7332579"/>
              <a:gd name="connsiteY0" fmla="*/ 6791325 h 9675968"/>
              <a:gd name="connsiteX1" fmla="*/ 1206550 w 7332579"/>
              <a:gd name="connsiteY1" fmla="*/ 1528358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5968"/>
              <a:gd name="connsiteX1" fmla="*/ 2357433 w 7332579"/>
              <a:gd name="connsiteY1" fmla="*/ 1954027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5968"/>
              <a:gd name="connsiteX1" fmla="*/ 1175019 w 7332579"/>
              <a:gd name="connsiteY1" fmla="*/ 1544123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0706"/>
              <a:gd name="connsiteX1" fmla="*/ 1175019 w 7332579"/>
              <a:gd name="connsiteY1" fmla="*/ 1544123 h 9670706"/>
              <a:gd name="connsiteX2" fmla="*/ 4322989 w 7332579"/>
              <a:gd name="connsiteY2" fmla="*/ 0 h 9670706"/>
              <a:gd name="connsiteX3" fmla="*/ 7328159 w 7332579"/>
              <a:gd name="connsiteY3" fmla="*/ 13608 h 9670706"/>
              <a:gd name="connsiteX4" fmla="*/ 7332579 w 7332579"/>
              <a:gd name="connsiteY4" fmla="*/ 9665735 h 9670706"/>
              <a:gd name="connsiteX5" fmla="*/ 2347578 w 7332579"/>
              <a:gd name="connsiteY5" fmla="*/ 9670581 h 9670706"/>
              <a:gd name="connsiteX6" fmla="*/ 1832051 w 7332579"/>
              <a:gd name="connsiteY6" fmla="*/ 9158678 h 9670706"/>
              <a:gd name="connsiteX7" fmla="*/ 0 w 7332579"/>
              <a:gd name="connsiteY7" fmla="*/ 6791325 h 9670706"/>
              <a:gd name="connsiteX0" fmla="*/ 0 w 7332579"/>
              <a:gd name="connsiteY0" fmla="*/ 6791325 h 9670706"/>
              <a:gd name="connsiteX1" fmla="*/ 1175019 w 7332579"/>
              <a:gd name="connsiteY1" fmla="*/ 1544123 h 9670706"/>
              <a:gd name="connsiteX2" fmla="*/ 4322989 w 7332579"/>
              <a:gd name="connsiteY2" fmla="*/ 0 h 9670706"/>
              <a:gd name="connsiteX3" fmla="*/ 7328159 w 7332579"/>
              <a:gd name="connsiteY3" fmla="*/ 13608 h 9670706"/>
              <a:gd name="connsiteX4" fmla="*/ 7332579 w 7332579"/>
              <a:gd name="connsiteY4" fmla="*/ 9228414 h 9670706"/>
              <a:gd name="connsiteX5" fmla="*/ 2347578 w 7332579"/>
              <a:gd name="connsiteY5" fmla="*/ 9670581 h 9670706"/>
              <a:gd name="connsiteX6" fmla="*/ 1832051 w 7332579"/>
              <a:gd name="connsiteY6" fmla="*/ 9158678 h 9670706"/>
              <a:gd name="connsiteX7" fmla="*/ 0 w 7332579"/>
              <a:gd name="connsiteY7" fmla="*/ 6791325 h 9670706"/>
              <a:gd name="connsiteX0" fmla="*/ 0 w 7332579"/>
              <a:gd name="connsiteY0" fmla="*/ 6791325 h 9228414"/>
              <a:gd name="connsiteX1" fmla="*/ 1175019 w 7332579"/>
              <a:gd name="connsiteY1" fmla="*/ 1544123 h 9228414"/>
              <a:gd name="connsiteX2" fmla="*/ 4322989 w 7332579"/>
              <a:gd name="connsiteY2" fmla="*/ 0 h 9228414"/>
              <a:gd name="connsiteX3" fmla="*/ 7328159 w 7332579"/>
              <a:gd name="connsiteY3" fmla="*/ 13608 h 9228414"/>
              <a:gd name="connsiteX4" fmla="*/ 7332579 w 7332579"/>
              <a:gd name="connsiteY4" fmla="*/ 9228414 h 9228414"/>
              <a:gd name="connsiteX5" fmla="*/ 1850622 w 7332579"/>
              <a:gd name="connsiteY5" fmla="*/ 9213381 h 9228414"/>
              <a:gd name="connsiteX6" fmla="*/ 1832051 w 7332579"/>
              <a:gd name="connsiteY6" fmla="*/ 9158678 h 9228414"/>
              <a:gd name="connsiteX7" fmla="*/ 0 w 7332579"/>
              <a:gd name="connsiteY7" fmla="*/ 6791325 h 9228414"/>
              <a:gd name="connsiteX0" fmla="*/ 0 w 7352457"/>
              <a:gd name="connsiteY0" fmla="*/ 6811204 h 9228414"/>
              <a:gd name="connsiteX1" fmla="*/ 1194897 w 7352457"/>
              <a:gd name="connsiteY1" fmla="*/ 1544123 h 9228414"/>
              <a:gd name="connsiteX2" fmla="*/ 4342867 w 7352457"/>
              <a:gd name="connsiteY2" fmla="*/ 0 h 9228414"/>
              <a:gd name="connsiteX3" fmla="*/ 7348037 w 7352457"/>
              <a:gd name="connsiteY3" fmla="*/ 13608 h 9228414"/>
              <a:gd name="connsiteX4" fmla="*/ 7352457 w 7352457"/>
              <a:gd name="connsiteY4" fmla="*/ 9228414 h 9228414"/>
              <a:gd name="connsiteX5" fmla="*/ 1870500 w 7352457"/>
              <a:gd name="connsiteY5" fmla="*/ 9213381 h 9228414"/>
              <a:gd name="connsiteX6" fmla="*/ 1851929 w 7352457"/>
              <a:gd name="connsiteY6" fmla="*/ 9158678 h 9228414"/>
              <a:gd name="connsiteX7" fmla="*/ 0 w 7352457"/>
              <a:gd name="connsiteY7" fmla="*/ 6811204 h 922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2457" h="9228414">
                <a:moveTo>
                  <a:pt x="0" y="6811204"/>
                </a:moveTo>
                <a:lnTo>
                  <a:pt x="1194897" y="1544123"/>
                </a:lnTo>
                <a:lnTo>
                  <a:pt x="4342867" y="0"/>
                </a:lnTo>
                <a:lnTo>
                  <a:pt x="7348037" y="13608"/>
                </a:lnTo>
                <a:cubicBezTo>
                  <a:pt x="7356042" y="3092022"/>
                  <a:pt x="7344452" y="6150000"/>
                  <a:pt x="7352457" y="9228414"/>
                </a:cubicBezTo>
                <a:lnTo>
                  <a:pt x="1870500" y="9213381"/>
                </a:lnTo>
                <a:cubicBezTo>
                  <a:pt x="1827810" y="9222774"/>
                  <a:pt x="1886870" y="9157034"/>
                  <a:pt x="1851929" y="9158678"/>
                </a:cubicBezTo>
                <a:lnTo>
                  <a:pt x="0" y="6811204"/>
                </a:lnTo>
                <a:close/>
              </a:path>
            </a:pathLst>
          </a:custGeom>
          <a:ln>
            <a:noFill/>
          </a:ln>
        </p:spPr>
        <p:txBody>
          <a:bodyPr/>
          <a:lstStyle/>
          <a:p>
            <a:endParaRPr lang="en-US" dirty="0"/>
          </a:p>
        </p:txBody>
      </p:sp>
      <p:sp>
        <p:nvSpPr>
          <p:cNvPr id="12" name="Footer Placeholder 3">
            <a:extLst>
              <a:ext uri="{FF2B5EF4-FFF2-40B4-BE49-F238E27FC236}">
                <a16:creationId xmlns:a16="http://schemas.microsoft.com/office/drawing/2014/main" id="{49EB4743-70EC-9470-B478-D8844BB9436A}"/>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
        <p:nvSpPr>
          <p:cNvPr id="13" name="Slide Number Placeholder 5">
            <a:extLst>
              <a:ext uri="{FF2B5EF4-FFF2-40B4-BE49-F238E27FC236}">
                <a16:creationId xmlns:a16="http://schemas.microsoft.com/office/drawing/2014/main" id="{A449324B-0AB8-6169-ABA0-7F9D6C069C8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5" name="Content Placeholder 2">
            <a:extLst>
              <a:ext uri="{FF2B5EF4-FFF2-40B4-BE49-F238E27FC236}">
                <a16:creationId xmlns:a16="http://schemas.microsoft.com/office/drawing/2014/main" id="{D17DF11A-02F7-D25A-761B-45300547F510}"/>
              </a:ext>
            </a:extLst>
          </p:cNvPr>
          <p:cNvSpPr>
            <a:spLocks noGrp="1"/>
          </p:cNvSpPr>
          <p:nvPr>
            <p:ph idx="18"/>
          </p:nvPr>
        </p:nvSpPr>
        <p:spPr>
          <a:xfrm>
            <a:off x="411859" y="2394453"/>
            <a:ext cx="7577898" cy="5898648"/>
          </a:xfrm>
        </p:spPr>
        <p:txBody>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26842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9220363" y="-42207"/>
            <a:ext cx="7115391" cy="9279214"/>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 name="connsiteX0" fmla="*/ 0 w 7332579"/>
              <a:gd name="connsiteY0" fmla="*/ 6759793 h 9644436"/>
              <a:gd name="connsiteX1" fmla="*/ 1206550 w 7332579"/>
              <a:gd name="connsiteY1" fmla="*/ 1496826 h 9644436"/>
              <a:gd name="connsiteX2" fmla="*/ 4275692 w 7332579"/>
              <a:gd name="connsiteY2" fmla="*/ 0 h 9644436"/>
              <a:gd name="connsiteX3" fmla="*/ 7328159 w 7332579"/>
              <a:gd name="connsiteY3" fmla="*/ 470807 h 9644436"/>
              <a:gd name="connsiteX4" fmla="*/ 7332579 w 7332579"/>
              <a:gd name="connsiteY4" fmla="*/ 9634203 h 9644436"/>
              <a:gd name="connsiteX5" fmla="*/ 2347578 w 7332579"/>
              <a:gd name="connsiteY5" fmla="*/ 9639049 h 9644436"/>
              <a:gd name="connsiteX6" fmla="*/ 2289251 w 7332579"/>
              <a:gd name="connsiteY6" fmla="*/ 9643981 h 9644436"/>
              <a:gd name="connsiteX7" fmla="*/ 0 w 7332579"/>
              <a:gd name="connsiteY7" fmla="*/ 6759793 h 9644436"/>
              <a:gd name="connsiteX0" fmla="*/ 0 w 7332579"/>
              <a:gd name="connsiteY0" fmla="*/ 6777717 h 9662360"/>
              <a:gd name="connsiteX1" fmla="*/ 1206550 w 7332579"/>
              <a:gd name="connsiteY1" fmla="*/ 1514750 h 9662360"/>
              <a:gd name="connsiteX2" fmla="*/ 4275692 w 7332579"/>
              <a:gd name="connsiteY2" fmla="*/ 17924 h 9662360"/>
              <a:gd name="connsiteX3" fmla="*/ 7328159 w 7332579"/>
              <a:gd name="connsiteY3" fmla="*/ 0 h 9662360"/>
              <a:gd name="connsiteX4" fmla="*/ 7332579 w 7332579"/>
              <a:gd name="connsiteY4" fmla="*/ 9652127 h 9662360"/>
              <a:gd name="connsiteX5" fmla="*/ 2347578 w 7332579"/>
              <a:gd name="connsiteY5" fmla="*/ 9656973 h 9662360"/>
              <a:gd name="connsiteX6" fmla="*/ 2289251 w 7332579"/>
              <a:gd name="connsiteY6" fmla="*/ 9661905 h 9662360"/>
              <a:gd name="connsiteX7" fmla="*/ 0 w 7332579"/>
              <a:gd name="connsiteY7" fmla="*/ 6777717 h 9662360"/>
              <a:gd name="connsiteX0" fmla="*/ 0 w 7332579"/>
              <a:gd name="connsiteY0" fmla="*/ 6791325 h 9675968"/>
              <a:gd name="connsiteX1" fmla="*/ 1206550 w 7332579"/>
              <a:gd name="connsiteY1" fmla="*/ 1528358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5968"/>
              <a:gd name="connsiteX1" fmla="*/ 2357433 w 7332579"/>
              <a:gd name="connsiteY1" fmla="*/ 1954027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5968"/>
              <a:gd name="connsiteX1" fmla="*/ 1175019 w 7332579"/>
              <a:gd name="connsiteY1" fmla="*/ 1544123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0706"/>
              <a:gd name="connsiteX1" fmla="*/ 1175019 w 7332579"/>
              <a:gd name="connsiteY1" fmla="*/ 1544123 h 9670706"/>
              <a:gd name="connsiteX2" fmla="*/ 4322989 w 7332579"/>
              <a:gd name="connsiteY2" fmla="*/ 0 h 9670706"/>
              <a:gd name="connsiteX3" fmla="*/ 7328159 w 7332579"/>
              <a:gd name="connsiteY3" fmla="*/ 13608 h 9670706"/>
              <a:gd name="connsiteX4" fmla="*/ 7332579 w 7332579"/>
              <a:gd name="connsiteY4" fmla="*/ 9665735 h 9670706"/>
              <a:gd name="connsiteX5" fmla="*/ 2347578 w 7332579"/>
              <a:gd name="connsiteY5" fmla="*/ 9670581 h 9670706"/>
              <a:gd name="connsiteX6" fmla="*/ 1832051 w 7332579"/>
              <a:gd name="connsiteY6" fmla="*/ 9158678 h 9670706"/>
              <a:gd name="connsiteX7" fmla="*/ 0 w 7332579"/>
              <a:gd name="connsiteY7" fmla="*/ 6791325 h 9670706"/>
              <a:gd name="connsiteX0" fmla="*/ 0 w 7332579"/>
              <a:gd name="connsiteY0" fmla="*/ 6791325 h 9670706"/>
              <a:gd name="connsiteX1" fmla="*/ 1175019 w 7332579"/>
              <a:gd name="connsiteY1" fmla="*/ 1544123 h 9670706"/>
              <a:gd name="connsiteX2" fmla="*/ 4322989 w 7332579"/>
              <a:gd name="connsiteY2" fmla="*/ 0 h 9670706"/>
              <a:gd name="connsiteX3" fmla="*/ 7328159 w 7332579"/>
              <a:gd name="connsiteY3" fmla="*/ 13608 h 9670706"/>
              <a:gd name="connsiteX4" fmla="*/ 7332579 w 7332579"/>
              <a:gd name="connsiteY4" fmla="*/ 9228414 h 9670706"/>
              <a:gd name="connsiteX5" fmla="*/ 2347578 w 7332579"/>
              <a:gd name="connsiteY5" fmla="*/ 9670581 h 9670706"/>
              <a:gd name="connsiteX6" fmla="*/ 1832051 w 7332579"/>
              <a:gd name="connsiteY6" fmla="*/ 9158678 h 9670706"/>
              <a:gd name="connsiteX7" fmla="*/ 0 w 7332579"/>
              <a:gd name="connsiteY7" fmla="*/ 6791325 h 9670706"/>
              <a:gd name="connsiteX0" fmla="*/ 0 w 7332579"/>
              <a:gd name="connsiteY0" fmla="*/ 6791325 h 9228414"/>
              <a:gd name="connsiteX1" fmla="*/ 1175019 w 7332579"/>
              <a:gd name="connsiteY1" fmla="*/ 1544123 h 9228414"/>
              <a:gd name="connsiteX2" fmla="*/ 4322989 w 7332579"/>
              <a:gd name="connsiteY2" fmla="*/ 0 h 9228414"/>
              <a:gd name="connsiteX3" fmla="*/ 7328159 w 7332579"/>
              <a:gd name="connsiteY3" fmla="*/ 13608 h 9228414"/>
              <a:gd name="connsiteX4" fmla="*/ 7332579 w 7332579"/>
              <a:gd name="connsiteY4" fmla="*/ 9228414 h 9228414"/>
              <a:gd name="connsiteX5" fmla="*/ 1850622 w 7332579"/>
              <a:gd name="connsiteY5" fmla="*/ 9213381 h 9228414"/>
              <a:gd name="connsiteX6" fmla="*/ 1832051 w 7332579"/>
              <a:gd name="connsiteY6" fmla="*/ 9158678 h 9228414"/>
              <a:gd name="connsiteX7" fmla="*/ 0 w 7332579"/>
              <a:gd name="connsiteY7" fmla="*/ 6791325 h 9228414"/>
              <a:gd name="connsiteX0" fmla="*/ 0 w 7352457"/>
              <a:gd name="connsiteY0" fmla="*/ 6811204 h 9228414"/>
              <a:gd name="connsiteX1" fmla="*/ 1194897 w 7352457"/>
              <a:gd name="connsiteY1" fmla="*/ 1544123 h 9228414"/>
              <a:gd name="connsiteX2" fmla="*/ 4342867 w 7352457"/>
              <a:gd name="connsiteY2" fmla="*/ 0 h 9228414"/>
              <a:gd name="connsiteX3" fmla="*/ 7348037 w 7352457"/>
              <a:gd name="connsiteY3" fmla="*/ 13608 h 9228414"/>
              <a:gd name="connsiteX4" fmla="*/ 7352457 w 7352457"/>
              <a:gd name="connsiteY4" fmla="*/ 9228414 h 9228414"/>
              <a:gd name="connsiteX5" fmla="*/ 1870500 w 7352457"/>
              <a:gd name="connsiteY5" fmla="*/ 9213381 h 9228414"/>
              <a:gd name="connsiteX6" fmla="*/ 1851929 w 7352457"/>
              <a:gd name="connsiteY6" fmla="*/ 9158678 h 9228414"/>
              <a:gd name="connsiteX7" fmla="*/ 0 w 7352457"/>
              <a:gd name="connsiteY7" fmla="*/ 6811204 h 9228414"/>
              <a:gd name="connsiteX0" fmla="*/ 0 w 7352457"/>
              <a:gd name="connsiteY0" fmla="*/ 6811204 h 9228414"/>
              <a:gd name="connsiteX1" fmla="*/ 1194897 w 7352457"/>
              <a:gd name="connsiteY1" fmla="*/ 1544123 h 9228414"/>
              <a:gd name="connsiteX2" fmla="*/ 4342867 w 7352457"/>
              <a:gd name="connsiteY2" fmla="*/ 0 h 9228414"/>
              <a:gd name="connsiteX3" fmla="*/ 7077104 w 7352457"/>
              <a:gd name="connsiteY3" fmla="*/ 30542 h 9228414"/>
              <a:gd name="connsiteX4" fmla="*/ 7352457 w 7352457"/>
              <a:gd name="connsiteY4" fmla="*/ 9228414 h 9228414"/>
              <a:gd name="connsiteX5" fmla="*/ 1870500 w 7352457"/>
              <a:gd name="connsiteY5" fmla="*/ 9213381 h 9228414"/>
              <a:gd name="connsiteX6" fmla="*/ 1851929 w 7352457"/>
              <a:gd name="connsiteY6" fmla="*/ 9158678 h 9228414"/>
              <a:gd name="connsiteX7" fmla="*/ 0 w 7352457"/>
              <a:gd name="connsiteY7" fmla="*/ 6811204 h 9228414"/>
              <a:gd name="connsiteX0" fmla="*/ 0 w 7115391"/>
              <a:gd name="connsiteY0" fmla="*/ 6811204 h 9279214"/>
              <a:gd name="connsiteX1" fmla="*/ 1194897 w 7115391"/>
              <a:gd name="connsiteY1" fmla="*/ 1544123 h 9279214"/>
              <a:gd name="connsiteX2" fmla="*/ 4342867 w 7115391"/>
              <a:gd name="connsiteY2" fmla="*/ 0 h 9279214"/>
              <a:gd name="connsiteX3" fmla="*/ 7077104 w 7115391"/>
              <a:gd name="connsiteY3" fmla="*/ 30542 h 9279214"/>
              <a:gd name="connsiteX4" fmla="*/ 7115391 w 7115391"/>
              <a:gd name="connsiteY4" fmla="*/ 9279214 h 9279214"/>
              <a:gd name="connsiteX5" fmla="*/ 1870500 w 7115391"/>
              <a:gd name="connsiteY5" fmla="*/ 9213381 h 9279214"/>
              <a:gd name="connsiteX6" fmla="*/ 1851929 w 7115391"/>
              <a:gd name="connsiteY6" fmla="*/ 9158678 h 9279214"/>
              <a:gd name="connsiteX7" fmla="*/ 0 w 7115391"/>
              <a:gd name="connsiteY7" fmla="*/ 6811204 h 927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5391" h="9279214">
                <a:moveTo>
                  <a:pt x="0" y="6811204"/>
                </a:moveTo>
                <a:lnTo>
                  <a:pt x="1194897" y="1544123"/>
                </a:lnTo>
                <a:lnTo>
                  <a:pt x="4342867" y="0"/>
                </a:lnTo>
                <a:lnTo>
                  <a:pt x="7077104" y="30542"/>
                </a:lnTo>
                <a:cubicBezTo>
                  <a:pt x="7085109" y="3108956"/>
                  <a:pt x="7107386" y="6200800"/>
                  <a:pt x="7115391" y="9279214"/>
                </a:cubicBezTo>
                <a:lnTo>
                  <a:pt x="1870500" y="9213381"/>
                </a:lnTo>
                <a:cubicBezTo>
                  <a:pt x="1827810" y="9222774"/>
                  <a:pt x="1886870" y="9157034"/>
                  <a:pt x="1851929" y="9158678"/>
                </a:cubicBezTo>
                <a:lnTo>
                  <a:pt x="0" y="6811204"/>
                </a:lnTo>
                <a:close/>
              </a:path>
            </a:pathLst>
          </a:custGeom>
          <a:ln>
            <a:noFill/>
          </a:ln>
        </p:spPr>
        <p:txBody>
          <a:bodyPr/>
          <a:lstStyle/>
          <a:p>
            <a:endParaRPr lang="en-US" dirty="0"/>
          </a:p>
        </p:txBody>
      </p:sp>
      <p:sp>
        <p:nvSpPr>
          <p:cNvPr id="2" name="Title 1"/>
          <p:cNvSpPr>
            <a:spLocks noGrp="1"/>
          </p:cNvSpPr>
          <p:nvPr>
            <p:ph type="title"/>
          </p:nvPr>
        </p:nvSpPr>
        <p:spPr>
          <a:xfrm>
            <a:off x="411858" y="1445908"/>
            <a:ext cx="9053876" cy="728133"/>
          </a:xfrm>
        </p:spPr>
        <p:txBody>
          <a:body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0" name="Content Placeholder 6">
            <a:extLst>
              <a:ext uri="{FF2B5EF4-FFF2-40B4-BE49-F238E27FC236}">
                <a16:creationId xmlns:a16="http://schemas.microsoft.com/office/drawing/2014/main" id="{FB2A1090-A649-3316-C1E4-C58A21BC194A}"/>
              </a:ext>
            </a:extLst>
          </p:cNvPr>
          <p:cNvSpPr>
            <a:spLocks noGrp="1"/>
          </p:cNvSpPr>
          <p:nvPr>
            <p:ph sz="quarter" idx="17"/>
          </p:nvPr>
        </p:nvSpPr>
        <p:spPr>
          <a:xfrm>
            <a:off x="4296299" y="3658004"/>
            <a:ext cx="3325023" cy="3325025"/>
          </a:xfrm>
          <a:prstGeom prst="heptagon">
            <a:avLst/>
          </a:prstGeom>
          <a:ln w="127000">
            <a:gradFill flip="none" rotWithShape="1">
              <a:gsLst>
                <a:gs pos="0">
                  <a:srgbClr val="22166B"/>
                </a:gs>
                <a:gs pos="85000">
                  <a:srgbClr val="24D6D1"/>
                </a:gs>
              </a:gsLst>
              <a:lin ang="18900000" scaled="0"/>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6">
            <a:extLst>
              <a:ext uri="{FF2B5EF4-FFF2-40B4-BE49-F238E27FC236}">
                <a16:creationId xmlns:a16="http://schemas.microsoft.com/office/drawing/2014/main" id="{BF4BC7A7-D93E-5664-D714-4735E645D753}"/>
              </a:ext>
            </a:extLst>
          </p:cNvPr>
          <p:cNvSpPr>
            <a:spLocks noGrp="1"/>
          </p:cNvSpPr>
          <p:nvPr>
            <p:ph sz="quarter" idx="18"/>
          </p:nvPr>
        </p:nvSpPr>
        <p:spPr>
          <a:xfrm>
            <a:off x="469366" y="3658004"/>
            <a:ext cx="3325023" cy="3325025"/>
          </a:xfrm>
          <a:prstGeom prst="heptagon">
            <a:avLst/>
          </a:prstGeom>
          <a:ln w="127000">
            <a:gradFill flip="none" rotWithShape="1">
              <a:gsLst>
                <a:gs pos="0">
                  <a:srgbClr val="22166B"/>
                </a:gs>
                <a:gs pos="85000">
                  <a:srgbClr val="24D6D1"/>
                </a:gs>
              </a:gsLst>
              <a:lin ang="18900000" scaled="0"/>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Footer Placeholder 3">
            <a:extLst>
              <a:ext uri="{FF2B5EF4-FFF2-40B4-BE49-F238E27FC236}">
                <a16:creationId xmlns:a16="http://schemas.microsoft.com/office/drawing/2014/main" id="{2EC34318-12C0-3CC0-582D-447A8EE78BB7}"/>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703886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F77A18-6880-E335-48C2-56A13EAE8D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
        <p:nvSpPr>
          <p:cNvPr id="2" name="Title 1">
            <a:extLst>
              <a:ext uri="{FF2B5EF4-FFF2-40B4-BE49-F238E27FC236}">
                <a16:creationId xmlns:a16="http://schemas.microsoft.com/office/drawing/2014/main" id="{91604192-207F-708C-4863-0C951D085E80}"/>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973630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1754" y="7435380"/>
            <a:ext cx="1248961" cy="1248962"/>
          </a:xfrm>
          <a:prstGeom prst="heptagon">
            <a:avLst/>
          </a:prstGeom>
          <a:ln w="28575">
            <a:gradFill flip="none" rotWithShape="1">
              <a:gsLst>
                <a:gs pos="0">
                  <a:srgbClr val="22166B"/>
                </a:gs>
                <a:gs pos="61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1980162" y="7799678"/>
            <a:ext cx="5483893" cy="799604"/>
          </a:xfrm>
        </p:spPr>
        <p:txBody>
          <a:bodyPr/>
          <a:lstStyle>
            <a:lvl3pPr algn="l">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0922864" y="2924926"/>
            <a:ext cx="4922866" cy="4261585"/>
          </a:xfrm>
          <a:prstGeom prst="rect">
            <a:avLst/>
          </a:prstGeom>
          <a:ln w="28575">
            <a:gradFill flip="none" rotWithShape="1">
              <a:gsLst>
                <a:gs pos="21000">
                  <a:srgbClr val="22166B"/>
                </a:gs>
                <a:gs pos="100000">
                  <a:srgbClr val="24D6D1"/>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9" name="Content Placeholder 6">
            <a:extLst>
              <a:ext uri="{FF2B5EF4-FFF2-40B4-BE49-F238E27FC236}">
                <a16:creationId xmlns:a16="http://schemas.microsoft.com/office/drawing/2014/main" id="{75E65F9B-42B7-8BFE-6949-10669005D8FC}"/>
              </a:ext>
            </a:extLst>
          </p:cNvPr>
          <p:cNvSpPr>
            <a:spLocks noGrp="1"/>
          </p:cNvSpPr>
          <p:nvPr>
            <p:ph sz="quarter" idx="65"/>
          </p:nvPr>
        </p:nvSpPr>
        <p:spPr>
          <a:xfrm>
            <a:off x="5691645" y="2924926"/>
            <a:ext cx="4922866" cy="4261585"/>
          </a:xfrm>
          <a:prstGeom prst="rect">
            <a:avLst/>
          </a:prstGeom>
          <a:ln w="28575">
            <a:gradFill flip="none" rotWithShape="1">
              <a:gsLst>
                <a:gs pos="21000">
                  <a:srgbClr val="22166B"/>
                </a:gs>
                <a:gs pos="100000">
                  <a:srgbClr val="24D6D1"/>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50" name="Content Placeholder 6">
            <a:extLst>
              <a:ext uri="{FF2B5EF4-FFF2-40B4-BE49-F238E27FC236}">
                <a16:creationId xmlns:a16="http://schemas.microsoft.com/office/drawing/2014/main" id="{2556411B-4C42-D3C2-68B6-B487F867608D}"/>
              </a:ext>
            </a:extLst>
          </p:cNvPr>
          <p:cNvSpPr>
            <a:spLocks noGrp="1"/>
          </p:cNvSpPr>
          <p:nvPr>
            <p:ph sz="quarter" idx="66"/>
          </p:nvPr>
        </p:nvSpPr>
        <p:spPr>
          <a:xfrm>
            <a:off x="481691" y="2924926"/>
            <a:ext cx="4922866" cy="4261585"/>
          </a:xfrm>
          <a:prstGeom prst="rect">
            <a:avLst/>
          </a:prstGeom>
          <a:ln w="28575">
            <a:gradFill flip="none" rotWithShape="1">
              <a:gsLst>
                <a:gs pos="21000">
                  <a:srgbClr val="22166B"/>
                </a:gs>
                <a:gs pos="100000">
                  <a:srgbClr val="24D6D1"/>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13" name="Slide Number Placeholder 5">
            <a:extLst>
              <a:ext uri="{FF2B5EF4-FFF2-40B4-BE49-F238E27FC236}">
                <a16:creationId xmlns:a16="http://schemas.microsoft.com/office/drawing/2014/main" id="{0353B0E9-FD03-6F93-1718-80BA9018FAA9}"/>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45" name="Content Placeholder 6">
            <a:extLst>
              <a:ext uri="{FF2B5EF4-FFF2-40B4-BE49-F238E27FC236}">
                <a16:creationId xmlns:a16="http://schemas.microsoft.com/office/drawing/2014/main" id="{13C37EB3-2945-9129-D878-C7EDA700A0E4}"/>
              </a:ext>
            </a:extLst>
          </p:cNvPr>
          <p:cNvSpPr>
            <a:spLocks noGrp="1"/>
          </p:cNvSpPr>
          <p:nvPr>
            <p:ph sz="quarter" idx="62"/>
          </p:nvPr>
        </p:nvSpPr>
        <p:spPr>
          <a:xfrm>
            <a:off x="3606461" y="2246691"/>
            <a:ext cx="1248961" cy="1248962"/>
          </a:xfrm>
          <a:prstGeom prst="heptagon">
            <a:avLst/>
          </a:prstGeom>
          <a:solidFill>
            <a:srgbClr val="ECECED"/>
          </a:solidFill>
          <a:ln w="28575">
            <a:gradFill>
              <a:gsLst>
                <a:gs pos="0">
                  <a:srgbClr val="2395AE"/>
                </a:gs>
                <a:gs pos="100000">
                  <a:srgbClr val="24D6D1"/>
                </a:gs>
              </a:gsLst>
              <a:lin ang="192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7" name="Content Placeholder 6">
            <a:extLst>
              <a:ext uri="{FF2B5EF4-FFF2-40B4-BE49-F238E27FC236}">
                <a16:creationId xmlns:a16="http://schemas.microsoft.com/office/drawing/2014/main" id="{C30BF0B2-8EA1-EEE4-F359-AC4993CCA7F5}"/>
              </a:ext>
            </a:extLst>
          </p:cNvPr>
          <p:cNvSpPr>
            <a:spLocks noGrp="1"/>
          </p:cNvSpPr>
          <p:nvPr>
            <p:ph sz="quarter" idx="63"/>
          </p:nvPr>
        </p:nvSpPr>
        <p:spPr>
          <a:xfrm>
            <a:off x="8816415" y="2246691"/>
            <a:ext cx="1248961" cy="1248962"/>
          </a:xfrm>
          <a:prstGeom prst="heptagon">
            <a:avLst/>
          </a:prstGeom>
          <a:solidFill>
            <a:srgbClr val="ECECED"/>
          </a:solidFill>
          <a:ln w="28575">
            <a:gradFill>
              <a:gsLst>
                <a:gs pos="0">
                  <a:srgbClr val="2395AE"/>
                </a:gs>
                <a:gs pos="100000">
                  <a:srgbClr val="24D6D1"/>
                </a:gs>
              </a:gsLst>
              <a:lin ang="192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8" name="Content Placeholder 6">
            <a:extLst>
              <a:ext uri="{FF2B5EF4-FFF2-40B4-BE49-F238E27FC236}">
                <a16:creationId xmlns:a16="http://schemas.microsoft.com/office/drawing/2014/main" id="{00D58D6C-F32C-E43C-0DB5-4A578BB2DCF6}"/>
              </a:ext>
            </a:extLst>
          </p:cNvPr>
          <p:cNvSpPr>
            <a:spLocks noGrp="1"/>
          </p:cNvSpPr>
          <p:nvPr>
            <p:ph sz="quarter" idx="64"/>
          </p:nvPr>
        </p:nvSpPr>
        <p:spPr>
          <a:xfrm>
            <a:off x="14047634" y="2246691"/>
            <a:ext cx="1248961" cy="1248962"/>
          </a:xfrm>
          <a:prstGeom prst="heptagon">
            <a:avLst/>
          </a:prstGeom>
          <a:solidFill>
            <a:srgbClr val="ECECED"/>
          </a:solidFill>
          <a:ln w="28575">
            <a:gradFill>
              <a:gsLst>
                <a:gs pos="0">
                  <a:srgbClr val="2395AE"/>
                </a:gs>
                <a:gs pos="100000">
                  <a:srgbClr val="24D6D1"/>
                </a:gs>
              </a:gsLst>
              <a:lin ang="192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 name="Footer Placeholder 3">
            <a:extLst>
              <a:ext uri="{FF2B5EF4-FFF2-40B4-BE49-F238E27FC236}">
                <a16:creationId xmlns:a16="http://schemas.microsoft.com/office/drawing/2014/main" id="{27B83E53-AE69-5120-D315-5A3ABFA7D788}"/>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1149446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350" y="1461613"/>
            <a:ext cx="8671590" cy="1098549"/>
          </a:xfrm>
        </p:spPr>
        <p:txBody>
          <a:bodyPr anchor="t">
            <a:normAutofit/>
          </a:bodyPr>
          <a:lstStyle>
            <a:lvl1pPr marL="0" indent="0">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4" name="Content Placeholder 3"/>
          <p:cNvSpPr>
            <a:spLocks noGrp="1"/>
          </p:cNvSpPr>
          <p:nvPr>
            <p:ph sz="half" idx="2"/>
          </p:nvPr>
        </p:nvSpPr>
        <p:spPr>
          <a:xfrm>
            <a:off x="514940" y="2849526"/>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3" name="Content Placeholder 3">
            <a:extLst>
              <a:ext uri="{FF2B5EF4-FFF2-40B4-BE49-F238E27FC236}">
                <a16:creationId xmlns:a16="http://schemas.microsoft.com/office/drawing/2014/main" id="{05F8A497-9B88-124D-2AF6-1FDB81802ECD}"/>
              </a:ext>
            </a:extLst>
          </p:cNvPr>
          <p:cNvSpPr>
            <a:spLocks noGrp="1"/>
          </p:cNvSpPr>
          <p:nvPr>
            <p:ph sz="half" idx="67"/>
          </p:nvPr>
        </p:nvSpPr>
        <p:spPr>
          <a:xfrm>
            <a:off x="514940" y="4848447"/>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4" name="Content Placeholder 3">
            <a:extLst>
              <a:ext uri="{FF2B5EF4-FFF2-40B4-BE49-F238E27FC236}">
                <a16:creationId xmlns:a16="http://schemas.microsoft.com/office/drawing/2014/main" id="{604DD778-4EC1-EDD3-4395-F17DFA8CE2E1}"/>
              </a:ext>
            </a:extLst>
          </p:cNvPr>
          <p:cNvSpPr>
            <a:spLocks noGrp="1"/>
          </p:cNvSpPr>
          <p:nvPr>
            <p:ph sz="half" idx="68"/>
          </p:nvPr>
        </p:nvSpPr>
        <p:spPr>
          <a:xfrm>
            <a:off x="514940" y="6845055"/>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5" name="Content Placeholder 3">
            <a:extLst>
              <a:ext uri="{FF2B5EF4-FFF2-40B4-BE49-F238E27FC236}">
                <a16:creationId xmlns:a16="http://schemas.microsoft.com/office/drawing/2014/main" id="{31681828-9394-88ED-221B-71CD80E6651E}"/>
              </a:ext>
            </a:extLst>
          </p:cNvPr>
          <p:cNvSpPr>
            <a:spLocks noGrp="1"/>
          </p:cNvSpPr>
          <p:nvPr>
            <p:ph sz="half" idx="69"/>
          </p:nvPr>
        </p:nvSpPr>
        <p:spPr>
          <a:xfrm>
            <a:off x="11423945" y="1382233"/>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6" name="Content Placeholder 3">
            <a:extLst>
              <a:ext uri="{FF2B5EF4-FFF2-40B4-BE49-F238E27FC236}">
                <a16:creationId xmlns:a16="http://schemas.microsoft.com/office/drawing/2014/main" id="{37DD7FE3-6B3A-3138-4E6D-9069B0EED7AB}"/>
              </a:ext>
            </a:extLst>
          </p:cNvPr>
          <p:cNvSpPr>
            <a:spLocks noGrp="1"/>
          </p:cNvSpPr>
          <p:nvPr>
            <p:ph sz="half" idx="70"/>
          </p:nvPr>
        </p:nvSpPr>
        <p:spPr>
          <a:xfrm>
            <a:off x="11423945" y="3381154"/>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7" name="Content Placeholder 3">
            <a:extLst>
              <a:ext uri="{FF2B5EF4-FFF2-40B4-BE49-F238E27FC236}">
                <a16:creationId xmlns:a16="http://schemas.microsoft.com/office/drawing/2014/main" id="{5113F79B-C2E3-E5F0-FBF3-C653AC7E37B2}"/>
              </a:ext>
            </a:extLst>
          </p:cNvPr>
          <p:cNvSpPr>
            <a:spLocks noGrp="1"/>
          </p:cNvSpPr>
          <p:nvPr>
            <p:ph sz="half" idx="71"/>
          </p:nvPr>
        </p:nvSpPr>
        <p:spPr>
          <a:xfrm>
            <a:off x="11423945" y="5377762"/>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8" name="Content Placeholder 3">
            <a:extLst>
              <a:ext uri="{FF2B5EF4-FFF2-40B4-BE49-F238E27FC236}">
                <a16:creationId xmlns:a16="http://schemas.microsoft.com/office/drawing/2014/main" id="{F6D392A3-BC0A-6D80-30DA-BB0B214E4497}"/>
              </a:ext>
            </a:extLst>
          </p:cNvPr>
          <p:cNvSpPr>
            <a:spLocks noGrp="1"/>
          </p:cNvSpPr>
          <p:nvPr>
            <p:ph sz="half" idx="72"/>
          </p:nvPr>
        </p:nvSpPr>
        <p:spPr>
          <a:xfrm>
            <a:off x="7001235" y="4717816"/>
            <a:ext cx="2270791" cy="1841718"/>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9" name="Content Placeholder 6">
            <a:extLst>
              <a:ext uri="{FF2B5EF4-FFF2-40B4-BE49-F238E27FC236}">
                <a16:creationId xmlns:a16="http://schemas.microsoft.com/office/drawing/2014/main" id="{0EAF8BAA-7914-475F-7DC9-9038864D5B70}"/>
              </a:ext>
            </a:extLst>
          </p:cNvPr>
          <p:cNvSpPr>
            <a:spLocks noGrp="1"/>
          </p:cNvSpPr>
          <p:nvPr>
            <p:ph sz="quarter" idx="40"/>
          </p:nvPr>
        </p:nvSpPr>
        <p:spPr>
          <a:xfrm>
            <a:off x="6189235" y="6875099"/>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0" name="Content Placeholder 6">
            <a:extLst>
              <a:ext uri="{FF2B5EF4-FFF2-40B4-BE49-F238E27FC236}">
                <a16:creationId xmlns:a16="http://schemas.microsoft.com/office/drawing/2014/main" id="{2CDB8EB8-2EFA-2F7F-5E8B-35D169125CD8}"/>
              </a:ext>
            </a:extLst>
          </p:cNvPr>
          <p:cNvSpPr>
            <a:spLocks noGrp="1"/>
          </p:cNvSpPr>
          <p:nvPr>
            <p:ph sz="quarter" idx="41"/>
          </p:nvPr>
        </p:nvSpPr>
        <p:spPr>
          <a:xfrm>
            <a:off x="8766622" y="683538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1" name="Text Placeholder 14">
            <a:extLst>
              <a:ext uri="{FF2B5EF4-FFF2-40B4-BE49-F238E27FC236}">
                <a16:creationId xmlns:a16="http://schemas.microsoft.com/office/drawing/2014/main" id="{BD4660C6-4B93-494A-F88F-040438D9C567}"/>
              </a:ext>
            </a:extLst>
          </p:cNvPr>
          <p:cNvSpPr>
            <a:spLocks noGrp="1"/>
          </p:cNvSpPr>
          <p:nvPr>
            <p:ph type="body" sz="quarter" idx="42" hasCustomPrompt="1"/>
          </p:nvPr>
        </p:nvSpPr>
        <p:spPr>
          <a:xfrm>
            <a:off x="6232660" y="8182447"/>
            <a:ext cx="1095375" cy="477837"/>
          </a:xfrm>
        </p:spPr>
        <p:txBody>
          <a:bodyPr/>
          <a:lstStyle>
            <a:lvl3pPr algn="ctr">
              <a:defRPr/>
            </a:lvl3pPr>
          </a:lstStyle>
          <a:p>
            <a:pPr lvl="2"/>
            <a:r>
              <a:rPr lang="en-GB" dirty="0"/>
              <a:t>Third level</a:t>
            </a:r>
          </a:p>
        </p:txBody>
      </p:sp>
      <p:sp>
        <p:nvSpPr>
          <p:cNvPr id="22" name="Text Placeholder 14">
            <a:extLst>
              <a:ext uri="{FF2B5EF4-FFF2-40B4-BE49-F238E27FC236}">
                <a16:creationId xmlns:a16="http://schemas.microsoft.com/office/drawing/2014/main" id="{414EF138-B55B-29D3-E795-76912520688E}"/>
              </a:ext>
            </a:extLst>
          </p:cNvPr>
          <p:cNvSpPr>
            <a:spLocks noGrp="1"/>
          </p:cNvSpPr>
          <p:nvPr>
            <p:ph type="body" sz="quarter" idx="43" hasCustomPrompt="1"/>
          </p:nvPr>
        </p:nvSpPr>
        <p:spPr>
          <a:xfrm>
            <a:off x="8862227" y="8088068"/>
            <a:ext cx="1095375" cy="477837"/>
          </a:xfrm>
        </p:spPr>
        <p:txBody>
          <a:bodyPr/>
          <a:lstStyle>
            <a:lvl3pPr algn="ctr">
              <a:defRPr/>
            </a:lvl3pPr>
          </a:lstStyle>
          <a:p>
            <a:pPr lvl="2"/>
            <a:r>
              <a:rPr lang="en-GB" dirty="0"/>
              <a:t>Third level</a:t>
            </a:r>
          </a:p>
        </p:txBody>
      </p:sp>
      <p:cxnSp>
        <p:nvCxnSpPr>
          <p:cNvPr id="23" name="Straight Arrow Connector 22">
            <a:extLst>
              <a:ext uri="{FF2B5EF4-FFF2-40B4-BE49-F238E27FC236}">
                <a16:creationId xmlns:a16="http://schemas.microsoft.com/office/drawing/2014/main" id="{914EFB25-7868-9E52-BE18-12DA59E61B60}"/>
              </a:ext>
            </a:extLst>
          </p:cNvPr>
          <p:cNvCxnSpPr>
            <a:cxnSpLocks/>
          </p:cNvCxnSpPr>
          <p:nvPr userDrawn="1"/>
        </p:nvCxnSpPr>
        <p:spPr>
          <a:xfrm>
            <a:off x="7626534" y="7463156"/>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Content Placeholder 6">
            <a:extLst>
              <a:ext uri="{FF2B5EF4-FFF2-40B4-BE49-F238E27FC236}">
                <a16:creationId xmlns:a16="http://schemas.microsoft.com/office/drawing/2014/main" id="{04F74962-9EE5-4258-1457-679F2FB60903}"/>
              </a:ext>
            </a:extLst>
          </p:cNvPr>
          <p:cNvSpPr>
            <a:spLocks noGrp="1"/>
          </p:cNvSpPr>
          <p:nvPr>
            <p:ph sz="quarter" idx="49"/>
          </p:nvPr>
        </p:nvSpPr>
        <p:spPr>
          <a:xfrm>
            <a:off x="5431997" y="4403362"/>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5" name="Text Placeholder 14">
            <a:extLst>
              <a:ext uri="{FF2B5EF4-FFF2-40B4-BE49-F238E27FC236}">
                <a16:creationId xmlns:a16="http://schemas.microsoft.com/office/drawing/2014/main" id="{27188095-F3E5-5D44-C7E3-DB9EEE67A24B}"/>
              </a:ext>
            </a:extLst>
          </p:cNvPr>
          <p:cNvSpPr>
            <a:spLocks noGrp="1"/>
          </p:cNvSpPr>
          <p:nvPr>
            <p:ph type="body" sz="quarter" idx="50" hasCustomPrompt="1"/>
          </p:nvPr>
        </p:nvSpPr>
        <p:spPr>
          <a:xfrm>
            <a:off x="5475422" y="5710710"/>
            <a:ext cx="1095375" cy="477837"/>
          </a:xfrm>
        </p:spPr>
        <p:txBody>
          <a:bodyPr/>
          <a:lstStyle>
            <a:lvl3pPr algn="ctr">
              <a:defRPr/>
            </a:lvl3pPr>
          </a:lstStyle>
          <a:p>
            <a:pPr lvl="2"/>
            <a:r>
              <a:rPr lang="en-GB" dirty="0"/>
              <a:t>Third level</a:t>
            </a:r>
          </a:p>
        </p:txBody>
      </p:sp>
      <p:sp>
        <p:nvSpPr>
          <p:cNvPr id="26" name="Content Placeholder 6">
            <a:extLst>
              <a:ext uri="{FF2B5EF4-FFF2-40B4-BE49-F238E27FC236}">
                <a16:creationId xmlns:a16="http://schemas.microsoft.com/office/drawing/2014/main" id="{C92DB8A1-799D-09F2-ECBD-7BC38A6D2919}"/>
              </a:ext>
            </a:extLst>
          </p:cNvPr>
          <p:cNvSpPr>
            <a:spLocks noGrp="1"/>
          </p:cNvSpPr>
          <p:nvPr>
            <p:ph sz="quarter" idx="51"/>
          </p:nvPr>
        </p:nvSpPr>
        <p:spPr>
          <a:xfrm>
            <a:off x="9589663" y="4403362"/>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7" name="Text Placeholder 14">
            <a:extLst>
              <a:ext uri="{FF2B5EF4-FFF2-40B4-BE49-F238E27FC236}">
                <a16:creationId xmlns:a16="http://schemas.microsoft.com/office/drawing/2014/main" id="{71411E51-1F18-AF26-9419-2C8FD6299040}"/>
              </a:ext>
            </a:extLst>
          </p:cNvPr>
          <p:cNvSpPr>
            <a:spLocks noGrp="1"/>
          </p:cNvSpPr>
          <p:nvPr>
            <p:ph type="body" sz="quarter" idx="52" hasCustomPrompt="1"/>
          </p:nvPr>
        </p:nvSpPr>
        <p:spPr>
          <a:xfrm>
            <a:off x="9633088" y="5710710"/>
            <a:ext cx="1095375" cy="477837"/>
          </a:xfrm>
        </p:spPr>
        <p:txBody>
          <a:bodyPr/>
          <a:lstStyle>
            <a:lvl3pPr algn="ctr">
              <a:defRPr/>
            </a:lvl3pPr>
          </a:lstStyle>
          <a:p>
            <a:pPr lvl="2"/>
            <a:r>
              <a:rPr lang="en-GB" dirty="0"/>
              <a:t>Third level</a:t>
            </a:r>
          </a:p>
        </p:txBody>
      </p:sp>
      <p:sp>
        <p:nvSpPr>
          <p:cNvPr id="28" name="Content Placeholder 6">
            <a:extLst>
              <a:ext uri="{FF2B5EF4-FFF2-40B4-BE49-F238E27FC236}">
                <a16:creationId xmlns:a16="http://schemas.microsoft.com/office/drawing/2014/main" id="{62F470EB-709A-20E4-87F7-0663F56B3401}"/>
              </a:ext>
            </a:extLst>
          </p:cNvPr>
          <p:cNvSpPr>
            <a:spLocks noGrp="1"/>
          </p:cNvSpPr>
          <p:nvPr>
            <p:ph sz="quarter" idx="53"/>
          </p:nvPr>
        </p:nvSpPr>
        <p:spPr>
          <a:xfrm>
            <a:off x="7503688" y="2874600"/>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9" name="Text Placeholder 14">
            <a:extLst>
              <a:ext uri="{FF2B5EF4-FFF2-40B4-BE49-F238E27FC236}">
                <a16:creationId xmlns:a16="http://schemas.microsoft.com/office/drawing/2014/main" id="{5D71EDC7-B38A-3633-901D-E7F7A86C7508}"/>
              </a:ext>
            </a:extLst>
          </p:cNvPr>
          <p:cNvSpPr>
            <a:spLocks noGrp="1"/>
          </p:cNvSpPr>
          <p:nvPr>
            <p:ph type="body" sz="quarter" idx="54" hasCustomPrompt="1"/>
          </p:nvPr>
        </p:nvSpPr>
        <p:spPr>
          <a:xfrm>
            <a:off x="7547113" y="4181948"/>
            <a:ext cx="1095375" cy="477837"/>
          </a:xfrm>
        </p:spPr>
        <p:txBody>
          <a:bodyPr/>
          <a:lstStyle>
            <a:lvl3pPr algn="ctr">
              <a:defRPr/>
            </a:lvl3pPr>
          </a:lstStyle>
          <a:p>
            <a:pPr lvl="2"/>
            <a:r>
              <a:rPr lang="en-GB" dirty="0"/>
              <a:t>Third level</a:t>
            </a:r>
          </a:p>
        </p:txBody>
      </p:sp>
      <p:cxnSp>
        <p:nvCxnSpPr>
          <p:cNvPr id="30" name="Straight Arrow Connector 29">
            <a:extLst>
              <a:ext uri="{FF2B5EF4-FFF2-40B4-BE49-F238E27FC236}">
                <a16:creationId xmlns:a16="http://schemas.microsoft.com/office/drawing/2014/main" id="{76B1214F-68DD-2CD2-09A2-DAAC1DB3456E}"/>
              </a:ext>
            </a:extLst>
          </p:cNvPr>
          <p:cNvCxnSpPr>
            <a:cxnSpLocks/>
          </p:cNvCxnSpPr>
          <p:nvPr userDrawn="1"/>
        </p:nvCxnSpPr>
        <p:spPr>
          <a:xfrm flipV="1">
            <a:off x="9669647" y="60322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E720AEC-6002-A89D-D28C-802421C32595}"/>
              </a:ext>
            </a:extLst>
          </p:cNvPr>
          <p:cNvCxnSpPr>
            <a:cxnSpLocks/>
          </p:cNvCxnSpPr>
          <p:nvPr userDrawn="1"/>
        </p:nvCxnSpPr>
        <p:spPr>
          <a:xfrm>
            <a:off x="6382333" y="605925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FCAA727-F301-E5C5-2C6D-2F6D29D949E4}"/>
              </a:ext>
            </a:extLst>
          </p:cNvPr>
          <p:cNvCxnSpPr>
            <a:cxnSpLocks/>
          </p:cNvCxnSpPr>
          <p:nvPr userDrawn="1"/>
        </p:nvCxnSpPr>
        <p:spPr>
          <a:xfrm flipH="1">
            <a:off x="6680958" y="3932745"/>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F88DD68-45DA-3FD4-EE86-06B22C7B87DB}"/>
              </a:ext>
            </a:extLst>
          </p:cNvPr>
          <p:cNvCxnSpPr>
            <a:cxnSpLocks/>
          </p:cNvCxnSpPr>
          <p:nvPr userDrawn="1"/>
        </p:nvCxnSpPr>
        <p:spPr>
          <a:xfrm>
            <a:off x="8786205" y="3932745"/>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008D046-19C9-992D-2A21-946BD21FD7BE}"/>
              </a:ext>
            </a:extLst>
          </p:cNvPr>
          <p:cNvCxnSpPr>
            <a:cxnSpLocks/>
          </p:cNvCxnSpPr>
          <p:nvPr userDrawn="1"/>
        </p:nvCxnSpPr>
        <p:spPr>
          <a:xfrm>
            <a:off x="5010925" y="5357909"/>
            <a:ext cx="421072"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7274230-D4E1-DE33-5CBE-C7DB76562B20}"/>
              </a:ext>
            </a:extLst>
          </p:cNvPr>
          <p:cNvCxnSpPr>
            <a:cxnSpLocks/>
          </p:cNvCxnSpPr>
          <p:nvPr userDrawn="1"/>
        </p:nvCxnSpPr>
        <p:spPr>
          <a:xfrm flipH="1">
            <a:off x="8862227" y="3210132"/>
            <a:ext cx="2344489"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AC265F6-E40E-33E2-84DC-F063008F0F91}"/>
              </a:ext>
            </a:extLst>
          </p:cNvPr>
          <p:cNvCxnSpPr>
            <a:cxnSpLocks/>
          </p:cNvCxnSpPr>
          <p:nvPr userDrawn="1"/>
        </p:nvCxnSpPr>
        <p:spPr>
          <a:xfrm flipH="1">
            <a:off x="10943892" y="4996402"/>
            <a:ext cx="329307"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5">
            <a:extLst>
              <a:ext uri="{FF2B5EF4-FFF2-40B4-BE49-F238E27FC236}">
                <a16:creationId xmlns:a16="http://schemas.microsoft.com/office/drawing/2014/main" id="{3CE4779C-EC8A-F13D-531C-EFC432A3E39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2" name="Footer Placeholder 3">
            <a:extLst>
              <a:ext uri="{FF2B5EF4-FFF2-40B4-BE49-F238E27FC236}">
                <a16:creationId xmlns:a16="http://schemas.microsoft.com/office/drawing/2014/main" id="{69C1B0A4-C8D0-4D3E-F546-DA52B2E79D45}"/>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61092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7" y="1445908"/>
            <a:ext cx="14711979" cy="728133"/>
          </a:xfrm>
        </p:spPr>
        <p:txBody>
          <a:bodyPr/>
          <a:lstStyle/>
          <a:p>
            <a:endParaRPr lang="en-US" dirty="0"/>
          </a:p>
        </p:txBody>
      </p:sp>
      <p:sp>
        <p:nvSpPr>
          <p:cNvPr id="3" name="Content Placeholder 2">
            <a:extLst>
              <a:ext uri="{FF2B5EF4-FFF2-40B4-BE49-F238E27FC236}">
                <a16:creationId xmlns:a16="http://schemas.microsoft.com/office/drawing/2014/main" id="{967C4FCE-D347-7972-9117-E683C6FA9787}"/>
              </a:ext>
            </a:extLst>
          </p:cNvPr>
          <p:cNvSpPr>
            <a:spLocks noGrp="1"/>
          </p:cNvSpPr>
          <p:nvPr>
            <p:ph idx="1"/>
          </p:nvPr>
        </p:nvSpPr>
        <p:spPr>
          <a:xfrm>
            <a:off x="411858" y="2294020"/>
            <a:ext cx="14711979" cy="5404071"/>
          </a:xfrm>
        </p:spPr>
        <p:txBody>
          <a:bodyPr/>
          <a:lstStyle/>
          <a:p>
            <a:pPr lvl="0"/>
            <a:r>
              <a:rPr lang="en-GB" dirty="0"/>
              <a:t>Click to edit Master text styles</a:t>
            </a:r>
          </a:p>
          <a:p>
            <a:pPr lvl="1"/>
            <a:r>
              <a:rPr lang="en-GB" dirty="0"/>
              <a:t>Second level</a:t>
            </a:r>
          </a:p>
        </p:txBody>
      </p:sp>
      <p:sp>
        <p:nvSpPr>
          <p:cNvPr id="2" name="Slide Number Placeholder 5">
            <a:extLst>
              <a:ext uri="{FF2B5EF4-FFF2-40B4-BE49-F238E27FC236}">
                <a16:creationId xmlns:a16="http://schemas.microsoft.com/office/drawing/2014/main" id="{4794FD66-427D-7BB8-BF4F-8F6CDE7B5FA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4" name="Footer Placeholder 3">
            <a:extLst>
              <a:ext uri="{FF2B5EF4-FFF2-40B4-BE49-F238E27FC236}">
                <a16:creationId xmlns:a16="http://schemas.microsoft.com/office/drawing/2014/main" id="{B5CED623-0358-25D0-37DD-610C45BAC5F8}"/>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407526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4" name="Footer Placeholder 3">
            <a:extLst>
              <a:ext uri="{FF2B5EF4-FFF2-40B4-BE49-F238E27FC236}">
                <a16:creationId xmlns:a16="http://schemas.microsoft.com/office/drawing/2014/main" id="{7B3943CA-E7BE-C10C-CFAB-D3082E84C474}"/>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
        <p:nvSpPr>
          <p:cNvPr id="5" name="Title 2">
            <a:extLst>
              <a:ext uri="{FF2B5EF4-FFF2-40B4-BE49-F238E27FC236}">
                <a16:creationId xmlns:a16="http://schemas.microsoft.com/office/drawing/2014/main" id="{93A25E2D-6879-5439-0AE2-101126C33BDE}"/>
              </a:ext>
            </a:extLst>
          </p:cNvPr>
          <p:cNvSpPr>
            <a:spLocks noGrp="1"/>
          </p:cNvSpPr>
          <p:nvPr>
            <p:ph type="title"/>
          </p:nvPr>
        </p:nvSpPr>
        <p:spPr>
          <a:xfrm>
            <a:off x="411857" y="1445908"/>
            <a:ext cx="14711979" cy="728133"/>
          </a:xfrm>
        </p:spPr>
        <p:txBody>
          <a:bodyPr/>
          <a:lstStyle/>
          <a:p>
            <a:endParaRPr lang="en-US" dirty="0"/>
          </a:p>
        </p:txBody>
      </p:sp>
      <p:sp>
        <p:nvSpPr>
          <p:cNvPr id="7" name="Content Placeholder 2">
            <a:extLst>
              <a:ext uri="{FF2B5EF4-FFF2-40B4-BE49-F238E27FC236}">
                <a16:creationId xmlns:a16="http://schemas.microsoft.com/office/drawing/2014/main" id="{D4514FF7-56CD-9085-943B-EDA7DF011859}"/>
              </a:ext>
            </a:extLst>
          </p:cNvPr>
          <p:cNvSpPr>
            <a:spLocks noGrp="1"/>
          </p:cNvSpPr>
          <p:nvPr>
            <p:ph idx="1"/>
          </p:nvPr>
        </p:nvSpPr>
        <p:spPr>
          <a:xfrm>
            <a:off x="411858" y="2294020"/>
            <a:ext cx="14711979" cy="5404071"/>
          </a:xfrm>
        </p:spPr>
        <p:txBody>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1210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324809"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2319644" y="680297"/>
            <a:ext cx="3287693" cy="486833"/>
          </a:xfrm>
          <a:prstGeom prst="rect">
            <a:avLst/>
          </a:prstGeom>
        </p:spPr>
        <p:txBody>
          <a:bodyPr/>
          <a:lstStyle/>
          <a:p>
            <a:r>
              <a:rPr lang="en-US" dirty="0"/>
              <a:t>Pulse width modulation  |</a:t>
            </a:r>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4" name="Content Placeholder 6">
            <a:extLst>
              <a:ext uri="{FF2B5EF4-FFF2-40B4-BE49-F238E27FC236}">
                <a16:creationId xmlns:a16="http://schemas.microsoft.com/office/drawing/2014/main" id="{13682118-14E2-BBC9-A787-7CA472841558}"/>
              </a:ext>
            </a:extLst>
          </p:cNvPr>
          <p:cNvSpPr>
            <a:spLocks noGrp="1"/>
          </p:cNvSpPr>
          <p:nvPr>
            <p:ph sz="quarter" idx="14"/>
          </p:nvPr>
        </p:nvSpPr>
        <p:spPr>
          <a:xfrm>
            <a:off x="5182704" y="2317031"/>
            <a:ext cx="3229776" cy="3229778"/>
          </a:xfrm>
          <a:prstGeom prst="heptagon">
            <a:avLst/>
          </a:prstGeom>
          <a:ln w="114300">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Content Placeholder 6">
            <a:extLst>
              <a:ext uri="{FF2B5EF4-FFF2-40B4-BE49-F238E27FC236}">
                <a16:creationId xmlns:a16="http://schemas.microsoft.com/office/drawing/2014/main" id="{1CABC557-D7E7-339A-4CF9-D3278F3BDE1A}"/>
              </a:ext>
            </a:extLst>
          </p:cNvPr>
          <p:cNvSpPr>
            <a:spLocks noGrp="1"/>
          </p:cNvSpPr>
          <p:nvPr>
            <p:ph sz="quarter" idx="15"/>
          </p:nvPr>
        </p:nvSpPr>
        <p:spPr>
          <a:xfrm>
            <a:off x="8931744" y="2317031"/>
            <a:ext cx="3229776" cy="3229778"/>
          </a:xfrm>
          <a:prstGeom prst="heptagon">
            <a:avLst/>
          </a:prstGeom>
          <a:ln w="114300">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771F50-AB81-8F35-1CAB-EA445FC43CEE}"/>
              </a:ext>
            </a:extLst>
          </p:cNvPr>
          <p:cNvSpPr>
            <a:spLocks noGrp="1"/>
          </p:cNvSpPr>
          <p:nvPr>
            <p:ph sz="quarter" idx="16"/>
          </p:nvPr>
        </p:nvSpPr>
        <p:spPr>
          <a:xfrm>
            <a:off x="12665544" y="2317031"/>
            <a:ext cx="3229776" cy="3229778"/>
          </a:xfrm>
          <a:prstGeom prst="heptagon">
            <a:avLst/>
          </a:prstGeom>
          <a:ln w="114300">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68E38246-D7E7-5CBD-3B84-A5EA866FD447}"/>
              </a:ext>
            </a:extLst>
          </p:cNvPr>
          <p:cNvSpPr>
            <a:spLocks noGrp="1"/>
          </p:cNvSpPr>
          <p:nvPr>
            <p:ph sz="quarter" idx="17"/>
          </p:nvPr>
        </p:nvSpPr>
        <p:spPr>
          <a:xfrm>
            <a:off x="3323424" y="5380271"/>
            <a:ext cx="3229776" cy="3229778"/>
          </a:xfrm>
          <a:prstGeom prst="heptagon">
            <a:avLst/>
          </a:prstGeom>
          <a:ln w="114300">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Content Placeholder 6">
            <a:extLst>
              <a:ext uri="{FF2B5EF4-FFF2-40B4-BE49-F238E27FC236}">
                <a16:creationId xmlns:a16="http://schemas.microsoft.com/office/drawing/2014/main" id="{2F992358-A357-4AEB-DE7C-32CFD9215ADD}"/>
              </a:ext>
            </a:extLst>
          </p:cNvPr>
          <p:cNvSpPr>
            <a:spLocks noGrp="1"/>
          </p:cNvSpPr>
          <p:nvPr>
            <p:ph sz="quarter" idx="18"/>
          </p:nvPr>
        </p:nvSpPr>
        <p:spPr>
          <a:xfrm>
            <a:off x="7072464" y="5380271"/>
            <a:ext cx="3229776" cy="3229778"/>
          </a:xfrm>
          <a:prstGeom prst="heptagon">
            <a:avLst/>
          </a:prstGeom>
          <a:ln w="114300">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Content Placeholder 6">
            <a:extLst>
              <a:ext uri="{FF2B5EF4-FFF2-40B4-BE49-F238E27FC236}">
                <a16:creationId xmlns:a16="http://schemas.microsoft.com/office/drawing/2014/main" id="{A8D3B2C2-0EA4-62F8-778A-335D5D6A706C}"/>
              </a:ext>
            </a:extLst>
          </p:cNvPr>
          <p:cNvSpPr>
            <a:spLocks noGrp="1"/>
          </p:cNvSpPr>
          <p:nvPr>
            <p:ph sz="quarter" idx="19"/>
          </p:nvPr>
        </p:nvSpPr>
        <p:spPr>
          <a:xfrm>
            <a:off x="10806264" y="5380271"/>
            <a:ext cx="3229776" cy="3229778"/>
          </a:xfrm>
          <a:prstGeom prst="heptagon">
            <a:avLst/>
          </a:prstGeom>
          <a:ln w="114300">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7" name="Content Placeholder 26">
            <a:extLst>
              <a:ext uri="{FF2B5EF4-FFF2-40B4-BE49-F238E27FC236}">
                <a16:creationId xmlns:a16="http://schemas.microsoft.com/office/drawing/2014/main" id="{40C75E7D-BA95-79C9-8E24-E5B7EE734375}"/>
              </a:ext>
            </a:extLst>
          </p:cNvPr>
          <p:cNvSpPr>
            <a:spLocks noGrp="1"/>
          </p:cNvSpPr>
          <p:nvPr>
            <p:ph sz="quarter" idx="20"/>
          </p:nvPr>
        </p:nvSpPr>
        <p:spPr>
          <a:xfrm>
            <a:off x="411858" y="2379370"/>
            <a:ext cx="4572317" cy="27687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8825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324809"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2319644" y="680297"/>
            <a:ext cx="3287693" cy="486833"/>
          </a:xfrm>
          <a:prstGeom prst="rect">
            <a:avLst/>
          </a:prstGeom>
        </p:spPr>
        <p:txBody>
          <a:bodyPr/>
          <a:lstStyle/>
          <a:p>
            <a:r>
              <a:rPr lang="en-US" dirty="0"/>
              <a:t>Sensors and signals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3" name="Content Placeholder 10">
            <a:extLst>
              <a:ext uri="{FF2B5EF4-FFF2-40B4-BE49-F238E27FC236}">
                <a16:creationId xmlns:a16="http://schemas.microsoft.com/office/drawing/2014/main" id="{E56CD7CF-701E-E387-7978-2C9C541CD501}"/>
              </a:ext>
            </a:extLst>
          </p:cNvPr>
          <p:cNvSpPr txBox="1">
            <a:spLocks/>
          </p:cNvSpPr>
          <p:nvPr userDrawn="1"/>
        </p:nvSpPr>
        <p:spPr>
          <a:xfrm>
            <a:off x="622475" y="4701581"/>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4" name="Content Placeholder 10">
            <a:extLst>
              <a:ext uri="{FF2B5EF4-FFF2-40B4-BE49-F238E27FC236}">
                <a16:creationId xmlns:a16="http://schemas.microsoft.com/office/drawing/2014/main" id="{40CA881F-2DE5-FA72-A1E3-268F729E06CC}"/>
              </a:ext>
            </a:extLst>
          </p:cNvPr>
          <p:cNvSpPr txBox="1">
            <a:spLocks/>
          </p:cNvSpPr>
          <p:nvPr userDrawn="1"/>
        </p:nvSpPr>
        <p:spPr>
          <a:xfrm>
            <a:off x="6777741" y="4701581"/>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6" name="Content Placeholder 10">
            <a:extLst>
              <a:ext uri="{FF2B5EF4-FFF2-40B4-BE49-F238E27FC236}">
                <a16:creationId xmlns:a16="http://schemas.microsoft.com/office/drawing/2014/main" id="{632D8BFB-FE51-589D-ED77-BBD7F1884284}"/>
              </a:ext>
            </a:extLst>
          </p:cNvPr>
          <p:cNvSpPr txBox="1">
            <a:spLocks/>
          </p:cNvSpPr>
          <p:nvPr userDrawn="1"/>
        </p:nvSpPr>
        <p:spPr>
          <a:xfrm>
            <a:off x="3678941" y="2508715"/>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7" name="Content Placeholder 10">
            <a:extLst>
              <a:ext uri="{FF2B5EF4-FFF2-40B4-BE49-F238E27FC236}">
                <a16:creationId xmlns:a16="http://schemas.microsoft.com/office/drawing/2014/main" id="{D8604540-87B6-08C4-ACDA-D354ECDEE774}"/>
              </a:ext>
            </a:extLst>
          </p:cNvPr>
          <p:cNvSpPr txBox="1">
            <a:spLocks/>
          </p:cNvSpPr>
          <p:nvPr userDrawn="1"/>
        </p:nvSpPr>
        <p:spPr>
          <a:xfrm>
            <a:off x="9326207" y="1865248"/>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8" name="Content Placeholder 10">
            <a:extLst>
              <a:ext uri="{FF2B5EF4-FFF2-40B4-BE49-F238E27FC236}">
                <a16:creationId xmlns:a16="http://schemas.microsoft.com/office/drawing/2014/main" id="{67D7B517-8812-1773-8BB7-13CD6803AEBE}"/>
              </a:ext>
            </a:extLst>
          </p:cNvPr>
          <p:cNvSpPr txBox="1">
            <a:spLocks/>
          </p:cNvSpPr>
          <p:nvPr userDrawn="1"/>
        </p:nvSpPr>
        <p:spPr>
          <a:xfrm>
            <a:off x="12272607" y="4320581"/>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76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Google Shape;21;p19">
            <a:extLst>
              <a:ext uri="{FF2B5EF4-FFF2-40B4-BE49-F238E27FC236}">
                <a16:creationId xmlns:a16="http://schemas.microsoft.com/office/drawing/2014/main" id="{71176C8C-3808-F3B8-9FE5-A60187FE7A01}"/>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14990" y="0"/>
            <a:ext cx="16257588" cy="9144000"/>
          </a:xfrm>
          <a:prstGeom prst="rect">
            <a:avLst/>
          </a:prstGeom>
          <a:noFill/>
          <a:ln>
            <a:noFill/>
          </a:ln>
        </p:spPr>
      </p:pic>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solidFill>
                  <a:schemeClr val="bg1"/>
                </a:solidFil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63877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F5CC1-5559-5DF9-3998-22DF858AFC3D}"/>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D697F588-1490-E3C0-42F5-95CF8977FF10}"/>
              </a:ext>
            </a:extLst>
          </p:cNvPr>
          <p:cNvSpPr>
            <a:spLocks noGrp="1"/>
          </p:cNvSpPr>
          <p:nvPr>
            <p:ph type="ftr" sz="quarter" idx="10"/>
          </p:nvPr>
        </p:nvSpPr>
        <p:spPr/>
        <p:txBody>
          <a:bodyPr/>
          <a:lstStyle/>
          <a:p>
            <a:r>
              <a:rPr lang="en-US"/>
              <a:t>Sensors and Signals  |</a:t>
            </a:r>
            <a:endParaRPr lang="en-US" dirty="0"/>
          </a:p>
        </p:txBody>
      </p:sp>
      <p:sp>
        <p:nvSpPr>
          <p:cNvPr id="4" name="Slide Number Placeholder 3">
            <a:extLst>
              <a:ext uri="{FF2B5EF4-FFF2-40B4-BE49-F238E27FC236}">
                <a16:creationId xmlns:a16="http://schemas.microsoft.com/office/drawing/2014/main" id="{5FA0C476-EEA1-EA79-C390-B96B5750A349}"/>
              </a:ext>
            </a:extLst>
          </p:cNvPr>
          <p:cNvSpPr>
            <a:spLocks noGrp="1"/>
          </p:cNvSpPr>
          <p:nvPr>
            <p:ph type="sldNum" sz="quarter" idx="11"/>
          </p:nvPr>
        </p:nvSpPr>
        <p:spPr/>
        <p:txBody>
          <a:bodyPr/>
          <a:lstStyle/>
          <a:p>
            <a:fld id="{03DFB89B-1973-AD4A-A045-E94CB24D8D75}" type="slidenum">
              <a:rPr lang="en-US" smtClean="0"/>
              <a:pPr/>
              <a:t>‹#›</a:t>
            </a:fld>
            <a:endParaRPr lang="en-US" dirty="0"/>
          </a:p>
        </p:txBody>
      </p:sp>
      <p:pic>
        <p:nvPicPr>
          <p:cNvPr id="6" name="Picture 5">
            <a:extLst>
              <a:ext uri="{FF2B5EF4-FFF2-40B4-BE49-F238E27FC236}">
                <a16:creationId xmlns:a16="http://schemas.microsoft.com/office/drawing/2014/main" id="{4BCC73A1-FE0D-16FD-205C-56CB5DFC25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6262142" cy="9154606"/>
          </a:xfrm>
          <a:prstGeom prst="rect">
            <a:avLst/>
          </a:prstGeom>
        </p:spPr>
      </p:pic>
    </p:spTree>
    <p:extLst>
      <p:ext uri="{BB962C8B-B14F-4D97-AF65-F5344CB8AC3E}">
        <p14:creationId xmlns:p14="http://schemas.microsoft.com/office/powerpoint/2010/main" val="339500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8B62-2DBB-48B5-5E2F-F6CEB2DB54C9}"/>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42D7893F-5645-5A83-CB88-467A4777AD96}"/>
              </a:ext>
            </a:extLst>
          </p:cNvPr>
          <p:cNvSpPr>
            <a:spLocks noGrp="1"/>
          </p:cNvSpPr>
          <p:nvPr>
            <p:ph type="ftr" sz="quarter" idx="10"/>
          </p:nvPr>
        </p:nvSpPr>
        <p:spPr/>
        <p:txBody>
          <a:bodyPr/>
          <a:lstStyle/>
          <a:p>
            <a:r>
              <a:rPr lang="en-US"/>
              <a:t>Sensors and Signals  |</a:t>
            </a:r>
            <a:endParaRPr lang="en-US" dirty="0"/>
          </a:p>
        </p:txBody>
      </p:sp>
      <p:sp>
        <p:nvSpPr>
          <p:cNvPr id="4" name="Slide Number Placeholder 3">
            <a:extLst>
              <a:ext uri="{FF2B5EF4-FFF2-40B4-BE49-F238E27FC236}">
                <a16:creationId xmlns:a16="http://schemas.microsoft.com/office/drawing/2014/main" id="{A5578DE9-F44D-0801-1F34-FE34E1CA8E88}"/>
              </a:ext>
            </a:extLst>
          </p:cNvPr>
          <p:cNvSpPr>
            <a:spLocks noGrp="1"/>
          </p:cNvSpPr>
          <p:nvPr>
            <p:ph type="sldNum" sz="quarter" idx="11"/>
          </p:nvPr>
        </p:nvSpPr>
        <p:spPr/>
        <p:txBody>
          <a:bodyPr/>
          <a:lstStyle/>
          <a:p>
            <a:fld id="{03DFB89B-1973-AD4A-A045-E94CB24D8D75}" type="slidenum">
              <a:rPr lang="en-US" smtClean="0"/>
              <a:pPr/>
              <a:t>‹#›</a:t>
            </a:fld>
            <a:endParaRPr lang="en-US" dirty="0"/>
          </a:p>
        </p:txBody>
      </p:sp>
      <p:pic>
        <p:nvPicPr>
          <p:cNvPr id="5" name="Picture 4">
            <a:extLst>
              <a:ext uri="{FF2B5EF4-FFF2-40B4-BE49-F238E27FC236}">
                <a16:creationId xmlns:a16="http://schemas.microsoft.com/office/drawing/2014/main" id="{93AA8AEB-AD64-AFFA-8EAA-89FDEF1E9D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6277809" cy="9163426"/>
          </a:xfrm>
          <a:prstGeom prst="rect">
            <a:avLst/>
          </a:prstGeom>
        </p:spPr>
      </p:pic>
    </p:spTree>
    <p:extLst>
      <p:ext uri="{BB962C8B-B14F-4D97-AF65-F5344CB8AC3E}">
        <p14:creationId xmlns:p14="http://schemas.microsoft.com/office/powerpoint/2010/main" val="189420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AC899A04-8FD8-8B7E-2D2E-57F60340B4E3}"/>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375195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7" y="1445908"/>
            <a:ext cx="14711979"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1413067" y="680297"/>
            <a:ext cx="419427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dirty="0"/>
              <a:t>Sensors and Signals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5" r:id="rId3"/>
    <p:sldLayoutId id="2147483690" r:id="rId4"/>
    <p:sldLayoutId id="2147483701" r:id="rId5"/>
    <p:sldLayoutId id="2147483663" r:id="rId6"/>
    <p:sldLayoutId id="2147483703" r:id="rId7"/>
    <p:sldLayoutId id="2147483704" r:id="rId8"/>
    <p:sldLayoutId id="2147483684" r:id="rId9"/>
    <p:sldLayoutId id="2147483688" r:id="rId10"/>
    <p:sldLayoutId id="2147483692" r:id="rId11"/>
    <p:sldLayoutId id="2147483697" r:id="rId12"/>
    <p:sldLayoutId id="2147483693" r:id="rId13"/>
    <p:sldLayoutId id="2147483698" r:id="rId14"/>
    <p:sldLayoutId id="2147483700" r:id="rId15"/>
    <p:sldLayoutId id="2147483696" r:id="rId16"/>
    <p:sldLayoutId id="2147483702" r:id="rId17"/>
    <p:sldLayoutId id="2147483687" r:id="rId18"/>
    <p:sldLayoutId id="2147483665" r:id="rId19"/>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5.emf"/><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70.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633417"/>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spcBef>
                <a:spcPts val="0"/>
              </a:spcBef>
            </a:pPr>
            <a:r>
              <a:rPr lang="en" sz="5000" dirty="0"/>
              <a:t>Microcontroller systems</a:t>
            </a:r>
            <a:br>
              <a:rPr lang="en-NZ" dirty="0"/>
            </a:br>
            <a:r>
              <a:rPr lang="en-GB" sz="2500" b="0" dirty="0"/>
              <a:t>4. Pulse width modulation</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10">
            <a:extLst>
              <a:ext uri="{FF2B5EF4-FFF2-40B4-BE49-F238E27FC236}">
                <a16:creationId xmlns:a16="http://schemas.microsoft.com/office/drawing/2014/main" id="{DB24457F-6051-BE43-C995-3C1E09D51A71}"/>
              </a:ext>
            </a:extLst>
          </p:cNvPr>
          <p:cNvSpPr txBox="1">
            <a:spLocks/>
          </p:cNvSpPr>
          <p:nvPr/>
        </p:nvSpPr>
        <p:spPr>
          <a:xfrm>
            <a:off x="650251" y="3930234"/>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23" name="Title 5">
            <a:extLst>
              <a:ext uri="{FF2B5EF4-FFF2-40B4-BE49-F238E27FC236}">
                <a16:creationId xmlns:a16="http://schemas.microsoft.com/office/drawing/2014/main" id="{57566AF7-4861-32BC-F637-816E71483602}"/>
              </a:ext>
            </a:extLst>
          </p:cNvPr>
          <p:cNvSpPr>
            <a:spLocks noGrp="1"/>
          </p:cNvSpPr>
          <p:nvPr>
            <p:ph type="title"/>
          </p:nvPr>
        </p:nvSpPr>
        <p:spPr/>
        <p:txBody>
          <a:bodyPr/>
          <a:lstStyle/>
          <a:p>
            <a:r>
              <a:rPr lang="en-GB" dirty="0"/>
              <a:t>Control signal relationships</a:t>
            </a:r>
            <a:endParaRPr lang="en-US" dirty="0"/>
          </a:p>
        </p:txBody>
      </p:sp>
      <p:pic>
        <p:nvPicPr>
          <p:cNvPr id="12" name="Content Placeholder 11">
            <a:extLst>
              <a:ext uri="{FF2B5EF4-FFF2-40B4-BE49-F238E27FC236}">
                <a16:creationId xmlns:a16="http://schemas.microsoft.com/office/drawing/2014/main" id="{E5E03B55-57DE-DA87-67D7-1330BE79F24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24388" y="4826628"/>
            <a:ext cx="2172908" cy="1869340"/>
          </a:xfrm>
        </p:spPr>
      </p:pic>
      <p:sp>
        <p:nvSpPr>
          <p:cNvPr id="7" name="Footer Placeholder 3">
            <a:extLst>
              <a:ext uri="{FF2B5EF4-FFF2-40B4-BE49-F238E27FC236}">
                <a16:creationId xmlns:a16="http://schemas.microsoft.com/office/drawing/2014/main" id="{58055BB9-D5B4-0329-853B-9BEEA233B476}"/>
              </a:ext>
            </a:extLst>
          </p:cNvPr>
          <p:cNvSpPr>
            <a:spLocks noGrp="1"/>
          </p:cNvSpPr>
          <p:nvPr>
            <p:ph type="ftr" sz="quarter" idx="11"/>
          </p:nvPr>
        </p:nvSpPr>
        <p:spPr/>
        <p:txBody>
          <a:bodyPr/>
          <a:lstStyle/>
          <a:p>
            <a:r>
              <a:rPr lang="en-GB" dirty="0"/>
              <a:t>4. Pulse width modulation</a:t>
            </a:r>
            <a:endParaRPr lang="en-US" dirty="0"/>
          </a:p>
        </p:txBody>
      </p:sp>
      <p:sp>
        <p:nvSpPr>
          <p:cNvPr id="5" name="TextBox 4">
            <a:extLst>
              <a:ext uri="{FF2B5EF4-FFF2-40B4-BE49-F238E27FC236}">
                <a16:creationId xmlns:a16="http://schemas.microsoft.com/office/drawing/2014/main" id="{0546F88D-94A3-D335-366A-FB75CE5BECC2}"/>
              </a:ext>
            </a:extLst>
          </p:cNvPr>
          <p:cNvSpPr txBox="1"/>
          <p:nvPr/>
        </p:nvSpPr>
        <p:spPr>
          <a:xfrm>
            <a:off x="1228227" y="7657758"/>
            <a:ext cx="2169069" cy="461665"/>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LED off/on</a:t>
            </a:r>
          </a:p>
        </p:txBody>
      </p:sp>
      <p:sp>
        <p:nvSpPr>
          <p:cNvPr id="2" name="Content Placeholder 11">
            <a:extLst>
              <a:ext uri="{FF2B5EF4-FFF2-40B4-BE49-F238E27FC236}">
                <a16:creationId xmlns:a16="http://schemas.microsoft.com/office/drawing/2014/main" id="{A051BB45-59A1-5AFC-026C-42BBE9D18BC0}"/>
              </a:ext>
            </a:extLst>
          </p:cNvPr>
          <p:cNvSpPr txBox="1">
            <a:spLocks/>
          </p:cNvSpPr>
          <p:nvPr/>
        </p:nvSpPr>
        <p:spPr>
          <a:xfrm>
            <a:off x="11822981" y="3069178"/>
            <a:ext cx="3784356" cy="3939910"/>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endParaRPr lang="en-GB" sz="2000" dirty="0"/>
          </a:p>
          <a:p>
            <a:pPr marL="342900" lvl="0" indent="-342900" algn="l" rtl="0">
              <a:spcBef>
                <a:spcPts val="0"/>
              </a:spcBef>
              <a:spcAft>
                <a:spcPts val="0"/>
              </a:spcAft>
              <a:buSzPct val="70000"/>
              <a:buFont typeface="Arial" panose="020B0604020202020204" pitchFamily="34" charset="0"/>
              <a:buChar char="•"/>
            </a:pPr>
            <a:r>
              <a:rPr lang="en-GB" sz="2000" spc="-50" dirty="0"/>
              <a:t>What kind of signal is being used in each case?</a:t>
            </a:r>
          </a:p>
          <a:p>
            <a:pPr marL="342900" lvl="0" indent="-342900" algn="l" rtl="0">
              <a:spcBef>
                <a:spcPts val="0"/>
              </a:spcBef>
              <a:spcAft>
                <a:spcPts val="0"/>
              </a:spcAft>
              <a:buSzPct val="70000"/>
              <a:buFont typeface="Arial" panose="020B0604020202020204" pitchFamily="34" charset="0"/>
              <a:buChar char="•"/>
            </a:pPr>
            <a:endParaRPr lang="en-GB" sz="2000" spc="-50" dirty="0"/>
          </a:p>
          <a:p>
            <a:pPr marL="342900" lvl="0" indent="-342900" algn="l" rtl="0">
              <a:spcBef>
                <a:spcPts val="0"/>
              </a:spcBef>
              <a:spcAft>
                <a:spcPts val="0"/>
              </a:spcAft>
              <a:buSzPct val="70000"/>
              <a:buFont typeface="Arial" panose="020B0604020202020204" pitchFamily="34" charset="0"/>
              <a:buChar char="•"/>
            </a:pPr>
            <a:r>
              <a:rPr lang="en-GB" sz="2000" spc="-50" dirty="0"/>
              <a:t>What does each axis represent in each chart?</a:t>
            </a:r>
          </a:p>
          <a:p>
            <a:pPr marL="342900" lvl="0" indent="-342900" algn="l" rtl="0">
              <a:spcBef>
                <a:spcPts val="0"/>
              </a:spcBef>
              <a:spcAft>
                <a:spcPts val="0"/>
              </a:spcAft>
              <a:buSzPct val="70000"/>
              <a:buFont typeface="Arial" panose="020B0604020202020204" pitchFamily="34" charset="0"/>
              <a:buChar char="•"/>
            </a:pPr>
            <a:endParaRPr lang="en-GB" sz="2000" spc="-50" dirty="0"/>
          </a:p>
          <a:p>
            <a:pPr marL="342900" lvl="0" indent="-342900" algn="l" rtl="0">
              <a:spcBef>
                <a:spcPts val="0"/>
              </a:spcBef>
              <a:spcAft>
                <a:spcPts val="0"/>
              </a:spcAft>
              <a:buSzPct val="70000"/>
              <a:buFont typeface="Arial" panose="020B0604020202020204" pitchFamily="34" charset="0"/>
              <a:buChar char="•"/>
            </a:pPr>
            <a:r>
              <a:rPr lang="en-GB" sz="2000" spc="-50" dirty="0"/>
              <a:t>What is the relationship between the signal and the state of each device?</a:t>
            </a:r>
          </a:p>
        </p:txBody>
      </p:sp>
      <p:sp>
        <p:nvSpPr>
          <p:cNvPr id="19" name="Content Placeholder 10">
            <a:extLst>
              <a:ext uri="{FF2B5EF4-FFF2-40B4-BE49-F238E27FC236}">
                <a16:creationId xmlns:a16="http://schemas.microsoft.com/office/drawing/2014/main" id="{65974968-E928-86B2-2BF9-0C399C0A36EA}"/>
              </a:ext>
            </a:extLst>
          </p:cNvPr>
          <p:cNvSpPr txBox="1">
            <a:spLocks/>
          </p:cNvSpPr>
          <p:nvPr/>
        </p:nvSpPr>
        <p:spPr>
          <a:xfrm>
            <a:off x="8061705" y="3930234"/>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21" name="Content Placeholder 10">
            <a:extLst>
              <a:ext uri="{FF2B5EF4-FFF2-40B4-BE49-F238E27FC236}">
                <a16:creationId xmlns:a16="http://schemas.microsoft.com/office/drawing/2014/main" id="{42DFA79B-A814-3891-116F-ABA743460B1B}"/>
              </a:ext>
            </a:extLst>
          </p:cNvPr>
          <p:cNvSpPr txBox="1">
            <a:spLocks/>
          </p:cNvSpPr>
          <p:nvPr/>
        </p:nvSpPr>
        <p:spPr>
          <a:xfrm>
            <a:off x="4355978" y="3930234"/>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859E9E2-27E9-088B-3C06-65F700E76253}"/>
              </a:ext>
            </a:extLst>
          </p:cNvPr>
          <p:cNvSpPr txBox="1"/>
          <p:nvPr/>
        </p:nvSpPr>
        <p:spPr>
          <a:xfrm>
            <a:off x="4646915" y="7657758"/>
            <a:ext cx="2743148" cy="461665"/>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DC motor speed</a:t>
            </a:r>
          </a:p>
        </p:txBody>
      </p:sp>
      <p:sp>
        <p:nvSpPr>
          <p:cNvPr id="27" name="TextBox 26">
            <a:extLst>
              <a:ext uri="{FF2B5EF4-FFF2-40B4-BE49-F238E27FC236}">
                <a16:creationId xmlns:a16="http://schemas.microsoft.com/office/drawing/2014/main" id="{F3FA884F-B7EF-46A2-2ECE-012F4F87CBF8}"/>
              </a:ext>
            </a:extLst>
          </p:cNvPr>
          <p:cNvSpPr txBox="1"/>
          <p:nvPr/>
        </p:nvSpPr>
        <p:spPr>
          <a:xfrm>
            <a:off x="8376705" y="7657758"/>
            <a:ext cx="2695022" cy="830997"/>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Servo motor position</a:t>
            </a:r>
          </a:p>
        </p:txBody>
      </p:sp>
      <p:pic>
        <p:nvPicPr>
          <p:cNvPr id="16" name="Picture 15" descr="A picture containing polygon&#10;&#10;Description automatically generated">
            <a:extLst>
              <a:ext uri="{FF2B5EF4-FFF2-40B4-BE49-F238E27FC236}">
                <a16:creationId xmlns:a16="http://schemas.microsoft.com/office/drawing/2014/main" id="{A5441605-1E62-4317-FDBE-6409E1532F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6126" y="4339113"/>
            <a:ext cx="3124725" cy="2771934"/>
          </a:xfrm>
          <a:prstGeom prst="rect">
            <a:avLst/>
          </a:prstGeom>
        </p:spPr>
      </p:pic>
      <p:pic>
        <p:nvPicPr>
          <p:cNvPr id="40" name="Picture 39">
            <a:extLst>
              <a:ext uri="{FF2B5EF4-FFF2-40B4-BE49-F238E27FC236}">
                <a16:creationId xmlns:a16="http://schemas.microsoft.com/office/drawing/2014/main" id="{A352148B-1B98-2AB9-9C45-659537FBFBF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238053" y="4339113"/>
            <a:ext cx="3124725" cy="2771933"/>
          </a:xfrm>
          <a:prstGeom prst="rect">
            <a:avLst/>
          </a:prstGeom>
        </p:spPr>
      </p:pic>
      <p:pic>
        <p:nvPicPr>
          <p:cNvPr id="3" name="Picture 2">
            <a:extLst>
              <a:ext uri="{FF2B5EF4-FFF2-40B4-BE49-F238E27FC236}">
                <a16:creationId xmlns:a16="http://schemas.microsoft.com/office/drawing/2014/main" id="{3DFE98ED-C636-4678-B223-559377E815D3}"/>
              </a:ext>
            </a:extLst>
          </p:cNvPr>
          <p:cNvPicPr>
            <a:picLocks noChangeAspect="1"/>
          </p:cNvPicPr>
          <p:nvPr/>
        </p:nvPicPr>
        <p:blipFill>
          <a:blip r:embed="rId6"/>
          <a:stretch>
            <a:fillRect/>
          </a:stretch>
        </p:blipFill>
        <p:spPr>
          <a:xfrm>
            <a:off x="14084266" y="2499227"/>
            <a:ext cx="1016000" cy="990600"/>
          </a:xfrm>
          <a:prstGeom prst="rect">
            <a:avLst/>
          </a:prstGeom>
        </p:spPr>
      </p:pic>
      <p:sp>
        <p:nvSpPr>
          <p:cNvPr id="6" name="Slide Number Placeholder 5">
            <a:extLst>
              <a:ext uri="{FF2B5EF4-FFF2-40B4-BE49-F238E27FC236}">
                <a16:creationId xmlns:a16="http://schemas.microsoft.com/office/drawing/2014/main" id="{D07F101E-35A9-345E-72E6-30BD65B7DC5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10</a:t>
            </a:fld>
            <a:endParaRPr lang="en-US" b="0" dirty="0">
              <a:solidFill>
                <a:schemeClr val="tx1"/>
              </a:solidFill>
            </a:endParaRPr>
          </a:p>
        </p:txBody>
      </p:sp>
      <p:sp>
        <p:nvSpPr>
          <p:cNvPr id="9" name="TextBox 8">
            <a:extLst>
              <a:ext uri="{FF2B5EF4-FFF2-40B4-BE49-F238E27FC236}">
                <a16:creationId xmlns:a16="http://schemas.microsoft.com/office/drawing/2014/main" id="{BD0B42EF-6969-441E-5DCF-93D7F3278A0F}"/>
              </a:ext>
            </a:extLst>
          </p:cNvPr>
          <p:cNvSpPr txBox="1"/>
          <p:nvPr/>
        </p:nvSpPr>
        <p:spPr>
          <a:xfrm>
            <a:off x="411857" y="2403524"/>
            <a:ext cx="10038429" cy="830997"/>
          </a:xfrm>
          <a:prstGeom prst="rect">
            <a:avLst/>
          </a:prstGeom>
          <a:noFill/>
        </p:spPr>
        <p:txBody>
          <a:bodyPr wrap="square">
            <a:spAutoFit/>
          </a:bodyPr>
          <a:lstStyle/>
          <a:p>
            <a:pPr marL="0" lvl="0" indent="0" algn="l" rtl="0">
              <a:spcBef>
                <a:spcPts val="0"/>
              </a:spcBef>
              <a:spcAft>
                <a:spcPts val="0"/>
              </a:spcAft>
              <a:buNone/>
            </a:pPr>
            <a:r>
              <a:rPr lang="en-GB" sz="2400" dirty="0">
                <a:latin typeface="Arial" panose="020B0604020202020204" pitchFamily="34" charset="0"/>
                <a:cs typeface="Arial" panose="020B0604020202020204" pitchFamily="34" charset="0"/>
              </a:rPr>
              <a:t>The three charts show how a signal from the microcontroller can change the state of a status LED, DC motor speed and servo motor position.</a:t>
            </a:r>
          </a:p>
        </p:txBody>
      </p:sp>
    </p:spTree>
    <p:extLst>
      <p:ext uri="{BB962C8B-B14F-4D97-AF65-F5344CB8AC3E}">
        <p14:creationId xmlns:p14="http://schemas.microsoft.com/office/powerpoint/2010/main" val="390941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18C970-2EA6-7558-57A6-03306AEE6EA1}"/>
              </a:ext>
            </a:extLst>
          </p:cNvPr>
          <p:cNvSpPr>
            <a:spLocks noGrp="1"/>
          </p:cNvSpPr>
          <p:nvPr>
            <p:ph type="title"/>
          </p:nvPr>
        </p:nvSpPr>
        <p:spPr/>
        <p:txBody>
          <a:bodyPr/>
          <a:lstStyle/>
          <a:p>
            <a:r>
              <a:rPr lang="en-GB" dirty="0"/>
              <a:t>What is pulse width modulation?</a:t>
            </a:r>
            <a:endParaRPr lang="en-US" dirty="0"/>
          </a:p>
        </p:txBody>
      </p:sp>
      <p:sp>
        <p:nvSpPr>
          <p:cNvPr id="9" name="Text Placeholder 18">
            <a:extLst>
              <a:ext uri="{FF2B5EF4-FFF2-40B4-BE49-F238E27FC236}">
                <a16:creationId xmlns:a16="http://schemas.microsoft.com/office/drawing/2014/main" id="{9241E3FD-2350-F3C1-7D0F-0545CC2C124F}"/>
              </a:ext>
            </a:extLst>
          </p:cNvPr>
          <p:cNvSpPr>
            <a:spLocks noGrp="1"/>
          </p:cNvSpPr>
          <p:nvPr>
            <p:ph idx="1"/>
          </p:nvPr>
        </p:nvSpPr>
        <p:spPr>
          <a:xfrm>
            <a:off x="411858" y="2294021"/>
            <a:ext cx="10938313" cy="1662838"/>
          </a:xfrm>
        </p:spPr>
        <p:txBody>
          <a:bodyPr/>
          <a:lstStyle/>
          <a:p>
            <a:pPr lvl="0">
              <a:lnSpc>
                <a:spcPct val="100000"/>
              </a:lnSpc>
              <a:spcBef>
                <a:spcPts val="0"/>
              </a:spcBef>
            </a:pPr>
            <a:r>
              <a:rPr lang="en-GB" sz="2000" dirty="0"/>
              <a:t>Pulse width modulation (PWM) is a form of digital to analogue conversion (DAC).</a:t>
            </a:r>
          </a:p>
          <a:p>
            <a:pPr lvl="0">
              <a:lnSpc>
                <a:spcPct val="100000"/>
              </a:lnSpc>
              <a:spcBef>
                <a:spcPts val="0"/>
              </a:spcBef>
            </a:pPr>
            <a:r>
              <a:rPr lang="en-GB" sz="2000" dirty="0"/>
              <a:t>PWM varies the time for which the output voltage is set high (the duty cycle) in a set frequency.</a:t>
            </a:r>
          </a:p>
          <a:p>
            <a:pPr lvl="0">
              <a:lnSpc>
                <a:spcPct val="100000"/>
              </a:lnSpc>
              <a:spcBef>
                <a:spcPts val="0"/>
              </a:spcBef>
            </a:pPr>
            <a:r>
              <a:rPr lang="en-GB" sz="2000" dirty="0"/>
              <a:t>Output devices like DC motors interpret this as the average voltage during each period.</a:t>
            </a:r>
          </a:p>
          <a:p>
            <a:pPr>
              <a:lnSpc>
                <a:spcPct val="100000"/>
              </a:lnSpc>
              <a:spcBef>
                <a:spcPts val="0"/>
              </a:spcBef>
            </a:pPr>
            <a:r>
              <a:rPr lang="en-GB" sz="2000" dirty="0"/>
              <a:t>The bars in the diagram below show how the pulse widths in this signal vary. Each pulse is     10 </a:t>
            </a:r>
            <a:r>
              <a:rPr lang="en-GB" sz="2000" dirty="0" err="1"/>
              <a:t>ms</a:t>
            </a:r>
            <a:r>
              <a:rPr lang="en-GB" sz="2000" dirty="0"/>
              <a:t> apart, for example, a 1 </a:t>
            </a:r>
            <a:r>
              <a:rPr lang="en-GB" sz="2000" dirty="0" err="1"/>
              <a:t>ms</a:t>
            </a:r>
            <a:r>
              <a:rPr lang="en-GB" sz="2000" dirty="0"/>
              <a:t> pulse below would be a 10% duty cycle (1 </a:t>
            </a:r>
            <a:r>
              <a:rPr lang="en-GB" sz="2000" dirty="0" err="1"/>
              <a:t>ms</a:t>
            </a:r>
            <a:r>
              <a:rPr lang="en-GB" sz="2000" dirty="0"/>
              <a:t>/10 </a:t>
            </a:r>
            <a:r>
              <a:rPr lang="en-GB" sz="2000" dirty="0" err="1"/>
              <a:t>ms</a:t>
            </a:r>
            <a:r>
              <a:rPr lang="en-GB" sz="2000" dirty="0"/>
              <a:t>).</a:t>
            </a:r>
          </a:p>
          <a:p>
            <a:pPr lvl="0">
              <a:lnSpc>
                <a:spcPct val="100000"/>
              </a:lnSpc>
              <a:spcBef>
                <a:spcPts val="0"/>
              </a:spcBef>
            </a:pPr>
            <a:endParaRPr lang="en-GB" sz="2000" dirty="0"/>
          </a:p>
        </p:txBody>
      </p:sp>
      <p:sp>
        <p:nvSpPr>
          <p:cNvPr id="11" name="Content Placeholder 11">
            <a:extLst>
              <a:ext uri="{FF2B5EF4-FFF2-40B4-BE49-F238E27FC236}">
                <a16:creationId xmlns:a16="http://schemas.microsoft.com/office/drawing/2014/main" id="{9B81CD3C-780A-BC9D-9485-A2A785F8209C}"/>
              </a:ext>
            </a:extLst>
          </p:cNvPr>
          <p:cNvSpPr txBox="1">
            <a:spLocks/>
          </p:cNvSpPr>
          <p:nvPr/>
        </p:nvSpPr>
        <p:spPr>
          <a:xfrm>
            <a:off x="11567886" y="2024351"/>
            <a:ext cx="4205271" cy="5363420"/>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lvl="0" indent="-342900" algn="l" rtl="0">
              <a:spcBef>
                <a:spcPts val="0"/>
              </a:spcBef>
              <a:spcAft>
                <a:spcPts val="0"/>
              </a:spcAft>
              <a:buSzPct val="70000"/>
              <a:buFont typeface="Arial" panose="020B0604020202020204" pitchFamily="34" charset="0"/>
              <a:buChar char="•"/>
            </a:pPr>
            <a:r>
              <a:rPr lang="en-GB" sz="2000" dirty="0"/>
              <a:t>What is the frequency </a:t>
            </a:r>
            <a:br>
              <a:rPr lang="en-GB" sz="2000" dirty="0"/>
            </a:br>
            <a:r>
              <a:rPr lang="en-GB" sz="2000" dirty="0"/>
              <a:t>of this PWM signal?</a:t>
            </a:r>
          </a:p>
          <a:p>
            <a:pPr marL="342900" lvl="0" indent="-342900" algn="l" rtl="0">
              <a:spcBef>
                <a:spcPts val="0"/>
              </a:spcBef>
              <a:spcAft>
                <a:spcPts val="0"/>
              </a:spcAft>
              <a:buSzPct val="70000"/>
              <a:buFont typeface="Arial" panose="020B0604020202020204" pitchFamily="34" charset="0"/>
              <a:buChar char="•"/>
            </a:pPr>
            <a:endParaRPr lang="en-GB" sz="2000" dirty="0"/>
          </a:p>
          <a:p>
            <a:pPr marL="342900" lvl="0" indent="-342900" algn="l" rtl="0">
              <a:spcBef>
                <a:spcPts val="0"/>
              </a:spcBef>
              <a:spcAft>
                <a:spcPts val="0"/>
              </a:spcAft>
              <a:buSzPct val="70000"/>
              <a:buFont typeface="Arial" panose="020B0604020202020204" pitchFamily="34" charset="0"/>
              <a:buChar char="•"/>
            </a:pPr>
            <a:r>
              <a:rPr lang="en-GB" sz="2000" dirty="0"/>
              <a:t>Calculate the % duty cycle during each period, and the average voltage this produces each time.</a:t>
            </a:r>
          </a:p>
          <a:p>
            <a:pPr marL="342900" lvl="0" indent="-342900" algn="l" rtl="0">
              <a:spcBef>
                <a:spcPts val="0"/>
              </a:spcBef>
              <a:spcAft>
                <a:spcPts val="0"/>
              </a:spcAft>
              <a:buSzPct val="70000"/>
              <a:buFont typeface="Arial" panose="020B0604020202020204" pitchFamily="34" charset="0"/>
              <a:buChar char="•"/>
            </a:pPr>
            <a:endParaRPr lang="en-GB" sz="2000" dirty="0"/>
          </a:p>
          <a:p>
            <a:pPr marL="342900" lvl="0" indent="-342900" algn="l" rtl="0">
              <a:spcBef>
                <a:spcPts val="0"/>
              </a:spcBef>
              <a:spcAft>
                <a:spcPts val="0"/>
              </a:spcAft>
              <a:buSzPct val="70000"/>
              <a:buFont typeface="Arial" panose="020B0604020202020204" pitchFamily="34" charset="0"/>
              <a:buChar char="•"/>
            </a:pPr>
            <a:r>
              <a:rPr lang="en-GB" sz="2000" dirty="0"/>
              <a:t>What duty cycle would be needed to create the following average voltages? 1.2 V, 3.5 V, 4.8 V</a:t>
            </a:r>
          </a:p>
          <a:p>
            <a:pPr marL="342900" lvl="0" indent="-342900" algn="l" rtl="0">
              <a:spcBef>
                <a:spcPts val="0"/>
              </a:spcBef>
              <a:spcAft>
                <a:spcPts val="0"/>
              </a:spcAft>
              <a:buSzPct val="70000"/>
              <a:buFont typeface="Arial" panose="020B0604020202020204" pitchFamily="34" charset="0"/>
              <a:buChar char="•"/>
            </a:pPr>
            <a:endParaRPr lang="en-GB" sz="2000" dirty="0"/>
          </a:p>
          <a:p>
            <a:pPr marL="342900" lvl="0" indent="-342900" algn="l" rtl="0">
              <a:spcBef>
                <a:spcPts val="0"/>
              </a:spcBef>
              <a:spcAft>
                <a:spcPts val="0"/>
              </a:spcAft>
              <a:buSzPct val="70000"/>
              <a:buFont typeface="Arial" panose="020B0604020202020204" pitchFamily="34" charset="0"/>
              <a:buChar char="•"/>
            </a:pPr>
            <a:r>
              <a:rPr lang="en-GB" sz="2000" dirty="0"/>
              <a:t>This controller has 8-bit resolution (0 to 255). What is the resolution of the PWM output, in volts?</a:t>
            </a:r>
          </a:p>
        </p:txBody>
      </p:sp>
      <p:pic>
        <p:nvPicPr>
          <p:cNvPr id="2" name="Picture 1">
            <a:extLst>
              <a:ext uri="{FF2B5EF4-FFF2-40B4-BE49-F238E27FC236}">
                <a16:creationId xmlns:a16="http://schemas.microsoft.com/office/drawing/2014/main" id="{E29A0201-CF2D-0736-0C17-9734D94E1B64}"/>
              </a:ext>
            </a:extLst>
          </p:cNvPr>
          <p:cNvPicPr>
            <a:picLocks noChangeAspect="1"/>
          </p:cNvPicPr>
          <p:nvPr/>
        </p:nvPicPr>
        <p:blipFill>
          <a:blip r:embed="rId3"/>
          <a:stretch>
            <a:fillRect/>
          </a:stretch>
        </p:blipFill>
        <p:spPr>
          <a:xfrm>
            <a:off x="14456452" y="1393834"/>
            <a:ext cx="1016000" cy="990600"/>
          </a:xfrm>
          <a:prstGeom prst="rect">
            <a:avLst/>
          </a:prstGeom>
        </p:spPr>
      </p:pic>
      <p:sp>
        <p:nvSpPr>
          <p:cNvPr id="3" name="Slide Number Placeholder 5">
            <a:extLst>
              <a:ext uri="{FF2B5EF4-FFF2-40B4-BE49-F238E27FC236}">
                <a16:creationId xmlns:a16="http://schemas.microsoft.com/office/drawing/2014/main" id="{5AD3D686-D210-77C3-E85D-F2AE82D573E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11</a:t>
            </a:fld>
            <a:endParaRPr lang="en-US" b="0" dirty="0">
              <a:solidFill>
                <a:schemeClr val="tx1"/>
              </a:solidFill>
            </a:endParaRPr>
          </a:p>
        </p:txBody>
      </p:sp>
      <p:sp>
        <p:nvSpPr>
          <p:cNvPr id="8" name="Footer Placeholder 3">
            <a:extLst>
              <a:ext uri="{FF2B5EF4-FFF2-40B4-BE49-F238E27FC236}">
                <a16:creationId xmlns:a16="http://schemas.microsoft.com/office/drawing/2014/main" id="{937C586D-78AE-C0AD-CDAF-A41697B48CB4}"/>
              </a:ext>
            </a:extLst>
          </p:cNvPr>
          <p:cNvSpPr>
            <a:spLocks noGrp="1"/>
          </p:cNvSpPr>
          <p:nvPr>
            <p:ph type="ftr" sz="quarter" idx="11"/>
          </p:nvPr>
        </p:nvSpPr>
        <p:spPr>
          <a:xfrm>
            <a:off x="11558528" y="680297"/>
            <a:ext cx="4363604" cy="486833"/>
          </a:xfrm>
        </p:spPr>
        <p:txBody>
          <a:bodyPr/>
          <a:lstStyle/>
          <a:p>
            <a:r>
              <a:rPr lang="en-GB" dirty="0"/>
              <a:t>4. Pulse width modulation</a:t>
            </a:r>
            <a:endParaRPr lang="en-US" dirty="0"/>
          </a:p>
        </p:txBody>
      </p:sp>
      <p:pic>
        <p:nvPicPr>
          <p:cNvPr id="12" name="Picture 11">
            <a:extLst>
              <a:ext uri="{FF2B5EF4-FFF2-40B4-BE49-F238E27FC236}">
                <a16:creationId xmlns:a16="http://schemas.microsoft.com/office/drawing/2014/main" id="{FC22C251-2DEF-ABDB-5E96-1B6BE9382D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0767" y="259379"/>
            <a:ext cx="932267" cy="897307"/>
          </a:xfrm>
          <a:prstGeom prst="rect">
            <a:avLst/>
          </a:prstGeom>
        </p:spPr>
      </p:pic>
      <p:pic>
        <p:nvPicPr>
          <p:cNvPr id="4" name="Picture 3">
            <a:extLst>
              <a:ext uri="{FF2B5EF4-FFF2-40B4-BE49-F238E27FC236}">
                <a16:creationId xmlns:a16="http://schemas.microsoft.com/office/drawing/2014/main" id="{2E39CFEF-63E7-1118-62EF-A7C23E9D5C7A}"/>
              </a:ext>
            </a:extLst>
          </p:cNvPr>
          <p:cNvPicPr>
            <a:picLocks noChangeAspect="1"/>
          </p:cNvPicPr>
          <p:nvPr/>
        </p:nvPicPr>
        <p:blipFill>
          <a:blip r:embed="rId5"/>
          <a:stretch>
            <a:fillRect/>
          </a:stretch>
        </p:blipFill>
        <p:spPr>
          <a:xfrm>
            <a:off x="516558" y="4240389"/>
            <a:ext cx="9737999" cy="4140000"/>
          </a:xfrm>
          <a:prstGeom prst="rect">
            <a:avLst/>
          </a:prstGeom>
        </p:spPr>
      </p:pic>
    </p:spTree>
    <p:extLst>
      <p:ext uri="{BB962C8B-B14F-4D97-AF65-F5344CB8AC3E}">
        <p14:creationId xmlns:p14="http://schemas.microsoft.com/office/powerpoint/2010/main" val="271267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18C970-2EA6-7558-57A6-03306AEE6EA1}"/>
              </a:ext>
            </a:extLst>
          </p:cNvPr>
          <p:cNvSpPr>
            <a:spLocks noGrp="1"/>
          </p:cNvSpPr>
          <p:nvPr>
            <p:ph type="title"/>
          </p:nvPr>
        </p:nvSpPr>
        <p:spPr/>
        <p:txBody>
          <a:bodyPr/>
          <a:lstStyle/>
          <a:p>
            <a:r>
              <a:rPr lang="en-GB"/>
              <a:t>What is pulse width modulation?</a:t>
            </a:r>
            <a:endParaRPr lang="en-US" dirty="0"/>
          </a:p>
        </p:txBody>
      </p:sp>
      <p:sp>
        <p:nvSpPr>
          <p:cNvPr id="9" name="Text Placeholder 18">
            <a:extLst>
              <a:ext uri="{FF2B5EF4-FFF2-40B4-BE49-F238E27FC236}">
                <a16:creationId xmlns:a16="http://schemas.microsoft.com/office/drawing/2014/main" id="{9241E3FD-2350-F3C1-7D0F-0545CC2C124F}"/>
              </a:ext>
            </a:extLst>
          </p:cNvPr>
          <p:cNvSpPr>
            <a:spLocks noGrp="1"/>
          </p:cNvSpPr>
          <p:nvPr>
            <p:ph idx="1"/>
          </p:nvPr>
        </p:nvSpPr>
        <p:spPr>
          <a:xfrm>
            <a:off x="411858" y="6956215"/>
            <a:ext cx="10062177" cy="1668380"/>
          </a:xfrm>
        </p:spPr>
        <p:txBody>
          <a:bodyPr/>
          <a:lstStyle/>
          <a:p>
            <a:pPr lvl="0">
              <a:lnSpc>
                <a:spcPct val="100000"/>
              </a:lnSpc>
              <a:spcBef>
                <a:spcPts val="0"/>
              </a:spcBef>
            </a:pPr>
            <a:r>
              <a:rPr lang="en-GB" sz="2000" dirty="0">
                <a:latin typeface="Arial"/>
                <a:cs typeface="Arial"/>
              </a:rPr>
              <a:t>The frequency of the PWM signal is 100 Hz (1/10 </a:t>
            </a:r>
            <a:r>
              <a:rPr lang="en-GB" sz="2000" dirty="0" err="1">
                <a:latin typeface="Arial"/>
                <a:cs typeface="Arial"/>
              </a:rPr>
              <a:t>ms</a:t>
            </a:r>
            <a:r>
              <a:rPr lang="en-GB" sz="2000" dirty="0">
                <a:latin typeface="Arial"/>
                <a:cs typeface="Arial"/>
              </a:rPr>
              <a:t> = 100)</a:t>
            </a:r>
          </a:p>
          <a:p>
            <a:pPr lvl="0">
              <a:lnSpc>
                <a:spcPct val="100000"/>
              </a:lnSpc>
              <a:spcBef>
                <a:spcPts val="0"/>
              </a:spcBef>
            </a:pPr>
            <a:r>
              <a:rPr lang="en-GB" sz="2000" dirty="0"/>
              <a:t>Duty cycles:</a:t>
            </a:r>
          </a:p>
          <a:p>
            <a:pPr lvl="0">
              <a:lnSpc>
                <a:spcPct val="100000"/>
              </a:lnSpc>
              <a:spcBef>
                <a:spcPts val="0"/>
              </a:spcBef>
            </a:pPr>
            <a:r>
              <a:rPr lang="en-GB" sz="2000" dirty="0"/>
              <a:t>1.2 V: 24%, or 2.4 </a:t>
            </a:r>
            <a:r>
              <a:rPr lang="en-GB" sz="2000" dirty="0" err="1"/>
              <a:t>ms</a:t>
            </a:r>
            <a:r>
              <a:rPr lang="en-GB" sz="2000" dirty="0"/>
              <a:t> (1.2 V/5 V x 100% = 24%)</a:t>
            </a:r>
          </a:p>
          <a:p>
            <a:pPr lvl="0">
              <a:lnSpc>
                <a:spcPct val="100000"/>
              </a:lnSpc>
              <a:spcBef>
                <a:spcPts val="0"/>
              </a:spcBef>
            </a:pPr>
            <a:r>
              <a:rPr lang="en-GB" sz="2000" dirty="0"/>
              <a:t>3.5 V: 70%, or 7 </a:t>
            </a:r>
            <a:r>
              <a:rPr lang="en-GB" sz="2000" dirty="0" err="1"/>
              <a:t>ms</a:t>
            </a:r>
            <a:endParaRPr lang="en-GB" sz="2000" dirty="0"/>
          </a:p>
          <a:p>
            <a:pPr lvl="0">
              <a:lnSpc>
                <a:spcPct val="100000"/>
              </a:lnSpc>
              <a:spcBef>
                <a:spcPts val="0"/>
              </a:spcBef>
            </a:pPr>
            <a:r>
              <a:rPr lang="en-GB" sz="2000" dirty="0"/>
              <a:t>4.8 V: 96%, or 9.6 </a:t>
            </a:r>
            <a:r>
              <a:rPr lang="en-GB" sz="2000" dirty="0" err="1"/>
              <a:t>ms</a:t>
            </a:r>
            <a:endParaRPr lang="en-GB" sz="2000" dirty="0"/>
          </a:p>
          <a:p>
            <a:pPr lvl="0">
              <a:lnSpc>
                <a:spcPct val="100000"/>
              </a:lnSpc>
              <a:spcBef>
                <a:spcPts val="0"/>
              </a:spcBef>
            </a:pPr>
            <a:r>
              <a:rPr lang="en-GB" sz="2000" dirty="0"/>
              <a:t>The resolution of the PWM output is 5 Volts / 256 steps = 0.02 V to 2 decimal places.</a:t>
            </a:r>
          </a:p>
        </p:txBody>
      </p:sp>
      <p:sp>
        <p:nvSpPr>
          <p:cNvPr id="11" name="Content Placeholder 11">
            <a:extLst>
              <a:ext uri="{FF2B5EF4-FFF2-40B4-BE49-F238E27FC236}">
                <a16:creationId xmlns:a16="http://schemas.microsoft.com/office/drawing/2014/main" id="{9B81CD3C-780A-BC9D-9485-A2A785F8209C}"/>
              </a:ext>
            </a:extLst>
          </p:cNvPr>
          <p:cNvSpPr txBox="1">
            <a:spLocks/>
          </p:cNvSpPr>
          <p:nvPr/>
        </p:nvSpPr>
        <p:spPr>
          <a:xfrm>
            <a:off x="11567886" y="2821178"/>
            <a:ext cx="4205271" cy="3579622"/>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lvl="0" indent="-342900" algn="l" rtl="0">
              <a:spcBef>
                <a:spcPts val="0"/>
              </a:spcBef>
              <a:spcAft>
                <a:spcPts val="0"/>
              </a:spcAft>
              <a:buSzPct val="70000"/>
              <a:buFont typeface="Arial" panose="020B0604020202020204" pitchFamily="34" charset="0"/>
              <a:buChar char="•"/>
            </a:pPr>
            <a:r>
              <a:rPr lang="en-GB" sz="2000" dirty="0"/>
              <a:t>What is happening if </a:t>
            </a:r>
            <a:br>
              <a:rPr lang="en-GB" sz="2000" dirty="0"/>
            </a:br>
            <a:r>
              <a:rPr lang="en-GB" sz="2000" dirty="0"/>
              <a:t>the duty cycle is set to zero or 100%?</a:t>
            </a:r>
          </a:p>
          <a:p>
            <a:pPr marL="342900" lvl="0" indent="-342900" algn="l" rtl="0">
              <a:spcBef>
                <a:spcPts val="0"/>
              </a:spcBef>
              <a:spcAft>
                <a:spcPts val="0"/>
              </a:spcAft>
              <a:buSzPct val="70000"/>
              <a:buFont typeface="Arial" panose="020B0604020202020204" pitchFamily="34" charset="0"/>
              <a:buChar char="•"/>
            </a:pPr>
            <a:endParaRPr lang="en-GB" sz="2000" dirty="0"/>
          </a:p>
          <a:p>
            <a:pPr marL="342900" lvl="0" indent="-342900" algn="l" rtl="0">
              <a:spcBef>
                <a:spcPts val="0"/>
              </a:spcBef>
              <a:spcAft>
                <a:spcPts val="0"/>
              </a:spcAft>
              <a:buSzPct val="70000"/>
              <a:buFont typeface="Arial" panose="020B0604020202020204" pitchFamily="34" charset="0"/>
              <a:buChar char="•"/>
            </a:pPr>
            <a:r>
              <a:rPr lang="en-GB" sz="2000" dirty="0"/>
              <a:t>More generally, what is happening if the duty cycle stays the same?</a:t>
            </a:r>
          </a:p>
          <a:p>
            <a:pPr marL="342900" lvl="0" indent="-342900" algn="l" rtl="0">
              <a:spcBef>
                <a:spcPts val="0"/>
              </a:spcBef>
              <a:spcAft>
                <a:spcPts val="0"/>
              </a:spcAft>
              <a:buSzPct val="70000"/>
              <a:buFont typeface="Arial" panose="020B0604020202020204" pitchFamily="34" charset="0"/>
              <a:buChar char="•"/>
            </a:pPr>
            <a:endParaRPr lang="en-GB" sz="2000" dirty="0"/>
          </a:p>
          <a:p>
            <a:pPr marL="342900" lvl="0" indent="-342900" algn="l" rtl="0">
              <a:spcBef>
                <a:spcPts val="0"/>
              </a:spcBef>
              <a:spcAft>
                <a:spcPts val="0"/>
              </a:spcAft>
              <a:buSzPct val="70000"/>
              <a:buFont typeface="Arial" panose="020B0604020202020204" pitchFamily="34" charset="0"/>
              <a:buChar char="•"/>
            </a:pPr>
            <a:r>
              <a:rPr lang="en-GB" sz="2000" dirty="0"/>
              <a:t>How could PWM control the speed of a motor?</a:t>
            </a:r>
          </a:p>
        </p:txBody>
      </p:sp>
      <p:pic>
        <p:nvPicPr>
          <p:cNvPr id="2" name="Picture 1">
            <a:extLst>
              <a:ext uri="{FF2B5EF4-FFF2-40B4-BE49-F238E27FC236}">
                <a16:creationId xmlns:a16="http://schemas.microsoft.com/office/drawing/2014/main" id="{08FFFE33-266F-ADC5-D2F1-1385A77ED5FE}"/>
              </a:ext>
            </a:extLst>
          </p:cNvPr>
          <p:cNvPicPr>
            <a:picLocks noChangeAspect="1"/>
          </p:cNvPicPr>
          <p:nvPr/>
        </p:nvPicPr>
        <p:blipFill>
          <a:blip r:embed="rId3"/>
          <a:stretch>
            <a:fillRect/>
          </a:stretch>
        </p:blipFill>
        <p:spPr>
          <a:xfrm>
            <a:off x="14487827" y="2193482"/>
            <a:ext cx="1016000" cy="990600"/>
          </a:xfrm>
          <a:prstGeom prst="rect">
            <a:avLst/>
          </a:prstGeom>
        </p:spPr>
      </p:pic>
      <p:sp>
        <p:nvSpPr>
          <p:cNvPr id="3" name="Slide Number Placeholder 5">
            <a:extLst>
              <a:ext uri="{FF2B5EF4-FFF2-40B4-BE49-F238E27FC236}">
                <a16:creationId xmlns:a16="http://schemas.microsoft.com/office/drawing/2014/main" id="{AE83691D-AD18-CA78-AA13-96D0F2EBFB1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12</a:t>
            </a:fld>
            <a:endParaRPr lang="en-US" b="0" dirty="0">
              <a:solidFill>
                <a:schemeClr val="tx1"/>
              </a:solidFill>
            </a:endParaRPr>
          </a:p>
        </p:txBody>
      </p:sp>
      <p:sp>
        <p:nvSpPr>
          <p:cNvPr id="6" name="Footer Placeholder 3">
            <a:extLst>
              <a:ext uri="{FF2B5EF4-FFF2-40B4-BE49-F238E27FC236}">
                <a16:creationId xmlns:a16="http://schemas.microsoft.com/office/drawing/2014/main" id="{AE20E743-A926-AA46-0E21-F92FE3B721B1}"/>
              </a:ext>
            </a:extLst>
          </p:cNvPr>
          <p:cNvSpPr>
            <a:spLocks noGrp="1"/>
          </p:cNvSpPr>
          <p:nvPr>
            <p:ph type="ftr" sz="quarter" idx="11"/>
          </p:nvPr>
        </p:nvSpPr>
        <p:spPr>
          <a:xfrm>
            <a:off x="11558528" y="680297"/>
            <a:ext cx="4363604" cy="486833"/>
          </a:xfrm>
        </p:spPr>
        <p:txBody>
          <a:bodyPr/>
          <a:lstStyle/>
          <a:p>
            <a:r>
              <a:rPr lang="en-GB" dirty="0"/>
              <a:t>4. Pulse width modulation</a:t>
            </a:r>
            <a:endParaRPr lang="en-US" dirty="0"/>
          </a:p>
        </p:txBody>
      </p:sp>
      <p:pic>
        <p:nvPicPr>
          <p:cNvPr id="8" name="Picture 7">
            <a:extLst>
              <a:ext uri="{FF2B5EF4-FFF2-40B4-BE49-F238E27FC236}">
                <a16:creationId xmlns:a16="http://schemas.microsoft.com/office/drawing/2014/main" id="{E2836606-2CBD-BEAA-52CD-C8F4B51F455A}"/>
              </a:ext>
            </a:extLst>
          </p:cNvPr>
          <p:cNvPicPr>
            <a:picLocks noChangeAspect="1"/>
          </p:cNvPicPr>
          <p:nvPr/>
        </p:nvPicPr>
        <p:blipFill>
          <a:blip r:embed="rId4"/>
          <a:stretch>
            <a:fillRect/>
          </a:stretch>
        </p:blipFill>
        <p:spPr>
          <a:xfrm>
            <a:off x="527844" y="2614788"/>
            <a:ext cx="9738000" cy="4140000"/>
          </a:xfrm>
          <a:prstGeom prst="rect">
            <a:avLst/>
          </a:prstGeom>
        </p:spPr>
      </p:pic>
    </p:spTree>
    <p:extLst>
      <p:ext uri="{BB962C8B-B14F-4D97-AF65-F5344CB8AC3E}">
        <p14:creationId xmlns:p14="http://schemas.microsoft.com/office/powerpoint/2010/main" val="409254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Logo&#10;&#10;Description automatically generated">
            <a:extLst>
              <a:ext uri="{FF2B5EF4-FFF2-40B4-BE49-F238E27FC236}">
                <a16:creationId xmlns:a16="http://schemas.microsoft.com/office/drawing/2014/main" id="{CC6CB452-7550-5B8E-48FF-E266573B3034}"/>
              </a:ext>
            </a:extLst>
          </p:cNvPr>
          <p:cNvPicPr>
            <a:picLocks noGrp="1" noChangeAspect="1"/>
          </p:cNvPicPr>
          <p:nvPr>
            <p:ph type="pic" sz="quarter" idx="4294967295"/>
          </p:nvPr>
        </p:nvPicPr>
        <p:blipFill rotWithShape="1">
          <a:blip r:embed="rId3" cstate="email">
            <a:extLst>
              <a:ext uri="{28A0092B-C50C-407E-A947-70E740481C1C}">
                <a14:useLocalDpi xmlns:a14="http://schemas.microsoft.com/office/drawing/2010/main"/>
              </a:ext>
            </a:extLst>
          </a:blip>
          <a:srcRect l="14664" r="14664"/>
          <a:stretch/>
        </p:blipFill>
        <p:spPr>
          <a:xfrm>
            <a:off x="9012922" y="147936"/>
            <a:ext cx="8088313" cy="10152745"/>
          </a:xfrm>
        </p:spPr>
      </p:pic>
      <p:sp>
        <p:nvSpPr>
          <p:cNvPr id="8" name="Content Placeholder 7">
            <a:extLst>
              <a:ext uri="{FF2B5EF4-FFF2-40B4-BE49-F238E27FC236}">
                <a16:creationId xmlns:a16="http://schemas.microsoft.com/office/drawing/2014/main" id="{BD212173-1FD5-E247-B335-AB6E2E2E9CAF}"/>
              </a:ext>
            </a:extLst>
          </p:cNvPr>
          <p:cNvSpPr>
            <a:spLocks noGrp="1"/>
          </p:cNvSpPr>
          <p:nvPr>
            <p:ph idx="4294967295"/>
          </p:nvPr>
        </p:nvSpPr>
        <p:spPr>
          <a:xfrm>
            <a:off x="411857" y="2874546"/>
            <a:ext cx="8088313" cy="1871662"/>
          </a:xfrm>
        </p:spPr>
        <p:txBody>
          <a:bodyPr/>
          <a:lstStyle/>
          <a:p>
            <a:r>
              <a:rPr lang="en-US" sz="2000" dirty="0"/>
              <a:t>A CNC machine status light can be red, amber or green.</a:t>
            </a:r>
          </a:p>
          <a:p>
            <a:r>
              <a:rPr lang="en-US" sz="2000" dirty="0"/>
              <a:t>A microcontroller changes the status of the red, green or blue emitters in an RGB LED.</a:t>
            </a:r>
          </a:p>
          <a:p>
            <a:r>
              <a:rPr lang="en-US" sz="2000" dirty="0"/>
              <a:t>Each emitter can be on, dimmed (50% duty cycle) or off.</a:t>
            </a:r>
          </a:p>
        </p:txBody>
      </p:sp>
      <p:sp>
        <p:nvSpPr>
          <p:cNvPr id="9" name="Slide Number Placeholder 5">
            <a:extLst>
              <a:ext uri="{FF2B5EF4-FFF2-40B4-BE49-F238E27FC236}">
                <a16:creationId xmlns:a16="http://schemas.microsoft.com/office/drawing/2014/main" id="{4F9800A1-A45B-8A1B-EDFE-AC3CAD244D4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13</a:t>
            </a:fld>
            <a:endParaRPr lang="en-US" b="0" dirty="0">
              <a:solidFill>
                <a:schemeClr val="tx1"/>
              </a:solidFill>
            </a:endParaRPr>
          </a:p>
        </p:txBody>
      </p:sp>
      <p:sp>
        <p:nvSpPr>
          <p:cNvPr id="13" name="Footer Placeholder 3">
            <a:extLst>
              <a:ext uri="{FF2B5EF4-FFF2-40B4-BE49-F238E27FC236}">
                <a16:creationId xmlns:a16="http://schemas.microsoft.com/office/drawing/2014/main" id="{A749A0C8-667A-62E4-DBB6-B5FC69E14A57}"/>
              </a:ext>
            </a:extLst>
          </p:cNvPr>
          <p:cNvSpPr txBox="1">
            <a:spLocks/>
          </p:cNvSpPr>
          <p:nvPr/>
        </p:nvSpPr>
        <p:spPr>
          <a:xfrm>
            <a:off x="13250383" y="680297"/>
            <a:ext cx="4363604"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4. Pulse width modulation</a:t>
            </a:r>
            <a:endParaRPr lang="en-US" dirty="0"/>
          </a:p>
        </p:txBody>
      </p:sp>
      <p:pic>
        <p:nvPicPr>
          <p:cNvPr id="14" name="Picture 13">
            <a:extLst>
              <a:ext uri="{FF2B5EF4-FFF2-40B4-BE49-F238E27FC236}">
                <a16:creationId xmlns:a16="http://schemas.microsoft.com/office/drawing/2014/main" id="{56C91E63-E4DB-8A77-7C81-56D8572D73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3330" y="222594"/>
            <a:ext cx="927141" cy="915405"/>
          </a:xfrm>
          <a:prstGeom prst="rect">
            <a:avLst/>
          </a:prstGeom>
        </p:spPr>
      </p:pic>
      <p:sp>
        <p:nvSpPr>
          <p:cNvPr id="5" name="Content Placeholder 11">
            <a:extLst>
              <a:ext uri="{FF2B5EF4-FFF2-40B4-BE49-F238E27FC236}">
                <a16:creationId xmlns:a16="http://schemas.microsoft.com/office/drawing/2014/main" id="{18409010-842B-9206-8701-65616F0A12B4}"/>
              </a:ext>
            </a:extLst>
          </p:cNvPr>
          <p:cNvSpPr txBox="1">
            <a:spLocks/>
          </p:cNvSpPr>
          <p:nvPr/>
        </p:nvSpPr>
        <p:spPr>
          <a:xfrm>
            <a:off x="411857" y="5233310"/>
            <a:ext cx="7265293" cy="3402405"/>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gn="l" rtl="0">
              <a:spcBef>
                <a:spcPts val="0"/>
              </a:spcBef>
              <a:spcAft>
                <a:spcPts val="0"/>
              </a:spcAft>
            </a:pPr>
            <a:r>
              <a:rPr lang="en-GB" dirty="0"/>
              <a:t>First, t</a:t>
            </a:r>
            <a:r>
              <a:rPr lang="en-GB" sz="2000" dirty="0"/>
              <a:t>hink about what PWM signal to each emitter         will create a red, yellow or green light. Then, consider whether you need to send a 50% duty cycle </a:t>
            </a:r>
            <a:r>
              <a:rPr lang="en-GB" dirty="0"/>
              <a:t>signal to the red or green emitter, while leaving the other on 100%, to change yellow to amber. </a:t>
            </a:r>
            <a:r>
              <a:rPr lang="en-GB" sz="2000" dirty="0"/>
              <a:t>Sketch on the activity sheet what PWM signals would make the light cycle through red, amber and green statuses.</a:t>
            </a:r>
          </a:p>
        </p:txBody>
      </p:sp>
      <p:cxnSp>
        <p:nvCxnSpPr>
          <p:cNvPr id="6" name="Straight Arrow Connector 5">
            <a:extLst>
              <a:ext uri="{FF2B5EF4-FFF2-40B4-BE49-F238E27FC236}">
                <a16:creationId xmlns:a16="http://schemas.microsoft.com/office/drawing/2014/main" id="{89A9CF72-8501-5CF5-8B51-23141CE64E72}"/>
              </a:ext>
            </a:extLst>
          </p:cNvPr>
          <p:cNvCxnSpPr>
            <a:cxnSpLocks/>
          </p:cNvCxnSpPr>
          <p:nvPr/>
        </p:nvCxnSpPr>
        <p:spPr>
          <a:xfrm>
            <a:off x="2072640" y="8244051"/>
            <a:ext cx="850632"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C9DA7D3-17AD-5393-8141-8A0242841F22}"/>
              </a:ext>
            </a:extLst>
          </p:cNvPr>
          <p:cNvCxnSpPr>
            <a:cxnSpLocks/>
          </p:cNvCxnSpPr>
          <p:nvPr/>
        </p:nvCxnSpPr>
        <p:spPr>
          <a:xfrm>
            <a:off x="4052994" y="8244891"/>
            <a:ext cx="850632"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8243296-DD82-8113-71FF-3E9773AAE135}"/>
              </a:ext>
            </a:extLst>
          </p:cNvPr>
          <p:cNvPicPr>
            <a:picLocks noChangeAspect="1"/>
          </p:cNvPicPr>
          <p:nvPr/>
        </p:nvPicPr>
        <p:blipFill>
          <a:blip r:embed="rId5"/>
          <a:stretch>
            <a:fillRect/>
          </a:stretch>
        </p:blipFill>
        <p:spPr>
          <a:xfrm>
            <a:off x="1210930" y="7769762"/>
            <a:ext cx="4532531" cy="780723"/>
          </a:xfrm>
          <a:prstGeom prst="rect">
            <a:avLst/>
          </a:prstGeom>
        </p:spPr>
      </p:pic>
      <p:pic>
        <p:nvPicPr>
          <p:cNvPr id="4" name="Picture 3">
            <a:extLst>
              <a:ext uri="{FF2B5EF4-FFF2-40B4-BE49-F238E27FC236}">
                <a16:creationId xmlns:a16="http://schemas.microsoft.com/office/drawing/2014/main" id="{BCD033AA-F128-2EC5-DE2D-3A7813A6842E}"/>
              </a:ext>
            </a:extLst>
          </p:cNvPr>
          <p:cNvPicPr>
            <a:picLocks noChangeAspect="1"/>
          </p:cNvPicPr>
          <p:nvPr/>
        </p:nvPicPr>
        <p:blipFill>
          <a:blip r:embed="rId6"/>
          <a:stretch>
            <a:fillRect/>
          </a:stretch>
        </p:blipFill>
        <p:spPr>
          <a:xfrm>
            <a:off x="6282707" y="4572000"/>
            <a:ext cx="1016000" cy="990600"/>
          </a:xfrm>
          <a:prstGeom prst="rect">
            <a:avLst/>
          </a:prstGeom>
        </p:spPr>
      </p:pic>
      <p:sp>
        <p:nvSpPr>
          <p:cNvPr id="11" name="Title 42">
            <a:extLst>
              <a:ext uri="{FF2B5EF4-FFF2-40B4-BE49-F238E27FC236}">
                <a16:creationId xmlns:a16="http://schemas.microsoft.com/office/drawing/2014/main" id="{E4404D08-5295-8686-C13D-7CAA0AC923BD}"/>
              </a:ext>
            </a:extLst>
          </p:cNvPr>
          <p:cNvSpPr>
            <a:spLocks noGrp="1"/>
          </p:cNvSpPr>
          <p:nvPr>
            <p:ph type="title"/>
          </p:nvPr>
        </p:nvSpPr>
        <p:spPr>
          <a:xfrm>
            <a:off x="411857" y="1445908"/>
            <a:ext cx="14711979" cy="1871662"/>
          </a:xfrm>
        </p:spPr>
        <p:txBody>
          <a:bodyPr/>
          <a:lstStyle/>
          <a:p>
            <a:r>
              <a:rPr lang="en-US" spc="-80" dirty="0"/>
              <a:t>Applying pulse width </a:t>
            </a:r>
            <a:br>
              <a:rPr lang="en-US" spc="-80" dirty="0"/>
            </a:br>
            <a:r>
              <a:rPr lang="en-US" spc="-80" dirty="0"/>
              <a:t>modulation: RGB LEDs</a:t>
            </a:r>
          </a:p>
        </p:txBody>
      </p:sp>
    </p:spTree>
    <p:extLst>
      <p:ext uri="{BB962C8B-B14F-4D97-AF65-F5344CB8AC3E}">
        <p14:creationId xmlns:p14="http://schemas.microsoft.com/office/powerpoint/2010/main" val="831554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62F56B02-0CCF-3C5E-1718-8D01D61512B1}"/>
              </a:ext>
            </a:extLst>
          </p:cNvPr>
          <p:cNvSpPr>
            <a:spLocks noGrp="1"/>
          </p:cNvSpPr>
          <p:nvPr>
            <p:ph type="title"/>
          </p:nvPr>
        </p:nvSpPr>
        <p:spPr/>
        <p:txBody>
          <a:bodyPr/>
          <a:lstStyle/>
          <a:p>
            <a:r>
              <a:rPr lang="en-US" spc="-80" dirty="0"/>
              <a:t>Applying pulse width </a:t>
            </a:r>
            <a:br>
              <a:rPr lang="en-US" spc="-80" dirty="0"/>
            </a:br>
            <a:r>
              <a:rPr lang="en-US" spc="-80" dirty="0"/>
              <a:t>modulation: DC motors</a:t>
            </a:r>
          </a:p>
        </p:txBody>
      </p:sp>
      <p:sp>
        <p:nvSpPr>
          <p:cNvPr id="45" name="Content Placeholder 44">
            <a:extLst>
              <a:ext uri="{FF2B5EF4-FFF2-40B4-BE49-F238E27FC236}">
                <a16:creationId xmlns:a16="http://schemas.microsoft.com/office/drawing/2014/main" id="{E8A16C48-A2B0-4176-16F8-751F07DE1E03}"/>
              </a:ext>
            </a:extLst>
          </p:cNvPr>
          <p:cNvSpPr>
            <a:spLocks noGrp="1"/>
          </p:cNvSpPr>
          <p:nvPr>
            <p:ph idx="4294967295"/>
          </p:nvPr>
        </p:nvSpPr>
        <p:spPr>
          <a:xfrm>
            <a:off x="411857" y="2955925"/>
            <a:ext cx="7718425" cy="2627313"/>
          </a:xfrm>
        </p:spPr>
        <p:txBody>
          <a:bodyPr/>
          <a:lstStyle/>
          <a:p>
            <a:pPr>
              <a:lnSpc>
                <a:spcPct val="100000"/>
              </a:lnSpc>
            </a:pPr>
            <a:r>
              <a:rPr lang="en-GB" sz="2100" dirty="0"/>
              <a:t>The CNC tool head motor has an operating speed of</a:t>
            </a:r>
            <a:br>
              <a:rPr lang="en-GB" sz="2100" dirty="0"/>
            </a:br>
            <a:r>
              <a:rPr lang="en-GB" sz="2100" dirty="0"/>
              <a:t> 0 to 12,000 rpm.</a:t>
            </a:r>
          </a:p>
          <a:p>
            <a:pPr>
              <a:lnSpc>
                <a:spcPct val="100000"/>
              </a:lnSpc>
            </a:pPr>
            <a:r>
              <a:rPr lang="en-GB" sz="2100" dirty="0"/>
              <a:t>The microcontroller will operate a higher power PWM circuit to control the motor speed.</a:t>
            </a:r>
          </a:p>
          <a:p>
            <a:pPr>
              <a:lnSpc>
                <a:spcPct val="100000"/>
              </a:lnSpc>
            </a:pPr>
            <a:r>
              <a:rPr lang="en-GB" sz="2100" dirty="0"/>
              <a:t>This PWM circuit will operate at a frequency of 50 kHz.</a:t>
            </a:r>
          </a:p>
        </p:txBody>
      </p:sp>
      <p:sp>
        <p:nvSpPr>
          <p:cNvPr id="2" name="Content Placeholder 11">
            <a:extLst>
              <a:ext uri="{FF2B5EF4-FFF2-40B4-BE49-F238E27FC236}">
                <a16:creationId xmlns:a16="http://schemas.microsoft.com/office/drawing/2014/main" id="{F1F2DFB1-5CAD-72DF-474D-26EE2334ED7F}"/>
              </a:ext>
            </a:extLst>
          </p:cNvPr>
          <p:cNvSpPr txBox="1">
            <a:spLocks/>
          </p:cNvSpPr>
          <p:nvPr/>
        </p:nvSpPr>
        <p:spPr>
          <a:xfrm>
            <a:off x="411859" y="6459426"/>
            <a:ext cx="4706406" cy="1734548"/>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gn="l" rtl="0">
              <a:spcBef>
                <a:spcPts val="0"/>
              </a:spcBef>
              <a:spcAft>
                <a:spcPts val="0"/>
              </a:spcAft>
            </a:pPr>
            <a:r>
              <a:rPr lang="en-GB" sz="2000" dirty="0"/>
              <a:t>Complete the table on the </a:t>
            </a:r>
            <a:br>
              <a:rPr lang="en-GB" sz="2000" dirty="0"/>
            </a:br>
            <a:r>
              <a:rPr lang="en-GB" sz="2000" dirty="0"/>
              <a:t>activity sheet to show the duty cycles for a range of tool head motor speeds.</a:t>
            </a:r>
          </a:p>
        </p:txBody>
      </p:sp>
      <p:pic>
        <p:nvPicPr>
          <p:cNvPr id="4" name="Picture 3">
            <a:extLst>
              <a:ext uri="{FF2B5EF4-FFF2-40B4-BE49-F238E27FC236}">
                <a16:creationId xmlns:a16="http://schemas.microsoft.com/office/drawing/2014/main" id="{052FB5AA-8E92-F486-D95A-9490768AF3DA}"/>
              </a:ext>
            </a:extLst>
          </p:cNvPr>
          <p:cNvPicPr>
            <a:picLocks noChangeAspect="1"/>
          </p:cNvPicPr>
          <p:nvPr/>
        </p:nvPicPr>
        <p:blipFill>
          <a:blip r:embed="rId3"/>
          <a:stretch>
            <a:fillRect/>
          </a:stretch>
        </p:blipFill>
        <p:spPr>
          <a:xfrm>
            <a:off x="3746163" y="5879898"/>
            <a:ext cx="1016000" cy="990600"/>
          </a:xfrm>
          <a:prstGeom prst="rect">
            <a:avLst/>
          </a:prstGeom>
        </p:spPr>
      </p:pic>
      <p:sp>
        <p:nvSpPr>
          <p:cNvPr id="6" name="Slide Number Placeholder 5">
            <a:extLst>
              <a:ext uri="{FF2B5EF4-FFF2-40B4-BE49-F238E27FC236}">
                <a16:creationId xmlns:a16="http://schemas.microsoft.com/office/drawing/2014/main" id="{3429CBC8-0DBF-F969-D721-6BBCFC656DA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dirty="0">
              <a:solidFill>
                <a:schemeClr val="bg1"/>
              </a:solidFill>
            </a:endParaRPr>
          </a:p>
        </p:txBody>
      </p:sp>
      <p:sp>
        <p:nvSpPr>
          <p:cNvPr id="8" name="Footer Placeholder 3">
            <a:extLst>
              <a:ext uri="{FF2B5EF4-FFF2-40B4-BE49-F238E27FC236}">
                <a16:creationId xmlns:a16="http://schemas.microsoft.com/office/drawing/2014/main" id="{14E9C4BA-496B-BE0E-4ECF-E9F5E619170F}"/>
              </a:ext>
            </a:extLst>
          </p:cNvPr>
          <p:cNvSpPr txBox="1">
            <a:spLocks/>
          </p:cNvSpPr>
          <p:nvPr/>
        </p:nvSpPr>
        <p:spPr>
          <a:xfrm>
            <a:off x="11558528" y="680297"/>
            <a:ext cx="4363604"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a:solidFill>
                  <a:schemeClr val="bg1"/>
                </a:solidFill>
              </a:rPr>
              <a:t>4. Pulse width modulation</a:t>
            </a:r>
            <a:endParaRPr lang="en-US" dirty="0">
              <a:solidFill>
                <a:schemeClr val="bg1"/>
              </a:solidFill>
            </a:endParaRPr>
          </a:p>
        </p:txBody>
      </p:sp>
      <p:pic>
        <p:nvPicPr>
          <p:cNvPr id="13" name="Picture 12">
            <a:extLst>
              <a:ext uri="{FF2B5EF4-FFF2-40B4-BE49-F238E27FC236}">
                <a16:creationId xmlns:a16="http://schemas.microsoft.com/office/drawing/2014/main" id="{377F145D-F237-E27B-D80D-72AFB6EAB0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2757" y="225623"/>
            <a:ext cx="914525" cy="902949"/>
          </a:xfrm>
          <a:prstGeom prst="rect">
            <a:avLst/>
          </a:prstGeom>
        </p:spPr>
      </p:pic>
    </p:spTree>
    <p:extLst>
      <p:ext uri="{BB962C8B-B14F-4D97-AF65-F5344CB8AC3E}">
        <p14:creationId xmlns:p14="http://schemas.microsoft.com/office/powerpoint/2010/main" val="1901245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2">
            <a:extLst>
              <a:ext uri="{FF2B5EF4-FFF2-40B4-BE49-F238E27FC236}">
                <a16:creationId xmlns:a16="http://schemas.microsoft.com/office/drawing/2014/main" id="{B37F79AB-E86B-47D4-05C7-3781CFE6A2B0}"/>
              </a:ext>
            </a:extLst>
          </p:cNvPr>
          <p:cNvSpPr>
            <a:spLocks noGrp="1"/>
          </p:cNvSpPr>
          <p:nvPr>
            <p:ph type="title"/>
          </p:nvPr>
        </p:nvSpPr>
        <p:spPr/>
        <p:txBody>
          <a:bodyPr/>
          <a:lstStyle/>
          <a:p>
            <a:r>
              <a:rPr lang="en-US" spc="-80" dirty="0"/>
              <a:t>Applying pulse width </a:t>
            </a:r>
            <a:br>
              <a:rPr lang="en-US" spc="-80" dirty="0"/>
            </a:br>
            <a:r>
              <a:rPr lang="en-US" spc="-80" dirty="0"/>
              <a:t>modulation: servo motors</a:t>
            </a:r>
          </a:p>
        </p:txBody>
      </p:sp>
      <mc:AlternateContent xmlns:mc="http://schemas.openxmlformats.org/markup-compatibility/2006" xmlns:a14="http://schemas.microsoft.com/office/drawing/2010/main">
        <mc:Choice Requires="a14">
          <p:sp>
            <p:nvSpPr>
              <p:cNvPr id="45" name="Content Placeholder 44">
                <a:extLst>
                  <a:ext uri="{FF2B5EF4-FFF2-40B4-BE49-F238E27FC236}">
                    <a16:creationId xmlns:a16="http://schemas.microsoft.com/office/drawing/2014/main" id="{E8A16C48-A2B0-4176-16F8-751F07DE1E03}"/>
                  </a:ext>
                </a:extLst>
              </p:cNvPr>
              <p:cNvSpPr>
                <a:spLocks noGrp="1"/>
              </p:cNvSpPr>
              <p:nvPr>
                <p:ph idx="4294967295"/>
              </p:nvPr>
            </p:nvSpPr>
            <p:spPr>
              <a:xfrm>
                <a:off x="448433" y="3000375"/>
                <a:ext cx="7718425" cy="2627313"/>
              </a:xfrm>
            </p:spPr>
            <p:txBody>
              <a:bodyPr/>
              <a:lstStyle/>
              <a:p>
                <a:pPr>
                  <a:lnSpc>
                    <a:spcPct val="100000"/>
                  </a:lnSpc>
                </a:pPr>
                <a:r>
                  <a:rPr lang="en-GB" sz="2100" dirty="0"/>
                  <a:t>The tool head is controlled by a servo motor that can move from 0</a:t>
                </a:r>
                <a14:m>
                  <m:oMath xmlns:m="http://schemas.openxmlformats.org/officeDocument/2006/math">
                    <m:r>
                      <a:rPr lang="en-GB" sz="2100" i="1" dirty="0">
                        <a:latin typeface="Cambria Math" panose="02040503050406030204" pitchFamily="18" charset="0"/>
                        <a:ea typeface="Cambria Math" panose="02040503050406030204" pitchFamily="18" charset="0"/>
                      </a:rPr>
                      <m:t>°</m:t>
                    </m:r>
                  </m:oMath>
                </a14:m>
                <a:r>
                  <a:rPr lang="en-GB" sz="2100" dirty="0"/>
                  <a:t> to 180</a:t>
                </a:r>
                <a14:m>
                  <m:oMath xmlns:m="http://schemas.openxmlformats.org/officeDocument/2006/math">
                    <m:r>
                      <a:rPr lang="en-GB" sz="2100" i="1" dirty="0" smtClean="0">
                        <a:latin typeface="Cambria Math" panose="02040503050406030204" pitchFamily="18" charset="0"/>
                        <a:ea typeface="Cambria Math" panose="02040503050406030204" pitchFamily="18" charset="0"/>
                      </a:rPr>
                      <m:t>°</m:t>
                    </m:r>
                  </m:oMath>
                </a14:m>
                <a:r>
                  <a:rPr lang="en-GB" sz="2100" dirty="0"/>
                  <a:t>, with a resting position of 90</a:t>
                </a:r>
                <a14:m>
                  <m:oMath xmlns:m="http://schemas.openxmlformats.org/officeDocument/2006/math">
                    <m:r>
                      <a:rPr lang="en-GB" sz="2100" i="1" dirty="0">
                        <a:latin typeface="Cambria Math" panose="02040503050406030204" pitchFamily="18" charset="0"/>
                        <a:ea typeface="Cambria Math" panose="02040503050406030204" pitchFamily="18" charset="0"/>
                      </a:rPr>
                      <m:t>°</m:t>
                    </m:r>
                  </m:oMath>
                </a14:m>
                <a:r>
                  <a:rPr lang="en-GB" sz="2100" dirty="0"/>
                  <a:t>.</a:t>
                </a:r>
              </a:p>
              <a:p>
                <a:pPr>
                  <a:lnSpc>
                    <a:spcPct val="100000"/>
                  </a:lnSpc>
                </a:pPr>
                <a:r>
                  <a:rPr lang="en-GB" sz="2100" dirty="0"/>
                  <a:t>The PWM signal for the servo has a frequency of 100 Hz.</a:t>
                </a:r>
              </a:p>
              <a:p>
                <a:pPr>
                  <a:lnSpc>
                    <a:spcPct val="100000"/>
                  </a:lnSpc>
                </a:pPr>
                <a:r>
                  <a:rPr lang="en-GB" sz="2100" dirty="0"/>
                  <a:t>The pulse width for the three key positions is 1 </a:t>
                </a:r>
                <a:r>
                  <a:rPr lang="en-GB" sz="2100" dirty="0" err="1"/>
                  <a:t>ms</a:t>
                </a:r>
                <a:r>
                  <a:rPr lang="en-GB" sz="2100" dirty="0"/>
                  <a:t> (0</a:t>
                </a:r>
                <a14:m>
                  <m:oMath xmlns:m="http://schemas.openxmlformats.org/officeDocument/2006/math">
                    <m:r>
                      <a:rPr lang="en-GB" sz="2100" i="1" dirty="0">
                        <a:latin typeface="Cambria Math" panose="02040503050406030204" pitchFamily="18" charset="0"/>
                        <a:ea typeface="Cambria Math" panose="02040503050406030204" pitchFamily="18" charset="0"/>
                      </a:rPr>
                      <m:t>°</m:t>
                    </m:r>
                  </m:oMath>
                </a14:m>
                <a:r>
                  <a:rPr lang="en-GB" sz="2100" dirty="0"/>
                  <a:t>), 1.5 ms (90</a:t>
                </a:r>
                <a14:m>
                  <m:oMath xmlns:m="http://schemas.openxmlformats.org/officeDocument/2006/math">
                    <m:r>
                      <a:rPr lang="en-GB" sz="2100" i="1" dirty="0">
                        <a:latin typeface="Cambria Math" panose="02040503050406030204" pitchFamily="18" charset="0"/>
                        <a:ea typeface="Cambria Math" panose="02040503050406030204" pitchFamily="18" charset="0"/>
                      </a:rPr>
                      <m:t>°</m:t>
                    </m:r>
                  </m:oMath>
                </a14:m>
                <a:r>
                  <a:rPr lang="en-GB" sz="2100" dirty="0"/>
                  <a:t>) and 2 </a:t>
                </a:r>
                <a:r>
                  <a:rPr lang="en-GB" sz="2100" dirty="0" err="1"/>
                  <a:t>ms</a:t>
                </a:r>
                <a:r>
                  <a:rPr lang="en-GB" sz="2100" dirty="0"/>
                  <a:t> (180</a:t>
                </a:r>
                <a14:m>
                  <m:oMath xmlns:m="http://schemas.openxmlformats.org/officeDocument/2006/math">
                    <m:r>
                      <a:rPr lang="en-GB" sz="2100" i="1" dirty="0" smtClean="0">
                        <a:latin typeface="Cambria Math" panose="02040503050406030204" pitchFamily="18" charset="0"/>
                        <a:ea typeface="Cambria Math" panose="02040503050406030204" pitchFamily="18" charset="0"/>
                      </a:rPr>
                      <m:t>°</m:t>
                    </m:r>
                  </m:oMath>
                </a14:m>
                <a:r>
                  <a:rPr lang="en-GB" sz="2100" dirty="0"/>
                  <a:t>).</a:t>
                </a:r>
              </a:p>
            </p:txBody>
          </p:sp>
        </mc:Choice>
        <mc:Fallback xmlns="">
          <p:sp>
            <p:nvSpPr>
              <p:cNvPr id="45" name="Content Placeholder 44">
                <a:extLst>
                  <a:ext uri="{FF2B5EF4-FFF2-40B4-BE49-F238E27FC236}">
                    <a16:creationId xmlns:a16="http://schemas.microsoft.com/office/drawing/2014/main" id="{E8A16C48-A2B0-4176-16F8-751F07DE1E03}"/>
                  </a:ext>
                </a:extLst>
              </p:cNvPr>
              <p:cNvSpPr>
                <a:spLocks noGrp="1" noRot="1" noChangeAspect="1" noMove="1" noResize="1" noEditPoints="1" noAdjustHandles="1" noChangeArrowheads="1" noChangeShapeType="1" noTextEdit="1"/>
              </p:cNvSpPr>
              <p:nvPr>
                <p:ph idx="4294967295"/>
              </p:nvPr>
            </p:nvSpPr>
            <p:spPr>
              <a:xfrm>
                <a:off x="448433" y="3000375"/>
                <a:ext cx="7718425" cy="2627313"/>
              </a:xfrm>
              <a:blipFill>
                <a:blip r:embed="rId3"/>
                <a:stretch>
                  <a:fillRect l="-985" t="-1442" r="-1806"/>
                </a:stretch>
              </a:blipFill>
            </p:spPr>
            <p:txBody>
              <a:bodyPr/>
              <a:lstStyle/>
              <a:p>
                <a:r>
                  <a:rPr lang="en-US">
                    <a:noFill/>
                  </a:rPr>
                  <a:t> </a:t>
                </a:r>
              </a:p>
            </p:txBody>
          </p:sp>
        </mc:Fallback>
      </mc:AlternateContent>
      <p:sp>
        <p:nvSpPr>
          <p:cNvPr id="2" name="Content Placeholder 11">
            <a:extLst>
              <a:ext uri="{FF2B5EF4-FFF2-40B4-BE49-F238E27FC236}">
                <a16:creationId xmlns:a16="http://schemas.microsoft.com/office/drawing/2014/main" id="{F1F2DFB1-5CAD-72DF-474D-26EE2334ED7F}"/>
              </a:ext>
            </a:extLst>
          </p:cNvPr>
          <p:cNvSpPr txBox="1">
            <a:spLocks/>
          </p:cNvSpPr>
          <p:nvPr/>
        </p:nvSpPr>
        <p:spPr>
          <a:xfrm>
            <a:off x="561972" y="5772331"/>
            <a:ext cx="6653240" cy="2402069"/>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lvl="0" indent="-342900" algn="l" rtl="0">
              <a:spcBef>
                <a:spcPts val="0"/>
              </a:spcBef>
              <a:spcAft>
                <a:spcPts val="0"/>
              </a:spcAft>
              <a:buSzPct val="70000"/>
              <a:buFont typeface="Arial" panose="020B0604020202020204" pitchFamily="34" charset="0"/>
              <a:buChar char="•"/>
            </a:pPr>
            <a:r>
              <a:rPr lang="en-GB" sz="2000" dirty="0"/>
              <a:t>Calculate the pulse width for the </a:t>
            </a:r>
            <a:br>
              <a:rPr lang="en-GB" sz="2000" dirty="0"/>
            </a:br>
            <a:r>
              <a:rPr lang="en-GB" sz="2000" dirty="0"/>
              <a:t>intermediate positions listed on the activity sheet.</a:t>
            </a:r>
          </a:p>
          <a:p>
            <a:pPr marL="342900" lvl="0" indent="-342900" algn="l" rtl="0">
              <a:spcBef>
                <a:spcPts val="0"/>
              </a:spcBef>
              <a:spcAft>
                <a:spcPts val="0"/>
              </a:spcAft>
              <a:buSzPct val="70000"/>
              <a:buFont typeface="Arial" panose="020B0604020202020204" pitchFamily="34" charset="0"/>
              <a:buChar char="•"/>
            </a:pPr>
            <a:endParaRPr lang="en-GB" sz="2000" dirty="0"/>
          </a:p>
          <a:p>
            <a:pPr marL="342900" lvl="0" indent="-342900" algn="l" rtl="0">
              <a:spcBef>
                <a:spcPts val="0"/>
              </a:spcBef>
              <a:spcAft>
                <a:spcPts val="0"/>
              </a:spcAft>
              <a:buSzPct val="70000"/>
              <a:buFont typeface="Arial" panose="020B0604020202020204" pitchFamily="34" charset="0"/>
              <a:buChar char="•"/>
            </a:pPr>
            <a:r>
              <a:rPr lang="en-GB" sz="2000" dirty="0"/>
              <a:t>If the microcontroller has an 8-bit (256 step) resolution, what is in principle the smallest increment by which the servo motor can rotate?</a:t>
            </a:r>
          </a:p>
          <a:p>
            <a:pPr marL="342900" lvl="0" indent="-342900" algn="l" rtl="0">
              <a:spcBef>
                <a:spcPts val="0"/>
              </a:spcBef>
              <a:spcAft>
                <a:spcPts val="0"/>
              </a:spcAft>
              <a:buSzPct val="70000"/>
              <a:buFont typeface="Arial" panose="020B0604020202020204" pitchFamily="34" charset="0"/>
              <a:buChar char="•"/>
            </a:pPr>
            <a:endParaRPr lang="en-GB" sz="2000" dirty="0"/>
          </a:p>
        </p:txBody>
      </p:sp>
      <p:pic>
        <p:nvPicPr>
          <p:cNvPr id="4" name="Picture 3">
            <a:extLst>
              <a:ext uri="{FF2B5EF4-FFF2-40B4-BE49-F238E27FC236}">
                <a16:creationId xmlns:a16="http://schemas.microsoft.com/office/drawing/2014/main" id="{45634C0F-5211-A99A-A14E-013B27526FEA}"/>
              </a:ext>
            </a:extLst>
          </p:cNvPr>
          <p:cNvPicPr>
            <a:picLocks noChangeAspect="1"/>
          </p:cNvPicPr>
          <p:nvPr/>
        </p:nvPicPr>
        <p:blipFill>
          <a:blip r:embed="rId4"/>
          <a:stretch>
            <a:fillRect/>
          </a:stretch>
        </p:blipFill>
        <p:spPr>
          <a:xfrm>
            <a:off x="5641213" y="5208154"/>
            <a:ext cx="1016000" cy="990600"/>
          </a:xfrm>
          <a:prstGeom prst="rect">
            <a:avLst/>
          </a:prstGeom>
        </p:spPr>
      </p:pic>
      <p:sp>
        <p:nvSpPr>
          <p:cNvPr id="3" name="Slide Number Placeholder 5">
            <a:extLst>
              <a:ext uri="{FF2B5EF4-FFF2-40B4-BE49-F238E27FC236}">
                <a16:creationId xmlns:a16="http://schemas.microsoft.com/office/drawing/2014/main" id="{AC7A4626-0DDB-1996-934E-BC8DBF2965B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15</a:t>
            </a:fld>
            <a:endParaRPr lang="en-US" b="0" dirty="0">
              <a:solidFill>
                <a:schemeClr val="bg1"/>
              </a:solidFill>
            </a:endParaRPr>
          </a:p>
        </p:txBody>
      </p:sp>
      <p:sp>
        <p:nvSpPr>
          <p:cNvPr id="6" name="Footer Placeholder 3">
            <a:extLst>
              <a:ext uri="{FF2B5EF4-FFF2-40B4-BE49-F238E27FC236}">
                <a16:creationId xmlns:a16="http://schemas.microsoft.com/office/drawing/2014/main" id="{AD18B313-8DD2-15B9-0478-B90FDCED1783}"/>
              </a:ext>
            </a:extLst>
          </p:cNvPr>
          <p:cNvSpPr txBox="1">
            <a:spLocks/>
          </p:cNvSpPr>
          <p:nvPr/>
        </p:nvSpPr>
        <p:spPr>
          <a:xfrm>
            <a:off x="11558528" y="680297"/>
            <a:ext cx="4363604"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4. Pulse width modulation</a:t>
            </a:r>
            <a:endParaRPr lang="en-US" dirty="0"/>
          </a:p>
        </p:txBody>
      </p:sp>
      <p:pic>
        <p:nvPicPr>
          <p:cNvPr id="12" name="Picture 11">
            <a:extLst>
              <a:ext uri="{FF2B5EF4-FFF2-40B4-BE49-F238E27FC236}">
                <a16:creationId xmlns:a16="http://schemas.microsoft.com/office/drawing/2014/main" id="{BE9D7417-B19E-0D5A-D5D1-98B74E503A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3029" y="225622"/>
            <a:ext cx="926102" cy="902949"/>
          </a:xfrm>
          <a:prstGeom prst="rect">
            <a:avLst/>
          </a:prstGeom>
        </p:spPr>
      </p:pic>
      <p:sp>
        <p:nvSpPr>
          <p:cNvPr id="7" name="Google Shape;539;p3">
            <a:extLst>
              <a:ext uri="{FF2B5EF4-FFF2-40B4-BE49-F238E27FC236}">
                <a16:creationId xmlns:a16="http://schemas.microsoft.com/office/drawing/2014/main" id="{04A31CF1-39B8-43EF-3AA0-E26CA028B9A4}"/>
              </a:ext>
            </a:extLst>
          </p:cNvPr>
          <p:cNvSpPr txBox="1"/>
          <p:nvPr/>
        </p:nvSpPr>
        <p:spPr>
          <a:xfrm>
            <a:off x="448433"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4070342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Graphical user interface, text&#10;&#10;Description automatically generated">
            <a:extLst>
              <a:ext uri="{FF2B5EF4-FFF2-40B4-BE49-F238E27FC236}">
                <a16:creationId xmlns:a16="http://schemas.microsoft.com/office/drawing/2014/main" id="{DF6FAE68-E032-720C-EDA6-DEFD0AAB2F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141" y="1998581"/>
            <a:ext cx="6735690" cy="3654874"/>
          </a:xfrm>
          <a:prstGeom prst="rect">
            <a:avLst/>
          </a:prstGeom>
        </p:spPr>
      </p:pic>
      <p:sp>
        <p:nvSpPr>
          <p:cNvPr id="4" name="Content Placeholder 11">
            <a:extLst>
              <a:ext uri="{FF2B5EF4-FFF2-40B4-BE49-F238E27FC236}">
                <a16:creationId xmlns:a16="http://schemas.microsoft.com/office/drawing/2014/main" id="{6147A77C-C618-771C-BC28-2B88DF6B5CB6}"/>
              </a:ext>
            </a:extLst>
          </p:cNvPr>
          <p:cNvSpPr txBox="1">
            <a:spLocks/>
          </p:cNvSpPr>
          <p:nvPr/>
        </p:nvSpPr>
        <p:spPr>
          <a:xfrm>
            <a:off x="11021185" y="2174042"/>
            <a:ext cx="4799011" cy="4967794"/>
          </a:xfrm>
          <a:prstGeom prst="rect">
            <a:avLst/>
          </a:prstGeom>
          <a:ln w="28575">
            <a:gradFill flip="none" rotWithShape="1">
              <a:gsLst>
                <a:gs pos="100000">
                  <a:srgbClr val="24D6D1"/>
                </a:gs>
                <a:gs pos="18000">
                  <a:srgbClr val="22166B"/>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a:lnSpc>
                <a:spcPts val="1800"/>
              </a:lnSpc>
              <a:spcBef>
                <a:spcPts val="0"/>
              </a:spcBef>
              <a:buSzPts val="1400"/>
            </a:pPr>
            <a:r>
              <a:rPr lang="en-GB" sz="2400" b="1" dirty="0">
                <a:latin typeface="Arial"/>
                <a:cs typeface="Arial"/>
              </a:rPr>
              <a:t>9c. Servo motor</a:t>
            </a:r>
          </a:p>
          <a:p>
            <a:pPr marL="139700">
              <a:lnSpc>
                <a:spcPts val="1800"/>
              </a:lnSpc>
              <a:spcBef>
                <a:spcPts val="0"/>
              </a:spcBef>
              <a:buSzPts val="1400"/>
            </a:pPr>
            <a:endParaRPr lang="en-GB" sz="2400" b="1" dirty="0">
              <a:latin typeface="Arial"/>
              <a:cs typeface="Arial"/>
            </a:endParaRPr>
          </a:p>
          <a:p>
            <a:pPr marL="139700" algn="ctr">
              <a:lnSpc>
                <a:spcPts val="1800"/>
              </a:lnSpc>
              <a:spcBef>
                <a:spcPts val="600"/>
              </a:spcBef>
              <a:buSzPts val="1400"/>
            </a:pPr>
            <a:r>
              <a:rPr lang="en-GB" sz="1800" b="1" dirty="0">
                <a:latin typeface="Arial"/>
                <a:cs typeface="Arial"/>
              </a:rPr>
              <a:t>Angle                                  Pulse width</a:t>
            </a:r>
            <a:endParaRPr lang="en-GB" sz="1800" dirty="0">
              <a:latin typeface="Arial"/>
              <a:cs typeface="Arial"/>
            </a:endParaRPr>
          </a:p>
          <a:p>
            <a:pPr marL="139700" algn="r">
              <a:lnSpc>
                <a:spcPts val="1800"/>
              </a:lnSpc>
              <a:spcBef>
                <a:spcPts val="600"/>
              </a:spcBef>
            </a:pPr>
            <a:r>
              <a:rPr lang="en-GB" sz="1800" dirty="0">
                <a:latin typeface="Arial"/>
                <a:cs typeface="Arial"/>
              </a:rPr>
              <a:t> </a:t>
            </a:r>
            <a:r>
              <a:rPr lang="en-GB" sz="1800" dirty="0" err="1">
                <a:latin typeface="Arial"/>
                <a:cs typeface="Arial"/>
              </a:rPr>
              <a:t>ms</a:t>
            </a:r>
            <a:r>
              <a:rPr lang="en-GB" sz="1800" dirty="0">
                <a:latin typeface="Arial"/>
                <a:cs typeface="Arial"/>
              </a:rPr>
              <a:t> (4dp)</a:t>
            </a:r>
            <a:endParaRPr lang="en-GB" dirty="0">
              <a:latin typeface="Arial"/>
              <a:cs typeface="Arial"/>
            </a:endParaRPr>
          </a:p>
          <a:p>
            <a:pPr marL="139700" lvl="0" algn="ctr">
              <a:lnSpc>
                <a:spcPts val="1800"/>
              </a:lnSpc>
              <a:spcBef>
                <a:spcPts val="600"/>
              </a:spcBef>
              <a:buSzPts val="1400"/>
            </a:pPr>
            <a:br>
              <a:rPr lang="en-GB" sz="1800" b="1" dirty="0"/>
            </a:br>
            <a:endParaRPr lang="en-GB" sz="1800" dirty="0"/>
          </a:p>
          <a:p>
            <a:pPr marL="139700" lvl="0">
              <a:lnSpc>
                <a:spcPts val="1800"/>
              </a:lnSpc>
              <a:spcBef>
                <a:spcPts val="0"/>
              </a:spcBef>
              <a:buSzPts val="1400"/>
            </a:pPr>
            <a:r>
              <a:rPr lang="en-GB" sz="1800" dirty="0"/>
              <a:t>		              		</a:t>
            </a:r>
          </a:p>
        </p:txBody>
      </p:sp>
      <p:sp>
        <p:nvSpPr>
          <p:cNvPr id="7" name="Title 6">
            <a:extLst>
              <a:ext uri="{FF2B5EF4-FFF2-40B4-BE49-F238E27FC236}">
                <a16:creationId xmlns:a16="http://schemas.microsoft.com/office/drawing/2014/main" id="{AA18C970-2EA6-7558-57A6-03306AEE6EA1}"/>
              </a:ext>
            </a:extLst>
          </p:cNvPr>
          <p:cNvSpPr>
            <a:spLocks noGrp="1"/>
          </p:cNvSpPr>
          <p:nvPr>
            <p:ph type="title"/>
          </p:nvPr>
        </p:nvSpPr>
        <p:spPr>
          <a:xfrm>
            <a:off x="411857" y="1445908"/>
            <a:ext cx="2739557" cy="728133"/>
          </a:xfrm>
        </p:spPr>
        <p:txBody>
          <a:bodyPr/>
          <a:lstStyle/>
          <a:p>
            <a:r>
              <a:rPr lang="en-GB" dirty="0"/>
              <a:t>Answers</a:t>
            </a:r>
            <a:endParaRPr lang="en-US" dirty="0"/>
          </a:p>
        </p:txBody>
      </p:sp>
      <p:sp>
        <p:nvSpPr>
          <p:cNvPr id="17" name="Content Placeholder 11">
            <a:extLst>
              <a:ext uri="{FF2B5EF4-FFF2-40B4-BE49-F238E27FC236}">
                <a16:creationId xmlns:a16="http://schemas.microsoft.com/office/drawing/2014/main" id="{257BC4E2-32C2-3D4E-E493-3343A5EFE9A7}"/>
              </a:ext>
            </a:extLst>
          </p:cNvPr>
          <p:cNvSpPr txBox="1">
            <a:spLocks/>
          </p:cNvSpPr>
          <p:nvPr/>
        </p:nvSpPr>
        <p:spPr>
          <a:xfrm>
            <a:off x="5844132" y="2174041"/>
            <a:ext cx="4799011" cy="4967795"/>
          </a:xfrm>
          <a:prstGeom prst="rect">
            <a:avLst/>
          </a:prstGeom>
          <a:ln w="28575">
            <a:gradFill flip="none" rotWithShape="1">
              <a:gsLst>
                <a:gs pos="100000">
                  <a:srgbClr val="24D6D1"/>
                </a:gs>
                <a:gs pos="18000">
                  <a:srgbClr val="22166B"/>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a:lnSpc>
                <a:spcPts val="1800"/>
              </a:lnSpc>
              <a:spcBef>
                <a:spcPts val="0"/>
              </a:spcBef>
              <a:buSzPts val="1400"/>
            </a:pPr>
            <a:r>
              <a:rPr lang="en-GB" sz="2400" b="1" dirty="0">
                <a:latin typeface="Arial"/>
                <a:cs typeface="Arial"/>
              </a:rPr>
              <a:t>9b. Tool head motor</a:t>
            </a:r>
          </a:p>
          <a:p>
            <a:pPr marL="139700" lvl="0" algn="ctr">
              <a:lnSpc>
                <a:spcPts val="1800"/>
              </a:lnSpc>
              <a:spcBef>
                <a:spcPts val="0"/>
              </a:spcBef>
              <a:spcAft>
                <a:spcPts val="600"/>
              </a:spcAft>
              <a:buSzPts val="1400"/>
            </a:pPr>
            <a:br>
              <a:rPr lang="en-GB" sz="1800" dirty="0"/>
            </a:br>
            <a:br>
              <a:rPr lang="en-GB" sz="1800" b="1" dirty="0"/>
            </a:br>
            <a:br>
              <a:rPr lang="en-GB" sz="1800" b="1" dirty="0"/>
            </a:br>
            <a:r>
              <a:rPr lang="en-GB" sz="1800" b="1" dirty="0"/>
              <a:t>    </a:t>
            </a:r>
            <a:r>
              <a:rPr lang="en-GB" sz="1800" dirty="0"/>
              <a:t>rpm	      % (2dp)	             </a:t>
            </a:r>
            <a:r>
              <a:rPr lang="en-GB" sz="1800" dirty="0" err="1"/>
              <a:t>ms</a:t>
            </a:r>
            <a:r>
              <a:rPr lang="en-GB" sz="1800" dirty="0"/>
              <a:t> (4dp)</a:t>
            </a:r>
            <a:br>
              <a:rPr lang="en-GB" sz="1800" dirty="0"/>
            </a:br>
            <a:endParaRPr lang="en-GB" sz="1800" dirty="0"/>
          </a:p>
          <a:p>
            <a:pPr marL="139700" lvl="0">
              <a:lnSpc>
                <a:spcPts val="1800"/>
              </a:lnSpc>
              <a:spcBef>
                <a:spcPts val="0"/>
              </a:spcBef>
              <a:buSzPts val="1400"/>
            </a:pPr>
            <a:r>
              <a:rPr lang="en-GB" sz="1800" dirty="0"/>
              <a:t>		</a:t>
            </a:r>
          </a:p>
        </p:txBody>
      </p:sp>
      <p:sp>
        <p:nvSpPr>
          <p:cNvPr id="25" name="Content Placeholder 11">
            <a:extLst>
              <a:ext uri="{FF2B5EF4-FFF2-40B4-BE49-F238E27FC236}">
                <a16:creationId xmlns:a16="http://schemas.microsoft.com/office/drawing/2014/main" id="{1F1808BA-4D1A-2702-B3F6-B1CC937781AD}"/>
              </a:ext>
            </a:extLst>
          </p:cNvPr>
          <p:cNvSpPr txBox="1">
            <a:spLocks/>
          </p:cNvSpPr>
          <p:nvPr/>
        </p:nvSpPr>
        <p:spPr>
          <a:xfrm>
            <a:off x="479652" y="2174041"/>
            <a:ext cx="4986438" cy="4967795"/>
          </a:xfrm>
          <a:prstGeom prst="rect">
            <a:avLst/>
          </a:prstGeom>
          <a:ln w="28575">
            <a:gradFill flip="none" rotWithShape="1">
              <a:gsLst>
                <a:gs pos="100000">
                  <a:srgbClr val="24D6D1"/>
                </a:gs>
                <a:gs pos="18000">
                  <a:srgbClr val="22166B"/>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a:lnSpc>
                <a:spcPts val="1800"/>
              </a:lnSpc>
              <a:spcBef>
                <a:spcPts val="0"/>
              </a:spcBef>
              <a:buSzPts val="1400"/>
            </a:pPr>
            <a:r>
              <a:rPr lang="en-GB" sz="2400" b="1" dirty="0">
                <a:latin typeface="Arial"/>
                <a:cs typeface="Arial"/>
              </a:rPr>
              <a:t>9a. LEDs</a:t>
            </a:r>
            <a:endParaRPr lang="en-GB" sz="2400" b="1" dirty="0"/>
          </a:p>
        </p:txBody>
      </p:sp>
      <p:sp>
        <p:nvSpPr>
          <p:cNvPr id="5" name="TextBox 4">
            <a:extLst>
              <a:ext uri="{FF2B5EF4-FFF2-40B4-BE49-F238E27FC236}">
                <a16:creationId xmlns:a16="http://schemas.microsoft.com/office/drawing/2014/main" id="{9836AE0A-26FD-CD08-0F49-58F819BE976F}"/>
              </a:ext>
            </a:extLst>
          </p:cNvPr>
          <p:cNvSpPr txBox="1"/>
          <p:nvPr/>
        </p:nvSpPr>
        <p:spPr>
          <a:xfrm>
            <a:off x="14512069" y="3566106"/>
            <a:ext cx="1206417" cy="369332"/>
          </a:xfrm>
          <a:prstGeom prst="rect">
            <a:avLst/>
          </a:prstGeom>
          <a:noFill/>
        </p:spPr>
        <p:txBody>
          <a:bodyPr wrap="square" lIns="91440" tIns="45720" rIns="91440" bIns="45720" anchor="t">
            <a:spAutoFit/>
          </a:bodyPr>
          <a:lstStyle/>
          <a:p>
            <a:pPr lvl="0">
              <a:spcBef>
                <a:spcPts val="0"/>
              </a:spcBef>
              <a:spcAft>
                <a:spcPts val="1200"/>
              </a:spcAft>
              <a:buSzPts val="1400"/>
            </a:pPr>
            <a:r>
              <a:rPr lang="en-GB" sz="1800" dirty="0">
                <a:latin typeface="Arial"/>
                <a:cs typeface="Arial"/>
              </a:rPr>
              <a:t>1.056</a:t>
            </a:r>
          </a:p>
        </p:txBody>
      </p:sp>
      <p:sp>
        <p:nvSpPr>
          <p:cNvPr id="8" name="TextBox 7">
            <a:extLst>
              <a:ext uri="{FF2B5EF4-FFF2-40B4-BE49-F238E27FC236}">
                <a16:creationId xmlns:a16="http://schemas.microsoft.com/office/drawing/2014/main" id="{BDC6EDBD-3FD3-C902-21A6-1A9208832F95}"/>
              </a:ext>
            </a:extLst>
          </p:cNvPr>
          <p:cNvSpPr txBox="1"/>
          <p:nvPr/>
        </p:nvSpPr>
        <p:spPr>
          <a:xfrm>
            <a:off x="14490275" y="4112161"/>
            <a:ext cx="1250004" cy="369332"/>
          </a:xfrm>
          <a:prstGeom prst="rect">
            <a:avLst/>
          </a:prstGeom>
          <a:noFill/>
        </p:spPr>
        <p:txBody>
          <a:bodyPr wrap="square" lIns="91440" tIns="45720" rIns="91440" bIns="45720" anchor="t">
            <a:spAutoFit/>
          </a:bodyPr>
          <a:lstStyle/>
          <a:p>
            <a:r>
              <a:rPr lang="en-GB" sz="1800" dirty="0">
                <a:latin typeface="Arial"/>
                <a:cs typeface="Arial"/>
              </a:rPr>
              <a:t>1.083</a:t>
            </a:r>
            <a:endParaRPr lang="en-GB" dirty="0">
              <a:latin typeface="Arial"/>
              <a:cs typeface="Arial"/>
            </a:endParaRPr>
          </a:p>
        </p:txBody>
      </p:sp>
      <p:sp>
        <p:nvSpPr>
          <p:cNvPr id="10" name="TextBox 9">
            <a:extLst>
              <a:ext uri="{FF2B5EF4-FFF2-40B4-BE49-F238E27FC236}">
                <a16:creationId xmlns:a16="http://schemas.microsoft.com/office/drawing/2014/main" id="{569BDABC-1E81-58CB-D0BA-C3A09D1E17AD}"/>
              </a:ext>
            </a:extLst>
          </p:cNvPr>
          <p:cNvSpPr txBox="1"/>
          <p:nvPr/>
        </p:nvSpPr>
        <p:spPr>
          <a:xfrm>
            <a:off x="14512069" y="4658216"/>
            <a:ext cx="1351495" cy="369332"/>
          </a:xfrm>
          <a:prstGeom prst="rect">
            <a:avLst/>
          </a:prstGeom>
          <a:noFill/>
        </p:spPr>
        <p:txBody>
          <a:bodyPr wrap="square" lIns="91440" tIns="45720" rIns="91440" bIns="45720" anchor="t">
            <a:spAutoFit/>
          </a:bodyPr>
          <a:lstStyle/>
          <a:p>
            <a:r>
              <a:rPr lang="en-GB" sz="1800" dirty="0">
                <a:latin typeface="Arial"/>
                <a:cs typeface="Arial"/>
              </a:rPr>
              <a:t>1.222 </a:t>
            </a:r>
            <a:endParaRPr lang="en-GB" dirty="0">
              <a:latin typeface="Arial"/>
              <a:cs typeface="Arial"/>
            </a:endParaRPr>
          </a:p>
        </p:txBody>
      </p:sp>
      <p:sp>
        <p:nvSpPr>
          <p:cNvPr id="12" name="TextBox 11">
            <a:extLst>
              <a:ext uri="{FF2B5EF4-FFF2-40B4-BE49-F238E27FC236}">
                <a16:creationId xmlns:a16="http://schemas.microsoft.com/office/drawing/2014/main" id="{AB431AC9-489F-03CB-9E69-E83D8B6BC803}"/>
              </a:ext>
            </a:extLst>
          </p:cNvPr>
          <p:cNvSpPr txBox="1"/>
          <p:nvPr/>
        </p:nvSpPr>
        <p:spPr>
          <a:xfrm>
            <a:off x="14512069" y="5204271"/>
            <a:ext cx="1132170" cy="375585"/>
          </a:xfrm>
          <a:prstGeom prst="rect">
            <a:avLst/>
          </a:prstGeom>
          <a:noFill/>
        </p:spPr>
        <p:txBody>
          <a:bodyPr wrap="square" lIns="91440" tIns="45720" rIns="91440" bIns="45720" anchor="t">
            <a:spAutoFit/>
          </a:bodyPr>
          <a:lstStyle/>
          <a:p>
            <a:r>
              <a:rPr lang="en-GB" sz="1800" dirty="0">
                <a:latin typeface="Arial"/>
                <a:cs typeface="Arial"/>
              </a:rPr>
              <a:t>1.611</a:t>
            </a:r>
            <a:endParaRPr lang="en-GB" dirty="0">
              <a:latin typeface="Arial"/>
              <a:cs typeface="Arial"/>
            </a:endParaRPr>
          </a:p>
        </p:txBody>
      </p:sp>
      <p:sp>
        <p:nvSpPr>
          <p:cNvPr id="14" name="TextBox 13">
            <a:extLst>
              <a:ext uri="{FF2B5EF4-FFF2-40B4-BE49-F238E27FC236}">
                <a16:creationId xmlns:a16="http://schemas.microsoft.com/office/drawing/2014/main" id="{A2E17205-63EB-600E-BB55-0F0129ADEF57}"/>
              </a:ext>
            </a:extLst>
          </p:cNvPr>
          <p:cNvSpPr txBox="1"/>
          <p:nvPr/>
        </p:nvSpPr>
        <p:spPr>
          <a:xfrm>
            <a:off x="14512069" y="5756577"/>
            <a:ext cx="1132170" cy="369332"/>
          </a:xfrm>
          <a:prstGeom prst="rect">
            <a:avLst/>
          </a:prstGeom>
          <a:noFill/>
        </p:spPr>
        <p:txBody>
          <a:bodyPr wrap="square" lIns="91440" tIns="45720" rIns="91440" bIns="45720" anchor="t">
            <a:spAutoFit/>
          </a:bodyPr>
          <a:lstStyle/>
          <a:p>
            <a:pPr lvl="0">
              <a:spcBef>
                <a:spcPts val="0"/>
              </a:spcBef>
              <a:buSzPts val="1400"/>
            </a:pPr>
            <a:r>
              <a:rPr lang="en-GB" sz="1800" dirty="0">
                <a:latin typeface="Arial"/>
                <a:cs typeface="Arial"/>
              </a:rPr>
              <a:t>1.917</a:t>
            </a:r>
            <a:endParaRPr lang="en-GB" dirty="0">
              <a:latin typeface="Arial"/>
              <a:cs typeface="Arial"/>
            </a:endParaRPr>
          </a:p>
        </p:txBody>
      </p:sp>
      <p:sp>
        <p:nvSpPr>
          <p:cNvPr id="6" name="TextBox 5">
            <a:extLst>
              <a:ext uri="{FF2B5EF4-FFF2-40B4-BE49-F238E27FC236}">
                <a16:creationId xmlns:a16="http://schemas.microsoft.com/office/drawing/2014/main" id="{852EF413-AAC7-8921-73FF-E7D45F1D07EE}"/>
              </a:ext>
            </a:extLst>
          </p:cNvPr>
          <p:cNvSpPr txBox="1"/>
          <p:nvPr/>
        </p:nvSpPr>
        <p:spPr>
          <a:xfrm>
            <a:off x="6186139" y="2966283"/>
            <a:ext cx="4457004" cy="369332"/>
          </a:xfrm>
          <a:prstGeom prst="rect">
            <a:avLst/>
          </a:prstGeom>
          <a:noFill/>
        </p:spPr>
        <p:txBody>
          <a:bodyPr wrap="square">
            <a:spAutoFit/>
          </a:bodyPr>
          <a:lstStyle/>
          <a:p>
            <a:r>
              <a:rPr lang="en-GB" sz="1800" b="1" dirty="0">
                <a:latin typeface="Arial" panose="020B0604020202020204" pitchFamily="34" charset="0"/>
                <a:cs typeface="Arial" panose="020B0604020202020204" pitchFamily="34" charset="0"/>
              </a:rPr>
              <a:t>Speed       Duty cycle       Pulse width</a:t>
            </a: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150BFE1-5197-DBB8-2F07-B676076FD2F5}"/>
              </a:ext>
            </a:extLst>
          </p:cNvPr>
          <p:cNvSpPr txBox="1"/>
          <p:nvPr/>
        </p:nvSpPr>
        <p:spPr>
          <a:xfrm>
            <a:off x="7950775" y="4002515"/>
            <a:ext cx="1103587" cy="3139321"/>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8.33</a:t>
            </a:r>
            <a:endParaRPr lang="en-GB"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16.66</a:t>
            </a:r>
          </a:p>
          <a:p>
            <a:endParaRPr lang="en-GB"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41.67</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66.67</a:t>
            </a:r>
            <a:endParaRPr lang="en-GB"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91.67</a:t>
            </a:r>
          </a:p>
          <a:p>
            <a:endParaRPr lang="en-GB"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E0ECD7E-B31C-10CE-22AF-02BC23786171}"/>
              </a:ext>
            </a:extLst>
          </p:cNvPr>
          <p:cNvSpPr txBox="1"/>
          <p:nvPr/>
        </p:nvSpPr>
        <p:spPr>
          <a:xfrm>
            <a:off x="6332979" y="4011746"/>
            <a:ext cx="1103587" cy="2585323"/>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1000</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2000</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5000</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8000</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11000</a:t>
            </a:r>
            <a:endParaRPr lang="en-US"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D958F0B-7726-E632-8B5E-C6E911912AD5}"/>
              </a:ext>
            </a:extLst>
          </p:cNvPr>
          <p:cNvSpPr txBox="1"/>
          <p:nvPr/>
        </p:nvSpPr>
        <p:spPr>
          <a:xfrm>
            <a:off x="9428398" y="4011745"/>
            <a:ext cx="1103587" cy="2585323"/>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0.0017</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0.0033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0.0083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0.0133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0.0183</a:t>
            </a:r>
            <a:endParaRPr lang="en-US"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075F283-B062-2FE0-7925-F11731EF241C}"/>
              </a:ext>
            </a:extLst>
          </p:cNvPr>
          <p:cNvSpPr txBox="1"/>
          <p:nvPr/>
        </p:nvSpPr>
        <p:spPr>
          <a:xfrm>
            <a:off x="11373072" y="6177862"/>
            <a:ext cx="4607429" cy="646331"/>
          </a:xfrm>
          <a:prstGeom prst="rect">
            <a:avLst/>
          </a:prstGeom>
          <a:noFill/>
        </p:spPr>
        <p:txBody>
          <a:bodyPr wrap="square">
            <a:spAutoFit/>
          </a:bodyPr>
          <a:lstStyle/>
          <a:p>
            <a:pPr marL="0" lvl="0" indent="0" algn="l" rtl="0">
              <a:spcBef>
                <a:spcPts val="1200"/>
              </a:spcBef>
              <a:spcAft>
                <a:spcPts val="1200"/>
              </a:spcAft>
              <a:buNone/>
            </a:pPr>
            <a:r>
              <a:rPr lang="en-GB" sz="1800" dirty="0">
                <a:latin typeface="Arial" panose="020B0604020202020204" pitchFamily="34" charset="0"/>
                <a:cs typeface="Arial" panose="020B0604020202020204" pitchFamily="34" charset="0"/>
              </a:rPr>
              <a:t>The maximum theoretical resolution is 90/128 = 0.7 degrees</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D35A814-D6B8-9741-F413-513C0FF64D3F}"/>
                  </a:ext>
                </a:extLst>
              </p:cNvPr>
              <p:cNvSpPr txBox="1"/>
              <p:nvPr/>
            </p:nvSpPr>
            <p:spPr>
              <a:xfrm>
                <a:off x="11542254" y="3566106"/>
                <a:ext cx="1103587" cy="341632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10</a:t>
                </a:r>
                <a14:m>
                  <m:oMath xmlns:m="http://schemas.openxmlformats.org/officeDocument/2006/math">
                    <m:r>
                      <a:rPr lang="en-GB" sz="1800" i="1" dirty="0" smtClean="0">
                        <a:latin typeface="Cambria Math" panose="02040503050406030204" pitchFamily="18" charset="0"/>
                        <a:ea typeface="Cambria Math" panose="02040503050406030204" pitchFamily="18" charset="0"/>
                      </a:rPr>
                      <m:t>°</m:t>
                    </m:r>
                  </m:oMath>
                </a14:m>
                <a:endParaRPr lang="en-GB" sz="1800" dirty="0">
                  <a:latin typeface="Arial" panose="020B0604020202020204" pitchFamily="34" charset="0"/>
                  <a:ea typeface="Cambria Math" panose="02040503050406030204" pitchFamily="18"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15</a:t>
                </a:r>
                <a14:m>
                  <m:oMath xmlns:m="http://schemas.openxmlformats.org/officeDocument/2006/math">
                    <m:r>
                      <a:rPr lang="en-GB" sz="1800" i="1" dirty="0" smtClean="0">
                        <a:latin typeface="Cambria Math" panose="02040503050406030204" pitchFamily="18" charset="0"/>
                        <a:ea typeface="Cambria Math" panose="02040503050406030204" pitchFamily="18" charset="0"/>
                      </a:rPr>
                      <m:t>°</m:t>
                    </m:r>
                  </m:oMath>
                </a14:m>
                <a:endParaRPr lang="en-GB" sz="1800" dirty="0">
                  <a:latin typeface="Arial" panose="020B0604020202020204" pitchFamily="34" charset="0"/>
                  <a:ea typeface="Cambria Math" panose="02040503050406030204" pitchFamily="18"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40</a:t>
                </a:r>
                <a14:m>
                  <m:oMath xmlns:m="http://schemas.openxmlformats.org/officeDocument/2006/math">
                    <m:r>
                      <a:rPr lang="en-GB" sz="1800" i="1" dirty="0" smtClean="0">
                        <a:latin typeface="Cambria Math" panose="02040503050406030204" pitchFamily="18" charset="0"/>
                        <a:ea typeface="Cambria Math" panose="02040503050406030204" pitchFamily="18" charset="0"/>
                      </a:rPr>
                      <m:t>°</m:t>
                    </m:r>
                  </m:oMath>
                </a14:m>
                <a:endParaRPr lang="en-GB" sz="1800" dirty="0">
                  <a:latin typeface="Arial" panose="020B0604020202020204" pitchFamily="34" charset="0"/>
                  <a:ea typeface="Cambria Math" panose="02040503050406030204" pitchFamily="18"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110</a:t>
                </a:r>
                <a14:m>
                  <m:oMath xmlns:m="http://schemas.openxmlformats.org/officeDocument/2006/math">
                    <m:r>
                      <a:rPr lang="en-GB" sz="1800" i="1" dirty="0" smtClean="0">
                        <a:latin typeface="Cambria Math" panose="02040503050406030204" pitchFamily="18" charset="0"/>
                        <a:ea typeface="Cambria Math" panose="02040503050406030204" pitchFamily="18" charset="0"/>
                      </a:rPr>
                      <m:t>°</m:t>
                    </m:r>
                  </m:oMath>
                </a14:m>
                <a:endParaRPr lang="en-GB" sz="1800" dirty="0">
                  <a:latin typeface="Arial" panose="020B0604020202020204" pitchFamily="34" charset="0"/>
                  <a:ea typeface="Cambria Math" panose="02040503050406030204" pitchFamily="18" charset="0"/>
                </a:endParaRPr>
              </a:p>
              <a:p>
                <a:endParaRPr lang="en-GB" dirty="0">
                  <a:latin typeface="Arial" panose="020B0604020202020204" pitchFamily="34" charset="0"/>
                  <a:ea typeface="Cambria Math" panose="02040503050406030204" pitchFamily="18" charset="0"/>
                </a:endParaRPr>
              </a:p>
              <a:p>
                <a:r>
                  <a:rPr lang="en-US" dirty="0">
                    <a:latin typeface="Arial" panose="020B0604020202020204" pitchFamily="34" charset="0"/>
                    <a:cs typeface="Arial" panose="020B0604020202020204" pitchFamily="34" charset="0"/>
                  </a:rPr>
                  <a:t>165</a:t>
                </a:r>
                <a14:m>
                  <m:oMath xmlns:m="http://schemas.openxmlformats.org/officeDocument/2006/math">
                    <m:r>
                      <a:rPr lang="en-GB" sz="1800" i="1" dirty="0" smtClean="0">
                        <a:latin typeface="Cambria Math" panose="02040503050406030204" pitchFamily="18" charset="0"/>
                        <a:ea typeface="Cambria Math" panose="02040503050406030204" pitchFamily="18" charset="0"/>
                      </a:rPr>
                      <m:t>°</m:t>
                    </m:r>
                  </m:oMath>
                </a14:m>
                <a:endParaRPr lang="en-GB" sz="1800" dirty="0">
                  <a:latin typeface="Arial" panose="020B0604020202020204" pitchFamily="34" charset="0"/>
                  <a:ea typeface="Cambria Math" panose="02040503050406030204" pitchFamily="18" charset="0"/>
                </a:endParaRPr>
              </a:p>
              <a:p>
                <a:endParaRPr lang="en-GB" sz="1800" dirty="0">
                  <a:latin typeface="Arial" panose="020B0604020202020204" pitchFamily="34" charset="0"/>
                  <a:ea typeface="Cambria Math" panose="02040503050406030204" pitchFamily="18"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3D35A814-D6B8-9741-F413-513C0FF64D3F}"/>
                  </a:ext>
                </a:extLst>
              </p:cNvPr>
              <p:cNvSpPr txBox="1">
                <a:spLocks noRot="1" noChangeAspect="1" noMove="1" noResize="1" noEditPoints="1" noAdjustHandles="1" noChangeArrowheads="1" noChangeShapeType="1" noTextEdit="1"/>
              </p:cNvSpPr>
              <p:nvPr/>
            </p:nvSpPr>
            <p:spPr>
              <a:xfrm>
                <a:off x="11542254" y="3566106"/>
                <a:ext cx="1103587" cy="3416320"/>
              </a:xfrm>
              <a:prstGeom prst="rect">
                <a:avLst/>
              </a:prstGeom>
              <a:blipFill>
                <a:blip r:embed="rId4"/>
                <a:stretch>
                  <a:fillRect l="-4420" t="-1071"/>
                </a:stretch>
              </a:blipFill>
            </p:spPr>
            <p:txBody>
              <a:bodyPr/>
              <a:lstStyle/>
              <a:p>
                <a:r>
                  <a:rPr lang="en-GB">
                    <a:noFill/>
                  </a:rPr>
                  <a:t> </a:t>
                </a:r>
              </a:p>
            </p:txBody>
          </p:sp>
        </mc:Fallback>
      </mc:AlternateContent>
      <p:sp>
        <p:nvSpPr>
          <p:cNvPr id="3" name="Slide Number Placeholder 5">
            <a:extLst>
              <a:ext uri="{FF2B5EF4-FFF2-40B4-BE49-F238E27FC236}">
                <a16:creationId xmlns:a16="http://schemas.microsoft.com/office/drawing/2014/main" id="{BE1452C8-E075-8C2C-9502-6CA2E75D9F1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16</a:t>
            </a:fld>
            <a:endParaRPr lang="en-US" b="0" dirty="0">
              <a:solidFill>
                <a:schemeClr val="tx1"/>
              </a:solidFill>
            </a:endParaRPr>
          </a:p>
        </p:txBody>
      </p:sp>
      <p:sp>
        <p:nvSpPr>
          <p:cNvPr id="13" name="Footer Placeholder 3">
            <a:extLst>
              <a:ext uri="{FF2B5EF4-FFF2-40B4-BE49-F238E27FC236}">
                <a16:creationId xmlns:a16="http://schemas.microsoft.com/office/drawing/2014/main" id="{E093B338-B93D-1524-9D46-C914AD382DF4}"/>
              </a:ext>
            </a:extLst>
          </p:cNvPr>
          <p:cNvSpPr txBox="1">
            <a:spLocks/>
          </p:cNvSpPr>
          <p:nvPr/>
        </p:nvSpPr>
        <p:spPr>
          <a:xfrm>
            <a:off x="11558528" y="680297"/>
            <a:ext cx="4363604"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4. Pulse width modulation</a:t>
            </a:r>
            <a:endParaRPr lang="en-US" dirty="0"/>
          </a:p>
        </p:txBody>
      </p:sp>
      <p:pic>
        <p:nvPicPr>
          <p:cNvPr id="15" name="Picture 14">
            <a:extLst>
              <a:ext uri="{FF2B5EF4-FFF2-40B4-BE49-F238E27FC236}">
                <a16:creationId xmlns:a16="http://schemas.microsoft.com/office/drawing/2014/main" id="{10DA4263-A931-11C6-2184-5328B20FE8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7176" y="5964150"/>
            <a:ext cx="2745056" cy="472833"/>
          </a:xfrm>
          <a:prstGeom prst="rect">
            <a:avLst/>
          </a:prstGeom>
        </p:spPr>
      </p:pic>
      <p:sp>
        <p:nvSpPr>
          <p:cNvPr id="2" name="TextBox 1">
            <a:extLst>
              <a:ext uri="{FF2B5EF4-FFF2-40B4-BE49-F238E27FC236}">
                <a16:creationId xmlns:a16="http://schemas.microsoft.com/office/drawing/2014/main" id="{4D10C9BB-F91B-5CA8-8B22-DEE873812EF2}"/>
              </a:ext>
            </a:extLst>
          </p:cNvPr>
          <p:cNvSpPr txBox="1"/>
          <p:nvPr/>
        </p:nvSpPr>
        <p:spPr>
          <a:xfrm>
            <a:off x="5809759" y="7256323"/>
            <a:ext cx="509226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Example: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(1000/12000) x 100% = 8.33% duty cycle.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(1/50000) x 8.33% = 0.0000017 s = 0.0017 </a:t>
            </a:r>
            <a:r>
              <a:rPr lang="en-US" dirty="0" err="1">
                <a:latin typeface="Arial" panose="020B0604020202020204" pitchFamily="34" charset="0"/>
                <a:cs typeface="Arial" panose="020B0604020202020204" pitchFamily="34" charset="0"/>
              </a:rPr>
              <a:t>ms</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8C00CEC-F0B3-5652-7B42-1CBD5B77D93A}"/>
              </a:ext>
            </a:extLst>
          </p:cNvPr>
          <p:cNvSpPr txBox="1"/>
          <p:nvPr/>
        </p:nvSpPr>
        <p:spPr>
          <a:xfrm>
            <a:off x="10966595" y="7276223"/>
            <a:ext cx="479901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Example: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(10/180) x 1 = 0.056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0.056 + 1 = 1.056 </a:t>
            </a:r>
            <a:r>
              <a:rPr lang="en-US" dirty="0" err="1">
                <a:latin typeface="Arial" panose="020B0604020202020204" pitchFamily="34" charset="0"/>
                <a:cs typeface="Arial" panose="020B0604020202020204" pitchFamily="34" charset="0"/>
              </a:rPr>
              <a:t>ms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37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F0DC04C5-E0C4-B64B-F8AC-16F91505E950}"/>
              </a:ext>
            </a:extLst>
          </p:cNvPr>
          <p:cNvSpPr>
            <a:spLocks noGrp="1"/>
          </p:cNvSpPr>
          <p:nvPr>
            <p:ph type="title"/>
          </p:nvPr>
        </p:nvSpPr>
        <p:spPr/>
        <p:txBody>
          <a:bodyPr/>
          <a:lstStyle/>
          <a:p>
            <a:r>
              <a:rPr lang="en-US" dirty="0"/>
              <a:t>Pulse width modulation at work</a:t>
            </a:r>
          </a:p>
        </p:txBody>
      </p:sp>
      <p:sp>
        <p:nvSpPr>
          <p:cNvPr id="21" name="Content Placeholder 20">
            <a:extLst>
              <a:ext uri="{FF2B5EF4-FFF2-40B4-BE49-F238E27FC236}">
                <a16:creationId xmlns:a16="http://schemas.microsoft.com/office/drawing/2014/main" id="{B9F98503-57ED-5131-45F3-59C76CA4BEFF}"/>
              </a:ext>
            </a:extLst>
          </p:cNvPr>
          <p:cNvSpPr>
            <a:spLocks noGrp="1"/>
          </p:cNvSpPr>
          <p:nvPr>
            <p:ph sz="quarter" idx="14"/>
          </p:nvPr>
        </p:nvSpPr>
        <p:spPr>
          <a:xfrm>
            <a:off x="6500904" y="2276034"/>
            <a:ext cx="2986051" cy="2986053"/>
          </a:xfrm>
        </p:spPr>
        <p:txBody>
          <a:bodyPr anchor="ctr" anchorCtr="0"/>
          <a:lstStyle/>
          <a:p>
            <a:pPr marL="0" lvl="0" indent="0" rtl="0">
              <a:spcBef>
                <a:spcPts val="0"/>
              </a:spcBef>
              <a:spcAft>
                <a:spcPts val="0"/>
              </a:spcAft>
              <a:buNone/>
            </a:pPr>
            <a:r>
              <a:rPr lang="en-GB" sz="1800" b="1" dirty="0"/>
              <a:t>Power </a:t>
            </a:r>
            <a:br>
              <a:rPr lang="en-GB" sz="1800" b="1" dirty="0"/>
            </a:br>
            <a:r>
              <a:rPr lang="en-GB" sz="1800" b="1" dirty="0"/>
              <a:t>engineer</a:t>
            </a:r>
          </a:p>
          <a:p>
            <a:pPr marL="0" lvl="0" indent="0" rtl="0">
              <a:spcBef>
                <a:spcPts val="0"/>
              </a:spcBef>
              <a:spcAft>
                <a:spcPts val="0"/>
              </a:spcAft>
              <a:buNone/>
            </a:pPr>
            <a:endParaRPr lang="en-GB" sz="1800" b="1" dirty="0"/>
          </a:p>
          <a:p>
            <a:pPr marL="0" lvl="0" indent="0" rtl="0">
              <a:spcBef>
                <a:spcPts val="0"/>
              </a:spcBef>
              <a:spcAft>
                <a:spcPts val="0"/>
              </a:spcAft>
              <a:buNone/>
            </a:pPr>
            <a:r>
              <a:rPr lang="en-GB" sz="1800" dirty="0"/>
              <a:t>PWM saves energy compared with using transformers to regulate voltage.</a:t>
            </a:r>
          </a:p>
        </p:txBody>
      </p:sp>
      <p:sp>
        <p:nvSpPr>
          <p:cNvPr id="22" name="Content Placeholder 21">
            <a:extLst>
              <a:ext uri="{FF2B5EF4-FFF2-40B4-BE49-F238E27FC236}">
                <a16:creationId xmlns:a16="http://schemas.microsoft.com/office/drawing/2014/main" id="{1C201A91-0CAA-59B8-6E5A-346F7649D8E5}"/>
              </a:ext>
            </a:extLst>
          </p:cNvPr>
          <p:cNvSpPr>
            <a:spLocks noGrp="1"/>
          </p:cNvSpPr>
          <p:nvPr>
            <p:ph sz="quarter" idx="15"/>
          </p:nvPr>
        </p:nvSpPr>
        <p:spPr>
          <a:xfrm>
            <a:off x="9793391" y="2266840"/>
            <a:ext cx="2986051" cy="2986053"/>
          </a:xfrm>
        </p:spPr>
        <p:txBody>
          <a:bodyPr anchor="ctr" anchorCtr="0"/>
          <a:lstStyle/>
          <a:p>
            <a:pPr>
              <a:spcBef>
                <a:spcPts val="1200"/>
              </a:spcBef>
            </a:pPr>
            <a:r>
              <a:rPr lang="en-US" sz="1800" b="1" dirty="0"/>
              <a:t>Buildings </a:t>
            </a:r>
            <a:br>
              <a:rPr lang="en-US" sz="1800" b="1" dirty="0"/>
            </a:br>
            <a:r>
              <a:rPr lang="en-US" sz="1800" b="1" dirty="0"/>
              <a:t>engineer</a:t>
            </a:r>
          </a:p>
          <a:p>
            <a:pPr>
              <a:spcBef>
                <a:spcPts val="1200"/>
              </a:spcBef>
            </a:pPr>
            <a:r>
              <a:rPr lang="en-US" sz="1800" dirty="0"/>
              <a:t>PWM controls the brightness of my smart lighting system.</a:t>
            </a:r>
          </a:p>
        </p:txBody>
      </p:sp>
      <p:sp>
        <p:nvSpPr>
          <p:cNvPr id="23" name="Content Placeholder 22">
            <a:extLst>
              <a:ext uri="{FF2B5EF4-FFF2-40B4-BE49-F238E27FC236}">
                <a16:creationId xmlns:a16="http://schemas.microsoft.com/office/drawing/2014/main" id="{61016039-4933-4C39-1D68-4F0706943BC7}"/>
              </a:ext>
            </a:extLst>
          </p:cNvPr>
          <p:cNvSpPr>
            <a:spLocks noGrp="1"/>
          </p:cNvSpPr>
          <p:nvPr>
            <p:ph sz="quarter" idx="16"/>
          </p:nvPr>
        </p:nvSpPr>
        <p:spPr>
          <a:xfrm>
            <a:off x="12979730" y="2378526"/>
            <a:ext cx="2986051" cy="2986053"/>
          </a:xfrm>
        </p:spPr>
        <p:txBody>
          <a:bodyPr anchor="ctr" anchorCtr="0"/>
          <a:lstStyle/>
          <a:p>
            <a:pPr>
              <a:spcBef>
                <a:spcPts val="1200"/>
              </a:spcBef>
            </a:pPr>
            <a:r>
              <a:rPr lang="en-US" sz="1800" b="1" dirty="0"/>
              <a:t>Automation </a:t>
            </a:r>
            <a:br>
              <a:rPr lang="en-US" sz="1800" b="1" dirty="0"/>
            </a:br>
            <a:r>
              <a:rPr lang="en-US" sz="1800" b="1" dirty="0"/>
              <a:t>engineer</a:t>
            </a:r>
          </a:p>
          <a:p>
            <a:pPr>
              <a:spcBef>
                <a:spcPts val="1200"/>
              </a:spcBef>
            </a:pPr>
            <a:r>
              <a:rPr lang="en-US" sz="1800" dirty="0"/>
              <a:t>PWM is used in the signals from the Internet of Things (IoT) devices that monitor our</a:t>
            </a:r>
            <a:br>
              <a:rPr lang="en-US" sz="1800" dirty="0"/>
            </a:br>
            <a:r>
              <a:rPr lang="en-US" sz="1800" dirty="0"/>
              <a:t>automated factory.</a:t>
            </a:r>
          </a:p>
        </p:txBody>
      </p:sp>
      <p:sp>
        <p:nvSpPr>
          <p:cNvPr id="24" name="Content Placeholder 23">
            <a:extLst>
              <a:ext uri="{FF2B5EF4-FFF2-40B4-BE49-F238E27FC236}">
                <a16:creationId xmlns:a16="http://schemas.microsoft.com/office/drawing/2014/main" id="{39EF08E7-A98B-C5C5-E594-7A44F82D01C8}"/>
              </a:ext>
            </a:extLst>
          </p:cNvPr>
          <p:cNvSpPr>
            <a:spLocks noGrp="1"/>
          </p:cNvSpPr>
          <p:nvPr>
            <p:ph sz="quarter" idx="17"/>
          </p:nvPr>
        </p:nvSpPr>
        <p:spPr>
          <a:xfrm>
            <a:off x="4811071" y="5330080"/>
            <a:ext cx="2986051" cy="2986053"/>
          </a:xfrm>
        </p:spPr>
        <p:txBody>
          <a:bodyPr anchor="ctr" anchorCtr="0"/>
          <a:lstStyle/>
          <a:p>
            <a:r>
              <a:rPr lang="en-US" sz="1800" b="1" dirty="0"/>
              <a:t>Robotics </a:t>
            </a:r>
            <a:br>
              <a:rPr lang="en-US" sz="1800" b="1" dirty="0"/>
            </a:br>
            <a:r>
              <a:rPr lang="en-US" sz="1800" b="1" dirty="0"/>
              <a:t>engineer</a:t>
            </a:r>
          </a:p>
          <a:p>
            <a:r>
              <a:rPr lang="en-US" sz="1800" dirty="0"/>
              <a:t>PWM signals control the speed and angle of my 6-axis robot arms.</a:t>
            </a:r>
          </a:p>
        </p:txBody>
      </p:sp>
      <p:sp>
        <p:nvSpPr>
          <p:cNvPr id="25" name="Content Placeholder 24">
            <a:extLst>
              <a:ext uri="{FF2B5EF4-FFF2-40B4-BE49-F238E27FC236}">
                <a16:creationId xmlns:a16="http://schemas.microsoft.com/office/drawing/2014/main" id="{6F67DAFC-45BA-5532-A275-729815E25387}"/>
              </a:ext>
            </a:extLst>
          </p:cNvPr>
          <p:cNvSpPr>
            <a:spLocks noGrp="1"/>
          </p:cNvSpPr>
          <p:nvPr>
            <p:ph sz="quarter" idx="18"/>
          </p:nvPr>
        </p:nvSpPr>
        <p:spPr>
          <a:xfrm>
            <a:off x="8128794" y="5354886"/>
            <a:ext cx="2986051" cy="2986053"/>
          </a:xfrm>
        </p:spPr>
        <p:txBody>
          <a:bodyPr anchor="ctr" anchorCtr="0"/>
          <a:lstStyle/>
          <a:p>
            <a:r>
              <a:rPr lang="en-US" sz="1800" b="1" dirty="0"/>
              <a:t>Maintenance engineer</a:t>
            </a:r>
          </a:p>
          <a:p>
            <a:r>
              <a:rPr lang="en-US" sz="1800" dirty="0"/>
              <a:t>PWM manages the cooling fans on our CNC machines.</a:t>
            </a:r>
          </a:p>
        </p:txBody>
      </p:sp>
      <p:sp>
        <p:nvSpPr>
          <p:cNvPr id="26" name="Content Placeholder 25">
            <a:extLst>
              <a:ext uri="{FF2B5EF4-FFF2-40B4-BE49-F238E27FC236}">
                <a16:creationId xmlns:a16="http://schemas.microsoft.com/office/drawing/2014/main" id="{EA081A2F-8CDC-6996-D50F-65C0CF5846B4}"/>
              </a:ext>
            </a:extLst>
          </p:cNvPr>
          <p:cNvSpPr>
            <a:spLocks noGrp="1"/>
          </p:cNvSpPr>
          <p:nvPr>
            <p:ph sz="quarter" idx="19"/>
          </p:nvPr>
        </p:nvSpPr>
        <p:spPr>
          <a:xfrm>
            <a:off x="11446517" y="5354886"/>
            <a:ext cx="2986051" cy="2986053"/>
          </a:xfrm>
        </p:spPr>
        <p:txBody>
          <a:bodyPr anchor="ctr" anchorCtr="0"/>
          <a:lstStyle/>
          <a:p>
            <a:r>
              <a:rPr lang="en-US" sz="1800" b="1" dirty="0"/>
              <a:t>Safety </a:t>
            </a:r>
            <a:br>
              <a:rPr lang="en-US" sz="1800" b="1" dirty="0"/>
            </a:br>
            <a:r>
              <a:rPr lang="en-US" sz="1800" b="1" dirty="0"/>
              <a:t>engineer</a:t>
            </a:r>
          </a:p>
          <a:p>
            <a:r>
              <a:rPr lang="en-US" sz="1800" dirty="0"/>
              <a:t>PWM helps to control the drones I use to inspect our sites.</a:t>
            </a:r>
          </a:p>
        </p:txBody>
      </p:sp>
      <p:sp>
        <p:nvSpPr>
          <p:cNvPr id="2" name="Content Placeholder 11">
            <a:extLst>
              <a:ext uri="{FF2B5EF4-FFF2-40B4-BE49-F238E27FC236}">
                <a16:creationId xmlns:a16="http://schemas.microsoft.com/office/drawing/2014/main" id="{C1C49588-FD42-E49F-6FD4-7B6ED8F4DAE7}"/>
              </a:ext>
            </a:extLst>
          </p:cNvPr>
          <p:cNvSpPr txBox="1">
            <a:spLocks/>
          </p:cNvSpPr>
          <p:nvPr/>
        </p:nvSpPr>
        <p:spPr>
          <a:xfrm>
            <a:off x="558817" y="4151952"/>
            <a:ext cx="3409025" cy="1828384"/>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gn="l" rtl="0">
              <a:spcBef>
                <a:spcPts val="0"/>
              </a:spcBef>
              <a:spcAft>
                <a:spcPts val="0"/>
              </a:spcAft>
              <a:buClr>
                <a:schemeClr val="dk1"/>
              </a:buClr>
              <a:buSzPts val="1800"/>
            </a:pPr>
            <a:r>
              <a:rPr lang="en-GB" dirty="0"/>
              <a:t>Where might </a:t>
            </a:r>
            <a:r>
              <a:rPr lang="en-GB" b="1" dirty="0"/>
              <a:t>you</a:t>
            </a:r>
            <a:r>
              <a:rPr lang="en-GB" dirty="0"/>
              <a:t> </a:t>
            </a:r>
            <a:br>
              <a:rPr lang="en-GB" dirty="0"/>
            </a:br>
            <a:r>
              <a:rPr lang="en-GB" dirty="0"/>
              <a:t>come across PWM control in a work environment?</a:t>
            </a:r>
          </a:p>
          <a:p>
            <a:pPr marL="114300" lvl="0" algn="l" rtl="0">
              <a:spcBef>
                <a:spcPts val="0"/>
              </a:spcBef>
              <a:spcAft>
                <a:spcPts val="0"/>
              </a:spcAft>
              <a:buClr>
                <a:schemeClr val="dk1"/>
              </a:buClr>
              <a:buSzPts val="1800"/>
            </a:pPr>
            <a:endParaRPr lang="en-GB" dirty="0"/>
          </a:p>
          <a:p>
            <a:pPr marL="114300" lvl="0" algn="l" rtl="0">
              <a:spcBef>
                <a:spcPts val="0"/>
              </a:spcBef>
              <a:spcAft>
                <a:spcPts val="0"/>
              </a:spcAft>
              <a:buClr>
                <a:schemeClr val="dk1"/>
              </a:buClr>
              <a:buSzPts val="1800"/>
            </a:pPr>
            <a:endParaRPr lang="en-GB" dirty="0"/>
          </a:p>
          <a:p>
            <a:endParaRPr lang="en-US" dirty="0"/>
          </a:p>
        </p:txBody>
      </p:sp>
      <p:pic>
        <p:nvPicPr>
          <p:cNvPr id="8" name="Picture 7">
            <a:extLst>
              <a:ext uri="{FF2B5EF4-FFF2-40B4-BE49-F238E27FC236}">
                <a16:creationId xmlns:a16="http://schemas.microsoft.com/office/drawing/2014/main" id="{B9B1E23C-117B-C781-9476-F2C3DAF5CDCE}"/>
              </a:ext>
            </a:extLst>
          </p:cNvPr>
          <p:cNvPicPr>
            <a:picLocks noChangeAspect="1"/>
          </p:cNvPicPr>
          <p:nvPr/>
        </p:nvPicPr>
        <p:blipFill>
          <a:blip r:embed="rId3"/>
          <a:stretch>
            <a:fillRect/>
          </a:stretch>
        </p:blipFill>
        <p:spPr>
          <a:xfrm>
            <a:off x="2685561" y="3518094"/>
            <a:ext cx="1016000" cy="990600"/>
          </a:xfrm>
          <a:prstGeom prst="rect">
            <a:avLst/>
          </a:prstGeom>
        </p:spPr>
      </p:pic>
      <p:sp>
        <p:nvSpPr>
          <p:cNvPr id="10" name="TextBox 9">
            <a:extLst>
              <a:ext uri="{FF2B5EF4-FFF2-40B4-BE49-F238E27FC236}">
                <a16:creationId xmlns:a16="http://schemas.microsoft.com/office/drawing/2014/main" id="{57CF33CF-2246-95E6-4B9B-4271DB132401}"/>
              </a:ext>
            </a:extLst>
          </p:cNvPr>
          <p:cNvSpPr txBox="1"/>
          <p:nvPr/>
        </p:nvSpPr>
        <p:spPr>
          <a:xfrm>
            <a:off x="291807" y="2672442"/>
            <a:ext cx="8134350" cy="707886"/>
          </a:xfrm>
          <a:prstGeom prst="rect">
            <a:avLst/>
          </a:prstGeom>
          <a:noFill/>
        </p:spPr>
        <p:txBody>
          <a:bodyPr wrap="square">
            <a:spAutoFit/>
          </a:bodyPr>
          <a:lstStyle/>
          <a:p>
            <a:pPr marL="114300" lvl="0" algn="l" rtl="0">
              <a:spcBef>
                <a:spcPts val="0"/>
              </a:spcBef>
              <a:spcAft>
                <a:spcPts val="0"/>
              </a:spcAft>
              <a:buClr>
                <a:schemeClr val="dk1"/>
              </a:buClr>
              <a:buSzPts val="1800"/>
            </a:pPr>
            <a:r>
              <a:rPr lang="en-GB" sz="2000" dirty="0">
                <a:latin typeface="Arial" panose="020B0604020202020204" pitchFamily="34" charset="0"/>
                <a:cs typeface="Arial" panose="020B0604020202020204" pitchFamily="34" charset="0"/>
              </a:rPr>
              <a:t>You’ve explored how PWM allows microcontrollers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to control a variety of output devices.</a:t>
            </a:r>
          </a:p>
        </p:txBody>
      </p:sp>
      <p:sp>
        <p:nvSpPr>
          <p:cNvPr id="3" name="Slide Number Placeholder 5">
            <a:extLst>
              <a:ext uri="{FF2B5EF4-FFF2-40B4-BE49-F238E27FC236}">
                <a16:creationId xmlns:a16="http://schemas.microsoft.com/office/drawing/2014/main" id="{DCBB19E0-7727-8A00-1778-08234E2E4BD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17</a:t>
            </a:fld>
            <a:endParaRPr lang="en-US" b="0" dirty="0">
              <a:solidFill>
                <a:schemeClr val="tx1"/>
              </a:solidFill>
            </a:endParaRPr>
          </a:p>
        </p:txBody>
      </p:sp>
      <p:sp>
        <p:nvSpPr>
          <p:cNvPr id="4" name="Footer Placeholder 3">
            <a:extLst>
              <a:ext uri="{FF2B5EF4-FFF2-40B4-BE49-F238E27FC236}">
                <a16:creationId xmlns:a16="http://schemas.microsoft.com/office/drawing/2014/main" id="{202FA16A-AAB6-83D9-10D7-433F8C9C93F2}"/>
              </a:ext>
            </a:extLst>
          </p:cNvPr>
          <p:cNvSpPr txBox="1">
            <a:spLocks/>
          </p:cNvSpPr>
          <p:nvPr/>
        </p:nvSpPr>
        <p:spPr>
          <a:xfrm>
            <a:off x="11558528" y="680297"/>
            <a:ext cx="4363604"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4. Pulse width modulation</a:t>
            </a:r>
            <a:endParaRPr lang="en-US" dirty="0"/>
          </a:p>
        </p:txBody>
      </p:sp>
    </p:spTree>
    <p:extLst>
      <p:ext uri="{BB962C8B-B14F-4D97-AF65-F5344CB8AC3E}">
        <p14:creationId xmlns:p14="http://schemas.microsoft.com/office/powerpoint/2010/main" val="290252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167130"/>
            <a:ext cx="6380130" cy="6910070"/>
          </a:xfrm>
        </p:spPr>
        <p:txBody>
          <a:bodyPr/>
          <a:lstStyle/>
          <a:p>
            <a:pPr>
              <a:lnSpc>
                <a:spcPts val="5500"/>
              </a:lnSpc>
            </a:pPr>
            <a:r>
              <a:rPr lang="en-US" dirty="0"/>
              <a:t>Practitioner</a:t>
            </a:r>
            <a:br>
              <a:rPr lang="en-US" dirty="0"/>
            </a:br>
            <a:r>
              <a:rPr lang="en-US" dirty="0"/>
              <a:t>guide</a:t>
            </a:r>
            <a:br>
              <a:rPr lang="en-US" dirty="0"/>
            </a:br>
            <a:r>
              <a:rPr lang="en-GB" sz="2500" b="0" dirty="0"/>
              <a:t>4. Pulse width modulation</a:t>
            </a:r>
            <a:endParaRPr lang="en-US" sz="2500" dirty="0"/>
          </a:p>
        </p:txBody>
      </p:sp>
      <p:sp>
        <p:nvSpPr>
          <p:cNvPr id="3" name="Slide Number Placeholder 5">
            <a:extLst>
              <a:ext uri="{FF2B5EF4-FFF2-40B4-BE49-F238E27FC236}">
                <a16:creationId xmlns:a16="http://schemas.microsoft.com/office/drawing/2014/main" id="{BA047AB5-DADC-7287-2AA2-221188335EE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2</a:t>
            </a:fld>
            <a:endParaRPr lang="en-US" b="0" dirty="0">
              <a:solidFill>
                <a:schemeClr val="tx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9">
            <a:extLst>
              <a:ext uri="{FF2B5EF4-FFF2-40B4-BE49-F238E27FC236}">
                <a16:creationId xmlns:a16="http://schemas.microsoft.com/office/drawing/2014/main" id="{8EAC2814-405B-17D3-6012-6200578A614A}"/>
              </a:ext>
            </a:extLst>
          </p:cNvPr>
          <p:cNvGraphicFramePr>
            <a:graphicFrameLocks noGrp="1"/>
          </p:cNvGraphicFramePr>
          <p:nvPr>
            <p:extLst>
              <p:ext uri="{D42A27DB-BD31-4B8C-83A1-F6EECF244321}">
                <p14:modId xmlns:p14="http://schemas.microsoft.com/office/powerpoint/2010/main" val="1446648098"/>
              </p:ext>
            </p:extLst>
          </p:nvPr>
        </p:nvGraphicFramePr>
        <p:xfrm>
          <a:off x="498401" y="3938323"/>
          <a:ext cx="15331775" cy="670560"/>
        </p:xfrm>
        <a:graphic>
          <a:graphicData uri="http://schemas.openxmlformats.org/drawingml/2006/table">
            <a:tbl>
              <a:tblPr firstRow="1" bandRow="1">
                <a:tableStyleId>{F2DE63D5-997A-4646-A377-4702673A728D}</a:tableStyleId>
              </a:tblPr>
              <a:tblGrid>
                <a:gridCol w="3387799">
                  <a:extLst>
                    <a:ext uri="{9D8B030D-6E8A-4147-A177-3AD203B41FA5}">
                      <a16:colId xmlns:a16="http://schemas.microsoft.com/office/drawing/2014/main" val="1341920397"/>
                    </a:ext>
                  </a:extLst>
                </a:gridCol>
                <a:gridCol w="1175657">
                  <a:extLst>
                    <a:ext uri="{9D8B030D-6E8A-4147-A177-3AD203B41FA5}">
                      <a16:colId xmlns:a16="http://schemas.microsoft.com/office/drawing/2014/main" val="1625234520"/>
                    </a:ext>
                  </a:extLst>
                </a:gridCol>
                <a:gridCol w="4097383">
                  <a:extLst>
                    <a:ext uri="{9D8B030D-6E8A-4147-A177-3AD203B41FA5}">
                      <a16:colId xmlns:a16="http://schemas.microsoft.com/office/drawing/2014/main" val="2584098693"/>
                    </a:ext>
                  </a:extLst>
                </a:gridCol>
                <a:gridCol w="2288417">
                  <a:extLst>
                    <a:ext uri="{9D8B030D-6E8A-4147-A177-3AD203B41FA5}">
                      <a16:colId xmlns:a16="http://schemas.microsoft.com/office/drawing/2014/main" val="4119896531"/>
                    </a:ext>
                  </a:extLst>
                </a:gridCol>
                <a:gridCol w="1669660">
                  <a:extLst>
                    <a:ext uri="{9D8B030D-6E8A-4147-A177-3AD203B41FA5}">
                      <a16:colId xmlns:a16="http://schemas.microsoft.com/office/drawing/2014/main" val="946961469"/>
                    </a:ext>
                  </a:extLst>
                </a:gridCol>
                <a:gridCol w="1313630">
                  <a:extLst>
                    <a:ext uri="{9D8B030D-6E8A-4147-A177-3AD203B41FA5}">
                      <a16:colId xmlns:a16="http://schemas.microsoft.com/office/drawing/2014/main" val="2540207167"/>
                    </a:ext>
                  </a:extLst>
                </a:gridCol>
                <a:gridCol w="1399229">
                  <a:extLst>
                    <a:ext uri="{9D8B030D-6E8A-4147-A177-3AD203B41FA5}">
                      <a16:colId xmlns:a16="http://schemas.microsoft.com/office/drawing/2014/main" val="185756884"/>
                    </a:ext>
                  </a:extLst>
                </a:gridCol>
              </a:tblGrid>
              <a:tr h="278810">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293389">
                <a:tc>
                  <a:txBody>
                    <a:bodyPr/>
                    <a:lstStyle/>
                    <a:p>
                      <a:r>
                        <a:rPr lang="en-US" sz="1400" dirty="0">
                          <a:latin typeface="Arial" panose="020B0604020202020204" pitchFamily="34" charset="0"/>
                          <a:cs typeface="Arial" panose="020B0604020202020204" pitchFamily="34" charset="0"/>
                        </a:rPr>
                        <a:t>4. Pulse with modulation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p:txBody>
          <a:bodyPr>
            <a:normAutofit/>
          </a:bodyPr>
          <a:lstStyle/>
          <a:p>
            <a:r>
              <a:rPr lang="en-NZ" dirty="0"/>
              <a:t>Introduction and overview</a:t>
            </a:r>
            <a:endParaRPr lang="en-US" dirty="0"/>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234325"/>
            <a:ext cx="14893925" cy="1006475"/>
          </a:xfrm>
        </p:spPr>
        <p:txBody>
          <a:bodyPr>
            <a:noAutofit/>
          </a:bodyPr>
          <a:lstStyle/>
          <a:p>
            <a:pPr lvl="0">
              <a:spcBef>
                <a:spcPts val="0"/>
              </a:spcBef>
            </a:pPr>
            <a:r>
              <a:rPr lang="en-GB" sz="1800" dirty="0"/>
              <a:t>These resources help practitioners to deliver the </a:t>
            </a:r>
            <a:r>
              <a:rPr lang="en-GB" sz="1800" b="0" i="0" dirty="0">
                <a:effectLst/>
              </a:rPr>
              <a:t>microcontroller systems components of engineering and manufacturing-related qualifications at levels 2 and 3.</a:t>
            </a:r>
            <a:r>
              <a:rPr lang="en-GB" sz="1100" b="0" i="0" dirty="0">
                <a:solidFill>
                  <a:srgbClr val="F8F9FA"/>
                </a:solidFill>
                <a:effectLst/>
                <a:latin typeface="Lato" panose="020F0502020204030203" pitchFamily="34" charset="77"/>
              </a:rPr>
              <a:t>. </a:t>
            </a:r>
            <a:r>
              <a:rPr lang="en-GB" sz="1800" dirty="0"/>
              <a:t>They introduce the topic and stimulate learners to explore and reflect on key concepts and are designed to complement and enhance practitioners’ own lesson materials and schemes of work.</a:t>
            </a:r>
          </a:p>
          <a:p>
            <a:pPr lvl="0">
              <a:spcBef>
                <a:spcPts val="0"/>
              </a:spcBef>
            </a:pPr>
            <a:endParaRPr lang="en-GB" sz="1800" dirty="0"/>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22700" y="3109519"/>
            <a:ext cx="14713467" cy="1006474"/>
          </a:xfrm>
        </p:spPr>
        <p:txBody>
          <a:bodyPr>
            <a:noAutofit/>
          </a:bodyPr>
          <a:lstStyle/>
          <a:p>
            <a:pPr>
              <a:spcBef>
                <a:spcPts val="0"/>
              </a:spcBef>
            </a:pPr>
            <a:r>
              <a:rPr lang="en-NZ" sz="2000" b="1" dirty="0"/>
              <a:t>Resources summary</a:t>
            </a:r>
          </a:p>
          <a:p>
            <a:pPr>
              <a:spcBef>
                <a:spcPts val="0"/>
              </a:spcBef>
            </a:pPr>
            <a:r>
              <a:rPr lang="en-NZ" sz="1400" b="1" dirty="0"/>
              <a:t>Prerequisites</a:t>
            </a:r>
            <a:r>
              <a:rPr lang="en-NZ" sz="1400" dirty="0"/>
              <a:t> – it is recommended that learners complete </a:t>
            </a:r>
            <a:r>
              <a:rPr lang="en-NZ" sz="1400" b="1" dirty="0"/>
              <a:t>1. Mechatronic systems and control,</a:t>
            </a:r>
            <a:r>
              <a:rPr lang="en-NZ" sz="1400" dirty="0"/>
              <a:t> </a:t>
            </a:r>
            <a:r>
              <a:rPr lang="en-NZ" sz="1400" b="1" dirty="0"/>
              <a:t>2. Sensors and signals </a:t>
            </a:r>
            <a:r>
              <a:rPr lang="en-NZ" sz="1400" dirty="0"/>
              <a:t>and </a:t>
            </a:r>
            <a:r>
              <a:rPr lang="en-NZ" sz="1400" b="1" dirty="0"/>
              <a:t>3. Understanding control processes </a:t>
            </a:r>
            <a:r>
              <a:rPr lang="en-NZ" sz="1400" dirty="0"/>
              <a:t>before starting this resource.</a:t>
            </a:r>
            <a:endParaRPr lang="en-NZ" sz="1400" b="1" dirty="0"/>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9167814" y="5280025"/>
            <a:ext cx="6804690" cy="4078288"/>
          </a:xfrm>
        </p:spPr>
        <p:txBody>
          <a:bodyPr>
            <a:normAutofit/>
          </a:bodyPr>
          <a:lstStyle/>
          <a:p>
            <a:pPr lvl="0">
              <a:spcBef>
                <a:spcPts val="0"/>
              </a:spcBef>
            </a:pPr>
            <a:r>
              <a:rPr lang="en-GB" sz="1400" dirty="0">
                <a:solidFill>
                  <a:schemeClr val="dk1"/>
                </a:solidFill>
              </a:rPr>
              <a:t>The Level 3 resources develop learners’ understanding of sensors and actuators before using a series of realistic but simple scenarios to provide an introduction to PLCs and PLC programming. We suggest that practitioners adapt the activities to suit the range of sensors, actuators and PLCs available in their place of learning </a:t>
            </a:r>
            <a:br>
              <a:rPr lang="en-GB" sz="1400" dirty="0">
                <a:solidFill>
                  <a:schemeClr val="dk1"/>
                </a:solidFill>
              </a:rPr>
            </a:br>
            <a:r>
              <a:rPr lang="en-GB" sz="1400" dirty="0">
                <a:solidFill>
                  <a:schemeClr val="dk1"/>
                </a:solidFill>
              </a:rPr>
              <a:t>or which relate to learners’ industrial placements. Practical extension suggestions enable learners to practise PLC programming using your preferred tool, software </a:t>
            </a:r>
            <a:br>
              <a:rPr lang="en-GB" sz="1400" dirty="0">
                <a:solidFill>
                  <a:schemeClr val="dk1"/>
                </a:solidFill>
              </a:rPr>
            </a:br>
            <a:r>
              <a:rPr lang="en-GB" sz="1400" dirty="0">
                <a:solidFill>
                  <a:schemeClr val="dk1"/>
                </a:solidFill>
              </a:rPr>
              <a:t>or simulator and to build a complete demonstration system.</a:t>
            </a:r>
          </a:p>
        </p:txBody>
      </p:sp>
      <p:sp>
        <p:nvSpPr>
          <p:cNvPr id="10" name="Rectangle 9">
            <a:extLst>
              <a:ext uri="{FF2B5EF4-FFF2-40B4-BE49-F238E27FC236}">
                <a16:creationId xmlns:a16="http://schemas.microsoft.com/office/drawing/2014/main" id="{B29B837E-AECA-25E9-AD7B-E6D21CE8C578}"/>
              </a:ext>
            </a:extLst>
          </p:cNvPr>
          <p:cNvSpPr/>
          <p:nvPr/>
        </p:nvSpPr>
        <p:spPr>
          <a:xfrm>
            <a:off x="411858" y="4881897"/>
            <a:ext cx="7367576" cy="4062651"/>
          </a:xfrm>
          <a:prstGeom prst="rect">
            <a:avLst/>
          </a:prstGeom>
        </p:spPr>
        <p:txBody>
          <a:bodyPr wrap="square">
            <a:spAutoFit/>
          </a:bodyPr>
          <a:lstStyle/>
          <a:p>
            <a:pPr>
              <a:spcAft>
                <a:spcPts val="600"/>
              </a:spcAft>
            </a:pPr>
            <a:r>
              <a:rPr lang="en-NZ" sz="2000" b="1" dirty="0">
                <a:latin typeface="Arial" panose="020B0604020202020204" pitchFamily="34" charset="0"/>
                <a:cs typeface="Arial" panose="020B0604020202020204" pitchFamily="34" charset="0"/>
              </a:rPr>
              <a:t>Delivery</a:t>
            </a:r>
          </a:p>
          <a:p>
            <a:pPr lvl="0">
              <a:buClr>
                <a:schemeClr val="dk1"/>
              </a:buClr>
              <a:buSzPts val="1100"/>
            </a:pPr>
            <a:r>
              <a:rPr lang="en-GB" sz="1400" dirty="0">
                <a:solidFill>
                  <a:schemeClr val="dk1"/>
                </a:solidFill>
                <a:latin typeface="Arial" panose="020B0604020202020204" pitchFamily="34" charset="0"/>
                <a:cs typeface="Arial" panose="020B0604020202020204" pitchFamily="34" charset="0"/>
              </a:rPr>
              <a:t>Delivery suggestions for practitioners, and suggested answers where appropriate, are in the presenter’s notes for each slide. The core activities in each resource provide around 60 mins learning time, though additional suggestions, including independent learning, can extend this time significantly. </a:t>
            </a:r>
          </a:p>
          <a:p>
            <a:pPr>
              <a:spcBef>
                <a:spcPts val="1200"/>
              </a:spcBef>
              <a:spcAft>
                <a:spcPts val="600"/>
              </a:spcAft>
            </a:pPr>
            <a:r>
              <a:rPr lang="en-NZ" sz="2000" b="1" dirty="0">
                <a:latin typeface="Arial" panose="020B0604020202020204" pitchFamily="34" charset="0"/>
                <a:cs typeface="Arial" panose="020B0604020202020204" pitchFamily="34" charset="0"/>
              </a:rPr>
              <a:t>Overarching theme/big questions</a:t>
            </a:r>
          </a:p>
          <a:p>
            <a:pPr lvl="0"/>
            <a:r>
              <a:rPr lang="en-GB" sz="1400" dirty="0">
                <a:latin typeface="Arial" panose="020B0604020202020204" pitchFamily="34" charset="0"/>
                <a:cs typeface="Arial" panose="020B0604020202020204" pitchFamily="34" charset="0"/>
              </a:rPr>
              <a:t>What is a mechatronics/automated system?</a:t>
            </a:r>
          </a:p>
          <a:p>
            <a:pPr lvl="0"/>
            <a:r>
              <a:rPr lang="en-GB" sz="1400" dirty="0">
                <a:latin typeface="Arial" panose="020B0604020202020204" pitchFamily="34" charset="0"/>
                <a:cs typeface="Arial" panose="020B0604020202020204" pitchFamily="34" charset="0"/>
              </a:rPr>
              <a:t>What is the role of programmable logic controllers (PLCs) in mechatronics?</a:t>
            </a:r>
          </a:p>
          <a:p>
            <a:pPr lvl="0">
              <a:spcBef>
                <a:spcPts val="1200"/>
              </a:spcBef>
              <a:buClr>
                <a:srgbClr val="000000"/>
              </a:buClr>
              <a:buSzPts val="1000"/>
            </a:pPr>
            <a:r>
              <a:rPr lang="en-NZ" sz="2000" b="1" dirty="0"/>
              <a:t>Overview</a:t>
            </a:r>
          </a:p>
          <a:p>
            <a:pPr lvl="0"/>
            <a:r>
              <a:rPr lang="en-GB" sz="1400" dirty="0">
                <a:solidFill>
                  <a:schemeClr val="dk1"/>
                </a:solidFill>
                <a:latin typeface="Arial" panose="020B0604020202020204" pitchFamily="34" charset="0"/>
                <a:cs typeface="Arial" panose="020B0604020202020204" pitchFamily="34" charset="0"/>
              </a:rPr>
              <a:t>The Level 2 resource provides a bridge between Level 2 and Level 3. It helps learners to understand the purpose and features of a mechatronic system, identify examples of mechatronic systems in a range of settings, describe in simple terms how the different components in a mechatronic system work together to control a process, and identify some differences between a microcontroller, PLC and microcomputer, suggesting suitable applications for each.</a:t>
            </a: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15341" y="4256410"/>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72872" y="4304709"/>
            <a:ext cx="329406" cy="329406"/>
          </a:xfrm>
          <a:prstGeom prst="rect">
            <a:avLst/>
          </a:prstGeom>
        </p:spPr>
      </p:pic>
      <p:pic>
        <p:nvPicPr>
          <p:cNvPr id="20" name="Graphic 19" descr="Tick with solid fill">
            <a:extLst>
              <a:ext uri="{FF2B5EF4-FFF2-40B4-BE49-F238E27FC236}">
                <a16:creationId xmlns:a16="http://schemas.microsoft.com/office/drawing/2014/main" id="{5F429B78-E19A-21E6-8B9E-50A8381F6B2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442255" y="4291220"/>
            <a:ext cx="329406" cy="329406"/>
          </a:xfrm>
          <a:prstGeom prst="rect">
            <a:avLst/>
          </a:prstGeom>
        </p:spPr>
      </p:pic>
      <p:pic>
        <p:nvPicPr>
          <p:cNvPr id="22" name="Graphic 21" descr="Tick with solid fill">
            <a:extLst>
              <a:ext uri="{FF2B5EF4-FFF2-40B4-BE49-F238E27FC236}">
                <a16:creationId xmlns:a16="http://schemas.microsoft.com/office/drawing/2014/main" id="{88A0A75D-F9DD-330D-75C7-AE9F73F6A5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722724" y="4269013"/>
            <a:ext cx="329406" cy="329406"/>
          </a:xfrm>
          <a:prstGeom prst="rect">
            <a:avLst/>
          </a:prstGeom>
        </p:spPr>
      </p:pic>
      <p:sp>
        <p:nvSpPr>
          <p:cNvPr id="3" name="Google Shape;539;p3">
            <a:extLst>
              <a:ext uri="{FF2B5EF4-FFF2-40B4-BE49-F238E27FC236}">
                <a16:creationId xmlns:a16="http://schemas.microsoft.com/office/drawing/2014/main" id="{A69A8491-F8AC-3B00-832C-4B3CD1F7D8D7}"/>
              </a:ext>
            </a:extLst>
          </p:cNvPr>
          <p:cNvSpPr txBox="1"/>
          <p:nvPr/>
        </p:nvSpPr>
        <p:spPr>
          <a:xfrm>
            <a:off x="8627220"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4. Pulse width modulation | Practitioner guide</a:t>
            </a:r>
            <a:endParaRPr sz="1600" b="0" i="0" u="none" strike="noStrike" cap="none" dirty="0">
              <a:solidFill>
                <a:schemeClr val="dk1"/>
              </a:solidFill>
              <a:latin typeface="Arial"/>
              <a:ea typeface="Arial"/>
              <a:cs typeface="Arial"/>
              <a:sym typeface="Arial"/>
            </a:endParaRPr>
          </a:p>
        </p:txBody>
      </p:sp>
      <p:sp>
        <p:nvSpPr>
          <p:cNvPr id="11" name="Slide Number Placeholder 5">
            <a:extLst>
              <a:ext uri="{FF2B5EF4-FFF2-40B4-BE49-F238E27FC236}">
                <a16:creationId xmlns:a16="http://schemas.microsoft.com/office/drawing/2014/main" id="{0897292F-5412-9AC9-EF18-96AC9C90112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3</a:t>
            </a:fld>
            <a:endParaRPr lang="en-US" b="0" dirty="0">
              <a:solidFill>
                <a:schemeClr val="tx1"/>
              </a:solidFill>
            </a:endParaRPr>
          </a:p>
        </p:txBody>
      </p:sp>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idx="1"/>
          </p:nvPr>
        </p:nvSpPr>
        <p:spPr>
          <a:xfrm>
            <a:off x="411859" y="2294020"/>
            <a:ext cx="7258942" cy="5404071"/>
          </a:xfrm>
        </p:spPr>
        <p:txBody>
          <a:bodyPr/>
          <a:lstStyle/>
          <a:p>
            <a:pPr lvl="0">
              <a:spcBef>
                <a:spcPts val="0"/>
              </a:spcBef>
            </a:pPr>
            <a:r>
              <a:rPr lang="en-GB" sz="2000" b="1" dirty="0">
                <a:solidFill>
                  <a:schemeClr val="dk1"/>
                </a:solidFill>
              </a:rPr>
              <a:t>Level 3 resource 3</a:t>
            </a:r>
          </a:p>
          <a:p>
            <a:pPr lvl="0">
              <a:spcBef>
                <a:spcPts val="0"/>
              </a:spcBef>
            </a:pPr>
            <a:endParaRPr lang="en-GB" sz="2000" b="1" dirty="0">
              <a:solidFill>
                <a:schemeClr val="dk1"/>
              </a:solidFill>
            </a:endParaRPr>
          </a:p>
          <a:p>
            <a:pPr lvl="0">
              <a:spcBef>
                <a:spcPts val="0"/>
              </a:spcBef>
            </a:pPr>
            <a:r>
              <a:rPr lang="en-GB" sz="2000" b="1" dirty="0">
                <a:solidFill>
                  <a:schemeClr val="dk1"/>
                </a:solidFill>
              </a:rPr>
              <a:t>Pulse width modulation</a:t>
            </a:r>
          </a:p>
          <a:p>
            <a:pPr lvl="0">
              <a:spcBef>
                <a:spcPts val="0"/>
              </a:spcBef>
            </a:pPr>
            <a:endParaRPr lang="en-GB" sz="2000" b="1" dirty="0">
              <a:solidFill>
                <a:schemeClr val="dk1"/>
              </a:solidFill>
            </a:endParaRPr>
          </a:p>
          <a:p>
            <a:pPr marL="457200" lvl="0" indent="-317500">
              <a:spcBef>
                <a:spcPts val="0"/>
              </a:spcBef>
              <a:buClr>
                <a:schemeClr val="dk1"/>
              </a:buClr>
              <a:buSzPct val="70000"/>
              <a:buFont typeface="Arial" panose="020B0604020202020204" pitchFamily="34" charset="0"/>
              <a:buChar char="•"/>
            </a:pPr>
            <a:r>
              <a:rPr lang="en-GB" sz="1600" dirty="0">
                <a:solidFill>
                  <a:schemeClr val="dk1"/>
                </a:solidFill>
              </a:rPr>
              <a:t>Describe pulse width modulation (PWM).</a:t>
            </a:r>
          </a:p>
          <a:p>
            <a:pPr marL="139700" lvl="0">
              <a:spcBef>
                <a:spcPts val="0"/>
              </a:spcBef>
              <a:buClr>
                <a:schemeClr val="dk1"/>
              </a:buClr>
              <a:buSzPct val="70000"/>
            </a:pPr>
            <a:endParaRPr lang="en-GB" sz="1600" dirty="0">
              <a:solidFill>
                <a:schemeClr val="dk1"/>
              </a:solidFill>
            </a:endParaRPr>
          </a:p>
          <a:p>
            <a:pPr marL="457200" lvl="0" indent="-317500">
              <a:spcBef>
                <a:spcPts val="0"/>
              </a:spcBef>
              <a:buClr>
                <a:schemeClr val="dk1"/>
              </a:buClr>
              <a:buSzPct val="70000"/>
              <a:buFont typeface="Arial" panose="020B0604020202020204" pitchFamily="34" charset="0"/>
              <a:buChar char="•"/>
            </a:pPr>
            <a:r>
              <a:rPr lang="en-GB" sz="1600" dirty="0">
                <a:solidFill>
                  <a:schemeClr val="dk1"/>
                </a:solidFill>
              </a:rPr>
              <a:t>Identify how PWM can control a range of devices including LEDs, DC motors and servo motors.</a:t>
            </a:r>
          </a:p>
          <a:p>
            <a:pPr marL="139700" lvl="0">
              <a:spcBef>
                <a:spcPts val="0"/>
              </a:spcBef>
              <a:buClr>
                <a:schemeClr val="dk1"/>
              </a:buClr>
              <a:buSzPct val="70000"/>
            </a:pPr>
            <a:endParaRPr lang="en-GB" sz="1600" dirty="0">
              <a:solidFill>
                <a:schemeClr val="dk1"/>
              </a:solidFill>
            </a:endParaRPr>
          </a:p>
          <a:p>
            <a:pPr marL="457200" lvl="0" indent="-317500">
              <a:spcBef>
                <a:spcPts val="0"/>
              </a:spcBef>
              <a:buClr>
                <a:schemeClr val="dk1"/>
              </a:buClr>
              <a:buSzPct val="70000"/>
              <a:buFont typeface="Arial" panose="020B0604020202020204" pitchFamily="34" charset="0"/>
              <a:buChar char="•"/>
            </a:pPr>
            <a:r>
              <a:rPr lang="en-GB" sz="1600" dirty="0">
                <a:solidFill>
                  <a:schemeClr val="dk1"/>
                </a:solidFill>
              </a:rPr>
              <a:t>Make calculations to generate the right PWM signal to obtain </a:t>
            </a:r>
            <a:br>
              <a:rPr lang="en-GB" sz="1600" dirty="0">
                <a:solidFill>
                  <a:schemeClr val="dk1"/>
                </a:solidFill>
              </a:rPr>
            </a:br>
            <a:r>
              <a:rPr lang="en-GB" sz="1600" dirty="0">
                <a:solidFill>
                  <a:schemeClr val="dk1"/>
                </a:solidFill>
              </a:rPr>
              <a:t>desired results.</a:t>
            </a:r>
          </a:p>
          <a:p>
            <a:pPr lvl="0">
              <a:spcBef>
                <a:spcPts val="1200"/>
              </a:spcBef>
              <a:buSzPct val="100000"/>
            </a:pPr>
            <a:endParaRPr lang="en-GB" sz="1600" dirty="0">
              <a:solidFill>
                <a:schemeClr val="dk1"/>
              </a:solidFill>
            </a:endParaRPr>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128892" y="2294020"/>
            <a:ext cx="7716838" cy="5578475"/>
          </a:xfrm>
        </p:spPr>
        <p:txBody>
          <a:bodyPr/>
          <a:lstStyle/>
          <a:p>
            <a:pPr>
              <a:spcBef>
                <a:spcPts val="0"/>
              </a:spcBef>
              <a:buClr>
                <a:srgbClr val="000000"/>
              </a:buClr>
              <a:buSzPts val="1500"/>
            </a:pPr>
            <a:r>
              <a:rPr lang="en-GB" sz="2000" b="1" dirty="0">
                <a:solidFill>
                  <a:schemeClr val="dk1"/>
                </a:solidFill>
              </a:rPr>
              <a:t>Full resource list available for the topic of </a:t>
            </a:r>
            <a:br>
              <a:rPr lang="en-GB" sz="2000" b="1" dirty="0">
                <a:solidFill>
                  <a:schemeClr val="dk1"/>
                </a:solidFill>
              </a:rPr>
            </a:br>
            <a:r>
              <a:rPr lang="en-GB" sz="2000" b="1" dirty="0">
                <a:solidFill>
                  <a:schemeClr val="dk1"/>
                </a:solidFill>
              </a:rPr>
              <a:t>Microcontroller systems:</a:t>
            </a:r>
            <a:endParaRPr lang="en-GB" sz="2000" b="1" dirty="0">
              <a:solidFill>
                <a:srgbClr val="000000"/>
              </a:solidFill>
              <a:latin typeface="Arial"/>
              <a:cs typeface="Arial"/>
              <a:sym typeface="Arial"/>
            </a:endParaRPr>
          </a:p>
          <a:p>
            <a:pPr>
              <a:spcBef>
                <a:spcPts val="0"/>
              </a:spcBef>
              <a:buClr>
                <a:srgbClr val="000000"/>
              </a:buClr>
              <a:buSzPts val="1500"/>
            </a:pPr>
            <a:endParaRPr lang="en-GB" sz="2000" b="1" dirty="0">
              <a:solidFill>
                <a:srgbClr val="000000"/>
              </a:solidFill>
              <a:latin typeface="Arial"/>
              <a:cs typeface="Arial"/>
              <a:sym typeface="Arial"/>
            </a:endParaRPr>
          </a:p>
          <a:p>
            <a:pPr>
              <a:spcBef>
                <a:spcPts val="0"/>
              </a:spcBef>
              <a:buClr>
                <a:srgbClr val="000000"/>
              </a:buClr>
              <a:buSzPts val="1500"/>
            </a:pPr>
            <a:r>
              <a:rPr lang="en-GB" sz="1600" dirty="0">
                <a:solidFill>
                  <a:schemeClr val="dk1"/>
                </a:solidFill>
              </a:rPr>
              <a:t>1. </a:t>
            </a:r>
            <a:r>
              <a:rPr lang="en-GB" sz="1600" dirty="0"/>
              <a:t>Mechatronic systems and control (Level 2)</a:t>
            </a:r>
          </a:p>
          <a:p>
            <a:pPr marL="0" lvl="0" indent="0" algn="l" rtl="0">
              <a:spcBef>
                <a:spcPts val="0"/>
              </a:spcBef>
              <a:spcAft>
                <a:spcPts val="0"/>
              </a:spcAft>
              <a:buClr>
                <a:srgbClr val="000000"/>
              </a:buClr>
              <a:buSzPts val="1100"/>
              <a:buNone/>
            </a:pPr>
            <a:r>
              <a:rPr lang="en-GB" sz="1600" dirty="0"/>
              <a:t>2. Sensors and actuators (Level 3)</a:t>
            </a:r>
          </a:p>
          <a:p>
            <a:pPr marL="0" lvl="0" indent="0" algn="l" rtl="0">
              <a:spcBef>
                <a:spcPts val="0"/>
              </a:spcBef>
              <a:spcAft>
                <a:spcPts val="0"/>
              </a:spcAft>
              <a:buClr>
                <a:srgbClr val="000000"/>
              </a:buClr>
              <a:buSzPts val="1100"/>
              <a:buNone/>
            </a:pPr>
            <a:r>
              <a:rPr lang="en-GB" sz="1600" dirty="0"/>
              <a:t>3. Understanding control processes (Level 3)</a:t>
            </a:r>
          </a:p>
          <a:p>
            <a:pPr marL="0" lvl="0" indent="0" algn="l" rtl="0">
              <a:spcBef>
                <a:spcPts val="0"/>
              </a:spcBef>
              <a:spcAft>
                <a:spcPts val="0"/>
              </a:spcAft>
              <a:buClr>
                <a:srgbClr val="000000"/>
              </a:buClr>
              <a:buSzPts val="1100"/>
              <a:buNone/>
            </a:pPr>
            <a:r>
              <a:rPr lang="en-GB" sz="1600" b="1" dirty="0"/>
              <a:t>4. Pulse width modulation (Level 3)</a:t>
            </a:r>
          </a:p>
          <a:p>
            <a:pPr marL="0" lvl="0" indent="0" algn="l" rtl="0">
              <a:spcBef>
                <a:spcPts val="0"/>
              </a:spcBef>
              <a:spcAft>
                <a:spcPts val="0"/>
              </a:spcAft>
              <a:buClr>
                <a:srgbClr val="000000"/>
              </a:buClr>
              <a:buSzPts val="1100"/>
              <a:buNone/>
            </a:pPr>
            <a:endParaRPr lang="en-GB" sz="1600" b="1" dirty="0">
              <a:solidFill>
                <a:schemeClr val="dk1"/>
              </a:solidFill>
            </a:endParaRPr>
          </a:p>
          <a:p>
            <a:pPr marL="0" lvl="0" indent="0" algn="l" rtl="0">
              <a:spcBef>
                <a:spcPts val="0"/>
              </a:spcBef>
              <a:spcAft>
                <a:spcPts val="0"/>
              </a:spcAft>
              <a:buClr>
                <a:srgbClr val="000000"/>
              </a:buClr>
              <a:buSzPts val="1100"/>
              <a:buNone/>
            </a:pPr>
            <a:r>
              <a:rPr lang="en-GB" sz="2000" b="1" dirty="0">
                <a:solidFill>
                  <a:schemeClr val="dk1"/>
                </a:solidFill>
              </a:rPr>
              <a:t>Links to other supported topics</a:t>
            </a:r>
          </a:p>
          <a:p>
            <a:pPr lvl="0">
              <a:spcBef>
                <a:spcPts val="0"/>
              </a:spcBef>
              <a:buClr>
                <a:schemeClr val="dk1"/>
              </a:buClr>
              <a:buSzPts val="1100"/>
            </a:pPr>
            <a:endParaRPr lang="en-GB" sz="1600" dirty="0">
              <a:solidFill>
                <a:schemeClr val="dk1"/>
              </a:solidFill>
            </a:endParaRPr>
          </a:p>
          <a:p>
            <a:pPr marL="0" lvl="0" indent="0" algn="l" rtl="0">
              <a:spcBef>
                <a:spcPts val="0"/>
              </a:spcBef>
              <a:spcAft>
                <a:spcPts val="0"/>
              </a:spcAft>
              <a:buNone/>
            </a:pPr>
            <a:r>
              <a:rPr lang="en-GB" sz="1600" dirty="0">
                <a:solidFill>
                  <a:srgbClr val="000000"/>
                </a:solidFill>
              </a:rPr>
              <a:t>Sustainability, Robotics, CNC machinery, Renewable energy, Electric machines.</a:t>
            </a:r>
            <a:endParaRPr lang="en-GB" sz="2400" b="1" dirty="0">
              <a:solidFill>
                <a:srgbClr val="000000"/>
              </a:solidFill>
            </a:endParaRPr>
          </a:p>
        </p:txBody>
      </p:sp>
      <p:sp>
        <p:nvSpPr>
          <p:cNvPr id="2" name="Slide Number Placeholder 5">
            <a:extLst>
              <a:ext uri="{FF2B5EF4-FFF2-40B4-BE49-F238E27FC236}">
                <a16:creationId xmlns:a16="http://schemas.microsoft.com/office/drawing/2014/main" id="{D1FDF715-895C-045A-5116-0DCBE7F8FEC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4</a:t>
            </a:fld>
            <a:endParaRPr lang="en-US" b="0" dirty="0">
              <a:solidFill>
                <a:schemeClr val="tx1"/>
              </a:solidFill>
            </a:endParaRPr>
          </a:p>
        </p:txBody>
      </p:sp>
      <p:sp>
        <p:nvSpPr>
          <p:cNvPr id="5" name="Google Shape;539;p3">
            <a:extLst>
              <a:ext uri="{FF2B5EF4-FFF2-40B4-BE49-F238E27FC236}">
                <a16:creationId xmlns:a16="http://schemas.microsoft.com/office/drawing/2014/main" id="{33D7BE36-E857-A027-7B0E-7C69326E90B0}"/>
              </a:ext>
            </a:extLst>
          </p:cNvPr>
          <p:cNvSpPr txBox="1"/>
          <p:nvPr/>
        </p:nvSpPr>
        <p:spPr>
          <a:xfrm>
            <a:off x="8627220"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4. Pulse width modulation | Practitioner guide</a:t>
            </a: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dirty="0"/>
              <a:t>Subject coverage</a:t>
            </a:r>
            <a:endParaRPr lang="en-US" dirty="0"/>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dirty="0">
              <a:solidFill>
                <a:schemeClr val="dk1"/>
              </a:solidFill>
            </a:endParaRPr>
          </a:p>
        </p:txBody>
      </p:sp>
      <p:sp>
        <p:nvSpPr>
          <p:cNvPr id="7" name="Text Placeholder 4">
            <a:extLst>
              <a:ext uri="{FF2B5EF4-FFF2-40B4-BE49-F238E27FC236}">
                <a16:creationId xmlns:a16="http://schemas.microsoft.com/office/drawing/2014/main" id="{90EBA26F-4BCB-055F-6C9A-3551CC63EF04}"/>
              </a:ext>
            </a:extLst>
          </p:cNvPr>
          <p:cNvSpPr>
            <a:spLocks noGrp="1"/>
          </p:cNvSpPr>
          <p:nvPr>
            <p:ph type="body" sz="quarter" idx="4294967295"/>
          </p:nvPr>
        </p:nvSpPr>
        <p:spPr>
          <a:xfrm>
            <a:off x="428186" y="2658795"/>
            <a:ext cx="4871343" cy="2609892"/>
          </a:xfrm>
        </p:spPr>
        <p:txBody>
          <a:bodyPr>
            <a:noAutofit/>
          </a:bodyPr>
          <a:lstStyle/>
          <a:p>
            <a:pPr lvl="0">
              <a:spcBef>
                <a:spcPts val="0"/>
              </a:spcBef>
            </a:pPr>
            <a:r>
              <a:rPr lang="en-GB" sz="2000" b="1" dirty="0"/>
              <a:t>Microcontrollers and PLCs</a:t>
            </a:r>
            <a:endParaRPr lang="en-GB" sz="2000" b="1" dirty="0">
              <a:solidFill>
                <a:srgbClr val="000000"/>
              </a:solidFill>
            </a:endParaRPr>
          </a:p>
          <a:p>
            <a:pPr marL="0" lvl="0" indent="0" algn="l" rtl="0">
              <a:spcBef>
                <a:spcPts val="0"/>
              </a:spcBef>
              <a:spcAft>
                <a:spcPts val="0"/>
              </a:spcAft>
              <a:buNone/>
            </a:pPr>
            <a:endParaRPr lang="en-GB" sz="1600" dirty="0">
              <a:solidFill>
                <a:srgbClr val="000000"/>
              </a:solidFill>
            </a:endParaRP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Mechatronics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Sensors and actuators in automation and control</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Programmable Logic Controllers (PLCs)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PLC programming</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Applications of PLCs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Control system theory</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Pulse width modulation</a:t>
            </a: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600" b="1" dirty="0">
              <a:solidFill>
                <a:schemeClr val="dk1"/>
              </a:solidFill>
            </a:endParaRPr>
          </a:p>
        </p:txBody>
      </p:sp>
      <p:sp>
        <p:nvSpPr>
          <p:cNvPr id="6" name="Text Placeholder 4">
            <a:extLst>
              <a:ext uri="{FF2B5EF4-FFF2-40B4-BE49-F238E27FC236}">
                <a16:creationId xmlns:a16="http://schemas.microsoft.com/office/drawing/2014/main" id="{03587FF5-9A4C-4CD7-B946-F28DA249B976}"/>
              </a:ext>
            </a:extLst>
          </p:cNvPr>
          <p:cNvSpPr txBox="1">
            <a:spLocks/>
          </p:cNvSpPr>
          <p:nvPr/>
        </p:nvSpPr>
        <p:spPr>
          <a:xfrm>
            <a:off x="10451665" y="2675819"/>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r>
              <a:rPr lang="en-GB" sz="2000" b="1" dirty="0">
                <a:solidFill>
                  <a:schemeClr val="dk1"/>
                </a:solidFill>
              </a:rPr>
              <a:t>Including careers</a:t>
            </a:r>
          </a:p>
          <a:p>
            <a:pPr marL="457200" indent="-298450">
              <a:lnSpc>
                <a:spcPct val="100000"/>
              </a:lnSpc>
              <a:spcBef>
                <a:spcPts val="0"/>
              </a:spcBef>
              <a:buClr>
                <a:schemeClr val="dk1"/>
              </a:buClr>
              <a:buSzPts val="1100"/>
              <a:buFont typeface="Arial"/>
              <a:buChar char="●"/>
            </a:pPr>
            <a:endParaRPr lang="en-GB" sz="1600" dirty="0">
              <a:solidFill>
                <a:schemeClr val="dk1"/>
              </a:solidFill>
            </a:endParaRPr>
          </a:p>
          <a:p>
            <a:pPr marL="457200" lvl="0" indent="-298450">
              <a:lnSpc>
                <a:spcPct val="100000"/>
              </a:lnSpc>
              <a:spcBef>
                <a:spcPts val="0"/>
              </a:spcBef>
              <a:buClr>
                <a:srgbClr val="000000"/>
              </a:buClr>
              <a:buSzPct val="70000"/>
              <a:buFont typeface="Arial" panose="020B0604020202020204" pitchFamily="34" charset="0"/>
              <a:buChar char="•"/>
            </a:pPr>
            <a:r>
              <a:rPr lang="en-GB" sz="1800" dirty="0">
                <a:solidFill>
                  <a:srgbClr val="000000"/>
                </a:solidFill>
              </a:rPr>
              <a:t>How different engineering </a:t>
            </a:r>
            <a:r>
              <a:rPr lang="en-GB" sz="1800" dirty="0"/>
              <a:t>sectors</a:t>
            </a:r>
            <a:r>
              <a:rPr lang="en-GB" sz="1800" dirty="0">
                <a:solidFill>
                  <a:srgbClr val="000000"/>
                </a:solidFill>
              </a:rPr>
              <a:t> </a:t>
            </a:r>
            <a:r>
              <a:rPr lang="en-GB" sz="1800" dirty="0"/>
              <a:t>use control and automation.</a:t>
            </a:r>
          </a:p>
        </p:txBody>
      </p:sp>
      <p:sp>
        <p:nvSpPr>
          <p:cNvPr id="14" name="Text Placeholder 4">
            <a:extLst>
              <a:ext uri="{FF2B5EF4-FFF2-40B4-BE49-F238E27FC236}">
                <a16:creationId xmlns:a16="http://schemas.microsoft.com/office/drawing/2014/main" id="{0BC0847E-E88A-68D2-9036-F5C762F96EE4}"/>
              </a:ext>
            </a:extLst>
          </p:cNvPr>
          <p:cNvSpPr txBox="1">
            <a:spLocks/>
          </p:cNvSpPr>
          <p:nvPr/>
        </p:nvSpPr>
        <p:spPr>
          <a:xfrm>
            <a:off x="10564465" y="5772891"/>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buClr>
                <a:schemeClr val="dk1"/>
              </a:buClr>
              <a:buSzPts val="1100"/>
            </a:pPr>
            <a:endParaRPr lang="en-GB" sz="1600" dirty="0">
              <a:solidFill>
                <a:schemeClr val="dk1"/>
              </a:solidFill>
            </a:endParaRPr>
          </a:p>
        </p:txBody>
      </p:sp>
      <p:sp>
        <p:nvSpPr>
          <p:cNvPr id="3" name="Text Placeholder 4">
            <a:extLst>
              <a:ext uri="{FF2B5EF4-FFF2-40B4-BE49-F238E27FC236}">
                <a16:creationId xmlns:a16="http://schemas.microsoft.com/office/drawing/2014/main" id="{1719AF8D-D870-9837-4D30-CC40978C59C9}"/>
              </a:ext>
            </a:extLst>
          </p:cNvPr>
          <p:cNvSpPr txBox="1">
            <a:spLocks/>
          </p:cNvSpPr>
          <p:nvPr/>
        </p:nvSpPr>
        <p:spPr>
          <a:xfrm>
            <a:off x="6191548" y="2675819"/>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r>
              <a:rPr lang="en-GB" sz="2000" b="1" dirty="0">
                <a:solidFill>
                  <a:schemeClr val="dk1"/>
                </a:solidFill>
              </a:rPr>
              <a:t>Maths</a:t>
            </a:r>
          </a:p>
          <a:p>
            <a:pPr marL="457200" indent="-298450">
              <a:lnSpc>
                <a:spcPct val="100000"/>
              </a:lnSpc>
              <a:spcBef>
                <a:spcPts val="0"/>
              </a:spcBef>
              <a:buClr>
                <a:schemeClr val="dk1"/>
              </a:buClr>
              <a:buSzPts val="1100"/>
              <a:buFont typeface="Arial"/>
              <a:buChar char="●"/>
            </a:pPr>
            <a:endParaRPr lang="en-GB" sz="1600" dirty="0">
              <a:solidFill>
                <a:schemeClr val="dk1"/>
              </a:solidFill>
            </a:endParaRP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Using formulas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Percentages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Averages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Patterns and relationships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Communicating</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Mathematical diagrams</a:t>
            </a:r>
          </a:p>
        </p:txBody>
      </p:sp>
      <p:sp>
        <p:nvSpPr>
          <p:cNvPr id="4" name="Slide Number Placeholder 5">
            <a:extLst>
              <a:ext uri="{FF2B5EF4-FFF2-40B4-BE49-F238E27FC236}">
                <a16:creationId xmlns:a16="http://schemas.microsoft.com/office/drawing/2014/main" id="{BCA2635B-5872-3299-1112-AFEEE2679C1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5</a:t>
            </a:fld>
            <a:endParaRPr lang="en-US" b="0" dirty="0">
              <a:solidFill>
                <a:schemeClr val="tx1"/>
              </a:solidFill>
            </a:endParaRPr>
          </a:p>
        </p:txBody>
      </p:sp>
      <p:sp>
        <p:nvSpPr>
          <p:cNvPr id="8" name="Google Shape;539;p3">
            <a:extLst>
              <a:ext uri="{FF2B5EF4-FFF2-40B4-BE49-F238E27FC236}">
                <a16:creationId xmlns:a16="http://schemas.microsoft.com/office/drawing/2014/main" id="{DBA49577-C6F1-19B4-E87A-A136E9A7D2E8}"/>
              </a:ext>
            </a:extLst>
          </p:cNvPr>
          <p:cNvSpPr txBox="1"/>
          <p:nvPr/>
        </p:nvSpPr>
        <p:spPr>
          <a:xfrm>
            <a:off x="8627220"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4. Pulse with modulation | Practitioner guide</a:t>
            </a: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p:txBody>
          <a:bodyPr/>
          <a:lstStyle/>
          <a:p>
            <a:r>
              <a:rPr lang="en-GB" dirty="0"/>
              <a:t>4. Pulse width modulation</a:t>
            </a:r>
            <a:endParaRPr lang="en-US" dirty="0"/>
          </a:p>
        </p:txBody>
      </p:sp>
      <p:sp>
        <p:nvSpPr>
          <p:cNvPr id="2" name="Slide Number Placeholder 5">
            <a:extLst>
              <a:ext uri="{FF2B5EF4-FFF2-40B4-BE49-F238E27FC236}">
                <a16:creationId xmlns:a16="http://schemas.microsoft.com/office/drawing/2014/main" id="{F99DE0EF-4A99-AD7D-5EBF-20F0C0A1A7A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6</a:t>
            </a:fld>
            <a:endParaRPr lang="en-US" b="0" dirty="0">
              <a:solidFill>
                <a:schemeClr val="tx1"/>
              </a:solidFill>
            </a:endParaRPr>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54DBC5-70CF-9A2D-6D64-AF72443961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38" y="0"/>
            <a:ext cx="16257588" cy="9152043"/>
          </a:xfrm>
          <a:prstGeom prst="rect">
            <a:avLst/>
          </a:prstGeom>
        </p:spPr>
      </p:pic>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1" name="Content Placeholder 10">
            <a:extLst>
              <a:ext uri="{FF2B5EF4-FFF2-40B4-BE49-F238E27FC236}">
                <a16:creationId xmlns:a16="http://schemas.microsoft.com/office/drawing/2014/main" id="{C6F8730F-4E34-9E85-3A3A-879A19610C0C}"/>
              </a:ext>
            </a:extLst>
          </p:cNvPr>
          <p:cNvSpPr>
            <a:spLocks noGrp="1"/>
          </p:cNvSpPr>
          <p:nvPr>
            <p:ph sz="quarter" idx="17"/>
          </p:nvPr>
        </p:nvSpPr>
        <p:spPr/>
        <p:txBody>
          <a:bodyPr tIns="90000" bIns="90000" anchor="ctr" anchorCtr="0"/>
          <a:lstStyle/>
          <a:p>
            <a:br>
              <a:rPr lang="en-GB" sz="2400" dirty="0">
                <a:solidFill>
                  <a:schemeClr val="dk1"/>
                </a:solidFill>
              </a:rPr>
            </a:br>
            <a:r>
              <a:rPr lang="en-GB" sz="2400" dirty="0">
                <a:solidFill>
                  <a:schemeClr val="dk1"/>
                </a:solidFill>
                <a:latin typeface="Arial" panose="020B0604020202020204" pitchFamily="34" charset="0"/>
                <a:cs typeface="Arial" panose="020B0604020202020204" pitchFamily="34" charset="0"/>
              </a:rPr>
              <a:t>Identify how </a:t>
            </a:r>
            <a:br>
              <a:rPr lang="en-GB" sz="2400" dirty="0">
                <a:solidFill>
                  <a:schemeClr val="dk1"/>
                </a:solidFill>
                <a:latin typeface="Arial" panose="020B0604020202020204" pitchFamily="34" charset="0"/>
                <a:cs typeface="Arial" panose="020B0604020202020204" pitchFamily="34" charset="0"/>
              </a:rPr>
            </a:br>
            <a:r>
              <a:rPr lang="en-GB" sz="2400" dirty="0">
                <a:solidFill>
                  <a:schemeClr val="dk1"/>
                </a:solidFill>
                <a:latin typeface="Arial" panose="020B0604020202020204" pitchFamily="34" charset="0"/>
                <a:cs typeface="Arial" panose="020B0604020202020204" pitchFamily="34" charset="0"/>
              </a:rPr>
              <a:t>PWM can control a range of devices including LEDs, DC motors and servo </a:t>
            </a:r>
            <a:br>
              <a:rPr lang="en-GB" sz="2400" dirty="0">
                <a:solidFill>
                  <a:schemeClr val="dk1"/>
                </a:solidFill>
                <a:latin typeface="Arial" panose="020B0604020202020204" pitchFamily="34" charset="0"/>
                <a:cs typeface="Arial" panose="020B0604020202020204" pitchFamily="34" charset="0"/>
              </a:rPr>
            </a:br>
            <a:r>
              <a:rPr lang="en-GB" sz="2400" dirty="0">
                <a:solidFill>
                  <a:schemeClr val="dk1"/>
                </a:solidFill>
                <a:latin typeface="Arial" panose="020B0604020202020204" pitchFamily="34" charset="0"/>
                <a:cs typeface="Arial" panose="020B0604020202020204" pitchFamily="34" charset="0"/>
              </a:rPr>
              <a:t>motors.</a:t>
            </a:r>
          </a:p>
        </p:txBody>
      </p:sp>
      <p:sp>
        <p:nvSpPr>
          <p:cNvPr id="12" name="Content Placeholder 11">
            <a:extLst>
              <a:ext uri="{FF2B5EF4-FFF2-40B4-BE49-F238E27FC236}">
                <a16:creationId xmlns:a16="http://schemas.microsoft.com/office/drawing/2014/main" id="{6B6CB49D-1270-99F1-9689-FE95FA995F4B}"/>
              </a:ext>
            </a:extLst>
          </p:cNvPr>
          <p:cNvSpPr>
            <a:spLocks noGrp="1"/>
          </p:cNvSpPr>
          <p:nvPr>
            <p:ph sz="quarter" idx="18"/>
          </p:nvPr>
        </p:nvSpPr>
        <p:spPr/>
        <p:txBody>
          <a:bodyPr tIns="90000" bIns="90000" anchor="ctr" anchorCtr="0"/>
          <a:lstStyle/>
          <a:p>
            <a:r>
              <a:rPr lang="en-GB" sz="2400" dirty="0">
                <a:solidFill>
                  <a:schemeClr val="dk1"/>
                </a:solidFill>
                <a:latin typeface="Arial" panose="020B0604020202020204" pitchFamily="34" charset="0"/>
                <a:cs typeface="Arial" panose="020B0604020202020204" pitchFamily="34" charset="0"/>
              </a:rPr>
              <a:t>Describe pulse width modulation (PWM).</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14" name="Content Placeholder 10">
            <a:extLst>
              <a:ext uri="{FF2B5EF4-FFF2-40B4-BE49-F238E27FC236}">
                <a16:creationId xmlns:a16="http://schemas.microsoft.com/office/drawing/2014/main" id="{69C893D8-0486-AFF4-B0DE-6A6EADF5A932}"/>
              </a:ext>
            </a:extLst>
          </p:cNvPr>
          <p:cNvSpPr txBox="1">
            <a:spLocks/>
          </p:cNvSpPr>
          <p:nvPr/>
        </p:nvSpPr>
        <p:spPr>
          <a:xfrm>
            <a:off x="8100856" y="3658004"/>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r>
              <a:rPr lang="en-GB" sz="2400" dirty="0">
                <a:solidFill>
                  <a:schemeClr val="dk1"/>
                </a:solidFill>
                <a:latin typeface="Arial" panose="020B0604020202020204" pitchFamily="34" charset="0"/>
                <a:cs typeface="Arial" panose="020B0604020202020204" pitchFamily="34" charset="0"/>
              </a:rPr>
              <a:t>Make calculations to generate the right PWM signal to obtain desired results.</a:t>
            </a:r>
          </a:p>
        </p:txBody>
      </p:sp>
      <p:sp>
        <p:nvSpPr>
          <p:cNvPr id="10" name="Footer Placeholder 3">
            <a:extLst>
              <a:ext uri="{FF2B5EF4-FFF2-40B4-BE49-F238E27FC236}">
                <a16:creationId xmlns:a16="http://schemas.microsoft.com/office/drawing/2014/main" id="{18CD0E08-FA22-E590-11F5-B2A8A2449F64}"/>
              </a:ext>
            </a:extLst>
          </p:cNvPr>
          <p:cNvSpPr>
            <a:spLocks noGrp="1"/>
          </p:cNvSpPr>
          <p:nvPr>
            <p:ph type="ftr" sz="quarter" idx="11"/>
          </p:nvPr>
        </p:nvSpPr>
        <p:spPr>
          <a:xfrm>
            <a:off x="11558528" y="680297"/>
            <a:ext cx="4363604" cy="486833"/>
          </a:xfrm>
        </p:spPr>
        <p:txBody>
          <a:bodyPr/>
          <a:lstStyle/>
          <a:p>
            <a:r>
              <a:rPr lang="en-GB" dirty="0">
                <a:solidFill>
                  <a:schemeClr val="bg1"/>
                </a:solidFill>
              </a:rPr>
              <a:t>4. Pulse width modulation</a:t>
            </a:r>
            <a:endParaRPr lang="en-US" dirty="0">
              <a:solidFill>
                <a:schemeClr val="bg1"/>
              </a:solidFill>
            </a:endParaRPr>
          </a:p>
        </p:txBody>
      </p:sp>
      <p:sp>
        <p:nvSpPr>
          <p:cNvPr id="2" name="Slide Number Placeholder 5">
            <a:extLst>
              <a:ext uri="{FF2B5EF4-FFF2-40B4-BE49-F238E27FC236}">
                <a16:creationId xmlns:a16="http://schemas.microsoft.com/office/drawing/2014/main" id="{EBD8249E-283C-D18F-3493-7CA9D420973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
        <p:nvSpPr>
          <p:cNvPr id="5" name="Google Shape;539;p3">
            <a:extLst>
              <a:ext uri="{FF2B5EF4-FFF2-40B4-BE49-F238E27FC236}">
                <a16:creationId xmlns:a16="http://schemas.microsoft.com/office/drawing/2014/main" id="{742D71F1-7D9A-B3BB-CF0F-CE531917175B}"/>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E4411-7E8C-9929-6EC2-96669778DA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
        <p:nvSpPr>
          <p:cNvPr id="43" name="Title 42">
            <a:extLst>
              <a:ext uri="{FF2B5EF4-FFF2-40B4-BE49-F238E27FC236}">
                <a16:creationId xmlns:a16="http://schemas.microsoft.com/office/drawing/2014/main" id="{62F56B02-0CCF-3C5E-1718-8D01D61512B1}"/>
              </a:ext>
            </a:extLst>
          </p:cNvPr>
          <p:cNvSpPr>
            <a:spLocks noGrp="1"/>
          </p:cNvSpPr>
          <p:nvPr>
            <p:ph type="title"/>
          </p:nvPr>
        </p:nvSpPr>
        <p:spPr/>
        <p:txBody>
          <a:bodyPr/>
          <a:lstStyle/>
          <a:p>
            <a:r>
              <a:rPr lang="en-US" dirty="0"/>
              <a:t>Microcontroller outputs</a:t>
            </a:r>
          </a:p>
        </p:txBody>
      </p:sp>
      <p:sp>
        <p:nvSpPr>
          <p:cNvPr id="6" name="Content Placeholder 11">
            <a:extLst>
              <a:ext uri="{FF2B5EF4-FFF2-40B4-BE49-F238E27FC236}">
                <a16:creationId xmlns:a16="http://schemas.microsoft.com/office/drawing/2014/main" id="{0055FFB4-41C8-ECE4-42F4-3B9602209087}"/>
              </a:ext>
            </a:extLst>
          </p:cNvPr>
          <p:cNvSpPr txBox="1">
            <a:spLocks/>
          </p:cNvSpPr>
          <p:nvPr/>
        </p:nvSpPr>
        <p:spPr>
          <a:xfrm>
            <a:off x="565591" y="4572000"/>
            <a:ext cx="6256123" cy="2926608"/>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42900" algn="l" rtl="0">
              <a:spcBef>
                <a:spcPts val="1200"/>
              </a:spcBef>
              <a:spcAft>
                <a:spcPts val="0"/>
              </a:spcAft>
              <a:buClr>
                <a:schemeClr val="dk1"/>
              </a:buClr>
              <a:buSzPct val="70000"/>
              <a:buFont typeface="Arial" panose="020B0604020202020204" pitchFamily="34" charset="0"/>
              <a:buChar char="•"/>
            </a:pPr>
            <a:r>
              <a:rPr lang="en-GB" dirty="0">
                <a:solidFill>
                  <a:schemeClr val="dk1"/>
                </a:solidFill>
              </a:rPr>
              <a:t>Discuss w</a:t>
            </a:r>
            <a:r>
              <a:rPr lang="en-GB" sz="2000" dirty="0">
                <a:solidFill>
                  <a:schemeClr val="dk1"/>
                </a:solidFill>
              </a:rPr>
              <a:t>hat output devices might </a:t>
            </a:r>
            <a:br>
              <a:rPr lang="en-GB" sz="2000" dirty="0">
                <a:solidFill>
                  <a:schemeClr val="dk1"/>
                </a:solidFill>
              </a:rPr>
            </a:br>
            <a:r>
              <a:rPr lang="en-GB" sz="2000" dirty="0">
                <a:solidFill>
                  <a:schemeClr val="dk1"/>
                </a:solidFill>
              </a:rPr>
              <a:t>operate each of these three functions?</a:t>
            </a:r>
            <a:br>
              <a:rPr lang="en-GB" sz="2000" dirty="0">
                <a:solidFill>
                  <a:schemeClr val="dk1"/>
                </a:solidFill>
              </a:rPr>
            </a:br>
            <a:endParaRPr lang="en-GB" sz="2000" dirty="0">
              <a:solidFill>
                <a:schemeClr val="dk1"/>
              </a:solidFill>
            </a:endParaRPr>
          </a:p>
          <a:p>
            <a:pPr marL="457200" lvl="0" indent="-342900" algn="l" rtl="0">
              <a:spcBef>
                <a:spcPts val="0"/>
              </a:spcBef>
              <a:spcAft>
                <a:spcPts val="0"/>
              </a:spcAft>
              <a:buClr>
                <a:schemeClr val="dk1"/>
              </a:buClr>
              <a:buSzPct val="70000"/>
              <a:buFont typeface="Arial" panose="020B0604020202020204" pitchFamily="34" charset="0"/>
              <a:buChar char="•"/>
            </a:pPr>
            <a:r>
              <a:rPr lang="en-GB" sz="2000" dirty="0">
                <a:solidFill>
                  <a:schemeClr val="dk1"/>
                </a:solidFill>
              </a:rPr>
              <a:t>How would the microcontroller need to change the state of each device?</a:t>
            </a:r>
            <a:br>
              <a:rPr lang="en-GB" sz="2000" dirty="0">
                <a:solidFill>
                  <a:schemeClr val="dk1"/>
                </a:solidFill>
              </a:rPr>
            </a:br>
            <a:endParaRPr lang="en-GB" sz="2000" dirty="0">
              <a:solidFill>
                <a:schemeClr val="dk1"/>
              </a:solidFill>
            </a:endParaRPr>
          </a:p>
          <a:p>
            <a:pPr marL="457200" lvl="0" indent="-342900" algn="l" rtl="0">
              <a:spcBef>
                <a:spcPts val="0"/>
              </a:spcBef>
              <a:spcAft>
                <a:spcPts val="0"/>
              </a:spcAft>
              <a:buClr>
                <a:schemeClr val="dk1"/>
              </a:buClr>
              <a:buSzPct val="70000"/>
              <a:buFont typeface="Arial" panose="020B0604020202020204" pitchFamily="34" charset="0"/>
              <a:buChar char="•"/>
            </a:pPr>
            <a:r>
              <a:rPr lang="en-GB" sz="2000" dirty="0">
                <a:solidFill>
                  <a:schemeClr val="dk1"/>
                </a:solidFill>
              </a:rPr>
              <a:t>What output signal might control these changes of state?</a:t>
            </a:r>
            <a:endParaRPr lang="en-GB" sz="2000" dirty="0"/>
          </a:p>
        </p:txBody>
      </p:sp>
      <p:pic>
        <p:nvPicPr>
          <p:cNvPr id="13" name="Picture 12">
            <a:extLst>
              <a:ext uri="{FF2B5EF4-FFF2-40B4-BE49-F238E27FC236}">
                <a16:creationId xmlns:a16="http://schemas.microsoft.com/office/drawing/2014/main" id="{F22DA1DA-E576-3F14-B649-989CFB4EDE5C}"/>
              </a:ext>
            </a:extLst>
          </p:cNvPr>
          <p:cNvPicPr>
            <a:picLocks noChangeAspect="1"/>
          </p:cNvPicPr>
          <p:nvPr/>
        </p:nvPicPr>
        <p:blipFill>
          <a:blip r:embed="rId4"/>
          <a:stretch>
            <a:fillRect/>
          </a:stretch>
        </p:blipFill>
        <p:spPr>
          <a:xfrm>
            <a:off x="5301076" y="3974216"/>
            <a:ext cx="1016000" cy="990600"/>
          </a:xfrm>
          <a:prstGeom prst="rect">
            <a:avLst/>
          </a:prstGeom>
        </p:spPr>
      </p:pic>
      <p:sp>
        <p:nvSpPr>
          <p:cNvPr id="30" name="TextBox 29">
            <a:extLst>
              <a:ext uri="{FF2B5EF4-FFF2-40B4-BE49-F238E27FC236}">
                <a16:creationId xmlns:a16="http://schemas.microsoft.com/office/drawing/2014/main" id="{CD33CBC2-8737-DCED-11D0-D113E69E4D93}"/>
              </a:ext>
            </a:extLst>
          </p:cNvPr>
          <p:cNvSpPr txBox="1"/>
          <p:nvPr/>
        </p:nvSpPr>
        <p:spPr>
          <a:xfrm>
            <a:off x="411858" y="2403524"/>
            <a:ext cx="8198602" cy="1692771"/>
          </a:xfrm>
          <a:prstGeom prst="rect">
            <a:avLst/>
          </a:prstGeom>
          <a:noFill/>
        </p:spPr>
        <p:txBody>
          <a:bodyPr wrap="square">
            <a:spAutoFit/>
          </a:bodyPr>
          <a:lstStyle/>
          <a:p>
            <a:pPr>
              <a:lnSpc>
                <a:spcPct val="100000"/>
              </a:lnSpc>
            </a:pPr>
            <a:r>
              <a:rPr lang="en-GB" sz="2600" dirty="0">
                <a:latin typeface="Arial" panose="020B0604020202020204" pitchFamily="34" charset="0"/>
                <a:cs typeface="Arial" panose="020B0604020202020204" pitchFamily="34" charset="0"/>
              </a:rPr>
              <a:t>This CNC machine uses a microcontroller </a:t>
            </a:r>
            <a:br>
              <a:rPr lang="en-GB" sz="2600" dirty="0">
                <a:latin typeface="Arial" panose="020B0604020202020204" pitchFamily="34" charset="0"/>
                <a:cs typeface="Arial" panose="020B0604020202020204" pitchFamily="34" charset="0"/>
              </a:rPr>
            </a:br>
            <a:r>
              <a:rPr lang="en-GB" sz="2600" dirty="0">
                <a:latin typeface="Arial" panose="020B0604020202020204" pitchFamily="34" charset="0"/>
                <a:cs typeface="Arial" panose="020B0604020202020204" pitchFamily="34" charset="0"/>
              </a:rPr>
              <a:t>to operate the tool head rotation speed, </a:t>
            </a:r>
            <a:br>
              <a:rPr lang="en-GB" sz="2600" dirty="0">
                <a:latin typeface="Arial" panose="020B0604020202020204" pitchFamily="34" charset="0"/>
                <a:cs typeface="Arial" panose="020B0604020202020204" pitchFamily="34" charset="0"/>
              </a:rPr>
            </a:br>
            <a:r>
              <a:rPr lang="en-GB" sz="2600" dirty="0">
                <a:latin typeface="Arial" panose="020B0604020202020204" pitchFamily="34" charset="0"/>
                <a:cs typeface="Arial" panose="020B0604020202020204" pitchFamily="34" charset="0"/>
              </a:rPr>
              <a:t>vertical position and red/amber/green </a:t>
            </a:r>
            <a:br>
              <a:rPr lang="en-GB" sz="2600" dirty="0">
                <a:latin typeface="Arial" panose="020B0604020202020204" pitchFamily="34" charset="0"/>
                <a:cs typeface="Arial" panose="020B0604020202020204" pitchFamily="34" charset="0"/>
              </a:rPr>
            </a:br>
            <a:r>
              <a:rPr lang="en-GB" sz="2600" dirty="0">
                <a:latin typeface="Arial" panose="020B0604020202020204" pitchFamily="34" charset="0"/>
                <a:cs typeface="Arial" panose="020B0604020202020204" pitchFamily="34" charset="0"/>
              </a:rPr>
              <a:t>status indicator.</a:t>
            </a:r>
          </a:p>
        </p:txBody>
      </p:sp>
      <p:sp>
        <p:nvSpPr>
          <p:cNvPr id="2" name="Slide Number Placeholder 5">
            <a:extLst>
              <a:ext uri="{FF2B5EF4-FFF2-40B4-BE49-F238E27FC236}">
                <a16:creationId xmlns:a16="http://schemas.microsoft.com/office/drawing/2014/main" id="{0C3B4240-71FE-A35B-3ADE-43DC2A8BAC4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sp>
        <p:nvSpPr>
          <p:cNvPr id="7" name="Footer Placeholder 3">
            <a:extLst>
              <a:ext uri="{FF2B5EF4-FFF2-40B4-BE49-F238E27FC236}">
                <a16:creationId xmlns:a16="http://schemas.microsoft.com/office/drawing/2014/main" id="{13B9244D-BA1C-9E0B-1F67-C9F2AE368243}"/>
              </a:ext>
            </a:extLst>
          </p:cNvPr>
          <p:cNvSpPr>
            <a:spLocks noGrp="1"/>
          </p:cNvSpPr>
          <p:nvPr>
            <p:ph type="ftr" sz="quarter" idx="11"/>
          </p:nvPr>
        </p:nvSpPr>
        <p:spPr>
          <a:xfrm>
            <a:off x="11558528" y="680297"/>
            <a:ext cx="4363604" cy="486833"/>
          </a:xfrm>
        </p:spPr>
        <p:txBody>
          <a:bodyPr/>
          <a:lstStyle/>
          <a:p>
            <a:r>
              <a:rPr lang="en-GB" dirty="0">
                <a:solidFill>
                  <a:schemeClr val="bg1"/>
                </a:solidFill>
              </a:rPr>
              <a:t>4. Pulse width modulation</a:t>
            </a:r>
            <a:endParaRPr lang="en-US" dirty="0">
              <a:solidFill>
                <a:schemeClr val="bg1"/>
              </a:solidFill>
            </a:endParaRPr>
          </a:p>
        </p:txBody>
      </p:sp>
    </p:spTree>
    <p:extLst>
      <p:ext uri="{BB962C8B-B14F-4D97-AF65-F5344CB8AC3E}">
        <p14:creationId xmlns:p14="http://schemas.microsoft.com/office/powerpoint/2010/main" val="234925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E4411-7E8C-9929-6EC2-96669778DA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
        <p:nvSpPr>
          <p:cNvPr id="43" name="Title 42">
            <a:extLst>
              <a:ext uri="{FF2B5EF4-FFF2-40B4-BE49-F238E27FC236}">
                <a16:creationId xmlns:a16="http://schemas.microsoft.com/office/drawing/2014/main" id="{62F56B02-0CCF-3C5E-1718-8D01D61512B1}"/>
              </a:ext>
            </a:extLst>
          </p:cNvPr>
          <p:cNvSpPr>
            <a:spLocks noGrp="1"/>
          </p:cNvSpPr>
          <p:nvPr>
            <p:ph type="title"/>
          </p:nvPr>
        </p:nvSpPr>
        <p:spPr/>
        <p:txBody>
          <a:bodyPr/>
          <a:lstStyle/>
          <a:p>
            <a:r>
              <a:rPr lang="en-US" dirty="0"/>
              <a:t>Microcontroller outputs</a:t>
            </a:r>
          </a:p>
        </p:txBody>
      </p:sp>
      <p:sp>
        <p:nvSpPr>
          <p:cNvPr id="6" name="Content Placeholder 11">
            <a:extLst>
              <a:ext uri="{FF2B5EF4-FFF2-40B4-BE49-F238E27FC236}">
                <a16:creationId xmlns:a16="http://schemas.microsoft.com/office/drawing/2014/main" id="{0055FFB4-41C8-ECE4-42F4-3B9602209087}"/>
              </a:ext>
            </a:extLst>
          </p:cNvPr>
          <p:cNvSpPr txBox="1">
            <a:spLocks/>
          </p:cNvSpPr>
          <p:nvPr/>
        </p:nvSpPr>
        <p:spPr>
          <a:xfrm>
            <a:off x="565591" y="2686049"/>
            <a:ext cx="6844859" cy="5802705"/>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42900" algn="l" rtl="0">
              <a:spcBef>
                <a:spcPts val="1200"/>
              </a:spcBef>
              <a:spcAft>
                <a:spcPts val="0"/>
              </a:spcAft>
              <a:buClr>
                <a:schemeClr val="dk1"/>
              </a:buClr>
              <a:buSzPct val="70000"/>
              <a:buFont typeface="Arial" panose="020B0604020202020204" pitchFamily="34" charset="0"/>
              <a:buChar char="•"/>
            </a:pPr>
            <a:endParaRPr lang="en-GB" sz="2000" dirty="0"/>
          </a:p>
        </p:txBody>
      </p:sp>
      <p:sp>
        <p:nvSpPr>
          <p:cNvPr id="2" name="Slide Number Placeholder 5">
            <a:extLst>
              <a:ext uri="{FF2B5EF4-FFF2-40B4-BE49-F238E27FC236}">
                <a16:creationId xmlns:a16="http://schemas.microsoft.com/office/drawing/2014/main" id="{0C3B4240-71FE-A35B-3ADE-43DC2A8BAC4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sp>
        <p:nvSpPr>
          <p:cNvPr id="7" name="Footer Placeholder 3">
            <a:extLst>
              <a:ext uri="{FF2B5EF4-FFF2-40B4-BE49-F238E27FC236}">
                <a16:creationId xmlns:a16="http://schemas.microsoft.com/office/drawing/2014/main" id="{13B9244D-BA1C-9E0B-1F67-C9F2AE368243}"/>
              </a:ext>
            </a:extLst>
          </p:cNvPr>
          <p:cNvSpPr>
            <a:spLocks noGrp="1"/>
          </p:cNvSpPr>
          <p:nvPr>
            <p:ph type="ftr" sz="quarter" idx="11"/>
          </p:nvPr>
        </p:nvSpPr>
        <p:spPr>
          <a:xfrm>
            <a:off x="11558528" y="680297"/>
            <a:ext cx="4363604" cy="486833"/>
          </a:xfrm>
        </p:spPr>
        <p:txBody>
          <a:bodyPr/>
          <a:lstStyle/>
          <a:p>
            <a:r>
              <a:rPr lang="en-GB" dirty="0">
                <a:solidFill>
                  <a:schemeClr val="bg1"/>
                </a:solidFill>
              </a:rPr>
              <a:t>4. Pulse width modulation</a:t>
            </a:r>
            <a:endParaRPr lang="en-US" dirty="0">
              <a:solidFill>
                <a:schemeClr val="bg1"/>
              </a:solidFill>
            </a:endParaRPr>
          </a:p>
        </p:txBody>
      </p:sp>
      <p:sp>
        <p:nvSpPr>
          <p:cNvPr id="5" name="TextBox 4">
            <a:extLst>
              <a:ext uri="{FF2B5EF4-FFF2-40B4-BE49-F238E27FC236}">
                <a16:creationId xmlns:a16="http://schemas.microsoft.com/office/drawing/2014/main" id="{2CC95791-3262-EE01-86E4-D03E564C35C7}"/>
              </a:ext>
            </a:extLst>
          </p:cNvPr>
          <p:cNvSpPr txBox="1"/>
          <p:nvPr/>
        </p:nvSpPr>
        <p:spPr>
          <a:xfrm>
            <a:off x="995363" y="2989213"/>
            <a:ext cx="5881687" cy="5016758"/>
          </a:xfrm>
          <a:prstGeom prst="rect">
            <a:avLst/>
          </a:prstGeom>
          <a:noFill/>
        </p:spPr>
        <p:txBody>
          <a:bodyPr wrap="square">
            <a:spAutoFit/>
          </a:bodyPr>
          <a:lstStyle/>
          <a:p>
            <a:pPr rtl="0">
              <a:spcBef>
                <a:spcPts val="0"/>
              </a:spcBef>
              <a:spcAft>
                <a:spcPts val="0"/>
              </a:spcAft>
            </a:pPr>
            <a:r>
              <a:rPr lang="en-GB" sz="2000" b="0" i="0" u="none" strike="noStrike" dirty="0">
                <a:solidFill>
                  <a:srgbClr val="000000"/>
                </a:solidFill>
                <a:effectLst/>
                <a:latin typeface="Arial" panose="020B0604020202020204" pitchFamily="34" charset="0"/>
                <a:cs typeface="Arial" panose="020B0604020202020204" pitchFamily="34" charset="0"/>
              </a:rPr>
              <a:t>The tool head might use a DC motor. The position might be changed by a servo; one or more LEDs might indicate the status of the machine.</a:t>
            </a:r>
            <a:endParaRPr lang="en-GB" sz="2000" b="0" dirty="0">
              <a:effectLst/>
              <a:latin typeface="Arial" panose="020B0604020202020204" pitchFamily="34" charset="0"/>
              <a:cs typeface="Arial" panose="020B0604020202020204" pitchFamily="34" charset="0"/>
            </a:endParaRPr>
          </a:p>
          <a:p>
            <a:pPr rtl="0">
              <a:spcBef>
                <a:spcPts val="0"/>
              </a:spcBef>
              <a:spcAft>
                <a:spcPts val="0"/>
              </a:spcAft>
            </a:pPr>
            <a:endParaRPr lang="en-GB" sz="2000" b="0"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0"/>
              </a:spcAft>
            </a:pPr>
            <a:r>
              <a:rPr lang="en-GB" sz="2000" b="0" i="0" u="none" strike="noStrike" dirty="0">
                <a:solidFill>
                  <a:srgbClr val="000000"/>
                </a:solidFill>
                <a:effectLst/>
                <a:latin typeface="Arial" panose="020B0604020202020204" pitchFamily="34" charset="0"/>
                <a:cs typeface="Arial" panose="020B0604020202020204" pitchFamily="34" charset="0"/>
              </a:rPr>
              <a:t>The motor‘s speed will be controlled between a minimum and maximum level, appropriate to the tool and the material.</a:t>
            </a:r>
          </a:p>
          <a:p>
            <a:pPr rtl="0">
              <a:spcBef>
                <a:spcPts val="0"/>
              </a:spcBef>
              <a:spcAft>
                <a:spcPts val="0"/>
              </a:spcAft>
            </a:pPr>
            <a:endParaRPr lang="en-GB" sz="2000" dirty="0">
              <a:solidFill>
                <a:srgbClr val="000000"/>
              </a:solidFill>
              <a:latin typeface="Arial" panose="020B0604020202020204" pitchFamily="34" charset="0"/>
              <a:cs typeface="Arial" panose="020B0604020202020204" pitchFamily="34" charset="0"/>
            </a:endParaRPr>
          </a:p>
          <a:p>
            <a:pPr rtl="0">
              <a:spcBef>
                <a:spcPts val="0"/>
              </a:spcBef>
              <a:spcAft>
                <a:spcPts val="0"/>
              </a:spcAft>
            </a:pPr>
            <a:r>
              <a:rPr lang="en-GB" sz="2000" b="0" i="0" u="none" strike="noStrike" dirty="0">
                <a:solidFill>
                  <a:srgbClr val="000000"/>
                </a:solidFill>
                <a:effectLst/>
                <a:latin typeface="Arial" panose="020B0604020202020204" pitchFamily="34" charset="0"/>
                <a:cs typeface="Arial" panose="020B0604020202020204" pitchFamily="34" charset="0"/>
              </a:rPr>
              <a:t>The servo’s position must be set so the tool rises and descends to the correct machining depth. The LED should change from green to amber and then red if there is a minor or major problem.</a:t>
            </a:r>
            <a:endParaRPr lang="en-GB" sz="2000" b="0" dirty="0">
              <a:effectLst/>
              <a:latin typeface="Arial" panose="020B0604020202020204" pitchFamily="34" charset="0"/>
              <a:cs typeface="Arial" panose="020B0604020202020204" pitchFamily="34" charset="0"/>
            </a:endParaRPr>
          </a:p>
          <a:p>
            <a:pPr rtl="0">
              <a:spcBef>
                <a:spcPts val="0"/>
              </a:spcBef>
              <a:spcAft>
                <a:spcPts val="0"/>
              </a:spcAft>
            </a:pPr>
            <a:endParaRPr lang="en-GB" sz="2000" b="0"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0"/>
              </a:spcAft>
            </a:pPr>
            <a:r>
              <a:rPr lang="en-GB" sz="2000" b="0" i="0" u="none" strike="noStrike" dirty="0">
                <a:solidFill>
                  <a:srgbClr val="000000"/>
                </a:solidFill>
                <a:effectLst/>
                <a:latin typeface="Arial" panose="020B0604020202020204" pitchFamily="34" charset="0"/>
                <a:cs typeface="Arial" panose="020B0604020202020204" pitchFamily="34" charset="0"/>
              </a:rPr>
              <a:t>To produce these changes, the microcontroller could send a varying signal to the motor and servo, and an on-off signal for different LEDs.</a:t>
            </a:r>
            <a:endParaRPr lang="en-GB" sz="20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5107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17047</TotalTime>
  <Words>3355</Words>
  <Application>Microsoft Office PowerPoint</Application>
  <PresentationFormat>Custom</PresentationFormat>
  <Paragraphs>389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Lato</vt:lpstr>
      <vt:lpstr>Office Theme</vt:lpstr>
      <vt:lpstr>PowerPoint Presentation</vt:lpstr>
      <vt:lpstr>Practitioner guide 4. Pulse width modulation</vt:lpstr>
      <vt:lpstr>Introduction and overview</vt:lpstr>
      <vt:lpstr>Learning outcomes and resource links </vt:lpstr>
      <vt:lpstr>Subject coverage</vt:lpstr>
      <vt:lpstr>4. Pulse width modulation</vt:lpstr>
      <vt:lpstr>Learning outcomes</vt:lpstr>
      <vt:lpstr>Microcontroller outputs</vt:lpstr>
      <vt:lpstr>Microcontroller outputs</vt:lpstr>
      <vt:lpstr>Control signal relationships</vt:lpstr>
      <vt:lpstr>What is pulse width modulation?</vt:lpstr>
      <vt:lpstr>What is pulse width modulation?</vt:lpstr>
      <vt:lpstr>Applying pulse width  modulation: RGB LEDs</vt:lpstr>
      <vt:lpstr>Applying pulse width  modulation: DC motors</vt:lpstr>
      <vt:lpstr>Applying pulse width  modulation: servo motors</vt:lpstr>
      <vt:lpstr>Answers</vt:lpstr>
      <vt:lpstr>Pulse width modulation at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Rabia Chhaya</cp:lastModifiedBy>
  <cp:revision>389</cp:revision>
  <dcterms:created xsi:type="dcterms:W3CDTF">2022-05-23T15:11:33Z</dcterms:created>
  <dcterms:modified xsi:type="dcterms:W3CDTF">2023-01-24T13:01:32Z</dcterms:modified>
</cp:coreProperties>
</file>