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7" r:id="rId5"/>
    <p:sldMasterId id="2147483672" r:id="rId6"/>
  </p:sldMasterIdLst>
  <p:notesMasterIdLst>
    <p:notesMasterId r:id="rId19"/>
  </p:notesMasterIdLst>
  <p:handoutMasterIdLst>
    <p:handoutMasterId r:id="rId20"/>
  </p:handoutMasterIdLst>
  <p:sldIdLst>
    <p:sldId id="256" r:id="rId7"/>
    <p:sldId id="272" r:id="rId8"/>
    <p:sldId id="275" r:id="rId9"/>
    <p:sldId id="394" r:id="rId10"/>
    <p:sldId id="406" r:id="rId11"/>
    <p:sldId id="395" r:id="rId12"/>
    <p:sldId id="407" r:id="rId13"/>
    <p:sldId id="375" r:id="rId14"/>
    <p:sldId id="408" r:id="rId15"/>
    <p:sldId id="409" r:id="rId16"/>
    <p:sldId id="410" r:id="rId17"/>
    <p:sldId id="411" r:id="rId18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Down" initials="MD" lastIdx="19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42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6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Karen Wadsworth" initials="KW" lastIdx="31" clrIdx="3">
    <p:extLst>
      <p:ext uri="{19B8F6BF-5375-455C-9EA6-DF929625EA0E}">
        <p15:presenceInfo xmlns:p15="http://schemas.microsoft.com/office/powerpoint/2012/main" userId="Karen Wadsworth" providerId="None"/>
      </p:ext>
    </p:extLst>
  </p:cmAuthor>
  <p:cmAuthor id="5" name="Estelle Lloyd" initials="EL" lastIdx="33" clrIdx="4">
    <p:extLst>
      <p:ext uri="{19B8F6BF-5375-455C-9EA6-DF929625EA0E}">
        <p15:presenceInfo xmlns:p15="http://schemas.microsoft.com/office/powerpoint/2012/main" userId="Estelle Lloyd" providerId="None"/>
      </p:ext>
    </p:extLst>
  </p:cmAuthor>
  <p:cmAuthor id="6" name="V-Bryony Yanney" initials="VY" lastIdx="3" clrIdx="5">
    <p:extLst>
      <p:ext uri="{19B8F6BF-5375-455C-9EA6-DF929625EA0E}">
        <p15:presenceInfo xmlns:p15="http://schemas.microsoft.com/office/powerpoint/2012/main" userId="S::bryony.yanney@blackbaud.me::189c5106-5702-4f42-a7ae-43cc43abd7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D"/>
    <a:srgbClr val="F1C043"/>
    <a:srgbClr val="D91C5C"/>
    <a:srgbClr val="FFD600"/>
    <a:srgbClr val="3DB876"/>
    <a:srgbClr val="868FB4"/>
    <a:srgbClr val="21176B"/>
    <a:srgbClr val="91BFFC"/>
    <a:srgbClr val="B2BFFC"/>
    <a:srgbClr val="B2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6A210-4C1C-F1A0-69AA-75688FB27234}" v="18" dt="2023-02-24T09:09:00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71513" autoAdjust="0"/>
  </p:normalViewPr>
  <p:slideViewPr>
    <p:cSldViewPr snapToGrid="0" snapToObjects="1">
      <p:cViewPr varScale="1">
        <p:scale>
          <a:sx n="57" d="100"/>
          <a:sy n="57" d="100"/>
        </p:scale>
        <p:origin x="1002" y="72"/>
      </p:cViewPr>
      <p:guideLst>
        <p:guide orient="horz" pos="4649"/>
        <p:guide pos="5120"/>
      </p:guideLst>
    </p:cSldViewPr>
  </p:slideViewPr>
  <p:outlineViewPr>
    <p:cViewPr>
      <p:scale>
        <a:sx n="33" d="100"/>
        <a:sy n="33" d="100"/>
      </p:scale>
      <p:origin x="0" y="-27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-Mike Guilmant-Cush" userId="S::mike.guilmant-cush@blackbaud.me::3c7f021d-b981-41a2-afc2-8c0dc9565e5f" providerId="AD" clId="Web-{EAF6A210-4C1C-F1A0-69AA-75688FB27234}"/>
    <pc:docChg chg="modSld">
      <pc:chgData name="V-Mike Guilmant-Cush" userId="S::mike.guilmant-cush@blackbaud.me::3c7f021d-b981-41a2-afc2-8c0dc9565e5f" providerId="AD" clId="Web-{EAF6A210-4C1C-F1A0-69AA-75688FB27234}" dt="2023-02-24T09:08:57.388" v="11" actId="20577"/>
      <pc:docMkLst>
        <pc:docMk/>
      </pc:docMkLst>
      <pc:sldChg chg="modSp">
        <pc:chgData name="V-Mike Guilmant-Cush" userId="S::mike.guilmant-cush@blackbaud.me::3c7f021d-b981-41a2-afc2-8c0dc9565e5f" providerId="AD" clId="Web-{EAF6A210-4C1C-F1A0-69AA-75688FB27234}" dt="2023-02-24T09:08:57.388" v="11" actId="20577"/>
        <pc:sldMkLst>
          <pc:docMk/>
          <pc:sldMk cId="2492701228" sldId="375"/>
        </pc:sldMkLst>
        <pc:spChg chg="mod">
          <ac:chgData name="V-Mike Guilmant-Cush" userId="S::mike.guilmant-cush@blackbaud.me::3c7f021d-b981-41a2-afc2-8c0dc9565e5f" providerId="AD" clId="Web-{EAF6A210-4C1C-F1A0-69AA-75688FB27234}" dt="2023-02-24T09:08:57.388" v="11" actId="20577"/>
          <ac:spMkLst>
            <pc:docMk/>
            <pc:sldMk cId="2492701228" sldId="375"/>
            <ac:spMk id="3" creationId="{D0541D8B-7B00-4CA5-4B59-9F7CBD86502C}"/>
          </ac:spMkLst>
        </pc:spChg>
      </pc:sldChg>
      <pc:sldChg chg="modSp">
        <pc:chgData name="V-Mike Guilmant-Cush" userId="S::mike.guilmant-cush@blackbaud.me::3c7f021d-b981-41a2-afc2-8c0dc9565e5f" providerId="AD" clId="Web-{EAF6A210-4C1C-F1A0-69AA-75688FB27234}" dt="2023-02-24T09:08:48.638" v="8" actId="20577"/>
        <pc:sldMkLst>
          <pc:docMk/>
          <pc:sldMk cId="3112592177" sldId="407"/>
        </pc:sldMkLst>
        <pc:spChg chg="mod">
          <ac:chgData name="V-Mike Guilmant-Cush" userId="S::mike.guilmant-cush@blackbaud.me::3c7f021d-b981-41a2-afc2-8c0dc9565e5f" providerId="AD" clId="Web-{EAF6A210-4C1C-F1A0-69AA-75688FB27234}" dt="2023-02-24T09:08:48.638" v="8" actId="20577"/>
          <ac:spMkLst>
            <pc:docMk/>
            <pc:sldMk cId="3112592177" sldId="407"/>
            <ac:spMk id="5" creationId="{661237FC-5CC2-DF55-92CC-49539DDCD9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CA980E-B611-DBE1-6440-9F036E6463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FA402-474F-BCB2-973E-E98508D09E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21AF-4D5D-4042-AF2C-47F0B69AD0C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75021-DA46-BF2B-0E98-24E741C56F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CA26A-4222-30E0-A7DB-B1307E2E8D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1450-4EDF-B94B-8502-32E59742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3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2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9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5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CBA58-DCFB-9B53-C0B4-71DED0CFD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CAB0-5DC4-29D6-2C01-847AE9BC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068-6A62-67D6-CD15-8DE22D429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920-9D38-DE5A-0C9F-D516D712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578C-5160-AC26-FB6B-4D30E133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0772-5D16-70EE-791F-E32E70E8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62B0-CDF7-FCE2-13FE-7EFA89C2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3CDC-5DF9-1B39-51CA-E3C655FD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A827-F422-5898-D4BA-37B6D583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2F9B-C13A-5ECC-766B-343D4E0A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9919-81D5-51D9-CD5C-99E76338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DA0E-5C8B-1F84-905D-5B57816D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A75B0-770D-822E-4A42-98E1F9F5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3664-4D98-7B5A-07FE-0B34080E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B4E7-B8F2-84BC-922B-C7AF04F7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C1A7E-BBA7-152C-421C-AC14607D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0BA7-47BB-CA0C-D664-363D45C9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01E5-7656-F0BE-FE56-76E13F92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E179-E434-56A1-4C6F-DF9621D1C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09F7-6E47-0B6E-F69F-60BCA8EA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2903F-F690-52C4-07E4-63526DD6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08C2-74ED-8DE4-A83F-72A01EA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EB71-AEB4-6D73-A212-6070B24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45E57-8121-C433-904C-BA757B34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EE77-1016-F879-37D1-268995C1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75AA-EAE7-D776-D2CF-02D57F94C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05B17-3335-2DE6-CCDE-D8036C69E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0732D-8883-3C10-BF83-FB6D75AB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FF39D-C1A7-6DD1-E70A-FB004693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7CC07-3929-7B42-4320-0965E4AB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0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098D-816B-A804-41B1-4877F00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C527A-D9E2-6881-6DFC-B08C921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61A88-8D77-EFD3-50B4-830C09B7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DD20D-1719-E6EB-297F-1C609D36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92D8A-CC16-A228-7148-8E953A0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3DA2E-0464-23CB-3593-11B7F4C9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2CC8F-027E-D863-6926-F23B85B9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0D28-9F81-851F-E2F8-527BC9FC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EDCD-D4E9-E6CE-38AD-68192E47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73C2-7900-321B-4778-930F6C40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D4FA-A2BD-8544-FDDC-CB45C741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C6558-C683-4A08-D578-64BD383C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36BB5-BAEA-0352-A5DA-0DB2FE97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B17A-3E92-B794-FDA2-4635E1D8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34B-DF48-4D34-80CB-754E30F5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97C01-8029-0E14-55C2-AF96D43A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C267D-602C-93AC-3D10-800F2906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358C-D0D7-1F52-7B00-A0FFFCAE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D67C-07F6-3767-3DF7-85FD209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F7E5-27BA-46A6-BC1C-F57530CE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90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DE55-E961-BE3A-BAC1-90F1B701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C0D7A-9700-5E35-C80F-2638B797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C45D-794F-3955-C8B4-AD7D6F2F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188E-E7F2-8153-63F2-06407F92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AE01-4E2A-A77B-F656-0ACCB6C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8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50DB8-B543-F6B9-615E-976D7CABB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9D7FC-195F-FB91-0298-4EE8CD49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A4EE-BC76-85BA-A2FA-F91A6D21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71B3-1841-0B67-0552-DCB6E47C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73C2-0C7C-DD86-569D-5C05A1F1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5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656AF-BD8B-6BAD-6625-D2694F726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DFDBB-6217-3ED8-25D0-FD2B261B2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40F65F-2F9F-DC83-9D45-A7A6F2A66A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7DB6C-7662-1FD3-22CC-52D60B727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 dirty="0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24F3B-B660-D01C-7799-D079F5C67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21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706" r:id="rId5"/>
    <p:sldLayoutId id="2147483704" r:id="rId6"/>
    <p:sldLayoutId id="2147483705" r:id="rId7"/>
    <p:sldLayoutId id="214748366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3CDE9-5A82-27F2-4019-2D069728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4601-4A57-F2A3-22C4-5DAA3442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0BF6-FCD5-4665-C60F-B03353DF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A74B-A637-7041-9E3B-DDE904DAEA1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F3B5-15A6-996F-C8A6-2D2CBA443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A5BD5-3EBB-C35D-CB87-F98589EED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32.svg"/><Relationship Id="rId4" Type="http://schemas.openxmlformats.org/officeDocument/2006/relationships/image" Target="../media/image12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svg"/><Relationship Id="rId4" Type="http://schemas.openxmlformats.org/officeDocument/2006/relationships/image" Target="../media/image12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44607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57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CNC </a:t>
            </a:r>
            <a:br>
              <a:rPr lang="en-GB" dirty="0"/>
            </a:br>
            <a:r>
              <a:rPr lang="en-GB" dirty="0"/>
              <a:t>machinery</a:t>
            </a:r>
            <a:endParaRPr lang="en-NZ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 dirty="0"/>
              <a:t>4. The future of CNC</a:t>
            </a: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D663-7602-E6F9-2851-C97B0B42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ea typeface="Calibri"/>
                <a:sym typeface="Calibri"/>
              </a:rPr>
              <a:t>Smart factories and better products – example </a:t>
            </a:r>
            <a:br>
              <a:rPr lang="en-GB" sz="4400" dirty="0">
                <a:latin typeface="Calibri"/>
                <a:ea typeface="Calibri"/>
                <a:cs typeface="Calibri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8146B-A501-A534-C1B5-67553D47E123}"/>
              </a:ext>
            </a:extLst>
          </p:cNvPr>
          <p:cNvSpPr/>
          <p:nvPr/>
        </p:nvSpPr>
        <p:spPr>
          <a:xfrm>
            <a:off x="411858" y="2291752"/>
            <a:ext cx="9132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Example: made-to-measure woven training shoes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8D589-3C64-95AA-C89E-C568ABA095EA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14CC09-EBB9-67F0-EB67-3350A2DA135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10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03F5EA66-88EC-FB47-D5E2-C0F177D12511}"/>
              </a:ext>
            </a:extLst>
          </p:cNvPr>
          <p:cNvSpPr txBox="1">
            <a:spLocks/>
          </p:cNvSpPr>
          <p:nvPr/>
        </p:nvSpPr>
        <p:spPr>
          <a:xfrm>
            <a:off x="3042028" y="7674161"/>
            <a:ext cx="10173532" cy="970853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>
                <a:ea typeface="Calibri"/>
                <a:sym typeface="Calibri"/>
              </a:rPr>
              <a:t>Discuss how your roles as engineers </a:t>
            </a: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might </a:t>
            </a:r>
            <a:r>
              <a:rPr lang="en-GB" sz="1800" dirty="0">
                <a:ea typeface="Calibri"/>
                <a:sym typeface="Calibri"/>
              </a:rPr>
              <a:t>adapt within a future smart factory.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4668C3-A909-9EC9-40A1-39F8ED17D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7913" y="7118805"/>
            <a:ext cx="1078232" cy="1062139"/>
          </a:xfrm>
          <a:prstGeom prst="rect">
            <a:avLst/>
          </a:prstGeom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C205F49-6A3B-8E41-8AA1-A5D8DF2A6133}"/>
              </a:ext>
            </a:extLst>
          </p:cNvPr>
          <p:cNvSpPr txBox="1">
            <a:spLocks/>
          </p:cNvSpPr>
          <p:nvPr/>
        </p:nvSpPr>
        <p:spPr>
          <a:xfrm>
            <a:off x="525073" y="3484918"/>
            <a:ext cx="3639731" cy="3393530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503998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CNC additive manufacturing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3D woven upper.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3D printed midsole and sole.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Plant-based polymers </a:t>
            </a:r>
            <a:br>
              <a:rPr lang="en-GB" sz="1800" dirty="0"/>
            </a:br>
            <a:r>
              <a:rPr lang="en-GB" sz="1800" dirty="0"/>
              <a:t>could make recyclable </a:t>
            </a:r>
            <a:br>
              <a:rPr lang="en-GB" sz="1800" dirty="0"/>
            </a:br>
            <a:r>
              <a:rPr lang="en-GB" sz="1800" dirty="0"/>
              <a:t>and sustainable.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B9C830F0-9A7E-01C8-D5B3-F995A9E12C6A}"/>
              </a:ext>
            </a:extLst>
          </p:cNvPr>
          <p:cNvSpPr txBox="1">
            <a:spLocks/>
          </p:cNvSpPr>
          <p:nvPr/>
        </p:nvSpPr>
        <p:spPr>
          <a:xfrm>
            <a:off x="4418026" y="3498847"/>
            <a:ext cx="3639730" cy="3393530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503998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Big data and AI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User feedback on </a:t>
            </a:r>
            <a:br>
              <a:rPr lang="en-GB" sz="1800" dirty="0"/>
            </a:br>
            <a:r>
              <a:rPr lang="en-GB" sz="1800" dirty="0"/>
              <a:t>wear and tear </a:t>
            </a:r>
            <a:br>
              <a:rPr lang="en-GB" sz="1800" dirty="0"/>
            </a:br>
            <a:r>
              <a:rPr lang="en-GB" sz="1800" dirty="0"/>
              <a:t>improves reinforcements </a:t>
            </a:r>
            <a:br>
              <a:rPr lang="en-GB" sz="1800" dirty="0"/>
            </a:br>
            <a:r>
              <a:rPr lang="en-GB" sz="1800" dirty="0"/>
              <a:t>where needed.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Constant improvements to weave and sole structure.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E196C55-2856-5D30-491A-48F8E9F8C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6334" y="2918310"/>
            <a:ext cx="1054120" cy="10183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0110C5C-A166-EA81-8CC2-FC84183CE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8578" y="2939592"/>
            <a:ext cx="1054120" cy="1018387"/>
          </a:xfrm>
          <a:prstGeom prst="rect">
            <a:avLst/>
          </a:prstGeom>
        </p:spPr>
      </p:pic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B39FB103-C1FD-FC85-792F-21777207DF92}"/>
              </a:ext>
            </a:extLst>
          </p:cNvPr>
          <p:cNvSpPr txBox="1">
            <a:spLocks/>
          </p:cNvSpPr>
          <p:nvPr/>
        </p:nvSpPr>
        <p:spPr>
          <a:xfrm>
            <a:off x="8310610" y="3483560"/>
            <a:ext cx="3716419" cy="3393530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503998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Cyber-physical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Robotic yarn and polymer loading, material and product flow, maintenance.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Remote updating of software and production code.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78A9AFF-A0C7-02BE-3F4F-061E6E592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6627" y="2905105"/>
            <a:ext cx="1054119" cy="1018386"/>
          </a:xfrm>
          <a:prstGeom prst="rect">
            <a:avLst/>
          </a:prstGeom>
        </p:spPr>
      </p:pic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B531A987-070E-E0B9-44F0-319CE8F1F2FE}"/>
              </a:ext>
            </a:extLst>
          </p:cNvPr>
          <p:cNvSpPr txBox="1">
            <a:spLocks/>
          </p:cNvSpPr>
          <p:nvPr/>
        </p:nvSpPr>
        <p:spPr>
          <a:xfrm>
            <a:off x="12294171" y="3494049"/>
            <a:ext cx="3639731" cy="3393530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503998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IoT</a:t>
            </a:r>
          </a:p>
          <a:p>
            <a:pPr>
              <a:buClr>
                <a:schemeClr val="dk1"/>
              </a:buClr>
              <a:buSzPts val="1100"/>
            </a:pPr>
            <a:r>
              <a:rPr lang="en-GB" sz="1800" dirty="0">
                <a:solidFill>
                  <a:schemeClr val="dk1"/>
                </a:solidFill>
              </a:rPr>
              <a:t>Sensors gather performance, maintenance and energy data to improve efficiency and sustainability.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72A8FA-E310-A4C0-9FD1-2AF52C8556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270386" y="2909516"/>
            <a:ext cx="1075531" cy="103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9FE3-BDD3-2E2C-129E-0CC633B8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CNC and your career opportunities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A9530C-C85A-D807-0F36-83F8DC4068CA}"/>
              </a:ext>
            </a:extLst>
          </p:cNvPr>
          <p:cNvSpPr/>
          <p:nvPr/>
        </p:nvSpPr>
        <p:spPr>
          <a:xfrm>
            <a:off x="411858" y="2291752"/>
            <a:ext cx="913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CNC industry is constantly growing and allows for </a:t>
            </a:r>
            <a:r>
              <a:rPr lang="en-GB" sz="1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 exciting and </a:t>
            </a:r>
            <a:br>
              <a:rPr lang="en-GB" sz="1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GB" sz="1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rewarding path for those who love to create and have an eye for detail.</a:t>
            </a:r>
            <a:r>
              <a:rPr lang="en-GB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B8A379B6-9C60-7CE9-B7AF-90131267DECF}"/>
              </a:ext>
            </a:extLst>
          </p:cNvPr>
          <p:cNvSpPr txBox="1">
            <a:spLocks/>
          </p:cNvSpPr>
          <p:nvPr/>
        </p:nvSpPr>
        <p:spPr>
          <a:xfrm>
            <a:off x="554733" y="3856382"/>
            <a:ext cx="8174930" cy="2612839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What types of industries need CNC operators?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Are there any local to you?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What are the career pathways if you want to follow a career in CNC?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What skills and qualifications might help you now?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What skills and qualifications could you develop in the future? </a:t>
            </a:r>
            <a:endParaRPr lang="en-GB" sz="18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E2C562-A6EB-659D-9DA2-8BA5D40B4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8126" y="3301026"/>
            <a:ext cx="1078232" cy="10621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4F9764F-37A1-1C4D-15A4-9DF3C04A1570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3BB126-ABB3-3555-0F83-F1844703C2C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11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Google Shape;539;p3">
            <a:extLst>
              <a:ext uri="{FF2B5EF4-FFF2-40B4-BE49-F238E27FC236}">
                <a16:creationId xmlns:a16="http://schemas.microsoft.com/office/drawing/2014/main" id="{056E246E-598D-89EC-D93C-BC51724EF043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23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3920053" y="3250708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72000" rIns="180000" bIns="0" rtlCol="0" anchor="ctr"/>
          <a:lstStyle/>
          <a:p>
            <a:pPr marL="17780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Suggest how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CNC integrates with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key technologies in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 Industry 4.0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‘smart’ factory.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4. The future of CNC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raphic 5">
            <a:extLst>
              <a:ext uri="{FF2B5EF4-FFF2-40B4-BE49-F238E27FC236}">
                <a16:creationId xmlns:a16="http://schemas.microsoft.com/office/drawing/2014/main" id="{31CEE43B-C08A-B17B-E0DD-AD126E60F041}"/>
              </a:ext>
            </a:extLst>
          </p:cNvPr>
          <p:cNvSpPr/>
          <p:nvPr/>
        </p:nvSpPr>
        <p:spPr>
          <a:xfrm>
            <a:off x="411858" y="3238805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108000" rIns="180000" bIns="0" rtlCol="0" anchor="ctr"/>
          <a:lstStyle/>
          <a:p>
            <a:pPr marL="17780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examples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benefits of additive manufacturing machines.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raphic 5">
            <a:extLst>
              <a:ext uri="{FF2B5EF4-FFF2-40B4-BE49-F238E27FC236}">
                <a16:creationId xmlns:a16="http://schemas.microsoft.com/office/drawing/2014/main" id="{ED4A7EF8-4437-21F8-6F48-24C2C05A3277}"/>
              </a:ext>
            </a:extLst>
          </p:cNvPr>
          <p:cNvSpPr/>
          <p:nvPr/>
        </p:nvSpPr>
        <p:spPr>
          <a:xfrm>
            <a:off x="7428248" y="3238805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000" scaled="0"/>
            </a:gradFill>
            <a:prstDash val="solid"/>
            <a:miter/>
          </a:ln>
        </p:spPr>
        <p:txBody>
          <a:bodyPr tIns="144000" rIns="251999" bIns="0" rtlCol="0" anchor="ctr"/>
          <a:lstStyle/>
          <a:p>
            <a:pPr marL="17780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changes in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technology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career.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3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3D2945-F1DD-97FA-08BE-3E3AA1860ED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0A78F1-A1E4-6553-5E31-F5A3BCC203C3}"/>
              </a:ext>
            </a:extLst>
          </p:cNvPr>
          <p:cNvSpPr txBox="1">
            <a:spLocks/>
          </p:cNvSpPr>
          <p:nvPr/>
        </p:nvSpPr>
        <p:spPr>
          <a:xfrm>
            <a:off x="4996070" y="144607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57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CNC </a:t>
            </a:r>
            <a:br>
              <a:rPr lang="en-GB" dirty="0"/>
            </a:br>
            <a:r>
              <a:rPr lang="en-GB" dirty="0"/>
              <a:t>machinery</a:t>
            </a:r>
            <a:endParaRPr lang="en-NZ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 dirty="0"/>
              <a:t>4. The future of CNC</a:t>
            </a: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3920053" y="3250708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72000" rIns="180000" bIns="0" rtlCol="0" anchor="ctr"/>
          <a:lstStyle/>
          <a:p>
            <a:pPr marL="17780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Suggest how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CNC integrates with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key technologies in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 Industry 4.0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‘smart’ factory.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4. The future of CNC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raphic 5">
            <a:extLst>
              <a:ext uri="{FF2B5EF4-FFF2-40B4-BE49-F238E27FC236}">
                <a16:creationId xmlns:a16="http://schemas.microsoft.com/office/drawing/2014/main" id="{31CEE43B-C08A-B17B-E0DD-AD126E60F041}"/>
              </a:ext>
            </a:extLst>
          </p:cNvPr>
          <p:cNvSpPr/>
          <p:nvPr/>
        </p:nvSpPr>
        <p:spPr>
          <a:xfrm>
            <a:off x="411858" y="3238805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108000" rIns="180000" bIns="0" rtlCol="0" anchor="ctr"/>
          <a:lstStyle/>
          <a:p>
            <a:pPr marL="17780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examples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benefits of additive manufacturing machines.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raphic 5">
            <a:extLst>
              <a:ext uri="{FF2B5EF4-FFF2-40B4-BE49-F238E27FC236}">
                <a16:creationId xmlns:a16="http://schemas.microsoft.com/office/drawing/2014/main" id="{ED4A7EF8-4437-21F8-6F48-24C2C05A3277}"/>
              </a:ext>
            </a:extLst>
          </p:cNvPr>
          <p:cNvSpPr/>
          <p:nvPr/>
        </p:nvSpPr>
        <p:spPr>
          <a:xfrm>
            <a:off x="7428248" y="3238805"/>
            <a:ext cx="3031641" cy="2975090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17000">
                  <a:srgbClr val="D91C5C"/>
                </a:gs>
                <a:gs pos="81000">
                  <a:srgbClr val="FFD600"/>
                </a:gs>
              </a:gsLst>
              <a:lin ang="18900000" scaled="0"/>
            </a:gradFill>
            <a:prstDash val="solid"/>
            <a:miter/>
          </a:ln>
        </p:spPr>
        <p:txBody>
          <a:bodyPr tIns="144000" rIns="251999" bIns="0" rtlCol="0" anchor="ctr"/>
          <a:lstStyle/>
          <a:p>
            <a:pPr marL="177800"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changes in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technology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influence </a:t>
            </a:r>
            <a:b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career.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FFCC-4EB3-D4A0-92D1-DCF03180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CNC and additive manufacturing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DA736-7A68-5E19-3FD0-A1ACFD53FC09}"/>
              </a:ext>
            </a:extLst>
          </p:cNvPr>
          <p:cNvSpPr txBox="1"/>
          <p:nvPr/>
        </p:nvSpPr>
        <p:spPr>
          <a:xfrm>
            <a:off x="417352" y="2278543"/>
            <a:ext cx="11859315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Additive manufacturing processes create objects by laying down successive layers </a:t>
            </a:r>
            <a:b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of material. Additive manufacturing can use CNC processes controlled by digital files.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5A8C1D-5B13-B09E-8C3D-4035660C63E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4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2F90864-6B3E-AF8F-72D5-AF5AF1D50908}"/>
              </a:ext>
            </a:extLst>
          </p:cNvPr>
          <p:cNvSpPr txBox="1">
            <a:spLocks/>
          </p:cNvSpPr>
          <p:nvPr/>
        </p:nvSpPr>
        <p:spPr>
          <a:xfrm>
            <a:off x="3380720" y="7321233"/>
            <a:ext cx="9496148" cy="952715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buClr>
                <a:schemeClr val="dk1"/>
              </a:buClr>
              <a:buSzPts val="1900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Discuss what you think each of these additive processes may manufacture.</a:t>
            </a:r>
            <a:endParaRPr lang="en-GB" sz="800" dirty="0">
              <a:solidFill>
                <a:schemeClr val="dk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F51A8D2-C61D-6E78-3622-BD8513FCA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1917" y="6790163"/>
            <a:ext cx="1078232" cy="1062139"/>
          </a:xfrm>
          <a:prstGeom prst="rect">
            <a:avLst/>
          </a:prstGeom>
        </p:spPr>
      </p:pic>
      <p:sp>
        <p:nvSpPr>
          <p:cNvPr id="14" name="Google Shape;139;p21">
            <a:extLst>
              <a:ext uri="{FF2B5EF4-FFF2-40B4-BE49-F238E27FC236}">
                <a16:creationId xmlns:a16="http://schemas.microsoft.com/office/drawing/2014/main" id="{46DB8606-BB7A-9152-BC40-67EB1A90902D}"/>
              </a:ext>
            </a:extLst>
          </p:cNvPr>
          <p:cNvSpPr txBox="1"/>
          <p:nvPr/>
        </p:nvSpPr>
        <p:spPr>
          <a:xfrm>
            <a:off x="1011156" y="3267546"/>
            <a:ext cx="2619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3D printing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40;p21">
            <a:extLst>
              <a:ext uri="{FF2B5EF4-FFF2-40B4-BE49-F238E27FC236}">
                <a16:creationId xmlns:a16="http://schemas.microsoft.com/office/drawing/2014/main" id="{2C4760E0-E44A-E71F-EB50-102C0650FEE0}"/>
              </a:ext>
            </a:extLst>
          </p:cNvPr>
          <p:cNvSpPr txBox="1"/>
          <p:nvPr/>
        </p:nvSpPr>
        <p:spPr>
          <a:xfrm>
            <a:off x="4817793" y="3267546"/>
            <a:ext cx="2495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Powder sintering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141;p21">
            <a:extLst>
              <a:ext uri="{FF2B5EF4-FFF2-40B4-BE49-F238E27FC236}">
                <a16:creationId xmlns:a16="http://schemas.microsoft.com/office/drawing/2014/main" id="{BB62123A-F106-0BCE-0120-DFDE9F5FF808}"/>
              </a:ext>
            </a:extLst>
          </p:cNvPr>
          <p:cNvSpPr txBox="1"/>
          <p:nvPr/>
        </p:nvSpPr>
        <p:spPr>
          <a:xfrm>
            <a:off x="4098842" y="5450118"/>
            <a:ext cx="383016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11111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Powder sintering uses high-</a:t>
            </a:r>
            <a:br>
              <a:rPr lang="en-GB" dirty="0">
                <a:solidFill>
                  <a:srgbClr val="11111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GB" dirty="0">
                <a:solidFill>
                  <a:srgbClr val="11111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powered lasers to sinter, or bind, finely powdered material, usually </a:t>
            </a:r>
            <a:br>
              <a:rPr lang="en-GB" dirty="0">
                <a:solidFill>
                  <a:srgbClr val="11111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GB" dirty="0">
                <a:solidFill>
                  <a:srgbClr val="11111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 metal, into a solid structure. 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42;p21">
            <a:extLst>
              <a:ext uri="{FF2B5EF4-FFF2-40B4-BE49-F238E27FC236}">
                <a16:creationId xmlns:a16="http://schemas.microsoft.com/office/drawing/2014/main" id="{6F357237-8BB2-4ED6-EBA6-CCE1929FD28D}"/>
              </a:ext>
            </a:extLst>
          </p:cNvPr>
          <p:cNvSpPr txBox="1"/>
          <p:nvPr/>
        </p:nvSpPr>
        <p:spPr>
          <a:xfrm>
            <a:off x="384929" y="5425065"/>
            <a:ext cx="34814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3D printing uses extruded polymer from a heated nozzle.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43;p21">
            <a:extLst>
              <a:ext uri="{FF2B5EF4-FFF2-40B4-BE49-F238E27FC236}">
                <a16:creationId xmlns:a16="http://schemas.microsoft.com/office/drawing/2014/main" id="{12D99230-1F46-284A-585B-2C7054FBC5EE}"/>
              </a:ext>
            </a:extLst>
          </p:cNvPr>
          <p:cNvSpPr txBox="1"/>
          <p:nvPr/>
        </p:nvSpPr>
        <p:spPr>
          <a:xfrm>
            <a:off x="8161438" y="5460735"/>
            <a:ext cx="419907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Composite manufacturing mixes</a:t>
            </a:r>
            <a:r>
              <a:rPr lang="en-GB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 </a:t>
            </a:r>
            <a:br>
              <a:rPr lang="en-GB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GB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fibre reinforcement with a resin </a:t>
            </a:r>
            <a:br>
              <a:rPr lang="en-GB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en-GB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matrix in an open, closed or cast moulding process.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Google Shape;145;p21">
            <a:extLst>
              <a:ext uri="{FF2B5EF4-FFF2-40B4-BE49-F238E27FC236}">
                <a16:creationId xmlns:a16="http://schemas.microsoft.com/office/drawing/2014/main" id="{E980FF1B-DC56-3ED4-C8C7-DA1E04139746}"/>
              </a:ext>
            </a:extLst>
          </p:cNvPr>
          <p:cNvSpPr txBox="1"/>
          <p:nvPr/>
        </p:nvSpPr>
        <p:spPr>
          <a:xfrm>
            <a:off x="8444458" y="3234008"/>
            <a:ext cx="3210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Composite manufacturing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47;p21">
            <a:extLst>
              <a:ext uri="{FF2B5EF4-FFF2-40B4-BE49-F238E27FC236}">
                <a16:creationId xmlns:a16="http://schemas.microsoft.com/office/drawing/2014/main" id="{DFCC9E53-9C80-EAD6-474B-1E8BFA155E87}"/>
              </a:ext>
            </a:extLst>
          </p:cNvPr>
          <p:cNvSpPr txBox="1"/>
          <p:nvPr/>
        </p:nvSpPr>
        <p:spPr>
          <a:xfrm>
            <a:off x="13425524" y="3241828"/>
            <a:ext cx="2495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Weaving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48;p21">
            <a:extLst>
              <a:ext uri="{FF2B5EF4-FFF2-40B4-BE49-F238E27FC236}">
                <a16:creationId xmlns:a16="http://schemas.microsoft.com/office/drawing/2014/main" id="{149CF027-3486-B86B-8111-2236E70F7050}"/>
              </a:ext>
            </a:extLst>
          </p:cNvPr>
          <p:cNvSpPr txBox="1"/>
          <p:nvPr/>
        </p:nvSpPr>
        <p:spPr>
          <a:xfrm>
            <a:off x="12453901" y="5474590"/>
            <a:ext cx="34940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Weaving creates fabrics or layers with a 2D or 3D structure. 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2A465A2-974A-7626-1C7A-85FFF3C47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161" y="3748835"/>
            <a:ext cx="1586785" cy="153299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AF40EE1E-1B30-8780-9D19-37E91FE4C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9963" y="3751802"/>
            <a:ext cx="1586785" cy="15329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50B43CF-E775-7484-772E-1A9B4C60C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37062" y="3748835"/>
            <a:ext cx="1586785" cy="153299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ED143CF1-EF2D-BB63-E3D7-A3023C4C40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02864" y="3748835"/>
            <a:ext cx="1586785" cy="1532996"/>
          </a:xfrm>
          <a:prstGeom prst="rect">
            <a:avLst/>
          </a:prstGeom>
        </p:spPr>
      </p:pic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A4918DA9-C146-B522-D0DA-1C29E2E22147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5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1B75-B586-9E94-C35F-72834557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What are the benefits of </a:t>
            </a:r>
            <a:br>
              <a:rPr lang="en-GB" sz="4400" dirty="0"/>
            </a:br>
            <a:r>
              <a:rPr lang="en-GB" sz="4400" dirty="0"/>
              <a:t>additive manufacturing?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4209C-2052-CBF9-08E2-C99F8728EDBE}"/>
              </a:ext>
            </a:extLst>
          </p:cNvPr>
          <p:cNvSpPr txBox="1"/>
          <p:nvPr/>
        </p:nvSpPr>
        <p:spPr>
          <a:xfrm>
            <a:off x="417350" y="2851979"/>
            <a:ext cx="11118157" cy="12311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work for a company that produces specialised components that need to be very light but strong.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currently use subtractive manufacturing techniques such as CNC milling.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 are considering what benefits a move to additive manufacturing methods might deliver. 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9196077-5F13-DA21-7479-310CFE8E5B71}"/>
              </a:ext>
            </a:extLst>
          </p:cNvPr>
          <p:cNvSpPr txBox="1">
            <a:spLocks/>
          </p:cNvSpPr>
          <p:nvPr/>
        </p:nvSpPr>
        <p:spPr>
          <a:xfrm>
            <a:off x="555515" y="4761023"/>
            <a:ext cx="9112385" cy="3748996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a typeface="Calibri"/>
                <a:sym typeface="Calibri"/>
              </a:rPr>
              <a:t>Study the metal part in the image.</a:t>
            </a:r>
          </a:p>
          <a:p>
            <a:pPr marL="457200" indent="-3302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ea typeface="Calibri"/>
                <a:sym typeface="Calibri"/>
              </a:rPr>
              <a:t>What additive manufacturing technique might you use to produce this part?</a:t>
            </a:r>
            <a:endParaRPr lang="en-GB" sz="1800" dirty="0">
              <a:ea typeface="Calibri"/>
            </a:endParaRPr>
          </a:p>
          <a:p>
            <a:pPr marL="457200" indent="-3302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What subtractive processes might you still need to carry out to finish the part </a:t>
            </a:r>
            <a:b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</a:b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to a high standard?</a:t>
            </a:r>
            <a:endParaRPr lang="en-GB" sz="1800" dirty="0">
              <a:solidFill>
                <a:schemeClr val="dk1"/>
              </a:solidFill>
            </a:endParaRPr>
          </a:p>
          <a:p>
            <a:pPr marL="457200" indent="-3302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ea typeface="Calibri"/>
                <a:sym typeface="Calibri"/>
              </a:rPr>
              <a:t>What are some benefits of additive manufacturing for a company?</a:t>
            </a:r>
            <a:endParaRPr lang="en-GB" sz="1800" dirty="0">
              <a:ea typeface="Calibri"/>
            </a:endParaRPr>
          </a:p>
          <a:p>
            <a:pPr marL="457200" indent="-3302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ea typeface="Calibri"/>
              </a:rPr>
              <a:t>What are some benefits for the company’s customers?</a:t>
            </a:r>
          </a:p>
          <a:p>
            <a:pPr marL="457200" indent="-3302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ea typeface="Calibri"/>
              </a:rPr>
              <a:t>How might additive manufacturing help a company become more sustainable?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99DF7-7536-C867-5481-1A5463DFE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8701" y="4229953"/>
            <a:ext cx="1078232" cy="10621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27AE261-B8ED-04B3-33FA-DB16A6F88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47869" y="243711"/>
            <a:ext cx="1026664" cy="991862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7EADE41-73F1-90F4-55C1-552F042ACFD2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4. The future of CNC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487B5B-0608-69AE-B01F-8EB4DC3172C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5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FFCC-4EB3-D4A0-92D1-DCF03180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What are the benefits of additive </a:t>
            </a:r>
            <a:br>
              <a:rPr lang="en-GB" sz="4400" dirty="0"/>
            </a:br>
            <a:r>
              <a:rPr lang="en-GB" sz="4400" dirty="0"/>
              <a:t>manufacturing? Answers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DA736-7A68-5E19-3FD0-A1ACFD53FC09}"/>
              </a:ext>
            </a:extLst>
          </p:cNvPr>
          <p:cNvSpPr txBox="1"/>
          <p:nvPr/>
        </p:nvSpPr>
        <p:spPr>
          <a:xfrm>
            <a:off x="417352" y="2823587"/>
            <a:ext cx="11859315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Laser sintering would be a suitable process to produce the part. </a:t>
            </a:r>
          </a:p>
          <a:p>
            <a:pPr marL="0" lvl="0" indent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CNC grinding or milling may be needed to create a fine finish on certain surfaces.</a:t>
            </a:r>
            <a:endParaRPr lang="en-GB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D5A8C1D-5B13-B09E-8C3D-4035660C63E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6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677512FB-516A-073C-C6E6-C6FB00B4F16B}"/>
              </a:ext>
            </a:extLst>
          </p:cNvPr>
          <p:cNvSpPr txBox="1">
            <a:spLocks/>
          </p:cNvSpPr>
          <p:nvPr/>
        </p:nvSpPr>
        <p:spPr>
          <a:xfrm>
            <a:off x="538160" y="7577000"/>
            <a:ext cx="12833276" cy="1003638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>
                <a:ea typeface="Calibri"/>
                <a:sym typeface="Calibri"/>
              </a:rPr>
              <a:t>Discuss what other innovations might work alongside additive manufacturing in the ‘factory of the future’.</a:t>
            </a:r>
          </a:p>
        </p:txBody>
      </p:sp>
      <p:graphicFrame>
        <p:nvGraphicFramePr>
          <p:cNvPr id="4" name="Google Shape;167;p23">
            <a:extLst>
              <a:ext uri="{FF2B5EF4-FFF2-40B4-BE49-F238E27FC236}">
                <a16:creationId xmlns:a16="http://schemas.microsoft.com/office/drawing/2014/main" id="{3C101594-0178-AA8F-649F-4E35CB54E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254746"/>
              </p:ext>
            </p:extLst>
          </p:nvPr>
        </p:nvGraphicFramePr>
        <p:xfrm>
          <a:off x="538160" y="3923792"/>
          <a:ext cx="15287022" cy="3350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06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1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9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 for company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 for customers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 for sustainability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221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production runs.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Faster turnaround times.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Simplified manufacture from less tooling and setup.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material use.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 less energy to produce.</a:t>
                      </a:r>
                      <a:endParaRPr sz="18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produce organic shapes optimised </a:t>
                      </a:r>
                      <a:b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 AI-enhanced design and simulation software.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weight without </a:t>
                      </a:r>
                      <a:b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compromising strength.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Lighter components can reduce the energy use of final products.</a:t>
                      </a:r>
                      <a:endParaRPr sz="18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production runs.</a:t>
                      </a:r>
                      <a:endParaRPr sz="18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 prototyping iterations mean </a:t>
                      </a:r>
                      <a:b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faster time to optimised product.</a:t>
                      </a:r>
                      <a:endParaRPr sz="18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material use.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Reduces waste.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 less energy to produce.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Lighter components can reduce </a:t>
                      </a:r>
                      <a:b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energy use of final products.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DFBE486F-F8E7-65F3-9E96-18B92C672D44}"/>
              </a:ext>
            </a:extLst>
          </p:cNvPr>
          <p:cNvSpPr txBox="1">
            <a:spLocks/>
          </p:cNvSpPr>
          <p:nvPr/>
        </p:nvSpPr>
        <p:spPr>
          <a:xfrm>
            <a:off x="538160" y="3923792"/>
            <a:ext cx="15287022" cy="3350174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>
              <a:ea typeface="Calibri"/>
              <a:sym typeface="Calibri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D89B1C1-D2E0-A117-7CE3-2366AB5B3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6688" y="7016680"/>
            <a:ext cx="1078232" cy="106213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CE055AA-E09E-13E3-FBA2-904E7D774909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82;p24">
            <a:extLst>
              <a:ext uri="{FF2B5EF4-FFF2-40B4-BE49-F238E27FC236}">
                <a16:creationId xmlns:a16="http://schemas.microsoft.com/office/drawing/2014/main" id="{027E3FD8-8B53-2774-1C5B-765577DB5E5A}"/>
              </a:ext>
            </a:extLst>
          </p:cNvPr>
          <p:cNvSpPr txBox="1"/>
          <p:nvPr/>
        </p:nvSpPr>
        <p:spPr>
          <a:xfrm>
            <a:off x="450198" y="2869770"/>
            <a:ext cx="2381400" cy="37856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CNC additive manufacturing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only what materials are needed.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178;p24">
            <a:extLst>
              <a:ext uri="{FF2B5EF4-FFF2-40B4-BE49-F238E27FC236}">
                <a16:creationId xmlns:a16="http://schemas.microsoft.com/office/drawing/2014/main" id="{7BBACF09-B256-3C0B-ACFB-86C10BEC361C}"/>
              </a:ext>
            </a:extLst>
          </p:cNvPr>
          <p:cNvSpPr txBox="1"/>
          <p:nvPr/>
        </p:nvSpPr>
        <p:spPr>
          <a:xfrm>
            <a:off x="3066927" y="2845458"/>
            <a:ext cx="2678715" cy="37856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Big data and artificial intelligence (AI)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Very large datasets with software that can identify patterns and trends for predictive responses.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76;p24">
            <a:extLst>
              <a:ext uri="{FF2B5EF4-FFF2-40B4-BE49-F238E27FC236}">
                <a16:creationId xmlns:a16="http://schemas.microsoft.com/office/drawing/2014/main" id="{D40AB913-3F62-C901-3BCA-7BD4BF9F1692}"/>
              </a:ext>
            </a:extLst>
          </p:cNvPr>
          <p:cNvSpPr txBox="1"/>
          <p:nvPr/>
        </p:nvSpPr>
        <p:spPr>
          <a:xfrm>
            <a:off x="6120595" y="2842862"/>
            <a:ext cx="2381400" cy="37856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Cyber-physical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Networked algorithm-controlled machines and robots that work together, interact and adapt how they work.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2F5B40-54C7-6DCB-5A50-B2EF0EC6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CNC and the smart factory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3AB93-14A3-9F31-D91D-0B52888B78F4}"/>
              </a:ext>
            </a:extLst>
          </p:cNvPr>
          <p:cNvSpPr txBox="1"/>
          <p:nvPr/>
        </p:nvSpPr>
        <p:spPr>
          <a:xfrm>
            <a:off x="417352" y="2278543"/>
            <a:ext cx="1340298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/>
              <a:t>Industry 4.0 describes how current technologies are already enabling the 'fourth industrial revolution’. They include: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661237FC-5CC2-DF55-92CC-49539DDCD9F6}"/>
              </a:ext>
            </a:extLst>
          </p:cNvPr>
          <p:cNvSpPr txBox="1">
            <a:spLocks/>
          </p:cNvSpPr>
          <p:nvPr/>
        </p:nvSpPr>
        <p:spPr>
          <a:xfrm>
            <a:off x="11917985" y="3153748"/>
            <a:ext cx="4025825" cy="3785621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251999" tIns="288000" rIns="251999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Discuss how </a:t>
            </a:r>
            <a:br>
              <a:rPr lang="en-GB" sz="1800" dirty="0">
                <a:ea typeface="Calibri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these four </a:t>
            </a:r>
            <a:br>
              <a:rPr lang="en-GB" sz="1800" dirty="0">
                <a:ea typeface="Calibri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Industry 4.0 technologies can work with additive CNC.</a:t>
            </a:r>
            <a:br>
              <a:rPr lang="en-GB" sz="1800" dirty="0">
                <a:ea typeface="Calibri"/>
              </a:rPr>
            </a:br>
            <a:endParaRPr lang="en-GB" sz="1800" dirty="0">
              <a:solidFill>
                <a:schemeClr val="dk1"/>
              </a:solidFill>
              <a:ea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Think of how you could organise your ideas within </a:t>
            </a:r>
            <a:b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</a:b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a control system, with inputs, processing/control, </a:t>
            </a:r>
            <a:b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</a:b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outputs and feedback. Where in this system might you find each technology and what would it do?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303301-D810-D67C-75A6-1E081F8ED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29060" y="2576285"/>
            <a:ext cx="1078232" cy="1062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A9564-5325-6FE4-1199-D89AB7DA31F8}"/>
              </a:ext>
            </a:extLst>
          </p:cNvPr>
          <p:cNvSpPr txBox="1"/>
          <p:nvPr/>
        </p:nvSpPr>
        <p:spPr>
          <a:xfrm>
            <a:off x="427413" y="6952390"/>
            <a:ext cx="113120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these innovations enable ‘smart factories’. IoT is pivotal as it helps connect the entire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ecosystem with real-time data from interconnected machines and robots, optimising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manufacturing process.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can harness big data and analytics to better organise, analyse, streamline, and apply </a:t>
            </a:r>
            <a:b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learning at every stage of production.</a:t>
            </a:r>
          </a:p>
        </p:txBody>
      </p:sp>
      <p:sp>
        <p:nvSpPr>
          <p:cNvPr id="22" name="Google Shape;177;p24">
            <a:extLst>
              <a:ext uri="{FF2B5EF4-FFF2-40B4-BE49-F238E27FC236}">
                <a16:creationId xmlns:a16="http://schemas.microsoft.com/office/drawing/2014/main" id="{0B7A7183-16F0-C53A-7FAD-81E1E16DFB52}"/>
              </a:ext>
            </a:extLst>
          </p:cNvPr>
          <p:cNvSpPr txBox="1"/>
          <p:nvPr/>
        </p:nvSpPr>
        <p:spPr>
          <a:xfrm>
            <a:off x="8959670" y="2830998"/>
            <a:ext cx="2646860" cy="40626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Internet of Things (IoT)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Connected objects with sensors and processing capabilities that can gather and exchange data.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A761C023-44A8-54DE-B6BB-AFB7E9845D74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28A0CAD-07A6-CAB0-07D5-8A6E4E88D8F2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7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8464D2-5C83-01E0-5D96-7AA10D70C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9457" y="3587532"/>
            <a:ext cx="1454444" cy="140514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DAA8E23-4F4F-8927-2EC1-978D099ED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4512" y="3599124"/>
            <a:ext cx="1454444" cy="1405141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06B7E77-4BE9-2A21-4414-CDA7A32DA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99567" y="3559315"/>
            <a:ext cx="1454444" cy="140514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F67EAA1-323F-414D-2C8E-68E741E6AB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34623" y="3547724"/>
            <a:ext cx="1454444" cy="14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9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7572-B6E5-96AF-1BB0-16C44E34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dk1"/>
                </a:solidFill>
                <a:ea typeface="Calibri"/>
                <a:sym typeface="Calibri"/>
              </a:rPr>
              <a:t>CNC and the smart factory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41D8B-7B00-4CA5-4B59-9F7CBD86502C}"/>
              </a:ext>
            </a:extLst>
          </p:cNvPr>
          <p:cNvSpPr/>
          <p:nvPr/>
        </p:nvSpPr>
        <p:spPr>
          <a:xfrm>
            <a:off x="411858" y="2291752"/>
            <a:ext cx="15954352" cy="9377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/>
                <a:ea typeface="Calibri"/>
                <a:cs typeface="Arial"/>
                <a:sym typeface="Calibri"/>
              </a:rPr>
              <a:t>One way to think about how these four technologies can work with CNC is to think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GB" dirty="0">
                <a:latin typeface="Arial"/>
                <a:ea typeface="Calibri"/>
                <a:cs typeface="Arial"/>
                <a:sym typeface="Calibri"/>
              </a:rPr>
              <a:t>of them as a single system with inputs, a control process, outputs and feedback: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644;p10">
            <a:extLst>
              <a:ext uri="{FF2B5EF4-FFF2-40B4-BE49-F238E27FC236}">
                <a16:creationId xmlns:a16="http://schemas.microsoft.com/office/drawing/2014/main" id="{EDAEA6D1-D137-3D91-AA33-CC11FC5DA119}"/>
              </a:ext>
            </a:extLst>
          </p:cNvPr>
          <p:cNvCxnSpPr>
            <a:cxnSpLocks/>
          </p:cNvCxnSpPr>
          <p:nvPr/>
        </p:nvCxnSpPr>
        <p:spPr>
          <a:xfrm>
            <a:off x="11071632" y="5016644"/>
            <a:ext cx="288000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" name="Google Shape;645;p10">
            <a:extLst>
              <a:ext uri="{FF2B5EF4-FFF2-40B4-BE49-F238E27FC236}">
                <a16:creationId xmlns:a16="http://schemas.microsoft.com/office/drawing/2014/main" id="{5FBF76F0-B79A-E720-D6AF-4A93A47AD25C}"/>
              </a:ext>
            </a:extLst>
          </p:cNvPr>
          <p:cNvCxnSpPr>
            <a:cxnSpLocks/>
          </p:cNvCxnSpPr>
          <p:nvPr/>
        </p:nvCxnSpPr>
        <p:spPr>
          <a:xfrm>
            <a:off x="8176825" y="5014079"/>
            <a:ext cx="1694768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" name="Google Shape;646;p10">
            <a:extLst>
              <a:ext uri="{FF2B5EF4-FFF2-40B4-BE49-F238E27FC236}">
                <a16:creationId xmlns:a16="http://schemas.microsoft.com/office/drawing/2014/main" id="{7206B263-49FE-C1ED-FB3D-814051F3C115}"/>
              </a:ext>
            </a:extLst>
          </p:cNvPr>
          <p:cNvCxnSpPr>
            <a:cxnSpLocks/>
          </p:cNvCxnSpPr>
          <p:nvPr/>
        </p:nvCxnSpPr>
        <p:spPr>
          <a:xfrm>
            <a:off x="5792219" y="7078703"/>
            <a:ext cx="2814971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663;p10">
            <a:extLst>
              <a:ext uri="{FF2B5EF4-FFF2-40B4-BE49-F238E27FC236}">
                <a16:creationId xmlns:a16="http://schemas.microsoft.com/office/drawing/2014/main" id="{2DD00D58-7E4C-1336-3DEB-CBBDC84FB798}"/>
              </a:ext>
            </a:extLst>
          </p:cNvPr>
          <p:cNvCxnSpPr>
            <a:cxnSpLocks/>
          </p:cNvCxnSpPr>
          <p:nvPr/>
        </p:nvCxnSpPr>
        <p:spPr>
          <a:xfrm>
            <a:off x="4547973" y="5014079"/>
            <a:ext cx="241553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" name="Google Shape;666;p10">
            <a:extLst>
              <a:ext uri="{FF2B5EF4-FFF2-40B4-BE49-F238E27FC236}">
                <a16:creationId xmlns:a16="http://schemas.microsoft.com/office/drawing/2014/main" id="{ABB8E598-9B30-69B4-3AF0-875113CDE97B}"/>
              </a:ext>
            </a:extLst>
          </p:cNvPr>
          <p:cNvCxnSpPr>
            <a:cxnSpLocks/>
          </p:cNvCxnSpPr>
          <p:nvPr/>
        </p:nvCxnSpPr>
        <p:spPr>
          <a:xfrm flipV="1">
            <a:off x="12659758" y="5014079"/>
            <a:ext cx="0" cy="2064501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667;p10">
            <a:extLst>
              <a:ext uri="{FF2B5EF4-FFF2-40B4-BE49-F238E27FC236}">
                <a16:creationId xmlns:a16="http://schemas.microsoft.com/office/drawing/2014/main" id="{D05CD8DE-2FC5-E155-857A-6457553AEC92}"/>
              </a:ext>
            </a:extLst>
          </p:cNvPr>
          <p:cNvCxnSpPr>
            <a:cxnSpLocks/>
          </p:cNvCxnSpPr>
          <p:nvPr/>
        </p:nvCxnSpPr>
        <p:spPr>
          <a:xfrm flipH="1">
            <a:off x="10144984" y="7078579"/>
            <a:ext cx="251477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" name="Google Shape;668;p10">
            <a:extLst>
              <a:ext uri="{FF2B5EF4-FFF2-40B4-BE49-F238E27FC236}">
                <a16:creationId xmlns:a16="http://schemas.microsoft.com/office/drawing/2014/main" id="{3D8D62E0-A910-427F-1927-9C7AC1B99E88}"/>
              </a:ext>
            </a:extLst>
          </p:cNvPr>
          <p:cNvSpPr txBox="1"/>
          <p:nvPr/>
        </p:nvSpPr>
        <p:spPr>
          <a:xfrm>
            <a:off x="6404141" y="6640181"/>
            <a:ext cx="139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 dirty="0"/>
          </a:p>
        </p:txBody>
      </p:sp>
      <p:cxnSp>
        <p:nvCxnSpPr>
          <p:cNvPr id="31" name="Google Shape;672;p10">
            <a:extLst>
              <a:ext uri="{FF2B5EF4-FFF2-40B4-BE49-F238E27FC236}">
                <a16:creationId xmlns:a16="http://schemas.microsoft.com/office/drawing/2014/main" id="{8A38E13F-C34F-6AFE-E66A-FFF2CB578CF6}"/>
              </a:ext>
            </a:extLst>
          </p:cNvPr>
          <p:cNvCxnSpPr>
            <a:cxnSpLocks/>
          </p:cNvCxnSpPr>
          <p:nvPr/>
        </p:nvCxnSpPr>
        <p:spPr>
          <a:xfrm flipV="1">
            <a:off x="5792219" y="5097780"/>
            <a:ext cx="0" cy="1980799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" name="Graphic 5">
            <a:extLst>
              <a:ext uri="{FF2B5EF4-FFF2-40B4-BE49-F238E27FC236}">
                <a16:creationId xmlns:a16="http://schemas.microsoft.com/office/drawing/2014/main" id="{8B5C9832-51C0-7E75-B16F-CEB079B9D879}"/>
              </a:ext>
            </a:extLst>
          </p:cNvPr>
          <p:cNvSpPr/>
          <p:nvPr/>
        </p:nvSpPr>
        <p:spPr>
          <a:xfrm>
            <a:off x="3202959" y="4057228"/>
            <a:ext cx="1521249" cy="1492872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CECED"/>
          </a:solidFill>
          <a:ln w="76200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E582A-2803-EA02-D69E-D22D1F4170D5}"/>
              </a:ext>
            </a:extLst>
          </p:cNvPr>
          <p:cNvSpPr txBox="1"/>
          <p:nvPr/>
        </p:nvSpPr>
        <p:spPr>
          <a:xfrm>
            <a:off x="3608537" y="5014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E1A876-2DC7-A9A3-AD3C-90F1744AB7D1}"/>
              </a:ext>
            </a:extLst>
          </p:cNvPr>
          <p:cNvSpPr txBox="1"/>
          <p:nvPr/>
        </p:nvSpPr>
        <p:spPr>
          <a:xfrm>
            <a:off x="3501135" y="4689304"/>
            <a:ext cx="90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lang="en-GB" dirty="0"/>
          </a:p>
          <a:p>
            <a:endParaRPr lang="en-US" dirty="0"/>
          </a:p>
        </p:txBody>
      </p:sp>
      <p:sp>
        <p:nvSpPr>
          <p:cNvPr id="36" name="Graphic 5">
            <a:extLst>
              <a:ext uri="{FF2B5EF4-FFF2-40B4-BE49-F238E27FC236}">
                <a16:creationId xmlns:a16="http://schemas.microsoft.com/office/drawing/2014/main" id="{FA810142-5D61-DDE2-DC56-BEDBF2BBA0AC}"/>
              </a:ext>
            </a:extLst>
          </p:cNvPr>
          <p:cNvSpPr/>
          <p:nvPr/>
        </p:nvSpPr>
        <p:spPr>
          <a:xfrm>
            <a:off x="7085941" y="4080858"/>
            <a:ext cx="1521249" cy="1492872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CECED"/>
          </a:solidFill>
          <a:ln w="76200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BB9501-2928-9283-BA02-B06BA6AAC824}"/>
              </a:ext>
            </a:extLst>
          </p:cNvPr>
          <p:cNvSpPr txBox="1"/>
          <p:nvPr/>
        </p:nvSpPr>
        <p:spPr>
          <a:xfrm>
            <a:off x="7263336" y="4531975"/>
            <a:ext cx="11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Control system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raphic 5">
            <a:extLst>
              <a:ext uri="{FF2B5EF4-FFF2-40B4-BE49-F238E27FC236}">
                <a16:creationId xmlns:a16="http://schemas.microsoft.com/office/drawing/2014/main" id="{DBB3FDA8-ADE3-FBB6-52A6-F0977376C4F3}"/>
              </a:ext>
            </a:extLst>
          </p:cNvPr>
          <p:cNvSpPr/>
          <p:nvPr/>
        </p:nvSpPr>
        <p:spPr>
          <a:xfrm>
            <a:off x="9991624" y="4075708"/>
            <a:ext cx="1521249" cy="1492872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CECED"/>
          </a:solidFill>
          <a:ln w="76200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39C71A-977E-D441-9E6C-0EACE15D4B76}"/>
              </a:ext>
            </a:extLst>
          </p:cNvPr>
          <p:cNvSpPr txBox="1"/>
          <p:nvPr/>
        </p:nvSpPr>
        <p:spPr>
          <a:xfrm>
            <a:off x="10076286" y="4402613"/>
            <a:ext cx="137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Additive CNC machines</a:t>
            </a:r>
          </a:p>
        </p:txBody>
      </p:sp>
      <p:sp>
        <p:nvSpPr>
          <p:cNvPr id="40" name="Graphic 5">
            <a:extLst>
              <a:ext uri="{FF2B5EF4-FFF2-40B4-BE49-F238E27FC236}">
                <a16:creationId xmlns:a16="http://schemas.microsoft.com/office/drawing/2014/main" id="{0A318B64-A421-4EA0-34A6-F990427E12F1}"/>
              </a:ext>
            </a:extLst>
          </p:cNvPr>
          <p:cNvSpPr/>
          <p:nvPr/>
        </p:nvSpPr>
        <p:spPr>
          <a:xfrm>
            <a:off x="8527413" y="6301010"/>
            <a:ext cx="1521249" cy="1492872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CECED"/>
          </a:solidFill>
          <a:ln w="76200" cap="flat">
            <a:gradFill>
              <a:gsLst>
                <a:gs pos="17000">
                  <a:srgbClr val="D91C5C"/>
                </a:gs>
                <a:gs pos="80000">
                  <a:srgbClr val="FFD600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69B397-8554-D62A-17D7-F460A55D65FB}"/>
              </a:ext>
            </a:extLst>
          </p:cNvPr>
          <p:cNvSpPr txBox="1"/>
          <p:nvPr/>
        </p:nvSpPr>
        <p:spPr>
          <a:xfrm>
            <a:off x="8711253" y="6889244"/>
            <a:ext cx="11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Sensors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01;p25">
            <a:extLst>
              <a:ext uri="{FF2B5EF4-FFF2-40B4-BE49-F238E27FC236}">
                <a16:creationId xmlns:a16="http://schemas.microsoft.com/office/drawing/2014/main" id="{4CBD7938-E7E8-EE06-D3A8-DF723A79AE0D}"/>
              </a:ext>
            </a:extLst>
          </p:cNvPr>
          <p:cNvSpPr txBox="1"/>
          <p:nvPr/>
        </p:nvSpPr>
        <p:spPr>
          <a:xfrm>
            <a:off x="14117291" y="4481797"/>
            <a:ext cx="153550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Finished parts and products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202;p25">
            <a:extLst>
              <a:ext uri="{FF2B5EF4-FFF2-40B4-BE49-F238E27FC236}">
                <a16:creationId xmlns:a16="http://schemas.microsoft.com/office/drawing/2014/main" id="{C3AD0046-AB43-5449-C189-091613F9A19E}"/>
              </a:ext>
            </a:extLst>
          </p:cNvPr>
          <p:cNvSpPr txBox="1"/>
          <p:nvPr/>
        </p:nvSpPr>
        <p:spPr>
          <a:xfrm>
            <a:off x="961932" y="3848013"/>
            <a:ext cx="3306358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Big data and AI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Simulate use and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optimise designs.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Optimise material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planning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 purchasing.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Google Shape;203;p25">
            <a:extLst>
              <a:ext uri="{FF2B5EF4-FFF2-40B4-BE49-F238E27FC236}">
                <a16:creationId xmlns:a16="http://schemas.microsoft.com/office/drawing/2014/main" id="{8D44BCEB-11F6-46B0-019F-7FE28EEF378D}"/>
              </a:ext>
            </a:extLst>
          </p:cNvPr>
          <p:cNvSpPr txBox="1"/>
          <p:nvPr/>
        </p:nvSpPr>
        <p:spPr>
          <a:xfrm>
            <a:off x="5622099" y="3161588"/>
            <a:ext cx="329674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Big data and AI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Optimise production, maintenance,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energy use.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Google Shape;204;p25">
            <a:extLst>
              <a:ext uri="{FF2B5EF4-FFF2-40B4-BE49-F238E27FC236}">
                <a16:creationId xmlns:a16="http://schemas.microsoft.com/office/drawing/2014/main" id="{DE76FEB9-1F51-A5F5-6613-6FACB273ACE5}"/>
              </a:ext>
            </a:extLst>
          </p:cNvPr>
          <p:cNvSpPr txBox="1"/>
          <p:nvPr/>
        </p:nvSpPr>
        <p:spPr>
          <a:xfrm>
            <a:off x="8978312" y="3132265"/>
            <a:ext cx="218199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IoT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Allow remote manufacture.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205;p25">
            <a:extLst>
              <a:ext uri="{FF2B5EF4-FFF2-40B4-BE49-F238E27FC236}">
                <a16:creationId xmlns:a16="http://schemas.microsoft.com/office/drawing/2014/main" id="{9536E681-01F8-64C2-1933-5D6DEBF4295A}"/>
              </a:ext>
            </a:extLst>
          </p:cNvPr>
          <p:cNvSpPr txBox="1"/>
          <p:nvPr/>
        </p:nvSpPr>
        <p:spPr>
          <a:xfrm>
            <a:off x="11229734" y="3095343"/>
            <a:ext cx="280604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Robots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Automate material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flow and maintenance.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Google Shape;206;p25">
            <a:extLst>
              <a:ext uri="{FF2B5EF4-FFF2-40B4-BE49-F238E27FC236}">
                <a16:creationId xmlns:a16="http://schemas.microsoft.com/office/drawing/2014/main" id="{B46D3280-BA57-5BFB-FD6C-EB6F5F77EB06}"/>
              </a:ext>
            </a:extLst>
          </p:cNvPr>
          <p:cNvSpPr txBox="1"/>
          <p:nvPr/>
        </p:nvSpPr>
        <p:spPr>
          <a:xfrm>
            <a:off x="9951381" y="7510323"/>
            <a:ext cx="2956418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IoT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Gather performance, maintenance, energy data.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Google Shape;207;p25">
            <a:extLst>
              <a:ext uri="{FF2B5EF4-FFF2-40B4-BE49-F238E27FC236}">
                <a16:creationId xmlns:a16="http://schemas.microsoft.com/office/drawing/2014/main" id="{3B85D6BC-C4A8-7A5E-234A-8A1B492A7E6A}"/>
              </a:ext>
            </a:extLst>
          </p:cNvPr>
          <p:cNvSpPr txBox="1"/>
          <p:nvPr/>
        </p:nvSpPr>
        <p:spPr>
          <a:xfrm>
            <a:off x="5903043" y="7396956"/>
            <a:ext cx="330009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Big data</a:t>
            </a:r>
            <a:endParaRPr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Shared with other sites or machines can be improved </a:t>
            </a:r>
            <a:b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by adding local data.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0CECD8F2-5E85-77A5-6DA2-8ED9D16201FA}"/>
              </a:ext>
            </a:extLst>
          </p:cNvPr>
          <p:cNvSpPr txBox="1">
            <a:spLocks/>
          </p:cNvSpPr>
          <p:nvPr/>
        </p:nvSpPr>
        <p:spPr>
          <a:xfrm>
            <a:off x="635326" y="6590146"/>
            <a:ext cx="3398006" cy="1613620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>
              <a:buSzPts val="1400"/>
            </a:pPr>
            <a:r>
              <a:rPr lang="en-GB" sz="1800" dirty="0">
                <a:ea typeface="Calibri"/>
                <a:sym typeface="Calibri"/>
              </a:rPr>
              <a:t>Discuss what </a:t>
            </a:r>
            <a:br>
              <a:rPr lang="en-GB" sz="1800" dirty="0">
                <a:ea typeface="Calibri"/>
                <a:sym typeface="Calibri"/>
              </a:rPr>
            </a:br>
            <a:r>
              <a:rPr lang="en-GB" sz="1800" dirty="0">
                <a:ea typeface="Calibri"/>
                <a:sym typeface="Calibri"/>
              </a:rPr>
              <a:t>benefits these innovations might </a:t>
            </a:r>
            <a:br>
              <a:rPr lang="en-GB" sz="1800" dirty="0">
                <a:ea typeface="Calibri"/>
                <a:sym typeface="Calibri"/>
              </a:rPr>
            </a:br>
            <a:r>
              <a:rPr lang="en-GB" sz="1800" dirty="0">
                <a:ea typeface="Calibri"/>
                <a:sym typeface="Calibri"/>
              </a:rPr>
              <a:t>deliver together.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5E166EC9-1CC1-9B5A-1B73-784C8EF5E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2903" y="6011771"/>
            <a:ext cx="1078232" cy="1062139"/>
          </a:xfrm>
          <a:prstGeom prst="rect">
            <a:avLst/>
          </a:prstGeom>
        </p:spPr>
      </p:pic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193B960A-2B40-4774-AE1A-B6FDCBF3852F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FF1D023-3AF4-D467-7824-D56FE1988AF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8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0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9AF8-5496-C0DF-5030-AA94D41F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ea typeface="Calibri"/>
                <a:sym typeface="Calibri"/>
              </a:rPr>
              <a:t>Smart factories and better products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3BCAB-1700-1DC6-DA4D-44568C4334CA}"/>
              </a:ext>
            </a:extLst>
          </p:cNvPr>
          <p:cNvSpPr/>
          <p:nvPr/>
        </p:nvSpPr>
        <p:spPr>
          <a:xfrm>
            <a:off x="411858" y="2291752"/>
            <a:ext cx="91321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Together these innovations can amplify many of the benefits of additive manufacturing: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Optimise designs and performance.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Minimise weight.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Maximise strength.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Reduce final energy consumption.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Increase factory efficiency and productivity.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Increase safety.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Shorten development time.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Minimise errors in design or manufacturing.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Enable remote manufacturing.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Other innovations such as virtual or augmented reality can also enhance the design, testing, client input and training processes.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 example, remote clients can view designs in 3D or machine operators can be trained away from the real production line.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F8CC6F-1AA8-A04B-6316-784F950BAFB1}"/>
              </a:ext>
            </a:extLst>
          </p:cNvPr>
          <p:cNvSpPr txBox="1">
            <a:spLocks/>
          </p:cNvSpPr>
          <p:nvPr/>
        </p:nvSpPr>
        <p:spPr>
          <a:xfrm>
            <a:off x="9961187" y="2967153"/>
            <a:ext cx="5500688" cy="4330098"/>
          </a:xfrm>
          <a:prstGeom prst="rect">
            <a:avLst/>
          </a:prstGeom>
          <a:noFill/>
          <a:ln w="28575">
            <a:gradFill flip="none" rotWithShape="1">
              <a:gsLst>
                <a:gs pos="21000">
                  <a:srgbClr val="D91C5C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ea typeface="Calibri"/>
                <a:sym typeface="Calibri"/>
              </a:rPr>
              <a:t>Think of an existing product that </a:t>
            </a:r>
            <a:br>
              <a:rPr lang="en-GB" sz="1800" dirty="0">
                <a:ea typeface="Calibri"/>
                <a:sym typeface="Calibri"/>
              </a:rPr>
            </a:br>
            <a:r>
              <a:rPr lang="en-GB" sz="1800" dirty="0">
                <a:ea typeface="Calibri"/>
                <a:sym typeface="Calibri"/>
              </a:rPr>
              <a:t>might be produced through additive </a:t>
            </a:r>
            <a:br>
              <a:rPr lang="en-GB" sz="1800" dirty="0">
                <a:ea typeface="Calibri"/>
                <a:sym typeface="Calibri"/>
              </a:rPr>
            </a:br>
            <a:r>
              <a:rPr lang="en-GB" sz="1800" dirty="0">
                <a:ea typeface="Calibri"/>
                <a:sym typeface="Calibri"/>
              </a:rPr>
              <a:t>manufacturing and innovative technologies.</a:t>
            </a:r>
          </a:p>
          <a:p>
            <a:pPr marL="457200" indent="-3175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  <a:sym typeface="Calibri"/>
              </a:rPr>
              <a:t>How might additive CNC be used to produce this product?</a:t>
            </a:r>
            <a:endParaRPr lang="en-GB" sz="1800" dirty="0">
              <a:solidFill>
                <a:schemeClr val="dk1"/>
              </a:solidFill>
              <a:ea typeface="Calibri"/>
            </a:endParaRPr>
          </a:p>
          <a:p>
            <a:pPr marL="457200" indent="-317500"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ea typeface="Calibri"/>
              </a:rPr>
              <a:t>How might these other technologies work alongside additive CNC to produce it?</a:t>
            </a:r>
          </a:p>
          <a:p>
            <a:pPr marL="432000"/>
            <a:r>
              <a:rPr lang="en-GB" sz="1800" dirty="0">
                <a:cs typeface="Segoe UI"/>
              </a:rPr>
              <a:t>- Cyber-physical systems</a:t>
            </a:r>
            <a:r>
              <a:rPr lang="en-US" sz="1800" dirty="0">
                <a:cs typeface="Segoe UI"/>
              </a:rPr>
              <a:t>​</a:t>
            </a:r>
          </a:p>
          <a:p>
            <a:pPr marL="432000"/>
            <a:r>
              <a:rPr lang="en-GB" sz="1800" dirty="0">
                <a:cs typeface="Segoe UI"/>
              </a:rPr>
              <a:t>- Big data and AI</a:t>
            </a:r>
            <a:r>
              <a:rPr lang="en-US" sz="1800" dirty="0">
                <a:cs typeface="Segoe UI"/>
              </a:rPr>
              <a:t>​</a:t>
            </a:r>
          </a:p>
          <a:p>
            <a:pPr marL="432000"/>
            <a:r>
              <a:rPr lang="en-GB" sz="1800" dirty="0">
                <a:cs typeface="Segoe UI"/>
              </a:rPr>
              <a:t>- IoT</a:t>
            </a:r>
          </a:p>
          <a:p>
            <a:pPr marL="457200" indent="-317500">
              <a:buSzPts val="1400"/>
              <a:buFont typeface="Calibri"/>
              <a:buChar char="●"/>
            </a:pPr>
            <a:endParaRPr lang="en-GB" sz="1800" dirty="0">
              <a:solidFill>
                <a:schemeClr val="dk1"/>
              </a:solidFill>
              <a:ea typeface="Calibri"/>
            </a:endParaRPr>
          </a:p>
          <a:p>
            <a:pPr>
              <a:buSzPts val="1400"/>
            </a:pPr>
            <a:endParaRPr lang="en-GB" sz="1800" dirty="0">
              <a:solidFill>
                <a:schemeClr val="dk1"/>
              </a:solidFill>
            </a:endParaRPr>
          </a:p>
          <a:p>
            <a:pPr>
              <a:buSzPts val="1400"/>
            </a:pPr>
            <a:endParaRPr lang="en-GB" sz="1800" dirty="0">
              <a:solidFill>
                <a:schemeClr val="dk1"/>
              </a:solidFill>
            </a:endParaRPr>
          </a:p>
          <a:p>
            <a:pPr>
              <a:buSzPts val="1400"/>
            </a:pPr>
            <a:endParaRPr lang="en-GB" sz="1800" dirty="0">
              <a:solidFill>
                <a:schemeClr val="dk1"/>
              </a:solidFill>
            </a:endParaRPr>
          </a:p>
          <a:p>
            <a:pPr>
              <a:buSzPts val="1400"/>
            </a:pPr>
            <a:endParaRPr lang="en-GB" sz="1800" dirty="0">
              <a:solidFill>
                <a:schemeClr val="dk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09E202-F4D6-6729-03A4-5CF5AABA4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2932" y="2436083"/>
            <a:ext cx="1078232" cy="10621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F5FAD3-B11F-CB79-942A-FA731CC25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47869" y="248165"/>
            <a:ext cx="1026664" cy="99186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54E3F73-AAD9-E5D8-EFCB-F3F4AA973639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4. The future of CNC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18320E-2523-1639-FCC0-D182E952ACB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9</a:t>
            </a:fld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8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71370A8D5F84984EAE15DB732DB6C" ma:contentTypeVersion="17" ma:contentTypeDescription="Create a new document." ma:contentTypeScope="" ma:versionID="77cc91c51cad387ebd814b66518c13a7">
  <xsd:schema xmlns:xsd="http://www.w3.org/2001/XMLSchema" xmlns:xs="http://www.w3.org/2001/XMLSchema" xmlns:p="http://schemas.microsoft.com/office/2006/metadata/properties" xmlns:ns2="94c2123c-08af-4259-afd9-327c11a3f8fe" xmlns:ns3="d89c1b2d-70bc-4028-a552-56ef7d93dfa4" targetNamespace="http://schemas.microsoft.com/office/2006/metadata/properties" ma:root="true" ma:fieldsID="23f814211c9022776c446bd2b5cba1b3" ns2:_="" ns3:_="">
    <xsd:import namespace="94c2123c-08af-4259-afd9-327c11a3f8fe"/>
    <xsd:import namespace="d89c1b2d-70bc-4028-a552-56ef7d93d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123c-08af-4259-afd9-327c11a3f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c1b2d-70bc-4028-a552-56ef7d93d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8fe45d-e1cc-4125-a718-5efafb3beb06}" ma:internalName="TaxCatchAll" ma:showField="CatchAllData" ma:web="d89c1b2d-70bc-4028-a552-56ef7d93d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2123c-08af-4259-afd9-327c11a3f8fe">
      <Terms xmlns="http://schemas.microsoft.com/office/infopath/2007/PartnerControls"/>
    </lcf76f155ced4ddcb4097134ff3c332f>
    <TaxCatchAll xmlns="d89c1b2d-70bc-4028-a552-56ef7d93df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622DA-DF27-47F2-8C56-BD16CBF0255B}"/>
</file>

<file path=customXml/itemProps2.xml><?xml version="1.0" encoding="utf-8"?>
<ds:datastoreItem xmlns:ds="http://schemas.openxmlformats.org/officeDocument/2006/customXml" ds:itemID="{1B777040-AED1-49A2-A6F9-2D4544050B3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edf7d78-1330-49f6-bffc-7239953f04fe"/>
    <ds:schemaRef ds:uri="f97151d3-a763-4fee-95d1-c0b0132eac99"/>
    <ds:schemaRef ds:uri="94c2123c-08af-4259-afd9-327c11a3f8fe"/>
    <ds:schemaRef ds:uri="d89c1b2d-70bc-4028-a552-56ef7d93dfa4"/>
  </ds:schemaRefs>
</ds:datastoreItem>
</file>

<file path=customXml/itemProps3.xml><?xml version="1.0" encoding="utf-8"?>
<ds:datastoreItem xmlns:ds="http://schemas.openxmlformats.org/officeDocument/2006/customXml" ds:itemID="{F9A6F6EE-3114-467C-8F7F-ADB4FAB9F0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40403</TotalTime>
  <Words>1317</Words>
  <Application>Microsoft Office PowerPoint</Application>
  <PresentationFormat>Custom</PresentationFormat>
  <Paragraphs>206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Learning outcomes</vt:lpstr>
      <vt:lpstr>CNC and additive manufacturing</vt:lpstr>
      <vt:lpstr>What are the benefits of  additive manufacturing?</vt:lpstr>
      <vt:lpstr>What are the benefits of additive  manufacturing? Answers</vt:lpstr>
      <vt:lpstr>CNC and the smart factory</vt:lpstr>
      <vt:lpstr>CNC and the smart factory</vt:lpstr>
      <vt:lpstr>Smart factories and better products </vt:lpstr>
      <vt:lpstr>Smart factories and better products – example  </vt:lpstr>
      <vt:lpstr>CNC and your career opportunities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Stephen Winterburn</cp:lastModifiedBy>
  <cp:revision>605</cp:revision>
  <dcterms:created xsi:type="dcterms:W3CDTF">2022-05-23T15:11:33Z</dcterms:created>
  <dcterms:modified xsi:type="dcterms:W3CDTF">2023-10-16T16:01:02Z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0x01010049271370A8D5F84984EAE15DB732DB6C</vt:lpwstr>
  </property>
  <property fmtid="{D5CDD505-2E9C-101B-9397-08002B2CF9AE}" pid="3" name="MediaServiceImageTags">
    <vt:lpwstr/>
  </property>
</Properties>
</file>