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6"/>
  </p:notesMasterIdLst>
  <p:sldIdLst>
    <p:sldId id="256" r:id="rId6"/>
    <p:sldId id="267" r:id="rId7"/>
    <p:sldId id="284" r:id="rId8"/>
    <p:sldId id="281" r:id="rId9"/>
    <p:sldId id="257" r:id="rId10"/>
    <p:sldId id="272" r:id="rId11"/>
    <p:sldId id="275" r:id="rId12"/>
    <p:sldId id="266" r:id="rId13"/>
    <p:sldId id="271" r:id="rId14"/>
    <p:sldId id="286" r:id="rId15"/>
    <p:sldId id="287" r:id="rId16"/>
    <p:sldId id="297" r:id="rId17"/>
    <p:sldId id="298" r:id="rId18"/>
    <p:sldId id="288" r:id="rId19"/>
    <p:sldId id="290" r:id="rId20"/>
    <p:sldId id="276" r:id="rId21"/>
    <p:sldId id="293" r:id="rId22"/>
    <p:sldId id="294" r:id="rId23"/>
    <p:sldId id="296" r:id="rId24"/>
    <p:sldId id="299" r:id="rId25"/>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78AFAD77-D8CA-572C-9B11-C27337DA0A99}" name="Stephen Winterburn" initials="SW" userId="S::Stephen.Winterburn@raeng.org.uk::cfe8850b-f2dd-43b5-9c22-6100c0be2ee1" providerId="AD"/>
  <p188:author id="{F87AA4F4-9ECA-E227-200C-E7810D763AA7}" name="Estelle Lloyd" initials="EL" userId="Estelle Lloy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8" clrIdx="0">
    <p:extLst>
      <p:ext uri="{19B8F6BF-5375-455C-9EA6-DF929625EA0E}">
        <p15:presenceInfo xmlns:p15="http://schemas.microsoft.com/office/powerpoint/2012/main" userId="f49f9c9fde2637aa" providerId="Windows Live"/>
      </p:ext>
    </p:extLst>
  </p:cmAuthor>
  <p:cmAuthor id="2" name="Bryony" initials="B" lastIdx="36"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Sarah de Souza-Ingle" initials="SdSI" lastIdx="18" clrIdx="3">
    <p:extLst>
      <p:ext uri="{19B8F6BF-5375-455C-9EA6-DF929625EA0E}">
        <p15:presenceInfo xmlns:p15="http://schemas.microsoft.com/office/powerpoint/2012/main" userId="S::sarah.desouza-ingle@blackbaud.me::8f39d16e-4ada-4023-9b3d-fd078de0fbd4" providerId="AD"/>
      </p:ext>
    </p:extLst>
  </p:cmAuthor>
  <p:cmAuthor id="5" name="Karen Wadsworth" initials="KW" lastIdx="6" clrIdx="4">
    <p:extLst>
      <p:ext uri="{19B8F6BF-5375-455C-9EA6-DF929625EA0E}">
        <p15:presenceInfo xmlns:p15="http://schemas.microsoft.com/office/powerpoint/2012/main" userId="Karen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D6D1"/>
    <a:srgbClr val="ECECED"/>
    <a:srgbClr val="3DB876"/>
    <a:srgbClr val="00F291"/>
    <a:srgbClr val="22166B"/>
    <a:srgbClr val="F1D408"/>
    <a:srgbClr val="D2CF1C"/>
    <a:srgbClr val="E15A9A"/>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8" autoAdjust="0"/>
    <p:restoredTop sz="69792" autoAdjust="0"/>
  </p:normalViewPr>
  <p:slideViewPr>
    <p:cSldViewPr snapToGrid="0" snapToObjects="1">
      <p:cViewPr varScale="1">
        <p:scale>
          <a:sx n="39" d="100"/>
          <a:sy n="39" d="100"/>
        </p:scale>
        <p:origin x="1746" y="66"/>
      </p:cViewPr>
      <p:guideLst/>
    </p:cSldViewPr>
  </p:slideViewPr>
  <p:notesTextViewPr>
    <p:cViewPr>
      <p:scale>
        <a:sx n="1" d="1"/>
        <a:sy n="1" d="1"/>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9/11/2023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Suggest that six emerging technologies may play an increasingly significant role in both working and personal lives.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read the brief information about each emerging technology and consider the examples listed for each.</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suggest more about each example, drawing on their own experiences.</a:t>
            </a: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r>
              <a:rPr lang="en-GB" dirty="0">
                <a:solidFill>
                  <a:schemeClr val="dk1"/>
                </a:solidFill>
                <a:latin typeface="Arial" panose="020B0604020202020204" pitchFamily="34" charset="0"/>
                <a:cs typeface="Arial" panose="020B0604020202020204" pitchFamily="34" charset="0"/>
              </a:rPr>
              <a:t>Understanding of examples.</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Extension</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Learners could work in groups and each research one example of an emerging technology, reporting back to the group.</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19792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Suggest that six emerging technologies may play an increasingly significant role in both working and personal lives.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read the brief information about each emerging technology and consider the examples listed for each.</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suggest more about each example, drawing on their own experiences.</a:t>
            </a: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r>
              <a:rPr lang="en-GB" dirty="0">
                <a:solidFill>
                  <a:schemeClr val="dk1"/>
                </a:solidFill>
                <a:latin typeface="Arial" panose="020B0604020202020204" pitchFamily="34" charset="0"/>
                <a:cs typeface="Arial" panose="020B0604020202020204" pitchFamily="34" charset="0"/>
              </a:rPr>
              <a:t>Understanding of examples.</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Extension</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Learners could work in groups and each research one example of an emerging technology, reporting back to the group.</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58941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Clr>
                <a:schemeClr val="dk1"/>
              </a:buClr>
              <a:buSzPts val="1100"/>
            </a:pPr>
            <a:endParaRPr lang="en-GB" b="0"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answer the questions about each emerging technology.</a:t>
            </a:r>
          </a:p>
          <a:p>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Activity sheet</a:t>
            </a:r>
          </a:p>
          <a:p>
            <a:r>
              <a:rPr lang="en-GB" dirty="0">
                <a:solidFill>
                  <a:schemeClr val="dk1"/>
                </a:solidFill>
                <a:latin typeface="Arial" panose="020B0604020202020204" pitchFamily="34" charset="0"/>
                <a:cs typeface="Arial" panose="020B0604020202020204" pitchFamily="34" charset="0"/>
              </a:rPr>
              <a:t>Learners can write brief answers on </a:t>
            </a:r>
            <a:r>
              <a:rPr lang="en-GB" b="1" dirty="0">
                <a:solidFill>
                  <a:schemeClr val="dk1"/>
                </a:solidFill>
                <a:latin typeface="Arial" panose="020B0604020202020204" pitchFamily="34" charset="0"/>
                <a:cs typeface="Arial" panose="020B0604020202020204" pitchFamily="34" charset="0"/>
              </a:rPr>
              <a:t>Innovation and emerging technologies - Activity sheet 4 </a:t>
            </a:r>
            <a:r>
              <a:rPr lang="en-GB" dirty="0">
                <a:solidFill>
                  <a:schemeClr val="dk1"/>
                </a:solidFill>
                <a:latin typeface="Arial" panose="020B0604020202020204" pitchFamily="34" charset="0"/>
                <a:cs typeface="Arial" panose="020B0604020202020204" pitchFamily="34" charset="0"/>
              </a:rPr>
              <a:t>or could develop more extended answers on plain paper.</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Example answers</a:t>
            </a: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0" dirty="0">
                <a:solidFill>
                  <a:schemeClr val="dk1"/>
                </a:solidFill>
                <a:latin typeface="Arial" panose="020B0604020202020204" pitchFamily="34" charset="0"/>
                <a:cs typeface="Arial" panose="020B0604020202020204" pitchFamily="34" charset="0"/>
              </a:rPr>
              <a:t>Please see the slide that follows.</a:t>
            </a: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r>
              <a:rPr lang="en-GB" dirty="0">
                <a:solidFill>
                  <a:schemeClr val="dk1"/>
                </a:solidFill>
                <a:latin typeface="Arial" panose="020B0604020202020204" pitchFamily="34" charset="0"/>
                <a:cs typeface="Arial" panose="020B0604020202020204" pitchFamily="34" charset="0"/>
              </a:rPr>
              <a:t>Understanding of examples.</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Written answers to questions.</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189587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b="1" dirty="0">
                <a:solidFill>
                  <a:schemeClr val="dk1"/>
                </a:solidFill>
                <a:latin typeface="Arial" panose="020B0604020202020204" pitchFamily="34" charset="0"/>
                <a:cs typeface="Arial" panose="020B0604020202020204" pitchFamily="34" charset="0"/>
              </a:rPr>
              <a:t>Practitioner delivery suggestions</a:t>
            </a: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suggested answers on the slide.</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77008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SzPts val="1100"/>
            </a:pP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The aim of this slide is to reinforce previous knowledge from other resources and introduce product analysis skills. The image is a focus point for learners to discuss applying material properties, processes and new technologies to a given product or situation.</a:t>
            </a:r>
          </a:p>
          <a:p>
            <a:pP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p>
          <a:p>
            <a:pPr marL="495376" indent="-323371">
              <a:buSzPts val="1100"/>
              <a:buChar char="●"/>
            </a:pPr>
            <a:r>
              <a:rPr lang="en-GB" dirty="0">
                <a:latin typeface="Arial" panose="020B0604020202020204" pitchFamily="34" charset="0"/>
                <a:cs typeface="Arial" panose="020B0604020202020204" pitchFamily="34" charset="0"/>
              </a:rPr>
              <a:t>Establish that modern prosthetic technology enables ‘bionic’ limbs that are a good match for the user’s ergonomics and incorporate increasingly sophisticated controls that use stimulus from remaining muscles.</a:t>
            </a:r>
          </a:p>
          <a:p>
            <a:pPr marL="495376" indent="-323371">
              <a:buSzPts val="1100"/>
              <a:buChar char="●"/>
            </a:pPr>
            <a:r>
              <a:rPr lang="en-GB" dirty="0">
                <a:solidFill>
                  <a:schemeClr val="dk1"/>
                </a:solidFill>
                <a:latin typeface="Arial" panose="020B0604020202020204" pitchFamily="34" charset="0"/>
                <a:cs typeface="Arial" panose="020B0604020202020204" pitchFamily="34" charset="0"/>
              </a:rPr>
              <a:t>Learners use the prompts on the slide to complete an outline product analysis of the artificial limb.</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Prompt learners to recall that the concepts in the last three questions (collaborations, key ideas, value) are all essential elements of innovation.</a:t>
            </a:r>
          </a:p>
          <a:p>
            <a:pPr>
              <a:buSzPts val="1100"/>
            </a:pPr>
            <a:endParaRPr lang="en-GB" dirty="0">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 sheet</a:t>
            </a: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dirty="0">
                <a:solidFill>
                  <a:schemeClr val="dk1"/>
                </a:solidFill>
                <a:latin typeface="Arial" panose="020B0604020202020204" pitchFamily="34" charset="0"/>
                <a:cs typeface="Arial" panose="020B0604020202020204" pitchFamily="34" charset="0"/>
              </a:rPr>
              <a:t>Learners complete </a:t>
            </a:r>
            <a:r>
              <a:rPr lang="en-GB" b="1" dirty="0">
                <a:solidFill>
                  <a:schemeClr val="dk1"/>
                </a:solidFill>
                <a:latin typeface="Arial" panose="020B0604020202020204" pitchFamily="34" charset="0"/>
                <a:cs typeface="Arial" panose="020B0604020202020204" pitchFamily="34" charset="0"/>
              </a:rPr>
              <a:t>Innovation and emerging technologies - Activity sheet 5</a:t>
            </a:r>
            <a:r>
              <a:rPr lang="en-GB" b="0" dirty="0">
                <a:solidFill>
                  <a:schemeClr val="dk1"/>
                </a:solidFill>
                <a:latin typeface="Arial" panose="020B0604020202020204" pitchFamily="34" charset="0"/>
                <a:cs typeface="Arial" panose="020B0604020202020204" pitchFamily="34" charset="0"/>
              </a:rPr>
              <a:t>.</a:t>
            </a:r>
            <a:endParaRPr lang="en-GB" b="1" dirty="0">
              <a:latin typeface="Arial" panose="020B0604020202020204" pitchFamily="34" charset="0"/>
              <a:cs typeface="Arial" panose="020B0604020202020204" pitchFamily="34" charset="0"/>
            </a:endParaRPr>
          </a:p>
          <a:p>
            <a:pPr>
              <a:buSzPts val="1100"/>
            </a:pPr>
            <a:endParaRPr lang="en-GB" b="1"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Example answers</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Please see the next slide.</a:t>
            </a: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Assessment</a:t>
            </a:r>
          </a:p>
          <a:p>
            <a:pPr>
              <a:buSzPts val="1100"/>
            </a:pPr>
            <a:r>
              <a:rPr lang="en-GB" dirty="0">
                <a:latin typeface="Arial" panose="020B0604020202020204" pitchFamily="34" charset="0"/>
                <a:cs typeface="Arial" panose="020B0604020202020204" pitchFamily="34" charset="0"/>
              </a:rPr>
              <a:t>Written answers to the questions.</a:t>
            </a:r>
          </a:p>
          <a:p>
            <a:pPr>
              <a:buSzPts val="1100"/>
            </a:pPr>
            <a:endParaRPr lang="en-GB" b="1"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Extension</a:t>
            </a:r>
          </a:p>
          <a:p>
            <a:pPr>
              <a:buSzPts val="1100"/>
            </a:pPr>
            <a:r>
              <a:rPr lang="en-GB" dirty="0">
                <a:solidFill>
                  <a:schemeClr val="dk1"/>
                </a:solidFill>
                <a:latin typeface="Arial" panose="020B0604020202020204" pitchFamily="34" charset="0"/>
                <a:cs typeface="Arial" panose="020B0604020202020204" pitchFamily="34" charset="0"/>
              </a:rPr>
              <a:t>Learners can search for ‘bionic limbs’ to provide further information and visual stimulus to support the product analysis.</a:t>
            </a:r>
          </a:p>
          <a:p>
            <a:pPr>
              <a:buSzPts val="1100"/>
            </a:pPr>
            <a:r>
              <a:rPr lang="en-GB" dirty="0">
                <a:solidFill>
                  <a:schemeClr val="dk1"/>
                </a:solidFill>
                <a:latin typeface="Arial" panose="020B0604020202020204" pitchFamily="34" charset="0"/>
                <a:cs typeface="Arial" panose="020B0604020202020204" pitchFamily="34" charset="0"/>
              </a:rPr>
              <a:t>This type of activity could be expanded into a more detailed analysis covering the production techniques or material properties in further depth.</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Learners can consider what type of innovation each element of the limb might be (incremental, sustaining, radical, disruptive).</a:t>
            </a:r>
          </a:p>
          <a:p>
            <a:pPr>
              <a:buSzPts val="1100"/>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163256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b="1" dirty="0">
                <a:solidFill>
                  <a:schemeClr val="dk1"/>
                </a:solidFill>
                <a:latin typeface="Arial" panose="020B0604020202020204" pitchFamily="34" charset="0"/>
                <a:cs typeface="Arial" panose="020B0604020202020204" pitchFamily="34" charset="0"/>
              </a:rPr>
              <a:t>Practitioner delivery suggestions</a:t>
            </a:r>
            <a:endParaRPr lang="en-GB" dirty="0">
              <a:solidFill>
                <a:schemeClr val="dk1"/>
              </a:solidFill>
              <a:latin typeface="Arial" panose="020B0604020202020204" pitchFamily="34" charset="0"/>
              <a:cs typeface="Arial" panose="020B0604020202020204" pitchFamily="34" charset="0"/>
            </a:endParaRPr>
          </a:p>
          <a:p>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If learners are not familiar with the 6Rs of sustainability you can use the Level 2 resource </a:t>
            </a:r>
            <a:r>
              <a:rPr lang="en-GB" b="1" dirty="0">
                <a:solidFill>
                  <a:schemeClr val="dk1"/>
                </a:solidFill>
                <a:latin typeface="Arial" panose="020B0604020202020204" pitchFamily="34" charset="0"/>
                <a:cs typeface="Arial" panose="020B0604020202020204" pitchFamily="34" charset="0"/>
              </a:rPr>
              <a:t>1. Circular lifecycles and sustainability</a:t>
            </a:r>
            <a:r>
              <a:rPr lang="en-GB" b="0" dirty="0">
                <a:solidFill>
                  <a:schemeClr val="dk1"/>
                </a:solidFill>
                <a:latin typeface="Arial" panose="020B0604020202020204" pitchFamily="34" charset="0"/>
                <a:cs typeface="Arial" panose="020B0604020202020204" pitchFamily="34" charset="0"/>
              </a:rPr>
              <a:t> from the </a:t>
            </a:r>
            <a:r>
              <a:rPr lang="en-GB" b="1" dirty="0">
                <a:solidFill>
                  <a:schemeClr val="dk1"/>
                </a:solidFill>
                <a:latin typeface="Arial" panose="020B0604020202020204" pitchFamily="34" charset="0"/>
                <a:cs typeface="Arial" panose="020B0604020202020204" pitchFamily="34" charset="0"/>
              </a:rPr>
              <a:t>Sustainability </a:t>
            </a:r>
            <a:r>
              <a:rPr lang="en-GB" b="0" dirty="0">
                <a:solidFill>
                  <a:schemeClr val="dk1"/>
                </a:solidFill>
                <a:latin typeface="Arial" panose="020B0604020202020204" pitchFamily="34" charset="0"/>
                <a:cs typeface="Arial" panose="020B0604020202020204" pitchFamily="34" charset="0"/>
              </a:rPr>
              <a:t>module</a:t>
            </a:r>
            <a:r>
              <a:rPr lang="en-GB" dirty="0">
                <a:solidFill>
                  <a:schemeClr val="dk1"/>
                </a:solidFill>
                <a:latin typeface="Arial" panose="020B0604020202020204" pitchFamily="34" charset="0"/>
                <a:cs typeface="Arial" panose="020B0604020202020204" pitchFamily="34" charset="0"/>
              </a:rPr>
              <a:t> to introduce the concept.</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example answers to the questions.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extend their consideration of the materials and processes to identify possible end of life issues or opportunities for a modern prosthetic.</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recall the 6Rs of sustainability and consider how they might be applied to a prosthetic limb. Learners can work independently in pairs or groups to develop their ideas.</a:t>
            </a:r>
          </a:p>
          <a:p>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Example answers</a:t>
            </a:r>
          </a:p>
          <a:p>
            <a:r>
              <a:rPr lang="en-GB" dirty="0">
                <a:solidFill>
                  <a:schemeClr val="dk1"/>
                </a:solidFill>
                <a:latin typeface="Arial" panose="020B0604020202020204" pitchFamily="34" charset="0"/>
                <a:cs typeface="Arial" panose="020B0604020202020204" pitchFamily="34" charset="0"/>
              </a:rPr>
              <a:t>End-of-life issues might include wear, ability to replace or reuse parts, recycling, disposal. Opportunities could include refurbishment and modification (</a:t>
            </a:r>
            <a:r>
              <a:rPr lang="en-GB" dirty="0" err="1">
                <a:solidFill>
                  <a:schemeClr val="dk1"/>
                </a:solidFill>
                <a:latin typeface="Arial" panose="020B0604020202020204" pitchFamily="34" charset="0"/>
                <a:cs typeface="Arial" panose="020B0604020202020204" pitchFamily="34" charset="0"/>
              </a:rPr>
              <a:t>eg</a:t>
            </a:r>
            <a:r>
              <a:rPr lang="en-GB" dirty="0">
                <a:solidFill>
                  <a:schemeClr val="dk1"/>
                </a:solidFill>
                <a:latin typeface="Arial" panose="020B0604020202020204" pitchFamily="34" charset="0"/>
                <a:cs typeface="Arial" panose="020B0604020202020204" pitchFamily="34" charset="0"/>
              </a:rPr>
              <a:t> reusing the joints and controls in new limb segments) for a new user.</a:t>
            </a:r>
          </a:p>
          <a:p>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Rethink: design limbs for minimal material use and easy repair, replacement and recycling.</a:t>
            </a:r>
          </a:p>
          <a:p>
            <a:r>
              <a:rPr lang="en-GB" dirty="0">
                <a:solidFill>
                  <a:schemeClr val="dk1"/>
                </a:solidFill>
                <a:latin typeface="Arial" panose="020B0604020202020204" pitchFamily="34" charset="0"/>
                <a:cs typeface="Arial" panose="020B0604020202020204" pitchFamily="34" charset="0"/>
              </a:rPr>
              <a:t>Refuse: avoid non-recyclable materials.</a:t>
            </a:r>
          </a:p>
          <a:p>
            <a:r>
              <a:rPr lang="en-GB" dirty="0">
                <a:solidFill>
                  <a:schemeClr val="dk1"/>
                </a:solidFill>
                <a:latin typeface="Arial" panose="020B0604020202020204" pitchFamily="34" charset="0"/>
                <a:cs typeface="Arial" panose="020B0604020202020204" pitchFamily="34" charset="0"/>
              </a:rPr>
              <a:t>Reduce: design for minimal material use and manufacture using additive processes.</a:t>
            </a:r>
          </a:p>
          <a:p>
            <a:r>
              <a:rPr lang="en-GB" dirty="0">
                <a:solidFill>
                  <a:schemeClr val="dk1"/>
                </a:solidFill>
                <a:latin typeface="Arial" panose="020B0604020202020204" pitchFamily="34" charset="0"/>
                <a:cs typeface="Arial" panose="020B0604020202020204" pitchFamily="34" charset="0"/>
              </a:rPr>
              <a:t>Reuse: modular design would allow components to be reused in new limbs.</a:t>
            </a:r>
          </a:p>
          <a:p>
            <a:r>
              <a:rPr lang="en-GB" dirty="0">
                <a:solidFill>
                  <a:schemeClr val="dk1"/>
                </a:solidFill>
                <a:latin typeface="Arial" panose="020B0604020202020204" pitchFamily="34" charset="0"/>
                <a:cs typeface="Arial" panose="020B0604020202020204" pitchFamily="34" charset="0"/>
              </a:rPr>
              <a:t>Repair: modular design would enable easier replacement of faulty or worn parts.</a:t>
            </a:r>
          </a:p>
          <a:p>
            <a:r>
              <a:rPr lang="en-GB" dirty="0">
                <a:solidFill>
                  <a:schemeClr val="dk1"/>
                </a:solidFill>
                <a:latin typeface="Arial" panose="020B0604020202020204" pitchFamily="34" charset="0"/>
                <a:cs typeface="Arial" panose="020B0604020202020204" pitchFamily="34" charset="0"/>
              </a:rPr>
              <a:t>Recycle: use recyclable materials for the joint and limb components.</a:t>
            </a:r>
          </a:p>
          <a:p>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r>
              <a:rPr lang="en-GB" dirty="0">
                <a:solidFill>
                  <a:schemeClr val="dk1"/>
                </a:solidFill>
                <a:latin typeface="Arial" panose="020B0604020202020204" pitchFamily="34" charset="0"/>
                <a:cs typeface="Arial" panose="020B0604020202020204" pitchFamily="34" charset="0"/>
              </a:rPr>
              <a:t>Optional written answers on plain paper.</a:t>
            </a:r>
          </a:p>
          <a:p>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Extension</a:t>
            </a:r>
          </a:p>
          <a:p>
            <a:r>
              <a:rPr lang="en-GB" dirty="0">
                <a:solidFill>
                  <a:schemeClr val="dk1"/>
                </a:solidFill>
                <a:latin typeface="Arial" panose="020B0604020202020204" pitchFamily="34" charset="0"/>
                <a:cs typeface="Arial" panose="020B0604020202020204" pitchFamily="34" charset="0"/>
              </a:rPr>
              <a:t>Learners could develop their ideas into a labelled poster showing how the 6Rs can make personalised prosthetics more sustainable.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425231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b="1" dirty="0">
                <a:solidFill>
                  <a:schemeClr val="dk1"/>
                </a:solidFill>
                <a:latin typeface="Arial" panose="020B0604020202020204" pitchFamily="34" charset="0"/>
                <a:cs typeface="Arial" panose="020B0604020202020204" pitchFamily="34" charset="0"/>
              </a:rPr>
              <a:t>Practitioner delivery suggestions</a:t>
            </a:r>
            <a:endParaRPr lang="en-GB" dirty="0">
              <a:solidFill>
                <a:schemeClr val="dk1"/>
              </a:solidFill>
              <a:latin typeface="Arial" panose="020B0604020202020204" pitchFamily="34" charset="0"/>
              <a:cs typeface="Arial" panose="020B0604020202020204" pitchFamily="34" charset="0"/>
            </a:endParaRPr>
          </a:p>
          <a:p>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This discussion activity introduces the idea of how innovation and emerging trends could influence the environment, and social and economic development.</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Introduce the example of six-axis robots in manufacturing. Ask learners to suggest some reasons why a company might choose to invest in robotics.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In pairs, learners identify one possible positive and negative impact robotics might have on each aspect of sustainability.</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For a further challenge, learners can consider whether these impacts are evenly distributed across different parts of society.</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Example answers</a:t>
            </a: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dirty="0">
                <a:solidFill>
                  <a:schemeClr val="dk1"/>
                </a:solidFill>
                <a:latin typeface="Arial" panose="020B0604020202020204" pitchFamily="34" charset="0"/>
                <a:cs typeface="Arial" panose="020B0604020202020204" pitchFamily="34" charset="0"/>
              </a:rPr>
              <a:t>Manufacturers choose robotics</a:t>
            </a:r>
            <a:r>
              <a:rPr lang="en-GB" b="1" dirty="0">
                <a:solidFill>
                  <a:schemeClr val="dk1"/>
                </a:solidFill>
                <a:latin typeface="Arial" panose="020B0604020202020204" pitchFamily="34" charset="0"/>
                <a:cs typeface="Arial" panose="020B0604020202020204" pitchFamily="34" charset="0"/>
              </a:rPr>
              <a:t> </a:t>
            </a:r>
            <a:r>
              <a:rPr lang="en-GB" dirty="0">
                <a:solidFill>
                  <a:schemeClr val="dk1"/>
                </a:solidFill>
                <a:latin typeface="Arial" panose="020B0604020202020204" pitchFamily="34" charset="0"/>
                <a:cs typeface="Arial" panose="020B0604020202020204" pitchFamily="34" charset="0"/>
              </a:rPr>
              <a:t>for greater quality and consistency, improved safety and reduced labour or quality rectification costs.</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Please also see the next slide.</a:t>
            </a:r>
          </a:p>
          <a:p>
            <a:pPr marL="172006"/>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Suggested answers.</a:t>
            </a:r>
          </a:p>
          <a:p>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168240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b="1" dirty="0">
                <a:solidFill>
                  <a:schemeClr val="dk1"/>
                </a:solidFill>
                <a:latin typeface="Arial" panose="020B0604020202020204" pitchFamily="34" charset="0"/>
                <a:cs typeface="Arial" panose="020B0604020202020204" pitchFamily="34" charset="0"/>
              </a:rPr>
              <a:t>Practitioner delivery suggestions</a:t>
            </a: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Activity</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suggested answers and invite learners to share additional ideas.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Discuss how this is a general principle: new and emerging technologies will have both positive and negative impacts. Often, these can be hard or impossible to predict due to unidentified relationships with other parts of the economy, society or environment. This means innovation cannot be a passive activity: engineers need to consider how to maximise positive impacts while minimising negative impacts.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choose one of the emerging technologies they have considered and identify some positive and negative impacts this may have (now or in the future) on each aspect of sustainability. They identify some guidelines that might help engineers to ensure the greatest net positive impacts and consider what personal obligations this might impose on an engineer.</a:t>
            </a:r>
          </a:p>
          <a:p>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Activity sheet</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complete the table on </a:t>
            </a:r>
            <a:r>
              <a:rPr lang="en-GB" b="1" dirty="0">
                <a:solidFill>
                  <a:schemeClr val="dk1"/>
                </a:solidFill>
                <a:latin typeface="Arial" panose="020B0604020202020204" pitchFamily="34" charset="0"/>
                <a:cs typeface="Arial" panose="020B0604020202020204" pitchFamily="34" charset="0"/>
              </a:rPr>
              <a:t>Innovation and emerging technologies - Activity sheet: section 6a.</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Example answers</a:t>
            </a:r>
            <a:endParaRPr lang="en-GB" dirty="0">
              <a:solidFill>
                <a:schemeClr val="dk1"/>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principles or guidelines might be that engineers should consider the wider effects of any innovation, not just those they are trying to achieve. This might involve a wider conversation with a range of stakeholders who might be impacted by the innovation and a willingness to listen to critical feedback and not just that in favour of the technology. For example, the makers of ‘Tasers’ have an independent ethics panel that oversees their technology and guides how it is applied.</a:t>
            </a:r>
          </a:p>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Please also see the next slide.</a:t>
            </a:r>
          </a:p>
          <a:p>
            <a:br>
              <a:rPr lang="en-GB" dirty="0">
                <a:latin typeface="Arial" panose="020B0604020202020204" pitchFamily="34" charset="0"/>
                <a:cs typeface="Arial" panose="020B0604020202020204" pitchFamily="34" charset="0"/>
              </a:rPr>
            </a:br>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Written responses.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2602941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SzPts val="1100"/>
            </a:pPr>
            <a:r>
              <a:rPr lang="en-GB" dirty="0">
                <a:solidFill>
                  <a:schemeClr val="dk1"/>
                </a:solidFill>
                <a:latin typeface="Arial" panose="020B0604020202020204" pitchFamily="34" charset="0"/>
                <a:cs typeface="Arial" panose="020B0604020202020204" pitchFamily="34" charset="0"/>
              </a:rPr>
              <a:t>This discussion activity helps learners to consider of some of the ethical questions that arise when developing new technologies.</a:t>
            </a:r>
          </a:p>
          <a:p>
            <a:pPr>
              <a:buSzPts val="1100"/>
            </a:pPr>
            <a:endParaRPr lang="en-GB" dirty="0">
              <a:solidFill>
                <a:srgbClr val="0070C0"/>
              </a:solidFill>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Introduce the concept of ethics. You may wish to explore learners’ current understanding before introducing the definition.</a:t>
            </a:r>
          </a:p>
          <a:p>
            <a:pPr marL="495376" indent="-323371">
              <a:buSzPts val="1100"/>
              <a:buChar char="●"/>
            </a:pPr>
            <a:r>
              <a:rPr lang="en-GB" dirty="0">
                <a:latin typeface="Arial" panose="020B0604020202020204" pitchFamily="34" charset="0"/>
                <a:cs typeface="Arial" panose="020B0604020202020204" pitchFamily="34" charset="0"/>
              </a:rPr>
              <a:t>Review the four principles.</a:t>
            </a:r>
          </a:p>
          <a:p>
            <a:pPr marL="495376" indent="-323371">
              <a:buSzPts val="1100"/>
              <a:buChar char="●"/>
            </a:pPr>
            <a:r>
              <a:rPr lang="en-GB" dirty="0">
                <a:latin typeface="Arial" panose="020B0604020202020204" pitchFamily="34" charset="0"/>
                <a:cs typeface="Arial" panose="020B0604020202020204" pitchFamily="34" charset="0"/>
              </a:rPr>
              <a:t>Ask learners to consider the two example issues. Highlight that the first concerns a company’s choice about what it produces, while the second concerns an engineer’s choice about how they apply their skills.</a:t>
            </a:r>
          </a:p>
          <a:p>
            <a:pPr marL="495376" indent="-323371">
              <a:buSzPts val="1100"/>
              <a:buChar char="●"/>
            </a:pPr>
            <a:r>
              <a:rPr lang="en-GB" dirty="0">
                <a:latin typeface="Arial" panose="020B0604020202020204" pitchFamily="34" charset="0"/>
                <a:cs typeface="Arial" panose="020B0604020202020204" pitchFamily="34" charset="0"/>
              </a:rPr>
              <a:t>What are the ethical issues involved? What is the right choice, and why?</a:t>
            </a: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Ability to give a balanced discussion on ethics and the role within innovation.</a:t>
            </a:r>
          </a:p>
          <a:p>
            <a:pPr>
              <a:buSzPts val="1100"/>
            </a:pPr>
            <a:r>
              <a:rPr lang="en-GB" dirty="0">
                <a:latin typeface="Arial" panose="020B0604020202020204" pitchFamily="34" charset="0"/>
                <a:cs typeface="Arial" panose="020B0604020202020204" pitchFamily="34" charset="0"/>
              </a:rPr>
              <a:t>Ability to explain/highlight ethical issues and how they could be resolved.</a:t>
            </a:r>
          </a:p>
          <a:p>
            <a:pPr>
              <a:buSzPts val="1100"/>
            </a:pPr>
            <a:r>
              <a:rPr lang="en-GB" dirty="0">
                <a:latin typeface="Arial" panose="020B0604020202020204" pitchFamily="34" charset="0"/>
                <a:cs typeface="Arial" panose="020B0604020202020204" pitchFamily="34" charset="0"/>
              </a:rPr>
              <a:t>Ability to make links between the broader ethical issues for engineering and personal career decisions.</a:t>
            </a:r>
          </a:p>
          <a:p>
            <a:pPr>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Extension</a:t>
            </a:r>
          </a:p>
          <a:p>
            <a:pPr>
              <a:buSzPts val="1100"/>
            </a:pPr>
            <a:r>
              <a:rPr lang="en-GB" dirty="0">
                <a:latin typeface="Arial" panose="020B0604020202020204" pitchFamily="34" charset="0"/>
                <a:cs typeface="Arial" panose="020B0604020202020204" pitchFamily="34" charset="0"/>
              </a:rPr>
              <a:t>Find out more about the Statement of Ethical Principles at </a:t>
            </a:r>
            <a:r>
              <a:rPr lang="en-GB" dirty="0" err="1">
                <a:latin typeface="Arial" panose="020B0604020202020204" pitchFamily="34" charset="0"/>
                <a:cs typeface="Arial" panose="020B0604020202020204" pitchFamily="34" charset="0"/>
              </a:rPr>
              <a:t>www.engc.org.uk</a:t>
            </a:r>
            <a:r>
              <a:rPr lang="en-GB" dirty="0">
                <a:latin typeface="Arial" panose="020B0604020202020204" pitchFamily="34" charset="0"/>
                <a:cs typeface="Arial" panose="020B0604020202020204" pitchFamily="34" charset="0"/>
              </a:rPr>
              <a:t>/standards-guidance/guidance/statement-of-ethical-principles/#:~:text=The%20Engineering%20Council%20and%20the,accordance%20with%20these%20ethical%20principles</a:t>
            </a:r>
          </a:p>
          <a:p>
            <a:pPr>
              <a:buSzPts val="1100"/>
            </a:pPr>
            <a:endParaRPr lang="en-GB" dirty="0">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Learners could make a list of the ethical questions associated with developing future drones.</a:t>
            </a:r>
          </a:p>
          <a:p>
            <a:pPr marL="990752"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Whose responsibility is it? Designer, manufacturer, user? </a:t>
            </a:r>
          </a:p>
          <a:p>
            <a:pPr marL="990752"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What do we mean by ethical design? </a:t>
            </a:r>
          </a:p>
          <a:p>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Should robots be designed to look like humans? Would this scare people when they realise that they are not human?</a:t>
            </a: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18</a:t>
            </a:fld>
            <a:endParaRPr lang="en-US"/>
          </a:p>
        </p:txBody>
      </p:sp>
    </p:spTree>
    <p:extLst>
      <p:ext uri="{BB962C8B-B14F-4D97-AF65-F5344CB8AC3E}">
        <p14:creationId xmlns:p14="http://schemas.microsoft.com/office/powerpoint/2010/main" val="374559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a:buSzPts val="1100"/>
            </a:pPr>
            <a:r>
              <a:rPr lang="en-GB" dirty="0">
                <a:solidFill>
                  <a:schemeClr val="dk1"/>
                </a:solidFill>
                <a:latin typeface="Arial" panose="020B0604020202020204" pitchFamily="34" charset="0"/>
                <a:cs typeface="Arial" panose="020B0604020202020204" pitchFamily="34" charset="0"/>
              </a:rPr>
              <a:t>This final activity helps learners to identify connections between the emerging trends they have explored and future career opportunities.</a:t>
            </a:r>
          </a:p>
          <a:p>
            <a:pPr>
              <a:buSzPts val="1100"/>
            </a:pPr>
            <a:endParaRPr lang="en-GB" dirty="0">
              <a:solidFill>
                <a:srgbClr val="0070C0"/>
              </a:solidFill>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a:p>
            <a:pPr marL="495376" indent="-323371">
              <a:buSzPts val="1100"/>
              <a:buChar char="●"/>
            </a:pPr>
            <a:r>
              <a:rPr lang="en-GB" dirty="0">
                <a:latin typeface="Arial" panose="020B0604020202020204" pitchFamily="34" charset="0"/>
                <a:cs typeface="Arial" panose="020B0604020202020204" pitchFamily="34" charset="0"/>
              </a:rPr>
              <a:t>Suggest that these are six areas where innovation and emerging technologies will be both necessary and likely.</a:t>
            </a:r>
          </a:p>
          <a:p>
            <a:pPr marL="495376" indent="-323371">
              <a:buSzPts val="1100"/>
              <a:buChar char="●"/>
            </a:pPr>
            <a:r>
              <a:rPr lang="en-GB" dirty="0">
                <a:latin typeface="Arial" panose="020B0604020202020204" pitchFamily="34" charset="0"/>
                <a:cs typeface="Arial" panose="020B0604020202020204" pitchFamily="34" charset="0"/>
              </a:rPr>
              <a:t>Learners choose one sector to consider as a group then share their ideas. Learners can consider the six areas of emerging trends: IoT, AI, AR, VR, big data and autonomous systems.</a:t>
            </a:r>
          </a:p>
          <a:p>
            <a:pPr marL="495376" indent="-323371">
              <a:buSzPts val="1100"/>
              <a:buChar char="●"/>
            </a:pPr>
            <a:r>
              <a:rPr lang="en-GB" dirty="0">
                <a:latin typeface="Arial" panose="020B0604020202020204" pitchFamily="34" charset="0"/>
                <a:cs typeface="Arial" panose="020B0604020202020204" pitchFamily="34" charset="0"/>
              </a:rPr>
              <a:t>Learners can consider factors of market pull v technology push, linking their thinking to the concepts introduced in the Level 2 resource </a:t>
            </a:r>
            <a:r>
              <a:rPr lang="en-GB" b="1" dirty="0">
                <a:latin typeface="Arial" panose="020B0604020202020204" pitchFamily="34" charset="0"/>
                <a:cs typeface="Arial" panose="020B0604020202020204" pitchFamily="34" charset="0"/>
              </a:rPr>
              <a:t>(1. What is innovation</a:t>
            </a:r>
            <a:r>
              <a:rPr lang="en-GB" b="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and any ethical considerations that arise from their ideas about sector changes.</a:t>
            </a:r>
          </a:p>
          <a:p>
            <a:pPr marL="172006">
              <a:buSzPts val="1100"/>
            </a:pPr>
            <a:endParaRPr lang="en-GB" dirty="0">
              <a:solidFill>
                <a:schemeClr val="dk1"/>
              </a:solidFill>
              <a:latin typeface="Arial" panose="020B0604020202020204" pitchFamily="34" charset="0"/>
              <a:cs typeface="Arial" panose="020B0604020202020204" pitchFamily="34" charset="0"/>
            </a:endParaRPr>
          </a:p>
          <a:p>
            <a:pPr>
              <a:buSzPts val="1100"/>
            </a:pPr>
            <a:r>
              <a:rPr lang="en-GB" b="1" dirty="0">
                <a:solidFill>
                  <a:schemeClr val="dk1"/>
                </a:solidFill>
                <a:latin typeface="Arial" panose="020B0604020202020204" pitchFamily="34" charset="0"/>
                <a:cs typeface="Arial" panose="020B0604020202020204" pitchFamily="34" charset="0"/>
              </a:rPr>
              <a:t>Activity sheet</a:t>
            </a:r>
          </a:p>
          <a:p>
            <a:pPr>
              <a:buSzPts val="1100"/>
            </a:pPr>
            <a:r>
              <a:rPr lang="en-GB" dirty="0">
                <a:solidFill>
                  <a:schemeClr val="dk1"/>
                </a:solidFill>
                <a:latin typeface="Arial" panose="020B0604020202020204" pitchFamily="34" charset="0"/>
                <a:cs typeface="Arial" panose="020B0604020202020204" pitchFamily="34" charset="0"/>
              </a:rPr>
              <a:t>Learners can organise their ideas using </a:t>
            </a:r>
            <a:r>
              <a:rPr lang="en-GB" b="1" dirty="0">
                <a:solidFill>
                  <a:schemeClr val="dk1"/>
                </a:solidFill>
                <a:latin typeface="Arial" panose="020B0604020202020204" pitchFamily="34" charset="0"/>
                <a:cs typeface="Arial" panose="020B0604020202020204" pitchFamily="34" charset="0"/>
              </a:rPr>
              <a:t>Innovation and emerging technologies - Activity sheet 6: section 6b.</a:t>
            </a:r>
          </a:p>
          <a:p>
            <a:pPr>
              <a:buSzPts val="1100"/>
            </a:pPr>
            <a:endParaRPr lang="en-GB" b="1" dirty="0">
              <a:solidFill>
                <a:schemeClr val="dk1"/>
              </a:solidFill>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a:buSzPts val="1100"/>
            </a:pPr>
            <a:r>
              <a:rPr lang="en-GB" dirty="0">
                <a:latin typeface="Arial" panose="020B0604020202020204" pitchFamily="34" charset="0"/>
                <a:cs typeface="Arial" panose="020B0604020202020204" pitchFamily="34" charset="0"/>
              </a:rPr>
              <a:t>Ability to give a balanced discussion on the situation.</a:t>
            </a:r>
          </a:p>
          <a:p>
            <a:pPr>
              <a:buSzPts val="1100"/>
            </a:pPr>
            <a:r>
              <a:rPr lang="en-GB" dirty="0">
                <a:latin typeface="Arial" panose="020B0604020202020204" pitchFamily="34" charset="0"/>
                <a:cs typeface="Arial" panose="020B0604020202020204" pitchFamily="34" charset="0"/>
              </a:rPr>
              <a:t>Ability to explain how issues can be resolved or improved.</a:t>
            </a:r>
          </a:p>
          <a:p>
            <a:pPr>
              <a:buSzPts val="1100"/>
            </a:pPr>
            <a:r>
              <a:rPr lang="en-GB" dirty="0">
                <a:latin typeface="Arial" panose="020B0604020202020204" pitchFamily="34" charset="0"/>
                <a:cs typeface="Arial" panose="020B0604020202020204" pitchFamily="34" charset="0"/>
              </a:rPr>
              <a:t>Ability to suggest further innovations and identify possible career opportunities.</a:t>
            </a:r>
          </a:p>
          <a:p>
            <a:pPr>
              <a:buSzPts val="1100"/>
            </a:pPr>
            <a:r>
              <a:rPr lang="en-GB" dirty="0">
                <a:latin typeface="Arial" panose="020B0604020202020204" pitchFamily="34" charset="0"/>
                <a:cs typeface="Arial" panose="020B0604020202020204" pitchFamily="34" charset="0"/>
              </a:rPr>
              <a:t>Written answers.</a:t>
            </a:r>
          </a:p>
          <a:p>
            <a:pPr marL="172006">
              <a:buSzPts val="1100"/>
            </a:pPr>
            <a:endParaRPr lang="en-GB" dirty="0">
              <a:latin typeface="Arial" panose="020B0604020202020204" pitchFamily="34" charset="0"/>
              <a:cs typeface="Arial" panose="020B0604020202020204" pitchFamily="34" charset="0"/>
            </a:endParaRPr>
          </a:p>
          <a:p>
            <a:pPr>
              <a:buSzPts val="1100"/>
            </a:pPr>
            <a:r>
              <a:rPr lang="en-GB" b="1" dirty="0">
                <a:latin typeface="Arial" panose="020B0604020202020204" pitchFamily="34" charset="0"/>
                <a:cs typeface="Arial" panose="020B0604020202020204" pitchFamily="34" charset="0"/>
              </a:rPr>
              <a:t>Extension</a:t>
            </a:r>
          </a:p>
          <a:p>
            <a:pPr>
              <a:buSzPts val="1100"/>
            </a:pPr>
            <a:r>
              <a:rPr lang="en-GB" dirty="0">
                <a:latin typeface="Arial" panose="020B0604020202020204" pitchFamily="34" charset="0"/>
                <a:cs typeface="Arial" panose="020B0604020202020204" pitchFamily="34" charset="0"/>
              </a:rPr>
              <a:t>Learners can research ‘emerging trends in…’ one or more sectors and identify further opportunities and career options.</a:t>
            </a:r>
          </a:p>
          <a:p>
            <a:pPr>
              <a:buSzPts val="1100"/>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19</a:t>
            </a:fld>
            <a:endParaRPr lang="en-US"/>
          </a:p>
        </p:txBody>
      </p:sp>
    </p:spTree>
    <p:extLst>
      <p:ext uri="{BB962C8B-B14F-4D97-AF65-F5344CB8AC3E}">
        <p14:creationId xmlns:p14="http://schemas.microsoft.com/office/powerpoint/2010/main" val="245363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737964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06">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marL="172006">
              <a:buClr>
                <a:srgbClr val="000000"/>
              </a:buClr>
              <a:buSzPts val="1100"/>
            </a:pPr>
            <a:endParaRPr lang="en-GB" dirty="0">
              <a:latin typeface="Arial" panose="020B0604020202020204" pitchFamily="34" charset="0"/>
              <a:cs typeface="Arial" panose="020B0604020202020204" pitchFamily="34" charset="0"/>
            </a:endParaRPr>
          </a:p>
          <a:p>
            <a:pPr marL="172006">
              <a:buClr>
                <a:srgbClr val="000000"/>
              </a:buClr>
              <a:buSzPts val="1100"/>
            </a:pPr>
            <a:r>
              <a:rPr lang="en-GB" dirty="0">
                <a:latin typeface="Arial" panose="020B0604020202020204" pitchFamily="34" charset="0"/>
                <a:cs typeface="Arial" panose="020B0604020202020204" pitchFamily="34" charset="0"/>
              </a:rPr>
              <a:t>The Level 3 resource provides learners with the opportunity to discuss and explore the issues in the Level 2 resource in further depth. The examples given can be used to introduce further themes or inspire learners to undertake further case studies on products they choose themselves. </a:t>
            </a:r>
            <a:r>
              <a:rPr lang="en-GB" b="0" dirty="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based on a set of slides that are aimed to invoke creative thinking and discussion. They are designed to build learners’ knowledge and awareness of the role of innovation within companies and the impact on their lives.</a:t>
            </a:r>
          </a:p>
          <a:p>
            <a:pPr marL="172006">
              <a:buSzPts val="1100"/>
            </a:pPr>
            <a:endParaRPr lang="en-GB" dirty="0">
              <a:latin typeface="Arial" panose="020B0604020202020204" pitchFamily="34" charset="0"/>
              <a:cs typeface="Arial" panose="020B0604020202020204" pitchFamily="34" charset="0"/>
            </a:endParaRPr>
          </a:p>
          <a:p>
            <a:pPr marL="172006" defTabSz="990752">
              <a:buSzPts val="1100"/>
              <a:defRPr/>
            </a:pPr>
            <a:r>
              <a:rPr lang="en-GB" dirty="0">
                <a:solidFill>
                  <a:schemeClr val="dk1"/>
                </a:solidFill>
                <a:latin typeface="Arial" panose="020B0604020202020204" pitchFamily="34" charset="0"/>
                <a:cs typeface="Arial" panose="020B0604020202020204" pitchFamily="34" charset="0"/>
              </a:rPr>
              <a:t>This Level 3 resource develops learners’ understanding of innovation by exploring how emerging technologies are changing engineering and manufacturing. Learners develop their ideas by considering the example of a personalised, controllable prosthetic and apply their Level 2 learning about the essential elements of innovation. This leads into a broader examination of how innovations and emerging technologies may impact economic, social and environmental sustainability. Finally, learners consider the ethics of innovation before identifying career opportunities of interest that emerging technologies may create.</a:t>
            </a:r>
          </a:p>
          <a:p>
            <a:pPr marL="172006">
              <a:buSzPts val="1100"/>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20</a:t>
            </a:fld>
            <a:endParaRPr lang="en-US"/>
          </a:p>
        </p:txBody>
      </p:sp>
    </p:spTree>
    <p:extLst>
      <p:ext uri="{BB962C8B-B14F-4D97-AF65-F5344CB8AC3E}">
        <p14:creationId xmlns:p14="http://schemas.microsoft.com/office/powerpoint/2010/main" val="360364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06">
              <a:buClr>
                <a:srgbClr val="000000"/>
              </a:buClr>
              <a:buSzPts val="1100"/>
            </a:pPr>
            <a:r>
              <a:rPr lang="en-GB" b="1" dirty="0">
                <a:latin typeface="Arial" panose="020B0604020202020204" pitchFamily="34" charset="0"/>
                <a:cs typeface="Arial" panose="020B0604020202020204" pitchFamily="34" charset="0"/>
              </a:rPr>
              <a:t>Practitioner delivery suggestions</a:t>
            </a:r>
            <a:endParaRPr lang="en-GB" dirty="0">
              <a:latin typeface="Arial" panose="020B0604020202020204" pitchFamily="34" charset="0"/>
              <a:cs typeface="Arial" panose="020B0604020202020204" pitchFamily="34" charset="0"/>
            </a:endParaRPr>
          </a:p>
          <a:p>
            <a:pPr marL="172006">
              <a:buClr>
                <a:srgbClr val="000000"/>
              </a:buClr>
              <a:buSzPts val="1100"/>
            </a:pPr>
            <a:endParaRPr lang="en-GB" dirty="0">
              <a:latin typeface="Arial" panose="020B0604020202020204" pitchFamily="34" charset="0"/>
              <a:cs typeface="Arial" panose="020B0604020202020204" pitchFamily="34" charset="0"/>
            </a:endParaRPr>
          </a:p>
          <a:p>
            <a:pPr marL="172006">
              <a:buClr>
                <a:srgbClr val="000000"/>
              </a:buClr>
              <a:buSzPts val="1100"/>
            </a:pPr>
            <a:r>
              <a:rPr lang="en-GB" dirty="0">
                <a:latin typeface="Arial" panose="020B0604020202020204" pitchFamily="34" charset="0"/>
                <a:cs typeface="Arial" panose="020B0604020202020204" pitchFamily="34" charset="0"/>
              </a:rPr>
              <a:t>The Level 3 resource provides learners with the opportunity to discuss and explore the issues in the Level 2 resource in further depth. The examples given can be used to introduce further themes or inspire learners to undertake further case studies on products they choose themselves. </a:t>
            </a:r>
            <a:r>
              <a:rPr lang="en-GB" b="0" dirty="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based on a set of slides that are aimed to invoke creative thinking and discussion. They are designed to build learners’ knowledge and awareness of the role of innovation within companies and the impact on their lives.</a:t>
            </a:r>
          </a:p>
          <a:p>
            <a:pPr marL="172006">
              <a:buSzPts val="1100"/>
            </a:pPr>
            <a:endParaRPr lang="en-GB" dirty="0">
              <a:latin typeface="Arial" panose="020B0604020202020204" pitchFamily="34" charset="0"/>
              <a:cs typeface="Arial" panose="020B0604020202020204" pitchFamily="34" charset="0"/>
            </a:endParaRPr>
          </a:p>
          <a:p>
            <a:pPr marL="172006" defTabSz="990752">
              <a:buSzPts val="1100"/>
              <a:defRPr/>
            </a:pPr>
            <a:r>
              <a:rPr lang="en-GB" dirty="0">
                <a:solidFill>
                  <a:schemeClr val="dk1"/>
                </a:solidFill>
                <a:latin typeface="Arial" panose="020B0604020202020204" pitchFamily="34" charset="0"/>
                <a:cs typeface="Arial" panose="020B0604020202020204" pitchFamily="34" charset="0"/>
              </a:rPr>
              <a:t>This Level 3 resource develops learners’ understanding of innovation by exploring how emerging technologies are changing engineering and manufacturing. Learners develop their ideas by considering the example of a personalised, controllable prosthetic and apply their Level 2 learning about the essential elements of innovation. This leads into a broader examination of how innovations and emerging technologies may impact economic, social and environmental sustainability. Finally, learners consider the ethics of innovation before identifying career opportunities of interest that emerging technologies may create.</a:t>
            </a:r>
          </a:p>
          <a:p>
            <a:pPr marL="172006">
              <a:buSzPts val="1100"/>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b="1" dirty="0">
                <a:solidFill>
                  <a:schemeClr val="dk1"/>
                </a:solidFill>
                <a:latin typeface="Arial" panose="020B0604020202020204" pitchFamily="34" charset="0"/>
                <a:cs typeface="Arial" panose="020B0604020202020204" pitchFamily="34" charset="0"/>
              </a:rPr>
              <a:t>Practitioner delivery suggestions</a:t>
            </a:r>
            <a:endParaRPr lang="en-GB" dirty="0">
              <a:solidFill>
                <a:schemeClr val="dk1"/>
              </a:solidFill>
              <a:latin typeface="Arial" panose="020B0604020202020204" pitchFamily="34" charset="0"/>
              <a:cs typeface="Arial" panose="020B0604020202020204" pitchFamily="34" charset="0"/>
            </a:endParaRPr>
          </a:p>
          <a:p>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Begin by exploring how learners make use of transport for education and in their personal lives, focusing in particular on ICE vehicles. (Recognising the rising use of electric vehicles (EVs) is a way to integrate another emerging technology into your discussion.)</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identify how their lives might be different without access to transportation and use this to help learners identify what value transportation creates for them and others.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Help learners to recall that new value creation is the goal of innovation.</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Remind learners that many positive impacts can be balanced by negative impacts. Learners identify some negative impacts of ICE vehicles.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Finish by helping learners to recall that modern vehicles are the result of decades of collaboration, ideation and successful implementation - the other three essential elements of innovation. This process continues as EVs become more accessible and popular in different transport sectors.</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Example answers</a:t>
            </a:r>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Changes: increased mobility and access to goods and services; growth of suburban living; opportunities for holidays.</a:t>
            </a:r>
          </a:p>
          <a:p>
            <a:r>
              <a:rPr lang="en-GB" dirty="0">
                <a:solidFill>
                  <a:schemeClr val="dk1"/>
                </a:solidFill>
                <a:latin typeface="Arial" panose="020B0604020202020204" pitchFamily="34" charset="0"/>
                <a:cs typeface="Arial" panose="020B0604020202020204" pitchFamily="34" charset="0"/>
              </a:rPr>
              <a:t>New value: mobility, more options of where to live, quality of life outside of urban centres, earning potential, socialising.</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Problems: pollution, congestion, carbon emissions and contribution to climate change, impact of injuries and fatalities.</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pPr marL="172006"/>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Film</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After using this slide learners may watch the </a:t>
            </a:r>
            <a:r>
              <a:rPr lang="en-GB" b="1" dirty="0">
                <a:solidFill>
                  <a:schemeClr val="dk1"/>
                </a:solidFill>
                <a:latin typeface="Arial" panose="020B0604020202020204" pitchFamily="34" charset="0"/>
                <a:cs typeface="Arial" panose="020B0604020202020204" pitchFamily="34" charset="0"/>
              </a:rPr>
              <a:t>Innovation and emerging technologies film</a:t>
            </a:r>
            <a:r>
              <a:rPr lang="en-GB" dirty="0">
                <a:solidFill>
                  <a:schemeClr val="dk1"/>
                </a:solidFill>
                <a:latin typeface="Arial" panose="020B0604020202020204" pitchFamily="34" charset="0"/>
                <a:cs typeface="Arial" panose="020B0604020202020204" pitchFamily="34" charset="0"/>
              </a:rPr>
              <a:t>.</a:t>
            </a:r>
          </a:p>
          <a:p>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254911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GB" b="1" dirty="0">
                <a:solidFill>
                  <a:schemeClr val="dk1"/>
                </a:solidFill>
                <a:latin typeface="Arial" panose="020B0604020202020204" pitchFamily="34" charset="0"/>
                <a:cs typeface="Arial" panose="020B0604020202020204" pitchFamily="34" charset="0"/>
              </a:rPr>
              <a:t>Practitioner delivery suggestions</a:t>
            </a:r>
            <a:endParaRPr lang="en-GB" dirty="0">
              <a:solidFill>
                <a:schemeClr val="dk1"/>
              </a:solidFill>
              <a:latin typeface="Arial" panose="020B0604020202020204" pitchFamily="34" charset="0"/>
              <a:cs typeface="Arial" panose="020B0604020202020204" pitchFamily="34" charset="0"/>
            </a:endParaRPr>
          </a:p>
          <a:p>
            <a:endParaRPr lang="en-GB" dirty="0">
              <a:solidFill>
                <a:schemeClr val="dk1"/>
              </a:solidFill>
              <a:latin typeface="Arial" panose="020B0604020202020204" pitchFamily="34" charset="0"/>
              <a:cs typeface="Arial" panose="020B0604020202020204" pitchFamily="34" charset="0"/>
            </a:endParaRPr>
          </a:p>
          <a:p>
            <a:r>
              <a:rPr lang="en-GB" dirty="0">
                <a:solidFill>
                  <a:schemeClr val="dk1"/>
                </a:solidFill>
                <a:latin typeface="Arial" panose="020B0604020202020204" pitchFamily="34" charset="0"/>
                <a:cs typeface="Arial" panose="020B0604020202020204" pitchFamily="34" charset="0"/>
              </a:rPr>
              <a:t>Use these introductions for a practitioner-led group approach or allow learners to work independently to read the information and discuss their ideas with a partner.</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Suggest that six emerging technologies may play an increasingly significant role in both working and personal lives.</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read the brief information about each emerging technology and consider the examples listed for each.</a:t>
            </a:r>
          </a:p>
          <a:p>
            <a:pPr marL="495376" indent="-323371">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suggest more about each example, drawing on their own experiences.</a:t>
            </a:r>
          </a:p>
          <a:p>
            <a:pPr>
              <a:buClr>
                <a:schemeClr val="dk1"/>
              </a:buClr>
              <a:buSzPts val="1100"/>
            </a:pPr>
            <a:endParaRPr lang="en-GB" b="1" dirty="0">
              <a:solidFill>
                <a:schemeClr val="dk1"/>
              </a:solidFill>
              <a:latin typeface="Arial" panose="020B0604020202020204" pitchFamily="34" charset="0"/>
              <a:cs typeface="Arial" panose="020B0604020202020204" pitchFamily="34" charset="0"/>
            </a:endParaRPr>
          </a:p>
          <a:p>
            <a:pPr>
              <a:buClr>
                <a:schemeClr val="dk1"/>
              </a:buClr>
              <a:buSzPts val="1100"/>
            </a:pPr>
            <a:r>
              <a:rPr lang="en-GB" b="1" dirty="0">
                <a:solidFill>
                  <a:schemeClr val="dk1"/>
                </a:solidFill>
                <a:latin typeface="Arial" panose="020B0604020202020204" pitchFamily="34" charset="0"/>
                <a:cs typeface="Arial" panose="020B0604020202020204" pitchFamily="34" charset="0"/>
              </a:rPr>
              <a:t>Assessment</a:t>
            </a:r>
          </a:p>
          <a:p>
            <a:r>
              <a:rPr lang="en-GB" dirty="0">
                <a:solidFill>
                  <a:schemeClr val="dk1"/>
                </a:solidFill>
                <a:latin typeface="Arial" panose="020B0604020202020204" pitchFamily="34" charset="0"/>
                <a:cs typeface="Arial" panose="020B0604020202020204" pitchFamily="34" charset="0"/>
              </a:rPr>
              <a:t>Discussion.</a:t>
            </a:r>
          </a:p>
          <a:p>
            <a:r>
              <a:rPr lang="en-GB" dirty="0">
                <a:solidFill>
                  <a:schemeClr val="dk1"/>
                </a:solidFill>
                <a:latin typeface="Arial" panose="020B0604020202020204" pitchFamily="34" charset="0"/>
                <a:cs typeface="Arial" panose="020B0604020202020204" pitchFamily="34" charset="0"/>
              </a:rPr>
              <a:t>Understanding of examples.</a:t>
            </a:r>
          </a:p>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a:p>
            <a:r>
              <a:rPr lang="en-GB" b="1" dirty="0">
                <a:solidFill>
                  <a:schemeClr val="dk1"/>
                </a:solidFill>
                <a:latin typeface="Arial" panose="020B0604020202020204" pitchFamily="34" charset="0"/>
                <a:cs typeface="Arial" panose="020B0604020202020204" pitchFamily="34" charset="0"/>
              </a:rPr>
              <a:t>Extension</a:t>
            </a:r>
          </a:p>
          <a:p>
            <a:pPr>
              <a:buClr>
                <a:schemeClr val="dk1"/>
              </a:buClr>
              <a:buSzPts val="1100"/>
            </a:pPr>
            <a:r>
              <a:rPr lang="en-GB" dirty="0">
                <a:solidFill>
                  <a:schemeClr val="dk1"/>
                </a:solidFill>
                <a:latin typeface="Arial" panose="020B0604020202020204" pitchFamily="34" charset="0"/>
                <a:cs typeface="Arial" panose="020B0604020202020204" pitchFamily="34" charset="0"/>
              </a:rPr>
              <a:t>Learners could work in groups and each research one example of an emerging technology, reporting back to the group.</a:t>
            </a: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3581471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05549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99565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9644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28266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174373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8403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36911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80230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12" name="Picture 11">
            <a:extLst>
              <a:ext uri="{FF2B5EF4-FFF2-40B4-BE49-F238E27FC236}">
                <a16:creationId xmlns:a16="http://schemas.microsoft.com/office/drawing/2014/main" id="{B3623F6C-D51A-85A6-9809-A3103A276C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1662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pic>
        <p:nvPicPr>
          <p:cNvPr id="5" name="Picture 4">
            <a:extLst>
              <a:ext uri="{FF2B5EF4-FFF2-40B4-BE49-F238E27FC236}">
                <a16:creationId xmlns:a16="http://schemas.microsoft.com/office/drawing/2014/main" id="{EBF00FD2-2BE8-C63E-3E8E-F52E147A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3" y="0"/>
            <a:ext cx="16266765" cy="9157209"/>
          </a:xfrm>
          <a:prstGeom prst="rect">
            <a:avLst/>
          </a:prstGeom>
        </p:spPr>
      </p:pic>
    </p:spTree>
    <p:extLst>
      <p:ext uri="{BB962C8B-B14F-4D97-AF65-F5344CB8AC3E}">
        <p14:creationId xmlns:p14="http://schemas.microsoft.com/office/powerpoint/2010/main" val="2896498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703886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14944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B_3boxes_wayfing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48148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350" y="1461613"/>
            <a:ext cx="8671590" cy="1098549"/>
          </a:xfrm>
        </p:spPr>
        <p:txBody>
          <a:bodyPr anchor="t">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514940" y="2849526"/>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8" name="Footer Placeholder 7"/>
          <p:cNvSpPr>
            <a:spLocks noGrp="1"/>
          </p:cNvSpPr>
          <p:nvPr>
            <p:ph type="ftr" sz="quarter" idx="11"/>
          </p:nvPr>
        </p:nvSpPr>
        <p:spPr/>
        <p:txBody>
          <a:bodyPr/>
          <a:lstStyle/>
          <a:p>
            <a:r>
              <a:rPr lang="en-US" dirty="0"/>
              <a:t>Sustainability  |</a:t>
            </a:r>
          </a:p>
        </p:txBody>
      </p:sp>
      <p:sp>
        <p:nvSpPr>
          <p:cNvPr id="13" name="Content Placeholder 3">
            <a:extLst>
              <a:ext uri="{FF2B5EF4-FFF2-40B4-BE49-F238E27FC236}">
                <a16:creationId xmlns:a16="http://schemas.microsoft.com/office/drawing/2014/main" id="{05F8A497-9B88-124D-2AF6-1FDB81802ECD}"/>
              </a:ext>
            </a:extLst>
          </p:cNvPr>
          <p:cNvSpPr>
            <a:spLocks noGrp="1"/>
          </p:cNvSpPr>
          <p:nvPr>
            <p:ph sz="half" idx="67"/>
          </p:nvPr>
        </p:nvSpPr>
        <p:spPr>
          <a:xfrm>
            <a:off x="514940" y="4848447"/>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4" name="Content Placeholder 3">
            <a:extLst>
              <a:ext uri="{FF2B5EF4-FFF2-40B4-BE49-F238E27FC236}">
                <a16:creationId xmlns:a16="http://schemas.microsoft.com/office/drawing/2014/main" id="{604DD778-4EC1-EDD3-4395-F17DFA8CE2E1}"/>
              </a:ext>
            </a:extLst>
          </p:cNvPr>
          <p:cNvSpPr>
            <a:spLocks noGrp="1"/>
          </p:cNvSpPr>
          <p:nvPr>
            <p:ph sz="half" idx="68"/>
          </p:nvPr>
        </p:nvSpPr>
        <p:spPr>
          <a:xfrm>
            <a:off x="514940" y="6845055"/>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5" name="Content Placeholder 3">
            <a:extLst>
              <a:ext uri="{FF2B5EF4-FFF2-40B4-BE49-F238E27FC236}">
                <a16:creationId xmlns:a16="http://schemas.microsoft.com/office/drawing/2014/main" id="{31681828-9394-88ED-221B-71CD80E6651E}"/>
              </a:ext>
            </a:extLst>
          </p:cNvPr>
          <p:cNvSpPr>
            <a:spLocks noGrp="1"/>
          </p:cNvSpPr>
          <p:nvPr>
            <p:ph sz="half" idx="69"/>
          </p:nvPr>
        </p:nvSpPr>
        <p:spPr>
          <a:xfrm>
            <a:off x="11423945" y="1382233"/>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37DD7FE3-6B3A-3138-4E6D-9069B0EED7AB}"/>
              </a:ext>
            </a:extLst>
          </p:cNvPr>
          <p:cNvSpPr>
            <a:spLocks noGrp="1"/>
          </p:cNvSpPr>
          <p:nvPr>
            <p:ph sz="half" idx="70"/>
          </p:nvPr>
        </p:nvSpPr>
        <p:spPr>
          <a:xfrm>
            <a:off x="11423945" y="3381154"/>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7" name="Content Placeholder 3">
            <a:extLst>
              <a:ext uri="{FF2B5EF4-FFF2-40B4-BE49-F238E27FC236}">
                <a16:creationId xmlns:a16="http://schemas.microsoft.com/office/drawing/2014/main" id="{5113F79B-C2E3-E5F0-FBF3-C653AC7E37B2}"/>
              </a:ext>
            </a:extLst>
          </p:cNvPr>
          <p:cNvSpPr>
            <a:spLocks noGrp="1"/>
          </p:cNvSpPr>
          <p:nvPr>
            <p:ph sz="half" idx="71"/>
          </p:nvPr>
        </p:nvSpPr>
        <p:spPr>
          <a:xfrm>
            <a:off x="11423945" y="5377762"/>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8" name="Content Placeholder 3">
            <a:extLst>
              <a:ext uri="{FF2B5EF4-FFF2-40B4-BE49-F238E27FC236}">
                <a16:creationId xmlns:a16="http://schemas.microsoft.com/office/drawing/2014/main" id="{F6D392A3-BC0A-6D80-30DA-BB0B214E4497}"/>
              </a:ext>
            </a:extLst>
          </p:cNvPr>
          <p:cNvSpPr>
            <a:spLocks noGrp="1"/>
          </p:cNvSpPr>
          <p:nvPr>
            <p:ph sz="half" idx="72"/>
          </p:nvPr>
        </p:nvSpPr>
        <p:spPr>
          <a:xfrm>
            <a:off x="7001235" y="4717816"/>
            <a:ext cx="2270791" cy="1841718"/>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9" name="Content Placeholder 6">
            <a:extLst>
              <a:ext uri="{FF2B5EF4-FFF2-40B4-BE49-F238E27FC236}">
                <a16:creationId xmlns:a16="http://schemas.microsoft.com/office/drawing/2014/main" id="{0EAF8BAA-7914-475F-7DC9-9038864D5B70}"/>
              </a:ext>
            </a:extLst>
          </p:cNvPr>
          <p:cNvSpPr>
            <a:spLocks noGrp="1"/>
          </p:cNvSpPr>
          <p:nvPr>
            <p:ph sz="quarter" idx="40"/>
          </p:nvPr>
        </p:nvSpPr>
        <p:spPr>
          <a:xfrm>
            <a:off x="6189235" y="6875099"/>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0" name="Content Placeholder 6">
            <a:extLst>
              <a:ext uri="{FF2B5EF4-FFF2-40B4-BE49-F238E27FC236}">
                <a16:creationId xmlns:a16="http://schemas.microsoft.com/office/drawing/2014/main" id="{2CDB8EB8-2EFA-2F7F-5E8B-35D169125CD8}"/>
              </a:ext>
            </a:extLst>
          </p:cNvPr>
          <p:cNvSpPr>
            <a:spLocks noGrp="1"/>
          </p:cNvSpPr>
          <p:nvPr>
            <p:ph sz="quarter" idx="41"/>
          </p:nvPr>
        </p:nvSpPr>
        <p:spPr>
          <a:xfrm>
            <a:off x="8766622" y="683538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1" name="Text Placeholder 14">
            <a:extLst>
              <a:ext uri="{FF2B5EF4-FFF2-40B4-BE49-F238E27FC236}">
                <a16:creationId xmlns:a16="http://schemas.microsoft.com/office/drawing/2014/main" id="{BD4660C6-4B93-494A-F88F-040438D9C567}"/>
              </a:ext>
            </a:extLst>
          </p:cNvPr>
          <p:cNvSpPr>
            <a:spLocks noGrp="1"/>
          </p:cNvSpPr>
          <p:nvPr>
            <p:ph type="body" sz="quarter" idx="42" hasCustomPrompt="1"/>
          </p:nvPr>
        </p:nvSpPr>
        <p:spPr>
          <a:xfrm>
            <a:off x="6232660" y="8182447"/>
            <a:ext cx="1095375" cy="477837"/>
          </a:xfrm>
        </p:spPr>
        <p:txBody>
          <a:bodyPr/>
          <a:lstStyle>
            <a:lvl3pPr algn="ctr">
              <a:defRPr/>
            </a:lvl3pPr>
          </a:lstStyle>
          <a:p>
            <a:pPr lvl="2"/>
            <a:r>
              <a:rPr lang="en-GB" dirty="0"/>
              <a:t>Third level</a:t>
            </a:r>
          </a:p>
        </p:txBody>
      </p:sp>
      <p:sp>
        <p:nvSpPr>
          <p:cNvPr id="22" name="Text Placeholder 14">
            <a:extLst>
              <a:ext uri="{FF2B5EF4-FFF2-40B4-BE49-F238E27FC236}">
                <a16:creationId xmlns:a16="http://schemas.microsoft.com/office/drawing/2014/main" id="{414EF138-B55B-29D3-E795-76912520688E}"/>
              </a:ext>
            </a:extLst>
          </p:cNvPr>
          <p:cNvSpPr>
            <a:spLocks noGrp="1"/>
          </p:cNvSpPr>
          <p:nvPr>
            <p:ph type="body" sz="quarter" idx="43" hasCustomPrompt="1"/>
          </p:nvPr>
        </p:nvSpPr>
        <p:spPr>
          <a:xfrm>
            <a:off x="8862227" y="8088068"/>
            <a:ext cx="1095375" cy="477837"/>
          </a:xfrm>
        </p:spPr>
        <p:txBody>
          <a:bodyPr/>
          <a:lstStyle>
            <a:lvl3pPr algn="ctr">
              <a:defRPr/>
            </a:lvl3pPr>
          </a:lstStyle>
          <a:p>
            <a:pPr lvl="2"/>
            <a:r>
              <a:rPr lang="en-GB" dirty="0"/>
              <a:t>Third level</a:t>
            </a:r>
          </a:p>
        </p:txBody>
      </p:sp>
      <p:cxnSp>
        <p:nvCxnSpPr>
          <p:cNvPr id="23" name="Straight Arrow Connector 22">
            <a:extLst>
              <a:ext uri="{FF2B5EF4-FFF2-40B4-BE49-F238E27FC236}">
                <a16:creationId xmlns:a16="http://schemas.microsoft.com/office/drawing/2014/main" id="{914EFB25-7868-9E52-BE18-12DA59E61B60}"/>
              </a:ext>
            </a:extLst>
          </p:cNvPr>
          <p:cNvCxnSpPr>
            <a:cxnSpLocks/>
          </p:cNvCxnSpPr>
          <p:nvPr userDrawn="1"/>
        </p:nvCxnSpPr>
        <p:spPr>
          <a:xfrm>
            <a:off x="7626534" y="7463156"/>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Content Placeholder 6">
            <a:extLst>
              <a:ext uri="{FF2B5EF4-FFF2-40B4-BE49-F238E27FC236}">
                <a16:creationId xmlns:a16="http://schemas.microsoft.com/office/drawing/2014/main" id="{04F74962-9EE5-4258-1457-679F2FB60903}"/>
              </a:ext>
            </a:extLst>
          </p:cNvPr>
          <p:cNvSpPr>
            <a:spLocks noGrp="1"/>
          </p:cNvSpPr>
          <p:nvPr>
            <p:ph sz="quarter" idx="49"/>
          </p:nvPr>
        </p:nvSpPr>
        <p:spPr>
          <a:xfrm>
            <a:off x="5431997" y="440336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5" name="Text Placeholder 14">
            <a:extLst>
              <a:ext uri="{FF2B5EF4-FFF2-40B4-BE49-F238E27FC236}">
                <a16:creationId xmlns:a16="http://schemas.microsoft.com/office/drawing/2014/main" id="{27188095-F3E5-5D44-C7E3-DB9EEE67A24B}"/>
              </a:ext>
            </a:extLst>
          </p:cNvPr>
          <p:cNvSpPr>
            <a:spLocks noGrp="1"/>
          </p:cNvSpPr>
          <p:nvPr>
            <p:ph type="body" sz="quarter" idx="50" hasCustomPrompt="1"/>
          </p:nvPr>
        </p:nvSpPr>
        <p:spPr>
          <a:xfrm>
            <a:off x="5475422" y="5710710"/>
            <a:ext cx="1095375" cy="477837"/>
          </a:xfrm>
        </p:spPr>
        <p:txBody>
          <a:bodyPr/>
          <a:lstStyle>
            <a:lvl3pPr algn="ctr">
              <a:defRPr/>
            </a:lvl3pPr>
          </a:lstStyle>
          <a:p>
            <a:pPr lvl="2"/>
            <a:r>
              <a:rPr lang="en-GB" dirty="0"/>
              <a:t>Third level</a:t>
            </a:r>
          </a:p>
        </p:txBody>
      </p:sp>
      <p:sp>
        <p:nvSpPr>
          <p:cNvPr id="26" name="Content Placeholder 6">
            <a:extLst>
              <a:ext uri="{FF2B5EF4-FFF2-40B4-BE49-F238E27FC236}">
                <a16:creationId xmlns:a16="http://schemas.microsoft.com/office/drawing/2014/main" id="{C92DB8A1-799D-09F2-ECBD-7BC38A6D2919}"/>
              </a:ext>
            </a:extLst>
          </p:cNvPr>
          <p:cNvSpPr>
            <a:spLocks noGrp="1"/>
          </p:cNvSpPr>
          <p:nvPr>
            <p:ph sz="quarter" idx="51"/>
          </p:nvPr>
        </p:nvSpPr>
        <p:spPr>
          <a:xfrm>
            <a:off x="9589663" y="440336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7" name="Text Placeholder 14">
            <a:extLst>
              <a:ext uri="{FF2B5EF4-FFF2-40B4-BE49-F238E27FC236}">
                <a16:creationId xmlns:a16="http://schemas.microsoft.com/office/drawing/2014/main" id="{71411E51-1F18-AF26-9419-2C8FD6299040}"/>
              </a:ext>
            </a:extLst>
          </p:cNvPr>
          <p:cNvSpPr>
            <a:spLocks noGrp="1"/>
          </p:cNvSpPr>
          <p:nvPr>
            <p:ph type="body" sz="quarter" idx="52" hasCustomPrompt="1"/>
          </p:nvPr>
        </p:nvSpPr>
        <p:spPr>
          <a:xfrm>
            <a:off x="9633088" y="5710710"/>
            <a:ext cx="1095375" cy="477837"/>
          </a:xfrm>
        </p:spPr>
        <p:txBody>
          <a:bodyPr/>
          <a:lstStyle>
            <a:lvl3pPr algn="ctr">
              <a:defRPr/>
            </a:lvl3pPr>
          </a:lstStyle>
          <a:p>
            <a:pPr lvl="2"/>
            <a:r>
              <a:rPr lang="en-GB" dirty="0"/>
              <a:t>Third level</a:t>
            </a:r>
          </a:p>
        </p:txBody>
      </p:sp>
      <p:sp>
        <p:nvSpPr>
          <p:cNvPr id="28" name="Content Placeholder 6">
            <a:extLst>
              <a:ext uri="{FF2B5EF4-FFF2-40B4-BE49-F238E27FC236}">
                <a16:creationId xmlns:a16="http://schemas.microsoft.com/office/drawing/2014/main" id="{62F470EB-709A-20E4-87F7-0663F56B3401}"/>
              </a:ext>
            </a:extLst>
          </p:cNvPr>
          <p:cNvSpPr>
            <a:spLocks noGrp="1"/>
          </p:cNvSpPr>
          <p:nvPr>
            <p:ph sz="quarter" idx="53"/>
          </p:nvPr>
        </p:nvSpPr>
        <p:spPr>
          <a:xfrm>
            <a:off x="7503688" y="287460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9" name="Text Placeholder 14">
            <a:extLst>
              <a:ext uri="{FF2B5EF4-FFF2-40B4-BE49-F238E27FC236}">
                <a16:creationId xmlns:a16="http://schemas.microsoft.com/office/drawing/2014/main" id="{5D71EDC7-B38A-3633-901D-E7F7A86C7508}"/>
              </a:ext>
            </a:extLst>
          </p:cNvPr>
          <p:cNvSpPr>
            <a:spLocks noGrp="1"/>
          </p:cNvSpPr>
          <p:nvPr>
            <p:ph type="body" sz="quarter" idx="54" hasCustomPrompt="1"/>
          </p:nvPr>
        </p:nvSpPr>
        <p:spPr>
          <a:xfrm>
            <a:off x="7547113" y="4181948"/>
            <a:ext cx="1095375" cy="477837"/>
          </a:xfrm>
        </p:spPr>
        <p:txBody>
          <a:bodyPr/>
          <a:lstStyle>
            <a:lvl3pPr algn="ctr">
              <a:defRPr/>
            </a:lvl3pPr>
          </a:lstStyle>
          <a:p>
            <a:pPr lvl="2"/>
            <a:r>
              <a:rPr lang="en-GB" dirty="0"/>
              <a:t>Third level</a:t>
            </a:r>
          </a:p>
        </p:txBody>
      </p:sp>
      <p:cxnSp>
        <p:nvCxnSpPr>
          <p:cNvPr id="30" name="Straight Arrow Connector 29">
            <a:extLst>
              <a:ext uri="{FF2B5EF4-FFF2-40B4-BE49-F238E27FC236}">
                <a16:creationId xmlns:a16="http://schemas.microsoft.com/office/drawing/2014/main" id="{76B1214F-68DD-2CD2-09A2-DAAC1DB3456E}"/>
              </a:ext>
            </a:extLst>
          </p:cNvPr>
          <p:cNvCxnSpPr>
            <a:cxnSpLocks/>
          </p:cNvCxnSpPr>
          <p:nvPr userDrawn="1"/>
        </p:nvCxnSpPr>
        <p:spPr>
          <a:xfrm flipV="1">
            <a:off x="9669647" y="60322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720AEC-6002-A89D-D28C-802421C32595}"/>
              </a:ext>
            </a:extLst>
          </p:cNvPr>
          <p:cNvCxnSpPr>
            <a:cxnSpLocks/>
          </p:cNvCxnSpPr>
          <p:nvPr userDrawn="1"/>
        </p:nvCxnSpPr>
        <p:spPr>
          <a:xfrm>
            <a:off x="6382333" y="605925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CAA727-F301-E5C5-2C6D-2F6D29D949E4}"/>
              </a:ext>
            </a:extLst>
          </p:cNvPr>
          <p:cNvCxnSpPr>
            <a:cxnSpLocks/>
          </p:cNvCxnSpPr>
          <p:nvPr userDrawn="1"/>
        </p:nvCxnSpPr>
        <p:spPr>
          <a:xfrm flipH="1">
            <a:off x="6680958"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88DD68-45DA-3FD4-EE86-06B22C7B87DB}"/>
              </a:ext>
            </a:extLst>
          </p:cNvPr>
          <p:cNvCxnSpPr>
            <a:cxnSpLocks/>
          </p:cNvCxnSpPr>
          <p:nvPr userDrawn="1"/>
        </p:nvCxnSpPr>
        <p:spPr>
          <a:xfrm>
            <a:off x="8786205"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008D046-19C9-992D-2A21-946BD21FD7BE}"/>
              </a:ext>
            </a:extLst>
          </p:cNvPr>
          <p:cNvCxnSpPr>
            <a:cxnSpLocks/>
          </p:cNvCxnSpPr>
          <p:nvPr userDrawn="1"/>
        </p:nvCxnSpPr>
        <p:spPr>
          <a:xfrm>
            <a:off x="5010925" y="5357909"/>
            <a:ext cx="42107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274230-D4E1-DE33-5CBE-C7DB76562B20}"/>
              </a:ext>
            </a:extLst>
          </p:cNvPr>
          <p:cNvCxnSpPr>
            <a:cxnSpLocks/>
          </p:cNvCxnSpPr>
          <p:nvPr userDrawn="1"/>
        </p:nvCxnSpPr>
        <p:spPr>
          <a:xfrm flipH="1">
            <a:off x="8862227" y="3210132"/>
            <a:ext cx="2344489"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265F6-E40E-33E2-84DC-F063008F0F91}"/>
              </a:ext>
            </a:extLst>
          </p:cNvPr>
          <p:cNvCxnSpPr>
            <a:cxnSpLocks/>
          </p:cNvCxnSpPr>
          <p:nvPr userDrawn="1"/>
        </p:nvCxnSpPr>
        <p:spPr>
          <a:xfrm flipH="1">
            <a:off x="10943892" y="4996402"/>
            <a:ext cx="32930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3CE4779C-EC8A-F13D-531C-EFC432A3E39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610928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26419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738868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94131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92B721A-E746-050B-BBF4-44D4C54559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290" y="-4021"/>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316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97213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191CFFA9-2BED-85DA-9805-9BD02A09D6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310E-D747-EAE6-9767-648CE0E3507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E6F5DE37-E89F-1FD1-4E33-B8FC563232FD}"/>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20EE9EDE-2895-97F7-0392-C196563E5E4C}"/>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0B83200C-661B-C945-162E-D833141BC0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656"/>
            <a:ext cx="16272578" cy="9160481"/>
          </a:xfrm>
          <a:prstGeom prst="rect">
            <a:avLst/>
          </a:prstGeom>
        </p:spPr>
      </p:pic>
    </p:spTree>
    <p:extLst>
      <p:ext uri="{BB962C8B-B14F-4D97-AF65-F5344CB8AC3E}">
        <p14:creationId xmlns:p14="http://schemas.microsoft.com/office/powerpoint/2010/main" val="374967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A506-4FE3-CCC2-9FA8-6BD929ABB529}"/>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FD2F53-654F-CCE3-8603-6B86C21E1353}"/>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A57FA860-E84B-77A1-D0E8-EE2CE994254B}"/>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296D3A27-F494-9418-FF3F-A88A32F60B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6257589" cy="9152044"/>
          </a:xfrm>
          <a:prstGeom prst="rect">
            <a:avLst/>
          </a:prstGeom>
        </p:spPr>
      </p:pic>
    </p:spTree>
    <p:extLst>
      <p:ext uri="{BB962C8B-B14F-4D97-AF65-F5344CB8AC3E}">
        <p14:creationId xmlns:p14="http://schemas.microsoft.com/office/powerpoint/2010/main" val="8181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8040-CD44-2BFF-60D6-AFCA5BE779B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01D199BC-910F-9F90-C4F7-60B5F307A52F}"/>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2B87C518-0EC4-4DE4-FFC5-0C5FAD60D1FC}"/>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10" name="Picture 9">
            <a:extLst>
              <a:ext uri="{FF2B5EF4-FFF2-40B4-BE49-F238E27FC236}">
                <a16:creationId xmlns:a16="http://schemas.microsoft.com/office/drawing/2014/main" id="{DECAB009-19D7-D754-ED0F-0BBA3F31A8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656"/>
            <a:ext cx="16257588" cy="9152043"/>
          </a:xfrm>
          <a:prstGeom prst="rect">
            <a:avLst/>
          </a:prstGeom>
        </p:spPr>
      </p:pic>
    </p:spTree>
    <p:extLst>
      <p:ext uri="{BB962C8B-B14F-4D97-AF65-F5344CB8AC3E}">
        <p14:creationId xmlns:p14="http://schemas.microsoft.com/office/powerpoint/2010/main" val="322133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75195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5" r:id="rId3"/>
    <p:sldLayoutId id="2147483690" r:id="rId4"/>
    <p:sldLayoutId id="2147483663" r:id="rId5"/>
    <p:sldLayoutId id="2147483702" r:id="rId6"/>
    <p:sldLayoutId id="2147483703" r:id="rId7"/>
    <p:sldLayoutId id="2147483704" r:id="rId8"/>
    <p:sldLayoutId id="2147483684" r:id="rId9"/>
    <p:sldLayoutId id="2147483691" r:id="rId10"/>
    <p:sldLayoutId id="2147483688" r:id="rId11"/>
    <p:sldLayoutId id="2147483685" r:id="rId12"/>
    <p:sldLayoutId id="2147483692" r:id="rId13"/>
    <p:sldLayoutId id="2147483697" r:id="rId14"/>
    <p:sldLayoutId id="2147483686" r:id="rId15"/>
    <p:sldLayoutId id="2147483693" r:id="rId16"/>
    <p:sldLayoutId id="2147483689" r:id="rId17"/>
    <p:sldLayoutId id="2147483698" r:id="rId18"/>
    <p:sldLayoutId id="2147483666" r:id="rId19"/>
    <p:sldLayoutId id="2147483699" r:id="rId20"/>
    <p:sldLayoutId id="2147483700" r:id="rId21"/>
    <p:sldLayoutId id="2147483701" r:id="rId22"/>
    <p:sldLayoutId id="2147483696" r:id="rId23"/>
    <p:sldLayoutId id="2147483687" r:id="rId24"/>
    <p:sldLayoutId id="2147483694" r:id="rId25"/>
    <p:sldLayoutId id="2147483665" r:id="rId26"/>
    <p:sldLayoutId id="2147483667" r:id="rId27"/>
    <p:sldLayoutId id="2147483668" r:id="rId28"/>
    <p:sldLayoutId id="2147483669" r:id="rId29"/>
    <p:sldLayoutId id="2147483670" r:id="rId30"/>
    <p:sldLayoutId id="2147483671" r:id="rId31"/>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emf"/><Relationship Id="rId4" Type="http://schemas.openxmlformats.org/officeDocument/2006/relationships/image" Target="../media/image34.png"/><Relationship Id="rId9" Type="http://schemas.openxmlformats.org/officeDocument/2006/relationships/image" Target="../media/image38.emf"/></Relationships>
</file>

<file path=ppt/slides/_rels/slide1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2.emf"/><Relationship Id="rId5" Type="http://schemas.openxmlformats.org/officeDocument/2006/relationships/image" Target="../media/image25.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3.jpeg"/><Relationship Id="rId7" Type="http://schemas.openxmlformats.org/officeDocument/2006/relationships/image" Target="../media/image56.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5.emf"/><Relationship Id="rId11" Type="http://schemas.openxmlformats.org/officeDocument/2006/relationships/image" Target="../media/image60.emf"/><Relationship Id="rId5" Type="http://schemas.openxmlformats.org/officeDocument/2006/relationships/image" Target="../media/image54.emf"/><Relationship Id="rId10" Type="http://schemas.openxmlformats.org/officeDocument/2006/relationships/image" Target="../media/image59.emf"/><Relationship Id="rId4" Type="http://schemas.openxmlformats.org/officeDocument/2006/relationships/image" Target="../media/image25.png"/><Relationship Id="rId9" Type="http://schemas.openxmlformats.org/officeDocument/2006/relationships/image" Target="../media/image5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NZ" dirty="0"/>
              <a:t>Innovation </a:t>
            </a:r>
            <a:br>
              <a:rPr lang="en-NZ" dirty="0"/>
            </a:br>
            <a:r>
              <a:rPr lang="en-NZ" dirty="0"/>
              <a:t>and emerging technologies</a:t>
            </a:r>
            <a:br>
              <a:rPr lang="en-NZ" dirty="0"/>
            </a:br>
            <a:r>
              <a:rPr lang="en" sz="2500" b="0" dirty="0"/>
              <a:t>2. Innovation and change</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2">
            <a:extLst>
              <a:ext uri="{FF2B5EF4-FFF2-40B4-BE49-F238E27FC236}">
                <a16:creationId xmlns:a16="http://schemas.microsoft.com/office/drawing/2014/main" id="{EC226259-F410-F9B6-3627-00FE863A400F}"/>
              </a:ext>
            </a:extLst>
          </p:cNvPr>
          <p:cNvSpPr txBox="1">
            <a:spLocks/>
          </p:cNvSpPr>
          <p:nvPr/>
        </p:nvSpPr>
        <p:spPr>
          <a:xfrm>
            <a:off x="950884" y="3446858"/>
            <a:ext cx="6943720" cy="3770438"/>
          </a:xfrm>
          <a:prstGeom prst="rect">
            <a:avLst/>
          </a:prstGeom>
          <a:ln w="28575">
            <a:gradFill>
              <a:gsLst>
                <a:gs pos="100000">
                  <a:srgbClr val="24D6D1"/>
                </a:gs>
                <a:gs pos="23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spcAft>
                <a:spcPts val="1200"/>
              </a:spcAft>
            </a:pPr>
            <a:r>
              <a:rPr lang="en-GB" sz="1900" b="1" dirty="0"/>
              <a:t>Augmented reality (AR)</a:t>
            </a:r>
          </a:p>
          <a:p>
            <a:pPr lvl="0">
              <a:spcBef>
                <a:spcPts val="0"/>
              </a:spcBef>
              <a:spcAft>
                <a:spcPts val="800"/>
              </a:spcAft>
            </a:pPr>
            <a:r>
              <a:rPr lang="en-GB" sz="1900" dirty="0"/>
              <a:t>AR creates an enhanced experience of the real world by overlaying interactive information as graphics, text, audio or haptic (tactile) feedback.</a:t>
            </a:r>
          </a:p>
          <a:p>
            <a:pPr marL="457200" lvl="0" indent="-304800">
              <a:spcBef>
                <a:spcPts val="0"/>
              </a:spcBef>
              <a:buSzPct val="70000"/>
              <a:buFont typeface="Arial" panose="020B0604020202020204" pitchFamily="34" charset="0"/>
              <a:buChar char="•"/>
            </a:pPr>
            <a:r>
              <a:rPr lang="en-GB" sz="1800" dirty="0"/>
              <a:t>AR games</a:t>
            </a:r>
          </a:p>
          <a:p>
            <a:pPr marL="457200" lvl="0" indent="-304800">
              <a:spcBef>
                <a:spcPts val="0"/>
              </a:spcBef>
              <a:buSzPct val="70000"/>
              <a:buFont typeface="Arial" panose="020B0604020202020204" pitchFamily="34" charset="0"/>
              <a:buChar char="•"/>
            </a:pPr>
            <a:r>
              <a:rPr lang="en-GB" sz="1800" dirty="0"/>
              <a:t>Digital instructions and manuals</a:t>
            </a:r>
          </a:p>
          <a:p>
            <a:pPr marL="457200" lvl="0" indent="-304800">
              <a:spcBef>
                <a:spcPts val="0"/>
              </a:spcBef>
              <a:buSzPct val="70000"/>
              <a:buFont typeface="Arial" panose="020B0604020202020204" pitchFamily="34" charset="0"/>
              <a:buChar char="•"/>
            </a:pPr>
            <a:r>
              <a:rPr lang="en-GB" sz="1800" dirty="0"/>
              <a:t>Industrial design</a:t>
            </a:r>
          </a:p>
          <a:p>
            <a:pPr marL="457200" lvl="0" indent="-304800">
              <a:spcBef>
                <a:spcPts val="0"/>
              </a:spcBef>
              <a:buSzPct val="70000"/>
              <a:buFont typeface="Arial" panose="020B0604020202020204" pitchFamily="34" charset="0"/>
              <a:buChar char="•"/>
            </a:pPr>
            <a:r>
              <a:rPr lang="en-GB" sz="1800" dirty="0"/>
              <a:t>Visitor experiences</a:t>
            </a:r>
          </a:p>
          <a:p>
            <a:pPr marL="457200" lvl="0" indent="-304800">
              <a:spcBef>
                <a:spcPts val="0"/>
              </a:spcBef>
              <a:buSzPct val="70000"/>
              <a:buFont typeface="Arial" panose="020B0604020202020204" pitchFamily="34" charset="0"/>
              <a:buChar char="•"/>
            </a:pPr>
            <a:r>
              <a:rPr lang="en-GB" sz="1800" dirty="0"/>
              <a:t>Surgery planning</a:t>
            </a:r>
          </a:p>
        </p:txBody>
      </p:sp>
      <p:sp>
        <p:nvSpPr>
          <p:cNvPr id="10" name="Content Placeholder 12">
            <a:extLst>
              <a:ext uri="{FF2B5EF4-FFF2-40B4-BE49-F238E27FC236}">
                <a16:creationId xmlns:a16="http://schemas.microsoft.com/office/drawing/2014/main" id="{1D4DB8DB-79B7-1CBF-7BD4-BE451B9FB6B2}"/>
              </a:ext>
            </a:extLst>
          </p:cNvPr>
          <p:cNvSpPr txBox="1">
            <a:spLocks/>
          </p:cNvSpPr>
          <p:nvPr/>
        </p:nvSpPr>
        <p:spPr>
          <a:xfrm>
            <a:off x="8330478" y="3446858"/>
            <a:ext cx="6943720" cy="3770438"/>
          </a:xfrm>
          <a:prstGeom prst="rect">
            <a:avLst/>
          </a:prstGeom>
          <a:ln w="28575">
            <a:gradFill>
              <a:gsLst>
                <a:gs pos="100000">
                  <a:srgbClr val="24D6D1"/>
                </a:gs>
                <a:gs pos="23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spcAft>
                <a:spcPts val="1200"/>
              </a:spcAft>
            </a:pPr>
            <a:r>
              <a:rPr lang="en-GB" sz="1900" b="1" dirty="0"/>
              <a:t>Virtual reality (VR)</a:t>
            </a:r>
          </a:p>
          <a:p>
            <a:pPr lvl="0">
              <a:spcBef>
                <a:spcPts val="0"/>
              </a:spcBef>
              <a:spcAft>
                <a:spcPts val="800"/>
              </a:spcAft>
            </a:pPr>
            <a:r>
              <a:rPr lang="en-GB" sz="1900" dirty="0"/>
              <a:t>VR is a simulated experience of the real or an imaginary world, delivered via 3D headsets and immersive audio.</a:t>
            </a:r>
          </a:p>
          <a:p>
            <a:pPr marL="495300" lvl="0" indent="-342900">
              <a:spcBef>
                <a:spcPts val="0"/>
              </a:spcBef>
              <a:buSzPct val="70000"/>
              <a:buFont typeface="Arial" panose="020B0604020202020204" pitchFamily="34" charset="0"/>
              <a:buChar char="•"/>
            </a:pPr>
            <a:r>
              <a:rPr lang="en-GB" sz="1900" dirty="0"/>
              <a:t>Gaming</a:t>
            </a:r>
          </a:p>
          <a:p>
            <a:pPr marL="495300" lvl="0" indent="-342900">
              <a:spcBef>
                <a:spcPts val="0"/>
              </a:spcBef>
              <a:buSzPct val="70000"/>
              <a:buFont typeface="Arial" panose="020B0604020202020204" pitchFamily="34" charset="0"/>
              <a:buChar char="•"/>
            </a:pPr>
            <a:r>
              <a:rPr lang="en-GB" sz="1900" dirty="0"/>
              <a:t>The ‘metaverse’</a:t>
            </a:r>
          </a:p>
          <a:p>
            <a:pPr marL="495300" lvl="0" indent="-342900">
              <a:spcBef>
                <a:spcPts val="0"/>
              </a:spcBef>
              <a:buSzPct val="70000"/>
              <a:buFont typeface="Arial" panose="020B0604020202020204" pitchFamily="34" charset="0"/>
              <a:buChar char="•"/>
            </a:pPr>
            <a:r>
              <a:rPr lang="en-GB" sz="1900" dirty="0"/>
              <a:t>Business meetings</a:t>
            </a:r>
          </a:p>
          <a:p>
            <a:pPr marL="495300" lvl="0" indent="-342900">
              <a:spcBef>
                <a:spcPts val="0"/>
              </a:spcBef>
              <a:buSzPct val="70000"/>
              <a:buFont typeface="Arial" panose="020B0604020202020204" pitchFamily="34" charset="0"/>
              <a:buChar char="•"/>
            </a:pPr>
            <a:r>
              <a:rPr lang="en-GB" sz="1900" dirty="0"/>
              <a:t>3D design visualisation</a:t>
            </a:r>
          </a:p>
          <a:p>
            <a:pPr marL="495300" lvl="0" indent="-342900">
              <a:spcBef>
                <a:spcPts val="0"/>
              </a:spcBef>
              <a:buSzPct val="70000"/>
              <a:buFont typeface="Arial" panose="020B0604020202020204" pitchFamily="34" charset="0"/>
              <a:buChar char="•"/>
            </a:pPr>
            <a:r>
              <a:rPr lang="en-GB" sz="1900" dirty="0"/>
              <a:t>Training simulations</a:t>
            </a:r>
          </a:p>
        </p:txBody>
      </p:sp>
      <p:sp>
        <p:nvSpPr>
          <p:cNvPr id="3" name="Slide Number Placeholder 5">
            <a:extLst>
              <a:ext uri="{FF2B5EF4-FFF2-40B4-BE49-F238E27FC236}">
                <a16:creationId xmlns:a16="http://schemas.microsoft.com/office/drawing/2014/main" id="{7545413A-F284-A568-F712-C127FBB7DBE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5" name="Footer Placeholder 3">
            <a:extLst>
              <a:ext uri="{FF2B5EF4-FFF2-40B4-BE49-F238E27FC236}">
                <a16:creationId xmlns:a16="http://schemas.microsoft.com/office/drawing/2014/main" id="{846BCAF2-E127-15D1-C943-C3D7BD1CE4A4}"/>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6" name="Content Placeholder 16">
            <a:extLst>
              <a:ext uri="{FF2B5EF4-FFF2-40B4-BE49-F238E27FC236}">
                <a16:creationId xmlns:a16="http://schemas.microsoft.com/office/drawing/2014/main" id="{C495C9E4-386F-2C4F-9EC0-9A63B07BE0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972" t="-16526" r="-31614" b="-13169"/>
          <a:stretch/>
        </p:blipFill>
        <p:spPr>
          <a:xfrm>
            <a:off x="13888730" y="2844078"/>
            <a:ext cx="973859" cy="944346"/>
          </a:xfrm>
          <a:prstGeom prst="heptagon">
            <a:avLst/>
          </a:prstGeom>
          <a:solidFill>
            <a:srgbClr val="ECECED"/>
          </a:solidFill>
          <a:ln w="28575">
            <a:solidFill>
              <a:srgbClr val="24D6D1"/>
            </a:solidFill>
          </a:ln>
        </p:spPr>
      </p:pic>
      <p:pic>
        <p:nvPicPr>
          <p:cNvPr id="7" name="Content Placeholder 16">
            <a:extLst>
              <a:ext uri="{FF2B5EF4-FFF2-40B4-BE49-F238E27FC236}">
                <a16:creationId xmlns:a16="http://schemas.microsoft.com/office/drawing/2014/main" id="{E2AD0786-C6C7-3E75-B3FD-D0CA161156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1523" t="-18554" r="-34224" b="-5282"/>
          <a:stretch/>
        </p:blipFill>
        <p:spPr>
          <a:xfrm>
            <a:off x="6432853" y="2844078"/>
            <a:ext cx="973859" cy="944346"/>
          </a:xfrm>
          <a:prstGeom prst="heptagon">
            <a:avLst/>
          </a:prstGeom>
          <a:solidFill>
            <a:srgbClr val="ECECED"/>
          </a:solidFill>
          <a:ln w="28575">
            <a:solidFill>
              <a:srgbClr val="24D6D1"/>
            </a:solidFill>
          </a:ln>
        </p:spPr>
      </p:pic>
      <p:sp>
        <p:nvSpPr>
          <p:cNvPr id="12" name="Title 1">
            <a:extLst>
              <a:ext uri="{FF2B5EF4-FFF2-40B4-BE49-F238E27FC236}">
                <a16:creationId xmlns:a16="http://schemas.microsoft.com/office/drawing/2014/main" id="{311743FF-3D8B-B29B-0C77-3107AD662619}"/>
              </a:ext>
            </a:extLst>
          </p:cNvPr>
          <p:cNvSpPr>
            <a:spLocks noGrp="1"/>
          </p:cNvSpPr>
          <p:nvPr>
            <p:ph type="title"/>
          </p:nvPr>
        </p:nvSpPr>
        <p:spPr>
          <a:xfrm>
            <a:off x="411857" y="1445908"/>
            <a:ext cx="15418317" cy="728133"/>
          </a:xfrm>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 innovations and impacts       </a:t>
            </a:r>
            <a:r>
              <a:rPr lang="en-GB"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(2/3)</a:t>
            </a:r>
            <a:endParaRPr lang="en-US" sz="2400" dirty="0"/>
          </a:p>
        </p:txBody>
      </p:sp>
    </p:spTree>
    <p:extLst>
      <p:ext uri="{BB962C8B-B14F-4D97-AF65-F5344CB8AC3E}">
        <p14:creationId xmlns:p14="http://schemas.microsoft.com/office/powerpoint/2010/main" val="219705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E791A23-500C-7E21-58A6-D8D80E5A6BA6}"/>
              </a:ext>
            </a:extLst>
          </p:cNvPr>
          <p:cNvSpPr txBox="1">
            <a:spLocks/>
          </p:cNvSpPr>
          <p:nvPr/>
        </p:nvSpPr>
        <p:spPr>
          <a:xfrm>
            <a:off x="935860" y="3495257"/>
            <a:ext cx="6943720" cy="3770438"/>
          </a:xfrm>
          <a:prstGeom prst="rect">
            <a:avLst/>
          </a:prstGeom>
          <a:ln w="28575">
            <a:gradFill>
              <a:gsLst>
                <a:gs pos="100000">
                  <a:srgbClr val="24D6D1"/>
                </a:gs>
                <a:gs pos="22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spcAft>
                <a:spcPts val="1200"/>
              </a:spcAft>
            </a:pPr>
            <a:r>
              <a:rPr lang="en-GB" sz="1900" b="1" dirty="0"/>
              <a:t>‘Big data’</a:t>
            </a:r>
          </a:p>
          <a:p>
            <a:pPr lvl="0">
              <a:spcBef>
                <a:spcPts val="0"/>
              </a:spcBef>
              <a:spcAft>
                <a:spcPts val="800"/>
              </a:spcAft>
            </a:pPr>
            <a:r>
              <a:rPr lang="en-GB" sz="1900" dirty="0"/>
              <a:t>Big data refers to extremely large datasets that, with novel forms of data processing software, allow new patterns, trends or correlations to be identified.</a:t>
            </a:r>
          </a:p>
          <a:p>
            <a:pPr marL="495300" lvl="0" indent="-342900">
              <a:spcBef>
                <a:spcPts val="0"/>
              </a:spcBef>
              <a:buSzPct val="70000"/>
              <a:buFont typeface="Arial" panose="020B0604020202020204" pitchFamily="34" charset="0"/>
              <a:buChar char="•"/>
            </a:pPr>
            <a:r>
              <a:rPr lang="en-GB" sz="1900" dirty="0"/>
              <a:t>Process optimisation/quality improvement</a:t>
            </a:r>
          </a:p>
          <a:p>
            <a:pPr marL="495300" lvl="0" indent="-342900">
              <a:spcBef>
                <a:spcPts val="0"/>
              </a:spcBef>
              <a:buSzPct val="70000"/>
              <a:buFont typeface="Arial" panose="020B0604020202020204" pitchFamily="34" charset="0"/>
              <a:buChar char="•"/>
            </a:pPr>
            <a:r>
              <a:rPr lang="en-GB" sz="1900" dirty="0"/>
              <a:t>Predictive maintenance</a:t>
            </a:r>
          </a:p>
          <a:p>
            <a:pPr marL="495300" lvl="0" indent="-342900">
              <a:spcBef>
                <a:spcPts val="0"/>
              </a:spcBef>
              <a:buSzPct val="70000"/>
              <a:buFont typeface="Arial" panose="020B0604020202020204" pitchFamily="34" charset="0"/>
              <a:buChar char="•"/>
            </a:pPr>
            <a:r>
              <a:rPr lang="en-GB" sz="1900" dirty="0"/>
              <a:t>Preventative healthcare</a:t>
            </a:r>
          </a:p>
          <a:p>
            <a:pPr marL="495300" lvl="0" indent="-342900">
              <a:spcBef>
                <a:spcPts val="0"/>
              </a:spcBef>
              <a:buSzPct val="70000"/>
              <a:buFont typeface="Arial" panose="020B0604020202020204" pitchFamily="34" charset="0"/>
              <a:buChar char="•"/>
            </a:pPr>
            <a:r>
              <a:rPr lang="en-GB" sz="1900" dirty="0"/>
              <a:t>Retail</a:t>
            </a:r>
          </a:p>
          <a:p>
            <a:pPr marL="495300" lvl="0" indent="-342900">
              <a:spcBef>
                <a:spcPts val="0"/>
              </a:spcBef>
              <a:buSzPct val="70000"/>
              <a:buFont typeface="Arial" panose="020B0604020202020204" pitchFamily="34" charset="0"/>
              <a:buChar char="•"/>
            </a:pPr>
            <a:r>
              <a:rPr lang="en-GB" sz="1900" dirty="0"/>
              <a:t>Social media/streaming</a:t>
            </a:r>
          </a:p>
        </p:txBody>
      </p:sp>
      <p:sp>
        <p:nvSpPr>
          <p:cNvPr id="14" name="Content Placeholder 12">
            <a:extLst>
              <a:ext uri="{FF2B5EF4-FFF2-40B4-BE49-F238E27FC236}">
                <a16:creationId xmlns:a16="http://schemas.microsoft.com/office/drawing/2014/main" id="{A0660B52-45C9-7048-2EA6-DD71C8D5DA36}"/>
              </a:ext>
            </a:extLst>
          </p:cNvPr>
          <p:cNvSpPr txBox="1">
            <a:spLocks/>
          </p:cNvSpPr>
          <p:nvPr/>
        </p:nvSpPr>
        <p:spPr>
          <a:xfrm>
            <a:off x="8342849" y="3495257"/>
            <a:ext cx="6943720" cy="3770438"/>
          </a:xfrm>
          <a:prstGeom prst="rect">
            <a:avLst/>
          </a:prstGeom>
          <a:ln w="28575">
            <a:gradFill>
              <a:gsLst>
                <a:gs pos="100000">
                  <a:srgbClr val="24D6D1"/>
                </a:gs>
                <a:gs pos="22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spcAft>
                <a:spcPts val="1200"/>
              </a:spcAft>
            </a:pPr>
            <a:r>
              <a:rPr lang="en-GB" sz="1900" b="1" dirty="0"/>
              <a:t>Autonomous systems</a:t>
            </a:r>
          </a:p>
          <a:p>
            <a:pPr lvl="0">
              <a:spcBef>
                <a:spcPts val="0"/>
              </a:spcBef>
              <a:spcAft>
                <a:spcPts val="800"/>
              </a:spcAft>
            </a:pPr>
            <a:r>
              <a:rPr lang="en-GB" sz="1900" dirty="0"/>
              <a:t>Autonomous systems combine elements of IoT, AI, robotics and other emerging technologies to respond to unforeseen events in complex operating environments.</a:t>
            </a:r>
          </a:p>
          <a:p>
            <a:pPr marL="495300" lvl="0" indent="-342900">
              <a:spcBef>
                <a:spcPts val="0"/>
              </a:spcBef>
              <a:buSzPct val="70000"/>
              <a:buFont typeface="Arial" panose="020B0604020202020204" pitchFamily="34" charset="0"/>
              <a:buChar char="•"/>
            </a:pPr>
            <a:r>
              <a:rPr lang="en-GB" sz="1900" dirty="0"/>
              <a:t>Warehouse automation</a:t>
            </a:r>
          </a:p>
          <a:p>
            <a:pPr marL="495300" lvl="0" indent="-342900">
              <a:spcBef>
                <a:spcPts val="0"/>
              </a:spcBef>
              <a:buSzPct val="70000"/>
              <a:buFont typeface="Arial" panose="020B0604020202020204" pitchFamily="34" charset="0"/>
              <a:buChar char="•"/>
            </a:pPr>
            <a:r>
              <a:rPr lang="en-GB" sz="1900" dirty="0"/>
              <a:t>Self-driving vehicles</a:t>
            </a:r>
          </a:p>
        </p:txBody>
      </p:sp>
      <p:sp>
        <p:nvSpPr>
          <p:cNvPr id="4" name="Slide Number Placeholder 5">
            <a:extLst>
              <a:ext uri="{FF2B5EF4-FFF2-40B4-BE49-F238E27FC236}">
                <a16:creationId xmlns:a16="http://schemas.microsoft.com/office/drawing/2014/main" id="{20726AD4-B6EC-4BBB-5CC2-7D12AA21C8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
        <p:nvSpPr>
          <p:cNvPr id="7" name="Footer Placeholder 3">
            <a:extLst>
              <a:ext uri="{FF2B5EF4-FFF2-40B4-BE49-F238E27FC236}">
                <a16:creationId xmlns:a16="http://schemas.microsoft.com/office/drawing/2014/main" id="{90266160-F975-B5AC-DA82-01F44683282D}"/>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3" name="Content Placeholder 16">
            <a:extLst>
              <a:ext uri="{FF2B5EF4-FFF2-40B4-BE49-F238E27FC236}">
                <a16:creationId xmlns:a16="http://schemas.microsoft.com/office/drawing/2014/main" id="{110064E6-899F-80D0-97AC-31352044DE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51" t="-40930" r="-21520" b="-31439"/>
          <a:stretch/>
        </p:blipFill>
        <p:spPr>
          <a:xfrm>
            <a:off x="13847340" y="2893514"/>
            <a:ext cx="973859" cy="944346"/>
          </a:xfrm>
          <a:prstGeom prst="heptagon">
            <a:avLst/>
          </a:prstGeom>
          <a:solidFill>
            <a:srgbClr val="ECECED"/>
          </a:solidFill>
          <a:ln w="28575">
            <a:solidFill>
              <a:srgbClr val="24D6D1"/>
            </a:solidFill>
          </a:ln>
        </p:spPr>
      </p:pic>
      <p:pic>
        <p:nvPicPr>
          <p:cNvPr id="9" name="Content Placeholder 16">
            <a:extLst>
              <a:ext uri="{FF2B5EF4-FFF2-40B4-BE49-F238E27FC236}">
                <a16:creationId xmlns:a16="http://schemas.microsoft.com/office/drawing/2014/main" id="{913EBC05-4EC2-671C-F682-B42BDC3147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420" t="-14847" r="-14941" b="-14847"/>
          <a:stretch/>
        </p:blipFill>
        <p:spPr>
          <a:xfrm>
            <a:off x="6559849" y="2893514"/>
            <a:ext cx="973859" cy="944346"/>
          </a:xfrm>
          <a:prstGeom prst="heptagon">
            <a:avLst/>
          </a:prstGeom>
          <a:solidFill>
            <a:srgbClr val="ECECED"/>
          </a:solidFill>
          <a:ln w="28575">
            <a:solidFill>
              <a:srgbClr val="24D6D1"/>
            </a:solidFill>
          </a:ln>
        </p:spPr>
      </p:pic>
      <p:sp>
        <p:nvSpPr>
          <p:cNvPr id="8" name="Title 1">
            <a:extLst>
              <a:ext uri="{FF2B5EF4-FFF2-40B4-BE49-F238E27FC236}">
                <a16:creationId xmlns:a16="http://schemas.microsoft.com/office/drawing/2014/main" id="{6D59DD06-ECDB-9476-0082-619BACE024C8}"/>
              </a:ext>
            </a:extLst>
          </p:cNvPr>
          <p:cNvSpPr>
            <a:spLocks noGrp="1"/>
          </p:cNvSpPr>
          <p:nvPr>
            <p:ph type="title"/>
          </p:nvPr>
        </p:nvSpPr>
        <p:spPr>
          <a:xfrm>
            <a:off x="411857" y="1445908"/>
            <a:ext cx="15418317" cy="728133"/>
          </a:xfrm>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 innovations and impacts       </a:t>
            </a:r>
            <a:r>
              <a:rPr lang="en-GB"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(3/3)</a:t>
            </a:r>
            <a:endParaRPr lang="en-US" sz="2400" dirty="0"/>
          </a:p>
        </p:txBody>
      </p:sp>
    </p:spTree>
    <p:extLst>
      <p:ext uri="{BB962C8B-B14F-4D97-AF65-F5344CB8AC3E}">
        <p14:creationId xmlns:p14="http://schemas.microsoft.com/office/powerpoint/2010/main" val="417227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a:t>
            </a:r>
            <a:r>
              <a:rPr lang="en-GB"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innovations and impacts</a:t>
            </a:r>
            <a:endParaRPr lang="en-US" dirty="0"/>
          </a:p>
        </p:txBody>
      </p:sp>
      <p:sp>
        <p:nvSpPr>
          <p:cNvPr id="6" name="Slide Number Placeholder 5">
            <a:extLst>
              <a:ext uri="{FF2B5EF4-FFF2-40B4-BE49-F238E27FC236}">
                <a16:creationId xmlns:a16="http://schemas.microsoft.com/office/drawing/2014/main" id="{B7D8508E-13B8-9B7D-895B-A7C6AEB3C4E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pic>
        <p:nvPicPr>
          <p:cNvPr id="14" name="Picture 13">
            <a:extLst>
              <a:ext uri="{FF2B5EF4-FFF2-40B4-BE49-F238E27FC236}">
                <a16:creationId xmlns:a16="http://schemas.microsoft.com/office/drawing/2014/main" id="{116C4D20-E478-1DA6-5B01-D784AE0EE00C}"/>
              </a:ext>
            </a:extLst>
          </p:cNvPr>
          <p:cNvPicPr>
            <a:picLocks noChangeAspect="1"/>
          </p:cNvPicPr>
          <p:nvPr/>
        </p:nvPicPr>
        <p:blipFill>
          <a:blip r:embed="rId3"/>
          <a:stretch>
            <a:fillRect/>
          </a:stretch>
        </p:blipFill>
        <p:spPr>
          <a:xfrm>
            <a:off x="2303384" y="6499181"/>
            <a:ext cx="864380" cy="832366"/>
          </a:xfrm>
          <a:prstGeom prst="rect">
            <a:avLst/>
          </a:prstGeom>
        </p:spPr>
      </p:pic>
      <p:pic>
        <p:nvPicPr>
          <p:cNvPr id="16" name="Picture 15">
            <a:extLst>
              <a:ext uri="{FF2B5EF4-FFF2-40B4-BE49-F238E27FC236}">
                <a16:creationId xmlns:a16="http://schemas.microsoft.com/office/drawing/2014/main" id="{6F4467E5-9539-9CE3-E40C-EFEAA3FEC16F}"/>
              </a:ext>
            </a:extLst>
          </p:cNvPr>
          <p:cNvPicPr>
            <a:picLocks noChangeAspect="1"/>
          </p:cNvPicPr>
          <p:nvPr/>
        </p:nvPicPr>
        <p:blipFill>
          <a:blip r:embed="rId4"/>
          <a:stretch>
            <a:fillRect/>
          </a:stretch>
        </p:blipFill>
        <p:spPr>
          <a:xfrm>
            <a:off x="8001180" y="6514125"/>
            <a:ext cx="842846" cy="821775"/>
          </a:xfrm>
          <a:prstGeom prst="rect">
            <a:avLst/>
          </a:prstGeom>
        </p:spPr>
      </p:pic>
      <p:pic>
        <p:nvPicPr>
          <p:cNvPr id="22" name="Picture 21">
            <a:extLst>
              <a:ext uri="{FF2B5EF4-FFF2-40B4-BE49-F238E27FC236}">
                <a16:creationId xmlns:a16="http://schemas.microsoft.com/office/drawing/2014/main" id="{B5479090-B4EA-FC0F-82A8-D847EA1970AA}"/>
              </a:ext>
            </a:extLst>
          </p:cNvPr>
          <p:cNvPicPr>
            <a:picLocks noChangeAspect="1"/>
          </p:cNvPicPr>
          <p:nvPr/>
        </p:nvPicPr>
        <p:blipFill>
          <a:blip r:embed="rId5"/>
          <a:stretch>
            <a:fillRect/>
          </a:stretch>
        </p:blipFill>
        <p:spPr>
          <a:xfrm>
            <a:off x="7985502" y="4917463"/>
            <a:ext cx="842579" cy="821775"/>
          </a:xfrm>
          <a:prstGeom prst="rect">
            <a:avLst/>
          </a:prstGeom>
        </p:spPr>
      </p:pic>
      <p:sp>
        <p:nvSpPr>
          <p:cNvPr id="23" name="Content Placeholder 11">
            <a:extLst>
              <a:ext uri="{FF2B5EF4-FFF2-40B4-BE49-F238E27FC236}">
                <a16:creationId xmlns:a16="http://schemas.microsoft.com/office/drawing/2014/main" id="{9D0D291C-5502-F614-BD80-EFEF7E7970AC}"/>
              </a:ext>
            </a:extLst>
          </p:cNvPr>
          <p:cNvSpPr txBox="1">
            <a:spLocks/>
          </p:cNvSpPr>
          <p:nvPr/>
        </p:nvSpPr>
        <p:spPr>
          <a:xfrm>
            <a:off x="1956953" y="2959525"/>
            <a:ext cx="12343681" cy="4939398"/>
          </a:xfrm>
          <a:prstGeom prst="rect">
            <a:avLst/>
          </a:prstGeom>
          <a:ln w="28575">
            <a:gradFill flip="none" rotWithShape="1">
              <a:gsLst>
                <a:gs pos="20000">
                  <a:srgbClr val="3DB876"/>
                </a:gs>
                <a:gs pos="100000">
                  <a:srgbClr val="24D6D1"/>
                </a:gs>
              </a:gsLst>
              <a:lin ang="18900000" scaled="1"/>
              <a:tileRect/>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a:spcBef>
                <a:spcPts val="0"/>
              </a:spcBef>
              <a:buSzPts val="1200"/>
            </a:pPr>
            <a:endParaRPr lang="en-GB" dirty="0"/>
          </a:p>
        </p:txBody>
      </p:sp>
      <p:pic>
        <p:nvPicPr>
          <p:cNvPr id="24" name="Picture 23">
            <a:extLst>
              <a:ext uri="{FF2B5EF4-FFF2-40B4-BE49-F238E27FC236}">
                <a16:creationId xmlns:a16="http://schemas.microsoft.com/office/drawing/2014/main" id="{6209F1D7-C0AA-D58C-28DF-1782FCE43B81}"/>
              </a:ext>
            </a:extLst>
          </p:cNvPr>
          <p:cNvPicPr>
            <a:picLocks noChangeAspect="1"/>
          </p:cNvPicPr>
          <p:nvPr/>
        </p:nvPicPr>
        <p:blipFill>
          <a:blip r:embed="rId6"/>
          <a:stretch>
            <a:fillRect/>
          </a:stretch>
        </p:blipFill>
        <p:spPr>
          <a:xfrm>
            <a:off x="2235790" y="3319715"/>
            <a:ext cx="869875" cy="848396"/>
          </a:xfrm>
          <a:prstGeom prst="rect">
            <a:avLst/>
          </a:prstGeom>
        </p:spPr>
      </p:pic>
      <p:pic>
        <p:nvPicPr>
          <p:cNvPr id="25" name="Picture 24">
            <a:extLst>
              <a:ext uri="{FF2B5EF4-FFF2-40B4-BE49-F238E27FC236}">
                <a16:creationId xmlns:a16="http://schemas.microsoft.com/office/drawing/2014/main" id="{8092AD5B-008E-F9A6-00D4-06D2BBC65306}"/>
              </a:ext>
            </a:extLst>
          </p:cNvPr>
          <p:cNvPicPr>
            <a:picLocks noChangeAspect="1"/>
          </p:cNvPicPr>
          <p:nvPr/>
        </p:nvPicPr>
        <p:blipFill>
          <a:blip r:embed="rId7"/>
          <a:stretch>
            <a:fillRect/>
          </a:stretch>
        </p:blipFill>
        <p:spPr>
          <a:xfrm>
            <a:off x="7985502" y="3241070"/>
            <a:ext cx="869817" cy="837602"/>
          </a:xfrm>
          <a:prstGeom prst="rect">
            <a:avLst/>
          </a:prstGeom>
        </p:spPr>
      </p:pic>
      <p:sp>
        <p:nvSpPr>
          <p:cNvPr id="26" name="TextBox 25">
            <a:extLst>
              <a:ext uri="{FF2B5EF4-FFF2-40B4-BE49-F238E27FC236}">
                <a16:creationId xmlns:a16="http://schemas.microsoft.com/office/drawing/2014/main" id="{DE3A0A0E-FB48-72B8-CF24-309434B7E2D8}"/>
              </a:ext>
            </a:extLst>
          </p:cNvPr>
          <p:cNvSpPr txBox="1"/>
          <p:nvPr/>
        </p:nvSpPr>
        <p:spPr>
          <a:xfrm>
            <a:off x="8796459" y="3374608"/>
            <a:ext cx="4979170" cy="4801314"/>
          </a:xfrm>
          <a:prstGeom prst="rect">
            <a:avLst/>
          </a:prstGeom>
          <a:noFill/>
        </p:spPr>
        <p:txBody>
          <a:bodyPr wrap="square">
            <a:spAutoFit/>
          </a:bodyPr>
          <a:lstStyle/>
          <a:p>
            <a:pPr marL="152400">
              <a:spcBef>
                <a:spcPts val="0"/>
              </a:spcBef>
              <a:buSzPts val="1200"/>
            </a:pPr>
            <a:r>
              <a:rPr lang="en-GB" sz="1800" dirty="0">
                <a:latin typeface="Arial" panose="020B0604020202020204" pitchFamily="34" charset="0"/>
                <a:cs typeface="Arial" panose="020B0604020202020204" pitchFamily="34" charset="0"/>
              </a:rPr>
              <a:t>How might AI improve an engineering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company’s ability to innovate?</a:t>
            </a: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r>
              <a:rPr lang="en-GB" sz="1800" dirty="0">
                <a:latin typeface="Arial" panose="020B0604020202020204" pitchFamily="34" charset="0"/>
                <a:cs typeface="Arial" panose="020B0604020202020204" pitchFamily="34" charset="0"/>
              </a:rPr>
              <a:t>How might VR transform how engineering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products are designed?</a:t>
            </a: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r>
              <a:rPr lang="en-GB" sz="1800" dirty="0">
                <a:latin typeface="Arial" panose="020B0604020202020204" pitchFamily="34" charset="0"/>
                <a:cs typeface="Arial" panose="020B0604020202020204" pitchFamily="34" charset="0"/>
              </a:rPr>
              <a:t>How might autonomous systems change manufacturing?</a:t>
            </a: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lvl="0">
              <a:spcBef>
                <a:spcPts val="0"/>
              </a:spcBef>
              <a:buSzPts val="1200"/>
            </a:pPr>
            <a:r>
              <a:rPr lang="en-GB" sz="18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5C93593-1E2A-8BB8-69B2-393884FFB76B}"/>
              </a:ext>
            </a:extLst>
          </p:cNvPr>
          <p:cNvSpPr txBox="1"/>
          <p:nvPr/>
        </p:nvSpPr>
        <p:spPr>
          <a:xfrm>
            <a:off x="3098530" y="3374608"/>
            <a:ext cx="4902783" cy="4524315"/>
          </a:xfrm>
          <a:prstGeom prst="rect">
            <a:avLst/>
          </a:prstGeom>
          <a:noFill/>
        </p:spPr>
        <p:txBody>
          <a:bodyPr wrap="square">
            <a:spAutoFit/>
          </a:bodyPr>
          <a:lstStyle/>
          <a:p>
            <a:pPr marL="152400" lvl="0">
              <a:spcBef>
                <a:spcPts val="0"/>
              </a:spcBef>
              <a:buSzPts val="1200"/>
            </a:pPr>
            <a:r>
              <a:rPr lang="en-GB" dirty="0">
                <a:latin typeface="Arial" panose="020B0604020202020204" pitchFamily="34" charset="0"/>
                <a:cs typeface="Arial" panose="020B0604020202020204" pitchFamily="34" charset="0"/>
              </a:rPr>
              <a:t>How might IoT devices make a manufacturing workplace safer</a:t>
            </a:r>
          </a:p>
          <a:p>
            <a:pPr marL="152400" lvl="0">
              <a:spcBef>
                <a:spcPts val="0"/>
              </a:spcBef>
              <a:buSzPts val="1200"/>
            </a:pPr>
            <a:r>
              <a:rPr lang="en-GB" dirty="0">
                <a:latin typeface="Arial" panose="020B0604020202020204" pitchFamily="34" charset="0"/>
                <a:cs typeface="Arial" panose="020B0604020202020204" pitchFamily="34" charset="0"/>
              </a:rPr>
              <a:t>and smarter?</a:t>
            </a:r>
          </a:p>
          <a:p>
            <a:pPr marL="152400" lvl="0">
              <a:spcBef>
                <a:spcPts val="0"/>
              </a:spcBef>
              <a:buSzPts val="1200"/>
            </a:pPr>
            <a:endParaRPr lang="en-GB" dirty="0">
              <a:latin typeface="Arial" panose="020B0604020202020204" pitchFamily="34" charset="0"/>
              <a:cs typeface="Arial" panose="020B0604020202020204" pitchFamily="34" charset="0"/>
            </a:endParaRPr>
          </a:p>
          <a:p>
            <a:pPr marL="152400" lvl="0">
              <a:spcBef>
                <a:spcPts val="0"/>
              </a:spcBef>
              <a:buSzPts val="1200"/>
            </a:pPr>
            <a:endParaRPr lang="en-GB" dirty="0">
              <a:latin typeface="Arial" panose="020B0604020202020204" pitchFamily="34" charset="0"/>
              <a:cs typeface="Arial" panose="020B0604020202020204" pitchFamily="34" charset="0"/>
            </a:endParaRPr>
          </a:p>
          <a:p>
            <a:pPr marL="152400" lvl="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r>
              <a:rPr lang="en-GB" dirty="0">
                <a:latin typeface="Arial" panose="020B0604020202020204" pitchFamily="34" charset="0"/>
                <a:cs typeface="Arial" panose="020B0604020202020204" pitchFamily="34" charset="0"/>
              </a:rPr>
              <a:t>How might AR improve a skilled machine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operator’s career? </a:t>
            </a: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r>
              <a:rPr lang="en-GB" dirty="0">
                <a:latin typeface="Arial" panose="020B0604020202020204" pitchFamily="34" charset="0"/>
                <a:cs typeface="Arial" panose="020B0604020202020204" pitchFamily="34" charset="0"/>
              </a:rPr>
              <a:t>How might big data help make products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more reliable?</a:t>
            </a: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p:txBody>
      </p:sp>
      <p:pic>
        <p:nvPicPr>
          <p:cNvPr id="28" name="Content Placeholder 16">
            <a:extLst>
              <a:ext uri="{FF2B5EF4-FFF2-40B4-BE49-F238E27FC236}">
                <a16:creationId xmlns:a16="http://schemas.microsoft.com/office/drawing/2014/main" id="{6BDB592B-5DA5-9DDC-D2CE-3A06B6ED10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4704" t="-20632" r="-24704" b="-19577"/>
          <a:stretch/>
        </p:blipFill>
        <p:spPr>
          <a:xfrm>
            <a:off x="12761297" y="2362530"/>
            <a:ext cx="973859" cy="944346"/>
          </a:xfrm>
          <a:prstGeom prst="heptagon">
            <a:avLst/>
          </a:prstGeom>
          <a:solidFill>
            <a:srgbClr val="ECECED"/>
          </a:solidFill>
          <a:ln w="28575">
            <a:solidFill>
              <a:srgbClr val="24D6D1"/>
            </a:solidFill>
          </a:ln>
        </p:spPr>
      </p:pic>
      <p:sp>
        <p:nvSpPr>
          <p:cNvPr id="29" name="Footer Placeholder 3">
            <a:extLst>
              <a:ext uri="{FF2B5EF4-FFF2-40B4-BE49-F238E27FC236}">
                <a16:creationId xmlns:a16="http://schemas.microsoft.com/office/drawing/2014/main" id="{2C0199DE-C924-3A18-1C65-A78611232197}"/>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3" name="Picture 2">
            <a:extLst>
              <a:ext uri="{FF2B5EF4-FFF2-40B4-BE49-F238E27FC236}">
                <a16:creationId xmlns:a16="http://schemas.microsoft.com/office/drawing/2014/main" id="{B4D5AA7B-CF41-F31E-6FE1-7FE0C8D49A31}"/>
              </a:ext>
            </a:extLst>
          </p:cNvPr>
          <p:cNvPicPr>
            <a:picLocks noChangeAspect="1"/>
          </p:cNvPicPr>
          <p:nvPr/>
        </p:nvPicPr>
        <p:blipFill>
          <a:blip r:embed="rId9"/>
          <a:stretch>
            <a:fillRect/>
          </a:stretch>
        </p:blipFill>
        <p:spPr>
          <a:xfrm>
            <a:off x="3446574" y="244195"/>
            <a:ext cx="944037" cy="920137"/>
          </a:xfrm>
          <a:prstGeom prst="rect">
            <a:avLst/>
          </a:prstGeom>
        </p:spPr>
      </p:pic>
      <p:pic>
        <p:nvPicPr>
          <p:cNvPr id="5" name="Picture 4">
            <a:extLst>
              <a:ext uri="{FF2B5EF4-FFF2-40B4-BE49-F238E27FC236}">
                <a16:creationId xmlns:a16="http://schemas.microsoft.com/office/drawing/2014/main" id="{31D5EB3A-80D9-1458-6354-9955FAB696BB}"/>
              </a:ext>
            </a:extLst>
          </p:cNvPr>
          <p:cNvPicPr>
            <a:picLocks noChangeAspect="1"/>
          </p:cNvPicPr>
          <p:nvPr/>
        </p:nvPicPr>
        <p:blipFill>
          <a:blip r:embed="rId10"/>
          <a:stretch>
            <a:fillRect/>
          </a:stretch>
        </p:blipFill>
        <p:spPr>
          <a:xfrm>
            <a:off x="2235790" y="4917463"/>
            <a:ext cx="853986" cy="832366"/>
          </a:xfrm>
          <a:prstGeom prst="rect">
            <a:avLst/>
          </a:prstGeom>
        </p:spPr>
      </p:pic>
    </p:spTree>
    <p:extLst>
      <p:ext uri="{BB962C8B-B14F-4D97-AF65-F5344CB8AC3E}">
        <p14:creationId xmlns:p14="http://schemas.microsoft.com/office/powerpoint/2010/main" val="427512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a:t>
            </a:r>
            <a:r>
              <a:rPr lang="en-GB"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innovations and impacts</a:t>
            </a:r>
            <a:endParaRPr lang="en-US" dirty="0"/>
          </a:p>
        </p:txBody>
      </p:sp>
      <p:pic>
        <p:nvPicPr>
          <p:cNvPr id="10" name="Picture 9">
            <a:extLst>
              <a:ext uri="{FF2B5EF4-FFF2-40B4-BE49-F238E27FC236}">
                <a16:creationId xmlns:a16="http://schemas.microsoft.com/office/drawing/2014/main" id="{8D6C9490-4726-315A-1BA5-02DDB82D767B}"/>
              </a:ext>
            </a:extLst>
          </p:cNvPr>
          <p:cNvPicPr>
            <a:picLocks noChangeAspect="1"/>
          </p:cNvPicPr>
          <p:nvPr/>
        </p:nvPicPr>
        <p:blipFill>
          <a:blip r:embed="rId3"/>
          <a:stretch>
            <a:fillRect/>
          </a:stretch>
        </p:blipFill>
        <p:spPr>
          <a:xfrm>
            <a:off x="493642" y="6707492"/>
            <a:ext cx="1028700" cy="990600"/>
          </a:xfrm>
          <a:prstGeom prst="rect">
            <a:avLst/>
          </a:prstGeom>
        </p:spPr>
      </p:pic>
      <p:pic>
        <p:nvPicPr>
          <p:cNvPr id="8" name="Picture 7">
            <a:extLst>
              <a:ext uri="{FF2B5EF4-FFF2-40B4-BE49-F238E27FC236}">
                <a16:creationId xmlns:a16="http://schemas.microsoft.com/office/drawing/2014/main" id="{0A0658A2-AE57-F59A-AA49-8885026BEAD8}"/>
              </a:ext>
            </a:extLst>
          </p:cNvPr>
          <p:cNvPicPr>
            <a:picLocks noChangeAspect="1"/>
          </p:cNvPicPr>
          <p:nvPr/>
        </p:nvPicPr>
        <p:blipFill>
          <a:blip r:embed="rId4"/>
          <a:stretch>
            <a:fillRect/>
          </a:stretch>
        </p:blipFill>
        <p:spPr>
          <a:xfrm>
            <a:off x="7840450" y="6707492"/>
            <a:ext cx="1016000" cy="990600"/>
          </a:xfrm>
          <a:prstGeom prst="rect">
            <a:avLst/>
          </a:prstGeom>
        </p:spPr>
      </p:pic>
      <p:pic>
        <p:nvPicPr>
          <p:cNvPr id="15" name="Picture 14">
            <a:extLst>
              <a:ext uri="{FF2B5EF4-FFF2-40B4-BE49-F238E27FC236}">
                <a16:creationId xmlns:a16="http://schemas.microsoft.com/office/drawing/2014/main" id="{6E55815C-517F-C5D9-58EA-6F188BB04D1B}"/>
              </a:ext>
            </a:extLst>
          </p:cNvPr>
          <p:cNvPicPr>
            <a:picLocks noChangeAspect="1"/>
          </p:cNvPicPr>
          <p:nvPr/>
        </p:nvPicPr>
        <p:blipFill>
          <a:blip r:embed="rId5"/>
          <a:stretch>
            <a:fillRect/>
          </a:stretch>
        </p:blipFill>
        <p:spPr>
          <a:xfrm>
            <a:off x="7855330" y="4603923"/>
            <a:ext cx="1015678" cy="990600"/>
          </a:xfrm>
          <a:prstGeom prst="rect">
            <a:avLst/>
          </a:prstGeom>
        </p:spPr>
      </p:pic>
      <p:pic>
        <p:nvPicPr>
          <p:cNvPr id="20" name="Picture 19">
            <a:extLst>
              <a:ext uri="{FF2B5EF4-FFF2-40B4-BE49-F238E27FC236}">
                <a16:creationId xmlns:a16="http://schemas.microsoft.com/office/drawing/2014/main" id="{8FBDC622-56ED-B659-EAF9-193B8B7BC118}"/>
              </a:ext>
            </a:extLst>
          </p:cNvPr>
          <p:cNvPicPr>
            <a:picLocks noChangeAspect="1"/>
          </p:cNvPicPr>
          <p:nvPr/>
        </p:nvPicPr>
        <p:blipFill>
          <a:blip r:embed="rId6"/>
          <a:stretch>
            <a:fillRect/>
          </a:stretch>
        </p:blipFill>
        <p:spPr>
          <a:xfrm>
            <a:off x="411858" y="2475939"/>
            <a:ext cx="1035240" cy="1009678"/>
          </a:xfrm>
          <a:prstGeom prst="rect">
            <a:avLst/>
          </a:prstGeom>
        </p:spPr>
      </p:pic>
      <p:pic>
        <p:nvPicPr>
          <p:cNvPr id="21" name="Picture 20">
            <a:extLst>
              <a:ext uri="{FF2B5EF4-FFF2-40B4-BE49-F238E27FC236}">
                <a16:creationId xmlns:a16="http://schemas.microsoft.com/office/drawing/2014/main" id="{EBC6BE08-9804-5699-B670-C4B773BFD510}"/>
              </a:ext>
            </a:extLst>
          </p:cNvPr>
          <p:cNvPicPr>
            <a:picLocks noChangeAspect="1"/>
          </p:cNvPicPr>
          <p:nvPr/>
        </p:nvPicPr>
        <p:blipFill>
          <a:blip r:embed="rId7"/>
          <a:stretch>
            <a:fillRect/>
          </a:stretch>
        </p:blipFill>
        <p:spPr>
          <a:xfrm>
            <a:off x="7836406" y="2475939"/>
            <a:ext cx="1048511" cy="1009678"/>
          </a:xfrm>
          <a:prstGeom prst="rect">
            <a:avLst/>
          </a:prstGeom>
        </p:spPr>
      </p:pic>
      <p:sp>
        <p:nvSpPr>
          <p:cNvPr id="7" name="TextBox 6">
            <a:extLst>
              <a:ext uri="{FF2B5EF4-FFF2-40B4-BE49-F238E27FC236}">
                <a16:creationId xmlns:a16="http://schemas.microsoft.com/office/drawing/2014/main" id="{435710CF-A978-638C-935E-58C2761C649C}"/>
              </a:ext>
            </a:extLst>
          </p:cNvPr>
          <p:cNvSpPr txBox="1"/>
          <p:nvPr/>
        </p:nvSpPr>
        <p:spPr>
          <a:xfrm>
            <a:off x="1660481" y="2454472"/>
            <a:ext cx="5856070" cy="1938992"/>
          </a:xfrm>
          <a:prstGeom prst="rect">
            <a:avLst/>
          </a:prstGeom>
          <a:noFill/>
        </p:spPr>
        <p:txBody>
          <a:bodyPr wrap="square">
            <a:spAutoFit/>
          </a:bodyPr>
          <a:lstStyle/>
          <a:p>
            <a:pPr>
              <a:buClr>
                <a:schemeClr val="dk1"/>
              </a:buClr>
              <a:buSzPts val="1100"/>
            </a:pPr>
            <a:r>
              <a:rPr lang="en-GB" sz="2000" dirty="0">
                <a:solidFill>
                  <a:schemeClr val="dk1"/>
                </a:solidFill>
                <a:latin typeface="Arial" panose="020B0604020202020204" pitchFamily="34" charset="0"/>
                <a:cs typeface="Arial" panose="020B0604020202020204" pitchFamily="34" charset="0"/>
              </a:rPr>
              <a:t>IoT devices </a:t>
            </a:r>
            <a:r>
              <a:rPr lang="en-GB" sz="2000" b="0" dirty="0">
                <a:solidFill>
                  <a:schemeClr val="dk1"/>
                </a:solidFill>
                <a:latin typeface="Arial" panose="020B0604020202020204" pitchFamily="34" charset="0"/>
                <a:cs typeface="Arial" panose="020B0604020202020204" pitchFamily="34" charset="0"/>
              </a:rPr>
              <a:t>might remotely monitor machine safety and performance, raw material feed, cutting head wear, motor speed and temperature, or check that a safety guard is in place (in addition to the machine’s built-in safety switches and sensors).</a:t>
            </a:r>
          </a:p>
        </p:txBody>
      </p:sp>
      <p:sp>
        <p:nvSpPr>
          <p:cNvPr id="14" name="TextBox 13">
            <a:extLst>
              <a:ext uri="{FF2B5EF4-FFF2-40B4-BE49-F238E27FC236}">
                <a16:creationId xmlns:a16="http://schemas.microsoft.com/office/drawing/2014/main" id="{75A7FFEF-8F7C-37B7-8906-B96DEAF79558}"/>
              </a:ext>
            </a:extLst>
          </p:cNvPr>
          <p:cNvSpPr txBox="1"/>
          <p:nvPr/>
        </p:nvSpPr>
        <p:spPr>
          <a:xfrm>
            <a:off x="1660481" y="4572000"/>
            <a:ext cx="5901429" cy="1631216"/>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AR might enable an operator to see machine performance and upcoming tasks, or access maintenance and operation manuals to rapidly diagnose and solve problems. AR could train operators without disrupting production.</a:t>
            </a:r>
          </a:p>
        </p:txBody>
      </p:sp>
      <p:sp>
        <p:nvSpPr>
          <p:cNvPr id="17" name="TextBox 16">
            <a:extLst>
              <a:ext uri="{FF2B5EF4-FFF2-40B4-BE49-F238E27FC236}">
                <a16:creationId xmlns:a16="http://schemas.microsoft.com/office/drawing/2014/main" id="{67F80476-3B81-73D0-8CB8-B58D5F285E04}"/>
              </a:ext>
            </a:extLst>
          </p:cNvPr>
          <p:cNvSpPr txBox="1"/>
          <p:nvPr/>
        </p:nvSpPr>
        <p:spPr>
          <a:xfrm>
            <a:off x="1660481" y="6632414"/>
            <a:ext cx="5856070" cy="1323439"/>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Big data software can identify trends and patterns that predict potential faults before they occur by spotting predictive patterns in performance</a:t>
            </a:r>
            <a:r>
              <a:rPr lang="en-GB" sz="2000" dirty="0">
                <a:solidFill>
                  <a:schemeClr val="dk1"/>
                </a:solidFill>
                <a:latin typeface="Arial" panose="020B0604020202020204" pitchFamily="34" charset="0"/>
                <a:cs typeface="Arial" panose="020B0604020202020204" pitchFamily="34" charset="0"/>
              </a:rPr>
              <a:t>, improving maintenance efficiency.</a:t>
            </a:r>
            <a:endParaRPr lang="en-GB" sz="2000" b="0" dirty="0">
              <a:solidFill>
                <a:schemeClr val="dk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A2DA33C-9318-825A-BE29-E10354F86D1A}"/>
              </a:ext>
            </a:extLst>
          </p:cNvPr>
          <p:cNvSpPr txBox="1"/>
          <p:nvPr/>
        </p:nvSpPr>
        <p:spPr>
          <a:xfrm>
            <a:off x="9188717" y="2454472"/>
            <a:ext cx="5822292" cy="1631216"/>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AI can model and design structures that use minimal materials while retaining strength. AI helps to extract useful information from complex data and rapidly iterate designs, speeding up development and optimising the solution.</a:t>
            </a:r>
          </a:p>
        </p:txBody>
      </p:sp>
      <p:sp>
        <p:nvSpPr>
          <p:cNvPr id="25" name="TextBox 24">
            <a:extLst>
              <a:ext uri="{FF2B5EF4-FFF2-40B4-BE49-F238E27FC236}">
                <a16:creationId xmlns:a16="http://schemas.microsoft.com/office/drawing/2014/main" id="{FEB43630-55C5-323F-45B7-26E030E712E2}"/>
              </a:ext>
            </a:extLst>
          </p:cNvPr>
          <p:cNvSpPr txBox="1"/>
          <p:nvPr/>
        </p:nvSpPr>
        <p:spPr>
          <a:xfrm>
            <a:off x="9149870" y="4566469"/>
            <a:ext cx="5822292" cy="1631216"/>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VR </a:t>
            </a:r>
            <a:r>
              <a:rPr lang="en-GB" sz="2000" dirty="0">
                <a:solidFill>
                  <a:schemeClr val="dk1"/>
                </a:solidFill>
                <a:latin typeface="Arial" panose="020B0604020202020204" pitchFamily="34" charset="0"/>
                <a:cs typeface="Arial" panose="020B0604020202020204" pitchFamily="34" charset="0"/>
              </a:rPr>
              <a:t>can</a:t>
            </a:r>
            <a:r>
              <a:rPr lang="en-GB" sz="2000" b="0" dirty="0">
                <a:solidFill>
                  <a:schemeClr val="dk1"/>
                </a:solidFill>
                <a:latin typeface="Arial" panose="020B0604020202020204" pitchFamily="34" charset="0"/>
                <a:cs typeface="Arial" panose="020B0604020202020204" pitchFamily="34" charset="0"/>
              </a:rPr>
              <a:t> help engineers to see and manipulate their designs in 3D and to explore them at different scales</a:t>
            </a:r>
            <a:r>
              <a:rPr lang="en-GB" sz="2000" dirty="0">
                <a:solidFill>
                  <a:schemeClr val="dk1"/>
                </a:solidFill>
                <a:latin typeface="Arial" panose="020B0604020202020204" pitchFamily="34" charset="0"/>
                <a:cs typeface="Arial" panose="020B0604020202020204" pitchFamily="34" charset="0"/>
              </a:rPr>
              <a:t>, </a:t>
            </a:r>
            <a:r>
              <a:rPr lang="en-GB" sz="2000" b="0" dirty="0">
                <a:solidFill>
                  <a:schemeClr val="dk1"/>
                </a:solidFill>
                <a:latin typeface="Arial" panose="020B0604020202020204" pitchFamily="34" charset="0"/>
                <a:cs typeface="Arial" panose="020B0604020202020204" pitchFamily="34" charset="0"/>
              </a:rPr>
              <a:t>more easily spotting potential problems or areas for improvement. </a:t>
            </a:r>
          </a:p>
          <a:p>
            <a:pPr>
              <a:buClr>
                <a:schemeClr val="dk1"/>
              </a:buClr>
              <a:buSzPts val="1100"/>
            </a:pPr>
            <a:endParaRPr lang="en-GB" sz="2000" b="0" dirty="0">
              <a:solidFill>
                <a:schemeClr val="dk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28A4E58-FA17-4D53-FA99-3C6A0B3A234C}"/>
              </a:ext>
            </a:extLst>
          </p:cNvPr>
          <p:cNvSpPr txBox="1"/>
          <p:nvPr/>
        </p:nvSpPr>
        <p:spPr>
          <a:xfrm>
            <a:off x="9149870" y="6650757"/>
            <a:ext cx="5341280" cy="1938992"/>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Autonomous systems </a:t>
            </a:r>
            <a:r>
              <a:rPr lang="en-GB" sz="2000" dirty="0">
                <a:solidFill>
                  <a:schemeClr val="dk1"/>
                </a:solidFill>
                <a:latin typeface="Arial" panose="020B0604020202020204" pitchFamily="34" charset="0"/>
                <a:cs typeface="Arial" panose="020B0604020202020204" pitchFamily="34" charset="0"/>
              </a:rPr>
              <a:t>can</a:t>
            </a:r>
            <a:r>
              <a:rPr lang="en-GB" sz="2000" b="0" dirty="0">
                <a:solidFill>
                  <a:schemeClr val="dk1"/>
                </a:solidFill>
                <a:latin typeface="Arial" panose="020B0604020202020204" pitchFamily="34" charset="0"/>
                <a:cs typeface="Arial" panose="020B0604020202020204" pitchFamily="34" charset="0"/>
              </a:rPr>
              <a:t> reduce the need for human intervention in manufacturing or engineering production by spotting predictive signs of failure before they occur. They can then automate the response by using robots to replace defective parts quickly and safely. </a:t>
            </a:r>
          </a:p>
        </p:txBody>
      </p:sp>
      <p:sp>
        <p:nvSpPr>
          <p:cNvPr id="4" name="Slide Number Placeholder 5">
            <a:extLst>
              <a:ext uri="{FF2B5EF4-FFF2-40B4-BE49-F238E27FC236}">
                <a16:creationId xmlns:a16="http://schemas.microsoft.com/office/drawing/2014/main" id="{2CEF9C1E-69F6-EDDC-2E98-9E9D0A8E2AA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
        <p:nvSpPr>
          <p:cNvPr id="9" name="Footer Placeholder 3">
            <a:extLst>
              <a:ext uri="{FF2B5EF4-FFF2-40B4-BE49-F238E27FC236}">
                <a16:creationId xmlns:a16="http://schemas.microsoft.com/office/drawing/2014/main" id="{81047B67-65D9-9608-C40F-D53D61E9E1D5}"/>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3" name="Picture 2">
            <a:extLst>
              <a:ext uri="{FF2B5EF4-FFF2-40B4-BE49-F238E27FC236}">
                <a16:creationId xmlns:a16="http://schemas.microsoft.com/office/drawing/2014/main" id="{C77A9B99-7F93-F6F8-6A50-770B0E4BEED0}"/>
              </a:ext>
            </a:extLst>
          </p:cNvPr>
          <p:cNvPicPr>
            <a:picLocks noChangeAspect="1"/>
          </p:cNvPicPr>
          <p:nvPr/>
        </p:nvPicPr>
        <p:blipFill>
          <a:blip r:embed="rId8"/>
          <a:stretch>
            <a:fillRect/>
          </a:stretch>
        </p:blipFill>
        <p:spPr>
          <a:xfrm>
            <a:off x="440370" y="4566469"/>
            <a:ext cx="1021806" cy="995937"/>
          </a:xfrm>
          <a:prstGeom prst="rect">
            <a:avLst/>
          </a:prstGeom>
        </p:spPr>
      </p:pic>
    </p:spTree>
    <p:extLst>
      <p:ext uri="{BB962C8B-B14F-4D97-AF65-F5344CB8AC3E}">
        <p14:creationId xmlns:p14="http://schemas.microsoft.com/office/powerpoint/2010/main" val="338859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1">
            <a:extLst>
              <a:ext uri="{FF2B5EF4-FFF2-40B4-BE49-F238E27FC236}">
                <a16:creationId xmlns:a16="http://schemas.microsoft.com/office/drawing/2014/main" id="{0ECE7FA1-FD05-08A4-034B-D2A9A0F810AF}"/>
              </a:ext>
            </a:extLst>
          </p:cNvPr>
          <p:cNvSpPr txBox="1">
            <a:spLocks/>
          </p:cNvSpPr>
          <p:nvPr/>
        </p:nvSpPr>
        <p:spPr>
          <a:xfrm>
            <a:off x="9548254" y="2920064"/>
            <a:ext cx="4624946" cy="5402309"/>
          </a:xfrm>
          <a:prstGeom prst="rect">
            <a:avLst/>
          </a:prstGeom>
          <a:ln w="28575">
            <a:gradFill flip="none" rotWithShape="1">
              <a:gsLst>
                <a:gs pos="21000">
                  <a:srgbClr val="3DB876"/>
                </a:gs>
                <a:gs pos="100000">
                  <a:srgbClr val="24D6D1"/>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38150" indent="-285750">
              <a:spcBef>
                <a:spcPts val="0"/>
              </a:spcBef>
              <a:buSzPct val="70000"/>
              <a:buFont typeface="Arial" panose="020B0604020202020204" pitchFamily="34" charset="0"/>
              <a:buChar char="•"/>
            </a:pPr>
            <a:r>
              <a:rPr lang="en-GB" sz="1800" dirty="0"/>
              <a:t>What </a:t>
            </a:r>
            <a:r>
              <a:rPr lang="en-GB" sz="1800" b="1" dirty="0"/>
              <a:t>materials</a:t>
            </a:r>
            <a:r>
              <a:rPr lang="en-GB" sz="1800" dirty="0"/>
              <a:t> might </a:t>
            </a:r>
            <a:br>
              <a:rPr lang="en-GB" sz="1800" dirty="0"/>
            </a:br>
            <a:r>
              <a:rPr lang="en-GB" sz="1800" dirty="0"/>
              <a:t>be used to make the limb and </a:t>
            </a:r>
            <a:br>
              <a:rPr lang="en-GB" sz="1800" dirty="0"/>
            </a:br>
            <a:r>
              <a:rPr lang="en-GB" sz="1800" dirty="0"/>
              <a:t>its control systems?</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r>
              <a:rPr lang="en-GB" sz="1800" b="1" dirty="0">
                <a:solidFill>
                  <a:srgbClr val="000000"/>
                </a:solidFill>
                <a:latin typeface="Arial"/>
                <a:ea typeface="Arial"/>
                <a:cs typeface="Arial"/>
                <a:sym typeface="Arial"/>
              </a:rPr>
              <a:t>How</a:t>
            </a:r>
            <a:r>
              <a:rPr lang="en-GB" sz="1800" dirty="0">
                <a:solidFill>
                  <a:srgbClr val="000000"/>
                </a:solidFill>
                <a:latin typeface="Arial"/>
                <a:ea typeface="Arial"/>
                <a:cs typeface="Arial"/>
                <a:sym typeface="Arial"/>
              </a:rPr>
              <a:t> </a:t>
            </a:r>
            <a:r>
              <a:rPr lang="en-GB" sz="1800" dirty="0"/>
              <a:t>might</a:t>
            </a:r>
            <a:r>
              <a:rPr lang="en-GB" sz="1800" dirty="0">
                <a:solidFill>
                  <a:srgbClr val="000000"/>
                </a:solidFill>
                <a:latin typeface="Arial"/>
                <a:ea typeface="Arial"/>
                <a:cs typeface="Arial"/>
                <a:sym typeface="Arial"/>
              </a:rPr>
              <a:t> the main components </a:t>
            </a:r>
            <a:br>
              <a:rPr lang="en-GB" sz="1800" dirty="0">
                <a:solidFill>
                  <a:srgbClr val="000000"/>
                </a:solidFill>
                <a:latin typeface="Arial"/>
                <a:ea typeface="Arial"/>
                <a:cs typeface="Arial"/>
                <a:sym typeface="Arial"/>
              </a:rPr>
            </a:br>
            <a:r>
              <a:rPr lang="en-GB" sz="1800" dirty="0">
                <a:solidFill>
                  <a:srgbClr val="000000"/>
                </a:solidFill>
                <a:latin typeface="Arial"/>
                <a:ea typeface="Arial"/>
                <a:cs typeface="Arial"/>
                <a:sym typeface="Arial"/>
              </a:rPr>
              <a:t>be made?</a:t>
            </a:r>
          </a:p>
          <a:p>
            <a:pPr marL="438150" indent="-285750">
              <a:spcBef>
                <a:spcPts val="0"/>
              </a:spcBef>
              <a:buSzPct val="70000"/>
              <a:buFont typeface="Arial" panose="020B0604020202020204" pitchFamily="34" charset="0"/>
              <a:buChar char="•"/>
            </a:pPr>
            <a:endParaRPr lang="en-GB" sz="1800" dirty="0">
              <a:solidFill>
                <a:srgbClr val="000000"/>
              </a:solidFill>
              <a:latin typeface="Arial"/>
              <a:ea typeface="Arial"/>
              <a:cs typeface="Arial"/>
              <a:sym typeface="Arial"/>
            </a:endParaRPr>
          </a:p>
          <a:p>
            <a:pPr marL="438150" indent="-285750">
              <a:spcBef>
                <a:spcPts val="0"/>
              </a:spcBef>
              <a:buSzPct val="70000"/>
              <a:buFont typeface="Arial" panose="020B0604020202020204" pitchFamily="34" charset="0"/>
              <a:buChar char="•"/>
            </a:pPr>
            <a:r>
              <a:rPr lang="en-GB" sz="1800" dirty="0"/>
              <a:t>How might each</a:t>
            </a:r>
            <a:r>
              <a:rPr lang="en-GB" sz="1800" dirty="0">
                <a:solidFill>
                  <a:srgbClr val="000000"/>
                </a:solidFill>
                <a:latin typeface="Arial"/>
                <a:ea typeface="Arial"/>
                <a:cs typeface="Arial"/>
                <a:sym typeface="Arial"/>
              </a:rPr>
              <a:t> </a:t>
            </a:r>
            <a:r>
              <a:rPr lang="en-GB" sz="1800" b="1" dirty="0">
                <a:solidFill>
                  <a:srgbClr val="000000"/>
                </a:solidFill>
                <a:latin typeface="Arial"/>
                <a:ea typeface="Arial"/>
                <a:cs typeface="Arial"/>
                <a:sym typeface="Arial"/>
              </a:rPr>
              <a:t>emerging technolog</a:t>
            </a:r>
            <a:r>
              <a:rPr lang="en-GB" sz="1800" b="1" dirty="0"/>
              <a:t>y</a:t>
            </a:r>
            <a:r>
              <a:rPr lang="en-GB" sz="1800" dirty="0"/>
              <a:t> help in the design and manufacture of the limb?</a:t>
            </a:r>
            <a:endParaRPr lang="en-GB" sz="1800" dirty="0">
              <a:solidFill>
                <a:srgbClr val="000000"/>
              </a:solidFill>
              <a:latin typeface="Arial"/>
              <a:ea typeface="Arial"/>
              <a:cs typeface="Arial"/>
              <a:sym typeface="Arial"/>
            </a:endParaRPr>
          </a:p>
          <a:p>
            <a:pPr marL="438150" lvl="0" indent="-285750">
              <a:spcBef>
                <a:spcPts val="0"/>
              </a:spcBef>
              <a:buSzPct val="70000"/>
              <a:buFont typeface="Arial" panose="020B0604020202020204" pitchFamily="34" charset="0"/>
              <a:buChar char="•"/>
            </a:pPr>
            <a:endParaRPr lang="en-GB" sz="1800" dirty="0"/>
          </a:p>
          <a:p>
            <a:pPr marL="438150" lvl="0" indent="-285750">
              <a:spcBef>
                <a:spcPts val="0"/>
              </a:spcBef>
              <a:buSzPct val="70000"/>
              <a:buFont typeface="Arial" panose="020B0604020202020204" pitchFamily="34" charset="0"/>
              <a:buChar char="•"/>
            </a:pPr>
            <a:r>
              <a:rPr lang="en-GB" sz="1800" dirty="0"/>
              <a:t>What </a:t>
            </a:r>
            <a:r>
              <a:rPr lang="en-GB" sz="1800" b="1" dirty="0"/>
              <a:t>collaborations</a:t>
            </a:r>
            <a:r>
              <a:rPr lang="en-GB" sz="1800" dirty="0"/>
              <a:t> </a:t>
            </a:r>
            <a:br>
              <a:rPr lang="en-GB" sz="1800" dirty="0"/>
            </a:br>
            <a:r>
              <a:rPr lang="en-GB" sz="1800" dirty="0"/>
              <a:t>make this limb possible?</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r>
              <a:rPr lang="en-GB" sz="1800" dirty="0"/>
              <a:t>What </a:t>
            </a:r>
            <a:r>
              <a:rPr lang="en-GB" sz="1800" b="1" dirty="0"/>
              <a:t>key ideas </a:t>
            </a:r>
            <a:r>
              <a:rPr lang="en-GB" sz="1800" dirty="0"/>
              <a:t>have </a:t>
            </a:r>
            <a:br>
              <a:rPr lang="en-GB" sz="1800" dirty="0"/>
            </a:br>
            <a:r>
              <a:rPr lang="en-GB" sz="1800" dirty="0"/>
              <a:t>been brought together?</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r>
              <a:rPr lang="en-GB" sz="1800" dirty="0"/>
              <a:t>What </a:t>
            </a:r>
            <a:r>
              <a:rPr lang="en-GB" sz="1800" b="1" dirty="0"/>
              <a:t>value</a:t>
            </a:r>
            <a:r>
              <a:rPr lang="en-GB" sz="1800" dirty="0"/>
              <a:t> does the </a:t>
            </a:r>
            <a:br>
              <a:rPr lang="en-GB" sz="1800" dirty="0"/>
            </a:br>
            <a:r>
              <a:rPr lang="en-GB" sz="1800" dirty="0"/>
              <a:t>limb create?</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endParaRPr lang="en-GB" sz="1800" dirty="0">
              <a:solidFill>
                <a:srgbClr val="000000"/>
              </a:solidFill>
              <a:latin typeface="Arial"/>
              <a:ea typeface="Arial"/>
              <a:cs typeface="Arial"/>
              <a:sym typeface="Arial"/>
            </a:endParaRP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endParaRPr lang="en-GB" sz="1800" dirty="0"/>
          </a:p>
          <a:p>
            <a:pPr marL="438150" lvl="0" indent="-285750">
              <a:spcBef>
                <a:spcPts val="0"/>
              </a:spcBef>
              <a:buSzPct val="70000"/>
              <a:buFont typeface="Arial" panose="020B0604020202020204" pitchFamily="34" charset="0"/>
              <a:buChar char="•"/>
            </a:pPr>
            <a:endParaRPr lang="en-GB" sz="1800" dirty="0"/>
          </a:p>
        </p:txBody>
      </p:sp>
      <p:sp>
        <p:nvSpPr>
          <p:cNvPr id="37" name="Title 1">
            <a:extLst>
              <a:ext uri="{FF2B5EF4-FFF2-40B4-BE49-F238E27FC236}">
                <a16:creationId xmlns:a16="http://schemas.microsoft.com/office/drawing/2014/main" id="{8D363023-267A-CE23-14E6-DA2FC5052A5F}"/>
              </a:ext>
            </a:extLst>
          </p:cNvPr>
          <p:cNvSpPr txBox="1">
            <a:spLocks/>
          </p:cNvSpPr>
          <p:nvPr/>
        </p:nvSpPr>
        <p:spPr>
          <a:xfrm>
            <a:off x="413457" y="1446213"/>
            <a:ext cx="11735000" cy="727075"/>
          </a:xfrm>
          <a:prstGeom prst="rect">
            <a:avLst/>
          </a:prstGeom>
        </p:spPr>
        <p:txBody>
          <a:bodyPr vert="horz" lIns="90000" tIns="45720" rIns="91440" bIns="45720" rtlCol="0" anchor="t">
            <a:no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GB" dirty="0"/>
              <a:t>Emerging technologies and manufacturing</a:t>
            </a:r>
            <a:endParaRPr lang="en-US" dirty="0"/>
          </a:p>
        </p:txBody>
      </p:sp>
      <p:sp>
        <p:nvSpPr>
          <p:cNvPr id="38" name="Text Placeholder 18">
            <a:extLst>
              <a:ext uri="{FF2B5EF4-FFF2-40B4-BE49-F238E27FC236}">
                <a16:creationId xmlns:a16="http://schemas.microsoft.com/office/drawing/2014/main" id="{76CD4061-90EC-F367-7F54-75BBE5FCB10C}"/>
              </a:ext>
            </a:extLst>
          </p:cNvPr>
          <p:cNvSpPr txBox="1">
            <a:spLocks/>
          </p:cNvSpPr>
          <p:nvPr/>
        </p:nvSpPr>
        <p:spPr>
          <a:xfrm>
            <a:off x="411064" y="2310406"/>
            <a:ext cx="9549426" cy="776976"/>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pPr>
            <a:r>
              <a:rPr lang="en-GB" sz="2000" dirty="0"/>
              <a:t>Many innovations and emerging technologies have made it possible to 3D print artificial limbs that the user can control using their muscles or nerve endings.</a:t>
            </a:r>
          </a:p>
          <a:p>
            <a:pPr>
              <a:lnSpc>
                <a:spcPct val="100000"/>
              </a:lnSpc>
            </a:pPr>
            <a:endParaRPr lang="en-US" sz="2000" dirty="0"/>
          </a:p>
        </p:txBody>
      </p:sp>
      <p:cxnSp>
        <p:nvCxnSpPr>
          <p:cNvPr id="53" name="Straight Arrow Connector 52">
            <a:extLst>
              <a:ext uri="{FF2B5EF4-FFF2-40B4-BE49-F238E27FC236}">
                <a16:creationId xmlns:a16="http://schemas.microsoft.com/office/drawing/2014/main" id="{751F2C1E-24F3-909B-59EA-E4E7CE3D86AC}"/>
              </a:ext>
            </a:extLst>
          </p:cNvPr>
          <p:cNvCxnSpPr>
            <a:cxnSpLocks/>
          </p:cNvCxnSpPr>
          <p:nvPr/>
        </p:nvCxnSpPr>
        <p:spPr>
          <a:xfrm>
            <a:off x="3655892" y="5743978"/>
            <a:ext cx="14055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9D82BE1-2DDF-8554-8B7E-2175432FE7A7}"/>
              </a:ext>
            </a:extLst>
          </p:cNvPr>
          <p:cNvSpPr txBox="1"/>
          <p:nvPr/>
        </p:nvSpPr>
        <p:spPr>
          <a:xfrm>
            <a:off x="1316182" y="3435927"/>
            <a:ext cx="184731" cy="369332"/>
          </a:xfrm>
          <a:prstGeom prst="rect">
            <a:avLst/>
          </a:prstGeom>
          <a:noFill/>
        </p:spPr>
        <p:txBody>
          <a:bodyPr wrap="none" rtlCol="0">
            <a:spAutoFit/>
          </a:bodyPr>
          <a:lstStyle/>
          <a:p>
            <a:endParaRPr lang="en-US" dirty="0"/>
          </a:p>
        </p:txBody>
      </p:sp>
      <p:pic>
        <p:nvPicPr>
          <p:cNvPr id="77" name="Content Placeholder 16">
            <a:extLst>
              <a:ext uri="{FF2B5EF4-FFF2-40B4-BE49-F238E27FC236}">
                <a16:creationId xmlns:a16="http://schemas.microsoft.com/office/drawing/2014/main" id="{A7B8E27D-3E84-4219-6D78-9BCB6DCCC9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04" t="-20632" r="-24704" b="-19577"/>
          <a:stretch/>
        </p:blipFill>
        <p:spPr>
          <a:xfrm>
            <a:off x="12690502" y="2328694"/>
            <a:ext cx="973859" cy="944346"/>
          </a:xfrm>
          <a:prstGeom prst="heptagon">
            <a:avLst/>
          </a:prstGeom>
          <a:solidFill>
            <a:srgbClr val="ECECED"/>
          </a:solidFill>
          <a:ln w="28575">
            <a:solidFill>
              <a:srgbClr val="24D6D1"/>
            </a:solidFill>
          </a:ln>
        </p:spPr>
      </p:pic>
      <p:pic>
        <p:nvPicPr>
          <p:cNvPr id="3" name="Picture Placeholder 25">
            <a:extLst>
              <a:ext uri="{FF2B5EF4-FFF2-40B4-BE49-F238E27FC236}">
                <a16:creationId xmlns:a16="http://schemas.microsoft.com/office/drawing/2014/main" id="{7E5AAEA1-18FB-23DB-0CEE-470A3B1EDD5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56656" y="4162748"/>
            <a:ext cx="3201305" cy="3126627"/>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10" name="Picture 9">
            <a:extLst>
              <a:ext uri="{FF2B5EF4-FFF2-40B4-BE49-F238E27FC236}">
                <a16:creationId xmlns:a16="http://schemas.microsoft.com/office/drawing/2014/main" id="{AD4069CD-663F-BF64-18D8-BF1AF3B6323F}"/>
              </a:ext>
            </a:extLst>
          </p:cNvPr>
          <p:cNvPicPr>
            <a:picLocks noChangeAspect="1"/>
          </p:cNvPicPr>
          <p:nvPr/>
        </p:nvPicPr>
        <p:blipFill>
          <a:blip r:embed="rId5"/>
          <a:stretch>
            <a:fillRect/>
          </a:stretch>
        </p:blipFill>
        <p:spPr>
          <a:xfrm>
            <a:off x="5456555" y="4082003"/>
            <a:ext cx="3401508" cy="3323949"/>
          </a:xfrm>
          <a:prstGeom prst="rect">
            <a:avLst/>
          </a:prstGeom>
        </p:spPr>
      </p:pic>
      <p:sp>
        <p:nvSpPr>
          <p:cNvPr id="11" name="TextBox 10">
            <a:extLst>
              <a:ext uri="{FF2B5EF4-FFF2-40B4-BE49-F238E27FC236}">
                <a16:creationId xmlns:a16="http://schemas.microsoft.com/office/drawing/2014/main" id="{4F86603D-C9DC-EC94-18BF-9AD2CAE6BDA1}"/>
              </a:ext>
            </a:extLst>
          </p:cNvPr>
          <p:cNvSpPr txBox="1"/>
          <p:nvPr/>
        </p:nvSpPr>
        <p:spPr>
          <a:xfrm>
            <a:off x="1137506" y="4420711"/>
            <a:ext cx="1610507" cy="430887"/>
          </a:xfrm>
          <a:prstGeom prst="rect">
            <a:avLst/>
          </a:prstGeom>
          <a:noFill/>
        </p:spPr>
        <p:txBody>
          <a:bodyPr wrap="square">
            <a:spAutoFit/>
          </a:bodyPr>
          <a:lstStyle/>
          <a:p>
            <a:pPr lvl="0">
              <a:lnSpc>
                <a:spcPct val="100000"/>
              </a:lnSpc>
              <a:spcBef>
                <a:spcPts val="0"/>
              </a:spcBef>
              <a:spcAft>
                <a:spcPts val="600"/>
              </a:spcAft>
            </a:pPr>
            <a:r>
              <a:rPr lang="en-GB" sz="2200" b="1" dirty="0">
                <a:latin typeface="Arial" panose="020B0604020202020204" pitchFamily="34" charset="0"/>
                <a:cs typeface="Arial" panose="020B0604020202020204" pitchFamily="34" charset="0"/>
              </a:rPr>
              <a:t>Materials</a:t>
            </a:r>
          </a:p>
        </p:txBody>
      </p:sp>
      <p:sp>
        <p:nvSpPr>
          <p:cNvPr id="13" name="TextBox 12">
            <a:extLst>
              <a:ext uri="{FF2B5EF4-FFF2-40B4-BE49-F238E27FC236}">
                <a16:creationId xmlns:a16="http://schemas.microsoft.com/office/drawing/2014/main" id="{0D1237B7-9CB6-EB6D-E540-D80E6E3D06D0}"/>
              </a:ext>
            </a:extLst>
          </p:cNvPr>
          <p:cNvSpPr txBox="1"/>
          <p:nvPr/>
        </p:nvSpPr>
        <p:spPr>
          <a:xfrm>
            <a:off x="1137507" y="5510619"/>
            <a:ext cx="1610507" cy="430887"/>
          </a:xfrm>
          <a:prstGeom prst="rect">
            <a:avLst/>
          </a:prstGeom>
          <a:noFill/>
        </p:spPr>
        <p:txBody>
          <a:bodyPr wrap="square">
            <a:spAutoFit/>
          </a:bodyPr>
          <a:lstStyle/>
          <a:p>
            <a:r>
              <a:rPr lang="en-GB" sz="2200" b="1" dirty="0">
                <a:solidFill>
                  <a:srgbClr val="000000"/>
                </a:solidFill>
                <a:latin typeface="Arial" panose="020B0604020202020204" pitchFamily="34" charset="0"/>
                <a:cs typeface="Arial" panose="020B0604020202020204" pitchFamily="34" charset="0"/>
              </a:rPr>
              <a:t>Processes</a:t>
            </a:r>
            <a:endParaRPr lang="en-US" sz="2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F061F31-7C14-ADD7-1311-6747D714E3CB}"/>
              </a:ext>
            </a:extLst>
          </p:cNvPr>
          <p:cNvSpPr txBox="1"/>
          <p:nvPr/>
        </p:nvSpPr>
        <p:spPr>
          <a:xfrm>
            <a:off x="1137506" y="6600527"/>
            <a:ext cx="3556122" cy="769441"/>
          </a:xfrm>
          <a:prstGeom prst="rect">
            <a:avLst/>
          </a:prstGeom>
          <a:noFill/>
        </p:spPr>
        <p:txBody>
          <a:bodyPr wrap="square">
            <a:spAutoFit/>
          </a:bodyPr>
          <a:lstStyle/>
          <a:p>
            <a:pPr lvl="0">
              <a:lnSpc>
                <a:spcPct val="100000"/>
              </a:lnSpc>
              <a:spcBef>
                <a:spcPts val="0"/>
              </a:spcBef>
              <a:buClr>
                <a:srgbClr val="000000"/>
              </a:buClr>
              <a:buSzPts val="1400"/>
            </a:pPr>
            <a:r>
              <a:rPr lang="en-GB" sz="2200" b="1" dirty="0">
                <a:latin typeface="Arial" panose="020B0604020202020204" pitchFamily="34" charset="0"/>
                <a:cs typeface="Arial" panose="020B0604020202020204" pitchFamily="34" charset="0"/>
              </a:rPr>
              <a:t>Emerging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t</a:t>
            </a:r>
            <a:r>
              <a:rPr lang="en-GB" sz="2200" b="1" dirty="0">
                <a:solidFill>
                  <a:srgbClr val="000000"/>
                </a:solidFill>
                <a:latin typeface="Arial" panose="020B0604020202020204" pitchFamily="34" charset="0"/>
                <a:cs typeface="Arial" panose="020B0604020202020204" pitchFamily="34" charset="0"/>
              </a:rPr>
              <a:t>echnologies</a:t>
            </a:r>
          </a:p>
        </p:txBody>
      </p:sp>
      <p:cxnSp>
        <p:nvCxnSpPr>
          <p:cNvPr id="16" name="Straight Connector 15">
            <a:extLst>
              <a:ext uri="{FF2B5EF4-FFF2-40B4-BE49-F238E27FC236}">
                <a16:creationId xmlns:a16="http://schemas.microsoft.com/office/drawing/2014/main" id="{032FF5B0-18D7-B582-C5B5-704BB51E56FF}"/>
              </a:ext>
            </a:extLst>
          </p:cNvPr>
          <p:cNvCxnSpPr>
            <a:cxnSpLocks/>
          </p:cNvCxnSpPr>
          <p:nvPr/>
        </p:nvCxnSpPr>
        <p:spPr>
          <a:xfrm flipV="1">
            <a:off x="3683216" y="4623515"/>
            <a:ext cx="0" cy="2343956"/>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0819DA-DA18-4F05-F245-20114CF75350}"/>
              </a:ext>
            </a:extLst>
          </p:cNvPr>
          <p:cNvCxnSpPr>
            <a:cxnSpLocks/>
          </p:cNvCxnSpPr>
          <p:nvPr/>
        </p:nvCxnSpPr>
        <p:spPr>
          <a:xfrm>
            <a:off x="3220085" y="4623515"/>
            <a:ext cx="435807"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006456F-7423-3D88-FE2A-B7E62B51C7DD}"/>
              </a:ext>
            </a:extLst>
          </p:cNvPr>
          <p:cNvCxnSpPr>
            <a:cxnSpLocks/>
          </p:cNvCxnSpPr>
          <p:nvPr/>
        </p:nvCxnSpPr>
        <p:spPr>
          <a:xfrm>
            <a:off x="3220085" y="5743978"/>
            <a:ext cx="435807"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DF1754-817C-0BB7-1DBF-54EA7771A0EF}"/>
              </a:ext>
            </a:extLst>
          </p:cNvPr>
          <p:cNvCxnSpPr>
            <a:cxnSpLocks/>
          </p:cNvCxnSpPr>
          <p:nvPr/>
        </p:nvCxnSpPr>
        <p:spPr>
          <a:xfrm>
            <a:off x="3220085" y="6967471"/>
            <a:ext cx="435807"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DA89D95-3043-1312-9017-287C2B3B451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14</a:t>
            </a:fld>
            <a:endParaRPr lang="en-US" b="0" dirty="0">
              <a:solidFill>
                <a:schemeClr val="tx1"/>
              </a:solidFill>
            </a:endParaRPr>
          </a:p>
        </p:txBody>
      </p:sp>
      <p:sp>
        <p:nvSpPr>
          <p:cNvPr id="8" name="Footer Placeholder 3">
            <a:extLst>
              <a:ext uri="{FF2B5EF4-FFF2-40B4-BE49-F238E27FC236}">
                <a16:creationId xmlns:a16="http://schemas.microsoft.com/office/drawing/2014/main" id="{34926E54-B1B6-6807-5B41-531EAC062580}"/>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4" name="Picture 3">
            <a:extLst>
              <a:ext uri="{FF2B5EF4-FFF2-40B4-BE49-F238E27FC236}">
                <a16:creationId xmlns:a16="http://schemas.microsoft.com/office/drawing/2014/main" id="{55EBE53E-6C06-6976-1E85-EFBCFD2B1939}"/>
              </a:ext>
            </a:extLst>
          </p:cNvPr>
          <p:cNvPicPr>
            <a:picLocks noChangeAspect="1"/>
          </p:cNvPicPr>
          <p:nvPr/>
        </p:nvPicPr>
        <p:blipFill>
          <a:blip r:embed="rId6"/>
          <a:stretch>
            <a:fillRect/>
          </a:stretch>
        </p:blipFill>
        <p:spPr>
          <a:xfrm>
            <a:off x="3451843" y="249806"/>
            <a:ext cx="941673" cy="917833"/>
          </a:xfrm>
          <a:prstGeom prst="rect">
            <a:avLst/>
          </a:prstGeom>
        </p:spPr>
      </p:pic>
      <p:sp>
        <p:nvSpPr>
          <p:cNvPr id="6" name="Google Shape;539;p3">
            <a:extLst>
              <a:ext uri="{FF2B5EF4-FFF2-40B4-BE49-F238E27FC236}">
                <a16:creationId xmlns:a16="http://schemas.microsoft.com/office/drawing/2014/main" id="{72FE148C-B09F-3C2B-170C-B99AB2C85001}"/>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33054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D363023-267A-CE23-14E6-DA2FC5052A5F}"/>
              </a:ext>
            </a:extLst>
          </p:cNvPr>
          <p:cNvSpPr txBox="1">
            <a:spLocks/>
          </p:cNvSpPr>
          <p:nvPr/>
        </p:nvSpPr>
        <p:spPr>
          <a:xfrm>
            <a:off x="413457" y="1446213"/>
            <a:ext cx="11735000" cy="727075"/>
          </a:xfrm>
          <a:prstGeom prst="rect">
            <a:avLst/>
          </a:prstGeom>
        </p:spPr>
        <p:txBody>
          <a:bodyPr vert="horz" lIns="90000" tIns="45720" rIns="91440" bIns="45720" rtlCol="0" anchor="t">
            <a:no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GB" dirty="0"/>
              <a:t>Emerging technologies and manufacturing</a:t>
            </a:r>
            <a:endParaRPr lang="en-US" dirty="0"/>
          </a:p>
        </p:txBody>
      </p:sp>
      <p:sp>
        <p:nvSpPr>
          <p:cNvPr id="63" name="TextBox 62">
            <a:extLst>
              <a:ext uri="{FF2B5EF4-FFF2-40B4-BE49-F238E27FC236}">
                <a16:creationId xmlns:a16="http://schemas.microsoft.com/office/drawing/2014/main" id="{E9D82BE1-2DDF-8554-8B7E-2175432FE7A7}"/>
              </a:ext>
            </a:extLst>
          </p:cNvPr>
          <p:cNvSpPr txBox="1"/>
          <p:nvPr/>
        </p:nvSpPr>
        <p:spPr>
          <a:xfrm>
            <a:off x="1316182" y="3435927"/>
            <a:ext cx="184731" cy="369332"/>
          </a:xfrm>
          <a:prstGeom prst="rect">
            <a:avLst/>
          </a:prstGeom>
          <a:noFill/>
        </p:spPr>
        <p:txBody>
          <a:bodyPr wrap="none" rtlCol="0">
            <a:spAutoFit/>
          </a:bodyPr>
          <a:lstStyle/>
          <a:p>
            <a:endParaRPr lang="en-US" dirty="0"/>
          </a:p>
        </p:txBody>
      </p:sp>
      <p:sp>
        <p:nvSpPr>
          <p:cNvPr id="2" name="Content Placeholder 11">
            <a:extLst>
              <a:ext uri="{FF2B5EF4-FFF2-40B4-BE49-F238E27FC236}">
                <a16:creationId xmlns:a16="http://schemas.microsoft.com/office/drawing/2014/main" id="{65739D52-1541-8944-5EFF-2448CA9A10DF}"/>
              </a:ext>
            </a:extLst>
          </p:cNvPr>
          <p:cNvSpPr txBox="1">
            <a:spLocks/>
          </p:cNvSpPr>
          <p:nvPr/>
        </p:nvSpPr>
        <p:spPr>
          <a:xfrm>
            <a:off x="565857" y="2583805"/>
            <a:ext cx="9146179" cy="5904950"/>
          </a:xfrm>
          <a:prstGeom prst="rect">
            <a:avLst/>
          </a:prstGeom>
          <a:ln w="28575">
            <a:gradFill flip="none" rotWithShape="1">
              <a:gsLst>
                <a:gs pos="17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pPr>
            <a:endParaRPr lang="en-GB" sz="1800" dirty="0"/>
          </a:p>
          <a:p>
            <a:pPr lvl="0">
              <a:lnSpc>
                <a:spcPct val="100000"/>
              </a:lnSpc>
              <a:spcBef>
                <a:spcPts val="0"/>
              </a:spcBef>
            </a:pPr>
            <a:endParaRPr lang="en-GB" sz="1800" dirty="0"/>
          </a:p>
          <a:p>
            <a:pPr lvl="0">
              <a:spcBef>
                <a:spcPts val="0"/>
              </a:spcBef>
            </a:pPr>
            <a:endParaRPr lang="en-GB" sz="1800" dirty="0"/>
          </a:p>
          <a:p>
            <a:pPr lvl="0">
              <a:spcBef>
                <a:spcPts val="0"/>
              </a:spcBef>
            </a:pPr>
            <a:endParaRPr lang="en-GB" sz="1800" dirty="0"/>
          </a:p>
          <a:p>
            <a:pPr lvl="0">
              <a:spcBef>
                <a:spcPts val="0"/>
              </a:spcBef>
              <a:buSzPts val="1200"/>
            </a:pPr>
            <a:endParaRPr lang="en-GB" sz="1800" dirty="0"/>
          </a:p>
          <a:p>
            <a:pPr lvl="0">
              <a:spcBef>
                <a:spcPts val="0"/>
              </a:spcBef>
              <a:buSzPts val="1200"/>
            </a:pPr>
            <a:endParaRPr lang="en-GB" sz="1800" dirty="0"/>
          </a:p>
        </p:txBody>
      </p:sp>
      <p:sp>
        <p:nvSpPr>
          <p:cNvPr id="8" name="TextBox 7">
            <a:extLst>
              <a:ext uri="{FF2B5EF4-FFF2-40B4-BE49-F238E27FC236}">
                <a16:creationId xmlns:a16="http://schemas.microsoft.com/office/drawing/2014/main" id="{AE84CE2D-93AA-FA92-DAA9-4C91C458A904}"/>
              </a:ext>
            </a:extLst>
          </p:cNvPr>
          <p:cNvSpPr txBox="1"/>
          <p:nvPr/>
        </p:nvSpPr>
        <p:spPr>
          <a:xfrm>
            <a:off x="5353692" y="2856084"/>
            <a:ext cx="4496890" cy="5663089"/>
          </a:xfrm>
          <a:prstGeom prst="rect">
            <a:avLst/>
          </a:prstGeom>
          <a:noFill/>
        </p:spPr>
        <p:txBody>
          <a:bodyPr wrap="square">
            <a:spAutoFit/>
          </a:bodyPr>
          <a:lstStyle/>
          <a:p>
            <a:pPr lvl="0">
              <a:lnSpc>
                <a:spcPct val="100000"/>
              </a:lnSpc>
              <a:spcBef>
                <a:spcPts val="0"/>
              </a:spcBef>
              <a:spcAft>
                <a:spcPts val="600"/>
              </a:spcAft>
              <a:buSzPts val="1200"/>
            </a:pPr>
            <a:r>
              <a:rPr lang="en-GB" sz="1800" b="1" dirty="0">
                <a:latin typeface="Arial" panose="020B0604020202020204" pitchFamily="34" charset="0"/>
                <a:cs typeface="Arial" panose="020B0604020202020204" pitchFamily="34" charset="0"/>
              </a:rPr>
              <a:t>Collaborations</a:t>
            </a:r>
          </a:p>
          <a:p>
            <a:pPr lvl="0">
              <a:lnSpc>
                <a:spcPct val="100000"/>
              </a:lnSpc>
              <a:spcBef>
                <a:spcPts val="0"/>
              </a:spcBef>
            </a:pPr>
            <a:r>
              <a:rPr lang="en-GB" sz="1800" dirty="0">
                <a:latin typeface="Arial" panose="020B0604020202020204" pitchFamily="34" charset="0"/>
                <a:cs typeface="Arial" panose="020B0604020202020204" pitchFamily="34" charset="0"/>
              </a:rPr>
              <a:t>Materials engineer</a:t>
            </a:r>
          </a:p>
          <a:p>
            <a:pPr lvl="0">
              <a:lnSpc>
                <a:spcPct val="100000"/>
              </a:lnSpc>
              <a:spcBef>
                <a:spcPts val="0"/>
              </a:spcBef>
            </a:pPr>
            <a:r>
              <a:rPr lang="en-GB" sz="1800" dirty="0">
                <a:latin typeface="Arial" panose="020B0604020202020204" pitchFamily="34" charset="0"/>
                <a:cs typeface="Arial" panose="020B0604020202020204" pitchFamily="34" charset="0"/>
              </a:rPr>
              <a:t>Design engineer</a:t>
            </a:r>
          </a:p>
          <a:p>
            <a:pPr lvl="0">
              <a:lnSpc>
                <a:spcPct val="100000"/>
              </a:lnSpc>
              <a:spcBef>
                <a:spcPts val="0"/>
              </a:spcBef>
            </a:pPr>
            <a:r>
              <a:rPr lang="en-GB" sz="1800" dirty="0">
                <a:latin typeface="Arial" panose="020B0604020202020204" pitchFamily="34" charset="0"/>
                <a:cs typeface="Arial" panose="020B0604020202020204" pitchFamily="34" charset="0"/>
              </a:rPr>
              <a:t>Prosthetic healthcare</a:t>
            </a:r>
          </a:p>
          <a:p>
            <a:pPr lvl="0">
              <a:lnSpc>
                <a:spcPct val="100000"/>
              </a:lnSpc>
              <a:spcBef>
                <a:spcPts val="0"/>
              </a:spcBef>
            </a:pPr>
            <a:r>
              <a:rPr lang="en-GB" sz="1800" dirty="0">
                <a:latin typeface="Arial" panose="020B0604020202020204" pitchFamily="34" charset="0"/>
                <a:cs typeface="Arial" panose="020B0604020202020204" pitchFamily="34" charset="0"/>
              </a:rPr>
              <a:t>Electronics/control engineers</a:t>
            </a:r>
          </a:p>
          <a:p>
            <a:pPr lvl="0">
              <a:lnSpc>
                <a:spcPct val="100000"/>
              </a:lnSpc>
              <a:spcBef>
                <a:spcPts val="0"/>
              </a:spcBef>
            </a:pPr>
            <a:r>
              <a:rPr lang="en-GB" sz="1800" dirty="0">
                <a:latin typeface="Arial" panose="020B0604020202020204" pitchFamily="34" charset="0"/>
                <a:cs typeface="Arial" panose="020B0604020202020204" pitchFamily="34" charset="0"/>
              </a:rPr>
              <a:t>Manufacturing process specialists</a:t>
            </a:r>
          </a:p>
          <a:p>
            <a:pPr lvl="0">
              <a:lnSpc>
                <a:spcPct val="100000"/>
              </a:lnSpc>
              <a:spcBef>
                <a:spcPts val="0"/>
              </a:spcBef>
            </a:pPr>
            <a:endParaRPr lang="en-GB" sz="1800"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r>
              <a:rPr lang="en-GB" sz="1800" b="1" dirty="0">
                <a:latin typeface="Arial" panose="020B0604020202020204" pitchFamily="34" charset="0"/>
                <a:cs typeface="Arial" panose="020B0604020202020204" pitchFamily="34" charset="0"/>
              </a:rPr>
              <a:t>Key ideas</a:t>
            </a:r>
          </a:p>
          <a:p>
            <a:pPr lvl="0">
              <a:spcBef>
                <a:spcPts val="0"/>
              </a:spcBef>
            </a:pPr>
            <a:r>
              <a:rPr lang="en-GB" sz="1800" dirty="0">
                <a:latin typeface="Arial" panose="020B0604020202020204" pitchFamily="34" charset="0"/>
                <a:cs typeface="Arial" panose="020B0604020202020204" pitchFamily="34" charset="0"/>
              </a:rPr>
              <a:t>Personalised fit</a:t>
            </a:r>
          </a:p>
          <a:p>
            <a:pPr lvl="0">
              <a:spcBef>
                <a:spcPts val="0"/>
              </a:spcBef>
            </a:pPr>
            <a:r>
              <a:rPr lang="en-GB" sz="1800" dirty="0">
                <a:latin typeface="Arial" panose="020B0604020202020204" pitchFamily="34" charset="0"/>
                <a:cs typeface="Arial" panose="020B0604020202020204" pitchFamily="34" charset="0"/>
              </a:rPr>
              <a:t>Human - machine interfaces</a:t>
            </a:r>
          </a:p>
          <a:p>
            <a:pPr lvl="0">
              <a:lnSpc>
                <a:spcPct val="100000"/>
              </a:lnSpc>
              <a:spcBef>
                <a:spcPts val="0"/>
              </a:spcBef>
              <a:spcAft>
                <a:spcPts val="600"/>
              </a:spcAft>
              <a:buSzPts val="1200"/>
            </a:pPr>
            <a:r>
              <a:rPr lang="en-GB" sz="1800" dirty="0">
                <a:latin typeface="Arial" panose="020B0604020202020204" pitchFamily="34" charset="0"/>
                <a:cs typeface="Arial" panose="020B0604020202020204" pitchFamily="34" charset="0"/>
              </a:rPr>
              <a:t>Biomimicry</a:t>
            </a:r>
          </a:p>
          <a:p>
            <a:pPr>
              <a:spcAft>
                <a:spcPts val="600"/>
              </a:spcAft>
              <a:buSzPts val="1200"/>
            </a:pP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Values</a:t>
            </a:r>
          </a:p>
          <a:p>
            <a:pPr>
              <a:spcAft>
                <a:spcPts val="600"/>
              </a:spcAft>
              <a:buSzPts val="1200"/>
            </a:pPr>
            <a:r>
              <a:rPr lang="en-GB" sz="1800" dirty="0">
                <a:latin typeface="Arial" panose="020B0604020202020204" pitchFamily="34" charset="0"/>
                <a:cs typeface="Arial" panose="020B0604020202020204" pitchFamily="34" charset="0"/>
              </a:rPr>
              <a:t>Mobility</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Independence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Contribution to family life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Earning potential</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Psychological wellbeing</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9" name="Text Placeholder 29">
            <a:extLst>
              <a:ext uri="{FF2B5EF4-FFF2-40B4-BE49-F238E27FC236}">
                <a16:creationId xmlns:a16="http://schemas.microsoft.com/office/drawing/2014/main" id="{80EF0631-1DF6-3EE0-F7AA-4CD6B34E2601}"/>
              </a:ext>
            </a:extLst>
          </p:cNvPr>
          <p:cNvSpPr txBox="1">
            <a:spLocks/>
          </p:cNvSpPr>
          <p:nvPr/>
        </p:nvSpPr>
        <p:spPr>
          <a:xfrm>
            <a:off x="9941678" y="2422684"/>
            <a:ext cx="5750053" cy="727075"/>
          </a:xfrm>
          <a:prstGeom prst="rect">
            <a:avLst/>
          </a:prstGeom>
        </p:spPr>
        <p:txBody>
          <a:bodyPr bIns="108000" anchor="b">
            <a:norm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pPr>
            <a:r>
              <a:rPr lang="en-GB" sz="1800" dirty="0"/>
              <a:t>Despite their extraordinary benefits, prosthetic limbs have a limited lifespan, especially for younger users.</a:t>
            </a:r>
          </a:p>
        </p:txBody>
      </p:sp>
      <p:sp>
        <p:nvSpPr>
          <p:cNvPr id="11" name="Content Placeholder 11">
            <a:extLst>
              <a:ext uri="{FF2B5EF4-FFF2-40B4-BE49-F238E27FC236}">
                <a16:creationId xmlns:a16="http://schemas.microsoft.com/office/drawing/2014/main" id="{B03647A5-9D62-23FF-1792-CB7B8D4C57EC}"/>
              </a:ext>
            </a:extLst>
          </p:cNvPr>
          <p:cNvSpPr txBox="1">
            <a:spLocks/>
          </p:cNvSpPr>
          <p:nvPr/>
        </p:nvSpPr>
        <p:spPr>
          <a:xfrm>
            <a:off x="10062627" y="3710167"/>
            <a:ext cx="5167379" cy="1676266"/>
          </a:xfrm>
          <a:prstGeom prst="rect">
            <a:avLst/>
          </a:prstGeom>
          <a:ln w="28575">
            <a:gradFill flip="none" rotWithShape="1">
              <a:gsLst>
                <a:gs pos="18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25450" lvl="0" indent="-285750">
              <a:spcBef>
                <a:spcPts val="0"/>
              </a:spcBef>
              <a:buSzPct val="70000"/>
              <a:buFont typeface="Arial" panose="020B0604020202020204" pitchFamily="34" charset="0"/>
              <a:buChar char="•"/>
            </a:pPr>
            <a:r>
              <a:rPr lang="en-GB" sz="1800" dirty="0"/>
              <a:t>What end-of-life considerations </a:t>
            </a:r>
            <a:br>
              <a:rPr lang="en-GB" sz="1800" dirty="0"/>
            </a:br>
            <a:r>
              <a:rPr lang="en-GB" sz="1800" dirty="0"/>
              <a:t>might the engineers need to consider?</a:t>
            </a:r>
          </a:p>
          <a:p>
            <a:pPr marL="425450" indent="-285750">
              <a:spcBef>
                <a:spcPts val="1200"/>
              </a:spcBef>
              <a:buSzPct val="70000"/>
              <a:buFont typeface="Arial" panose="020B0604020202020204" pitchFamily="34" charset="0"/>
              <a:buChar char="•"/>
            </a:pPr>
            <a:r>
              <a:rPr lang="en-GB" sz="1800" dirty="0"/>
              <a:t>How could you apply the 6Rs of sustainability to a </a:t>
            </a:r>
            <a:r>
              <a:rPr lang="en-GB"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
                  </a:ext>
                </a:extLst>
              </a:rPr>
              <a:t>prosthetic</a:t>
            </a:r>
            <a:r>
              <a:rPr lang="en-GB" sz="1800" dirty="0"/>
              <a:t> limb design?</a:t>
            </a:r>
          </a:p>
          <a:p>
            <a:pPr marL="139700" lvl="0">
              <a:spcBef>
                <a:spcPts val="0"/>
              </a:spcBef>
              <a:buSzPct val="70000"/>
            </a:pPr>
            <a:endParaRPr lang="en-GB" sz="1800" dirty="0"/>
          </a:p>
        </p:txBody>
      </p:sp>
      <p:pic>
        <p:nvPicPr>
          <p:cNvPr id="14" name="Content Placeholder 16">
            <a:extLst>
              <a:ext uri="{FF2B5EF4-FFF2-40B4-BE49-F238E27FC236}">
                <a16:creationId xmlns:a16="http://schemas.microsoft.com/office/drawing/2014/main" id="{AC4A2E32-9556-DFAE-228E-C92804CC46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9589" t="-31579" r="-34276" b="-31579"/>
          <a:stretch/>
        </p:blipFill>
        <p:spPr>
          <a:xfrm>
            <a:off x="14067990" y="3172520"/>
            <a:ext cx="873416" cy="846947"/>
          </a:xfrm>
          <a:prstGeom prst="heptagon">
            <a:avLst/>
          </a:prstGeom>
          <a:solidFill>
            <a:srgbClr val="ECECED"/>
          </a:solidFill>
          <a:ln w="28575">
            <a:solidFill>
              <a:srgbClr val="24D6D1"/>
            </a:solidFill>
          </a:ln>
        </p:spPr>
      </p:pic>
      <p:pic>
        <p:nvPicPr>
          <p:cNvPr id="44" name="Content Placeholder 4">
            <a:extLst>
              <a:ext uri="{FF2B5EF4-FFF2-40B4-BE49-F238E27FC236}">
                <a16:creationId xmlns:a16="http://schemas.microsoft.com/office/drawing/2014/main" id="{AA305499-2B38-BC4A-3FEB-857A53AB15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6979" y="5643041"/>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49" name="Content Placeholder 10">
            <a:extLst>
              <a:ext uri="{FF2B5EF4-FFF2-40B4-BE49-F238E27FC236}">
                <a16:creationId xmlns:a16="http://schemas.microsoft.com/office/drawing/2014/main" id="{6FF6CC04-F26F-A543-4DD3-D6EE0224B1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52731" y="5646873"/>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55" name="Content Placeholder 18">
            <a:extLst>
              <a:ext uri="{FF2B5EF4-FFF2-40B4-BE49-F238E27FC236}">
                <a16:creationId xmlns:a16="http://schemas.microsoft.com/office/drawing/2014/main" id="{48C5D936-2DB4-AD68-B5E7-299ED54C63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73964" y="5662034"/>
            <a:ext cx="792163" cy="776159"/>
          </a:xfrm>
          <a:prstGeom prst="heptagon">
            <a:avLst/>
          </a:prstGeom>
          <a:ln w="28575">
            <a:gradFill flip="none" rotWithShape="1">
              <a:gsLst>
                <a:gs pos="21000">
                  <a:srgbClr val="3DB876"/>
                </a:gs>
                <a:gs pos="100000">
                  <a:srgbClr val="24D6D1"/>
                </a:gs>
              </a:gsLst>
              <a:lin ang="18900000" scaled="1"/>
              <a:tileRect/>
            </a:gradFill>
          </a:ln>
        </p:spPr>
      </p:pic>
      <p:pic>
        <p:nvPicPr>
          <p:cNvPr id="59" name="Content Placeholder 6">
            <a:extLst>
              <a:ext uri="{FF2B5EF4-FFF2-40B4-BE49-F238E27FC236}">
                <a16:creationId xmlns:a16="http://schemas.microsoft.com/office/drawing/2014/main" id="{F7370261-3654-CF99-5470-A7FA9A9FA6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23657" y="7052115"/>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60" name="Content Placeholder 14">
            <a:extLst>
              <a:ext uri="{FF2B5EF4-FFF2-40B4-BE49-F238E27FC236}">
                <a16:creationId xmlns:a16="http://schemas.microsoft.com/office/drawing/2014/main" id="{CA17A13C-CFB0-9E36-E5DF-367542969A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52730" y="7046053"/>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61" name="Content Placeholder 20">
            <a:extLst>
              <a:ext uri="{FF2B5EF4-FFF2-40B4-BE49-F238E27FC236}">
                <a16:creationId xmlns:a16="http://schemas.microsoft.com/office/drawing/2014/main" id="{96995EC3-7F6E-12E0-F497-284BE26D47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881803" y="7085701"/>
            <a:ext cx="792163" cy="776159"/>
          </a:xfrm>
          <a:prstGeom prst="heptagon">
            <a:avLst/>
          </a:prstGeom>
          <a:ln w="28575">
            <a:gradFill flip="none" rotWithShape="1">
              <a:gsLst>
                <a:gs pos="21000">
                  <a:srgbClr val="3DB876"/>
                </a:gs>
                <a:gs pos="100000">
                  <a:srgbClr val="24D6D1"/>
                </a:gs>
              </a:gsLst>
              <a:lin ang="18900000" scaled="1"/>
              <a:tileRect/>
            </a:gradFill>
          </a:ln>
        </p:spPr>
      </p:pic>
      <p:sp>
        <p:nvSpPr>
          <p:cNvPr id="62" name="Text Placeholder 15">
            <a:extLst>
              <a:ext uri="{FF2B5EF4-FFF2-40B4-BE49-F238E27FC236}">
                <a16:creationId xmlns:a16="http://schemas.microsoft.com/office/drawing/2014/main" id="{FC318933-BF3C-AE4B-7F57-BB569750992B}"/>
              </a:ext>
            </a:extLst>
          </p:cNvPr>
          <p:cNvSpPr txBox="1">
            <a:spLocks/>
          </p:cNvSpPr>
          <p:nvPr/>
        </p:nvSpPr>
        <p:spPr>
          <a:xfrm>
            <a:off x="10284519" y="6501914"/>
            <a:ext cx="4673242" cy="258498"/>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Rethink</a:t>
            </a:r>
          </a:p>
        </p:txBody>
      </p:sp>
      <p:sp>
        <p:nvSpPr>
          <p:cNvPr id="64" name="Text Placeholder 35">
            <a:extLst>
              <a:ext uri="{FF2B5EF4-FFF2-40B4-BE49-F238E27FC236}">
                <a16:creationId xmlns:a16="http://schemas.microsoft.com/office/drawing/2014/main" id="{9A081D49-B513-D75F-BB41-D8D32C03BE77}"/>
              </a:ext>
            </a:extLst>
          </p:cNvPr>
          <p:cNvSpPr txBox="1">
            <a:spLocks/>
          </p:cNvSpPr>
          <p:nvPr/>
        </p:nvSpPr>
        <p:spPr>
          <a:xfrm>
            <a:off x="12052829" y="6552777"/>
            <a:ext cx="4673241" cy="258498"/>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Refuse</a:t>
            </a:r>
          </a:p>
        </p:txBody>
      </p:sp>
      <p:sp>
        <p:nvSpPr>
          <p:cNvPr id="65" name="Text Placeholder 36">
            <a:extLst>
              <a:ext uri="{FF2B5EF4-FFF2-40B4-BE49-F238E27FC236}">
                <a16:creationId xmlns:a16="http://schemas.microsoft.com/office/drawing/2014/main" id="{346D58CF-263E-D4ED-127F-E5DD345B4366}"/>
              </a:ext>
            </a:extLst>
          </p:cNvPr>
          <p:cNvSpPr txBox="1">
            <a:spLocks/>
          </p:cNvSpPr>
          <p:nvPr/>
        </p:nvSpPr>
        <p:spPr>
          <a:xfrm>
            <a:off x="12069123" y="7875097"/>
            <a:ext cx="4673240" cy="286441"/>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Repair</a:t>
            </a:r>
          </a:p>
        </p:txBody>
      </p:sp>
      <p:sp>
        <p:nvSpPr>
          <p:cNvPr id="66" name="Text Placeholder 37">
            <a:extLst>
              <a:ext uri="{FF2B5EF4-FFF2-40B4-BE49-F238E27FC236}">
                <a16:creationId xmlns:a16="http://schemas.microsoft.com/office/drawing/2014/main" id="{13CF16B8-44F7-2CA8-9C87-373B41A73C0F}"/>
              </a:ext>
            </a:extLst>
          </p:cNvPr>
          <p:cNvSpPr txBox="1">
            <a:spLocks/>
          </p:cNvSpPr>
          <p:nvPr/>
        </p:nvSpPr>
        <p:spPr>
          <a:xfrm>
            <a:off x="10374703" y="7899765"/>
            <a:ext cx="4673240" cy="274394"/>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Reuse</a:t>
            </a:r>
          </a:p>
        </p:txBody>
      </p:sp>
      <p:sp>
        <p:nvSpPr>
          <p:cNvPr id="70" name="Text Placeholder 22">
            <a:extLst>
              <a:ext uri="{FF2B5EF4-FFF2-40B4-BE49-F238E27FC236}">
                <a16:creationId xmlns:a16="http://schemas.microsoft.com/office/drawing/2014/main" id="{4B39C7DD-C4CF-F43F-CC2B-8734651C9BD7}"/>
              </a:ext>
            </a:extLst>
          </p:cNvPr>
          <p:cNvSpPr txBox="1">
            <a:spLocks/>
          </p:cNvSpPr>
          <p:nvPr/>
        </p:nvSpPr>
        <p:spPr>
          <a:xfrm>
            <a:off x="13737927" y="6586579"/>
            <a:ext cx="4673240" cy="274455"/>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Reduce</a:t>
            </a:r>
          </a:p>
        </p:txBody>
      </p:sp>
      <p:sp>
        <p:nvSpPr>
          <p:cNvPr id="73" name="Text Placeholder 39">
            <a:extLst>
              <a:ext uri="{FF2B5EF4-FFF2-40B4-BE49-F238E27FC236}">
                <a16:creationId xmlns:a16="http://schemas.microsoft.com/office/drawing/2014/main" id="{85298E4F-7478-5376-0277-15B982C262DB}"/>
              </a:ext>
            </a:extLst>
          </p:cNvPr>
          <p:cNvSpPr txBox="1">
            <a:spLocks/>
          </p:cNvSpPr>
          <p:nvPr/>
        </p:nvSpPr>
        <p:spPr>
          <a:xfrm>
            <a:off x="13730958" y="7904170"/>
            <a:ext cx="4673239" cy="285635"/>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Recycle</a:t>
            </a:r>
          </a:p>
        </p:txBody>
      </p:sp>
      <p:sp>
        <p:nvSpPr>
          <p:cNvPr id="4" name="TextBox 3">
            <a:extLst>
              <a:ext uri="{FF2B5EF4-FFF2-40B4-BE49-F238E27FC236}">
                <a16:creationId xmlns:a16="http://schemas.microsoft.com/office/drawing/2014/main" id="{8047EBFC-FC1D-EA99-FD40-268D4D7AEFBA}"/>
              </a:ext>
            </a:extLst>
          </p:cNvPr>
          <p:cNvSpPr txBox="1"/>
          <p:nvPr/>
        </p:nvSpPr>
        <p:spPr>
          <a:xfrm>
            <a:off x="879875" y="2856084"/>
            <a:ext cx="4473817" cy="5586145"/>
          </a:xfrm>
          <a:prstGeom prst="rect">
            <a:avLst/>
          </a:prstGeom>
          <a:noFill/>
        </p:spPr>
        <p:txBody>
          <a:bodyPr wrap="square">
            <a:spAutoFit/>
          </a:bodyPr>
          <a:lstStyle/>
          <a:p>
            <a:pPr lvl="0">
              <a:lnSpc>
                <a:spcPct val="100000"/>
              </a:lnSpc>
              <a:spcBef>
                <a:spcPts val="0"/>
              </a:spcBef>
              <a:spcAft>
                <a:spcPts val="600"/>
              </a:spcAft>
              <a:buSzPts val="1200"/>
            </a:pPr>
            <a:r>
              <a:rPr lang="en-GB" b="1" dirty="0">
                <a:latin typeface="Arial" panose="020B0604020202020204" pitchFamily="34" charset="0"/>
                <a:cs typeface="Arial" panose="020B0604020202020204" pitchFamily="34" charset="0"/>
              </a:rPr>
              <a:t>Materials</a:t>
            </a:r>
          </a:p>
          <a:p>
            <a:pPr lvl="0">
              <a:lnSpc>
                <a:spcPct val="100000"/>
              </a:lnSpc>
              <a:spcBef>
                <a:spcPts val="0"/>
              </a:spcBef>
            </a:pPr>
            <a:r>
              <a:rPr lang="en-GB" dirty="0">
                <a:latin typeface="Arial" panose="020B0604020202020204" pitchFamily="34" charset="0"/>
                <a:cs typeface="Arial" panose="020B0604020202020204" pitchFamily="34" charset="0"/>
              </a:rPr>
              <a:t>ABS or carbon fibre frame</a:t>
            </a:r>
          </a:p>
          <a:p>
            <a:pPr lvl="0">
              <a:lnSpc>
                <a:spcPct val="100000"/>
              </a:lnSpc>
              <a:spcBef>
                <a:spcPts val="0"/>
              </a:spcBef>
            </a:pPr>
            <a:r>
              <a:rPr lang="en-GB" dirty="0">
                <a:latin typeface="Arial" panose="020B0604020202020204" pitchFamily="34" charset="0"/>
                <a:cs typeface="Arial" panose="020B0604020202020204" pitchFamily="34" charset="0"/>
              </a:rPr>
              <a:t>Silicone fingertips</a:t>
            </a:r>
          </a:p>
          <a:p>
            <a:pPr lvl="0">
              <a:lnSpc>
                <a:spcPct val="100000"/>
              </a:lnSpc>
              <a:spcBef>
                <a:spcPts val="0"/>
              </a:spcBef>
            </a:pPr>
            <a:r>
              <a:rPr lang="en-GB" dirty="0">
                <a:latin typeface="Arial" panose="020B0604020202020204" pitchFamily="34" charset="0"/>
                <a:cs typeface="Arial" panose="020B0604020202020204" pitchFamily="34" charset="0"/>
              </a:rPr>
              <a:t>Aluminium or titanium joints</a:t>
            </a:r>
          </a:p>
          <a:p>
            <a:pPr lvl="0">
              <a:lnSpc>
                <a:spcPct val="100000"/>
              </a:lnSpc>
              <a:spcBef>
                <a:spcPts val="0"/>
              </a:spcBef>
            </a:pPr>
            <a:r>
              <a:rPr lang="en-GB" dirty="0">
                <a:latin typeface="Arial" panose="020B0604020202020204" pitchFamily="34" charset="0"/>
                <a:cs typeface="Arial" panose="020B0604020202020204" pitchFamily="34" charset="0"/>
              </a:rPr>
              <a:t>Flexible polymer PCBs</a:t>
            </a:r>
          </a:p>
          <a:p>
            <a:pPr lvl="0">
              <a:lnSpc>
                <a:spcPct val="100000"/>
              </a:lnSpc>
              <a:spcBef>
                <a:spcPts val="0"/>
              </a:spcBef>
            </a:pPr>
            <a:endParaRPr lang="en-GB"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r>
              <a:rPr lang="en-GB" sz="1800" b="1" dirty="0">
                <a:latin typeface="Arial" panose="020B0604020202020204" pitchFamily="34" charset="0"/>
                <a:cs typeface="Arial" panose="020B0604020202020204" pitchFamily="34" charset="0"/>
              </a:rPr>
              <a:t>Processes</a:t>
            </a:r>
          </a:p>
          <a:p>
            <a:pPr lvl="0"/>
            <a:r>
              <a:rPr lang="en-GB" dirty="0">
                <a:latin typeface="Arial" panose="020B0604020202020204" pitchFamily="34" charset="0"/>
                <a:cs typeface="Arial" panose="020B0604020202020204" pitchFamily="34" charset="0"/>
              </a:rPr>
              <a:t>3D printing</a:t>
            </a:r>
          </a:p>
          <a:p>
            <a:pPr lvl="0"/>
            <a:r>
              <a:rPr lang="en-GB" dirty="0">
                <a:latin typeface="Arial" panose="020B0604020202020204" pitchFamily="34" charset="0"/>
                <a:cs typeface="Arial" panose="020B0604020202020204" pitchFamily="34" charset="0"/>
              </a:rPr>
              <a:t>Carbon fibre forming</a:t>
            </a:r>
          </a:p>
          <a:p>
            <a:pPr lvl="0"/>
            <a:r>
              <a:rPr lang="en-GB" dirty="0">
                <a:latin typeface="Arial" panose="020B0604020202020204" pitchFamily="34" charset="0"/>
                <a:cs typeface="Arial" panose="020B0604020202020204" pitchFamily="34" charset="0"/>
              </a:rPr>
              <a:t>CNC milling or additive manufacturing</a:t>
            </a:r>
          </a:p>
          <a:p>
            <a:pPr lvl="0"/>
            <a:endParaRPr lang="en-GB"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r>
              <a:rPr lang="en-GB" b="1" dirty="0">
                <a:latin typeface="Arial" panose="020B0604020202020204" pitchFamily="34" charset="0"/>
                <a:cs typeface="Arial" panose="020B0604020202020204" pitchFamily="34" charset="0"/>
              </a:rPr>
              <a:t>Emerging technologies</a:t>
            </a:r>
          </a:p>
          <a:p>
            <a:pPr lvl="0"/>
            <a:r>
              <a:rPr lang="en-GB" dirty="0">
                <a:solidFill>
                  <a:schemeClr val="dk1"/>
                </a:solidFill>
                <a:latin typeface="Arial" panose="020B0604020202020204" pitchFamily="34" charset="0"/>
                <a:cs typeface="Arial" panose="020B0604020202020204" pitchFamily="34" charset="0"/>
              </a:rPr>
              <a:t>AR design visualisation</a:t>
            </a:r>
          </a:p>
          <a:p>
            <a:pPr lvl="0"/>
            <a:r>
              <a:rPr lang="en-GB" dirty="0">
                <a:latin typeface="Arial" panose="020B0604020202020204" pitchFamily="34" charset="0"/>
                <a:cs typeface="Arial" panose="020B0604020202020204" pitchFamily="34" charset="0"/>
              </a:rPr>
              <a:t>3D printing</a:t>
            </a:r>
          </a:p>
          <a:p>
            <a:pPr lvl="0"/>
            <a:r>
              <a:rPr lang="en-GB" dirty="0">
                <a:latin typeface="Arial" panose="020B0604020202020204" pitchFamily="34" charset="0"/>
                <a:cs typeface="Arial" panose="020B0604020202020204" pitchFamily="34" charset="0"/>
              </a:rPr>
              <a:t>Additive manufacturing</a:t>
            </a:r>
          </a:p>
          <a:p>
            <a:pPr lvl="0"/>
            <a:r>
              <a:rPr lang="en-GB" dirty="0">
                <a:latin typeface="Arial" panose="020B0604020202020204" pitchFamily="34" charset="0"/>
                <a:cs typeface="Arial" panose="020B0604020202020204" pitchFamily="34" charset="0"/>
              </a:rPr>
              <a:t>IoT device control</a:t>
            </a:r>
          </a:p>
          <a:p>
            <a:pPr lvl="0"/>
            <a:endParaRPr lang="en-GB" dirty="0">
              <a:latin typeface="Arial" panose="020B0604020202020204" pitchFamily="34" charset="0"/>
              <a:cs typeface="Arial" panose="020B0604020202020204" pitchFamily="34" charset="0"/>
            </a:endParaRPr>
          </a:p>
          <a:p>
            <a:pPr lvl="0">
              <a:lnSpc>
                <a:spcPct val="100000"/>
              </a:lnSpc>
              <a:spcBef>
                <a:spcPts val="0"/>
              </a:spcBef>
            </a:pPr>
            <a:endParaRPr lang="en-GB" sz="1800"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endParaRPr lang="en-GB" dirty="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1D0A2D5B-7832-2B31-8B1C-5DABF5B19D9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sp>
        <p:nvSpPr>
          <p:cNvPr id="7" name="Footer Placeholder 3">
            <a:extLst>
              <a:ext uri="{FF2B5EF4-FFF2-40B4-BE49-F238E27FC236}">
                <a16:creationId xmlns:a16="http://schemas.microsoft.com/office/drawing/2014/main" id="{ECD5C3AC-02DC-04A5-E938-FCA24F771551}"/>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197502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AEAC8EA-60E8-11F7-8A00-0A2697F87BA7}"/>
              </a:ext>
            </a:extLst>
          </p:cNvPr>
          <p:cNvGrpSpPr/>
          <p:nvPr/>
        </p:nvGrpSpPr>
        <p:grpSpPr>
          <a:xfrm>
            <a:off x="9855000" y="2533630"/>
            <a:ext cx="4765700" cy="4645557"/>
            <a:chOff x="2781711" y="5279433"/>
            <a:chExt cx="3495167" cy="3407054"/>
          </a:xfrm>
        </p:grpSpPr>
        <p:pic>
          <p:nvPicPr>
            <p:cNvPr id="20" name="Picture 19">
              <a:extLst>
                <a:ext uri="{FF2B5EF4-FFF2-40B4-BE49-F238E27FC236}">
                  <a16:creationId xmlns:a16="http://schemas.microsoft.com/office/drawing/2014/main" id="{DCFE4EA5-EBE7-F08B-0F76-1AE2AB65DB62}"/>
                </a:ext>
              </a:extLst>
            </p:cNvPr>
            <p:cNvPicPr>
              <a:picLocks noChangeAspect="1"/>
            </p:cNvPicPr>
            <p:nvPr/>
          </p:nvPicPr>
          <p:blipFill>
            <a:blip r:embed="rId3"/>
            <a:stretch>
              <a:fillRect/>
            </a:stretch>
          </p:blipFill>
          <p:spPr>
            <a:xfrm>
              <a:off x="2781711" y="5279433"/>
              <a:ext cx="3495167" cy="3407054"/>
            </a:xfrm>
            <a:prstGeom prst="rect">
              <a:avLst/>
            </a:prstGeom>
          </p:spPr>
        </p:pic>
        <p:sp>
          <p:nvSpPr>
            <p:cNvPr id="21" name="TextBox 20">
              <a:extLst>
                <a:ext uri="{FF2B5EF4-FFF2-40B4-BE49-F238E27FC236}">
                  <a16:creationId xmlns:a16="http://schemas.microsoft.com/office/drawing/2014/main" id="{3D7DB584-B312-200F-0CB1-F4B7925A4190}"/>
                </a:ext>
              </a:extLst>
            </p:cNvPr>
            <p:cNvSpPr txBox="1"/>
            <p:nvPr/>
          </p:nvSpPr>
          <p:spPr>
            <a:xfrm>
              <a:off x="2781711" y="6400236"/>
              <a:ext cx="2999022" cy="400110"/>
            </a:xfrm>
            <a:prstGeom prst="rect">
              <a:avLst/>
            </a:prstGeom>
            <a:noFill/>
          </p:spPr>
          <p:txBody>
            <a:bodyPr wrap="square" rtlCol="0">
              <a:spAutoFit/>
            </a:bodyPr>
            <a:lstStyle/>
            <a:p>
              <a:pPr marL="139700" lvl="0" algn="ctr">
                <a:buSzPts val="1400"/>
              </a:pPr>
              <a:endParaRPr lang="en-GB" sz="2000" dirty="0">
                <a:latin typeface="Arial" panose="020B0604020202020204" pitchFamily="34" charset="0"/>
                <a:cs typeface="Arial" panose="020B0604020202020204" pitchFamily="34" charset="0"/>
              </a:endParaRPr>
            </a:p>
          </p:txBody>
        </p:sp>
      </p:grpSp>
      <p:sp>
        <p:nvSpPr>
          <p:cNvPr id="23" name="Title 5">
            <a:extLst>
              <a:ext uri="{FF2B5EF4-FFF2-40B4-BE49-F238E27FC236}">
                <a16:creationId xmlns:a16="http://schemas.microsoft.com/office/drawing/2014/main" id="{57566AF7-4861-32BC-F637-816E71483602}"/>
              </a:ext>
            </a:extLst>
          </p:cNvPr>
          <p:cNvSpPr>
            <a:spLocks noGrp="1"/>
          </p:cNvSpPr>
          <p:nvPr>
            <p:ph type="title"/>
          </p:nvPr>
        </p:nvSpPr>
        <p:spPr>
          <a:xfrm>
            <a:off x="421481" y="1409661"/>
            <a:ext cx="8128000" cy="1506537"/>
          </a:xfrm>
        </p:spPr>
        <p:txBody>
          <a:bodyPr/>
          <a:lstStyle/>
          <a:p>
            <a:r>
              <a:rPr lang="en-GB" dirty="0"/>
              <a:t>Emerging technologies </a:t>
            </a:r>
            <a:br>
              <a:rPr lang="en-GB" dirty="0"/>
            </a:br>
            <a:r>
              <a:rPr lang="en-GB" dirty="0"/>
              <a:t>and sustainability</a:t>
            </a:r>
            <a:endParaRPr lang="en-US" dirty="0"/>
          </a:p>
        </p:txBody>
      </p:sp>
      <p:sp>
        <p:nvSpPr>
          <p:cNvPr id="24" name="Content Placeholder 6">
            <a:extLst>
              <a:ext uri="{FF2B5EF4-FFF2-40B4-BE49-F238E27FC236}">
                <a16:creationId xmlns:a16="http://schemas.microsoft.com/office/drawing/2014/main" id="{7499917E-14CD-9699-553F-E28EF0933A82}"/>
              </a:ext>
            </a:extLst>
          </p:cNvPr>
          <p:cNvSpPr>
            <a:spLocks noGrp="1"/>
          </p:cNvSpPr>
          <p:nvPr>
            <p:ph idx="4294967295"/>
          </p:nvPr>
        </p:nvSpPr>
        <p:spPr>
          <a:xfrm>
            <a:off x="421481" y="2897434"/>
            <a:ext cx="8970963" cy="3917950"/>
          </a:xfrm>
        </p:spPr>
        <p:txBody>
          <a:bodyPr/>
          <a:lstStyle/>
          <a:p>
            <a:pPr lvl="0">
              <a:spcBef>
                <a:spcPts val="0"/>
              </a:spcBef>
            </a:pPr>
            <a:r>
              <a:rPr lang="en-GB" sz="2000" dirty="0"/>
              <a:t>Innovations create change.</a:t>
            </a:r>
          </a:p>
          <a:p>
            <a:pPr lvl="0">
              <a:spcBef>
                <a:spcPts val="0"/>
              </a:spcBef>
            </a:pPr>
            <a:endParaRPr lang="en-GB" sz="2000" dirty="0"/>
          </a:p>
          <a:p>
            <a:pPr lvl="0">
              <a:spcBef>
                <a:spcPts val="0"/>
              </a:spcBef>
            </a:pPr>
            <a:r>
              <a:rPr lang="en-GB" sz="2000" dirty="0"/>
              <a:t>Their impacts spread out to affect the economy, society and the environment.</a:t>
            </a:r>
          </a:p>
          <a:p>
            <a:pPr lvl="0">
              <a:spcBef>
                <a:spcPts val="0"/>
              </a:spcBef>
            </a:pPr>
            <a:endParaRPr lang="en-GB" sz="2000" dirty="0"/>
          </a:p>
          <a:p>
            <a:pPr lvl="0">
              <a:spcBef>
                <a:spcPts val="0"/>
              </a:spcBef>
            </a:pP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For example, 6-axis robot arms</a:t>
            </a:r>
            <a:r>
              <a:rPr lang="en-GB" sz="2000" dirty="0"/>
              <a:t> have transformed manufacturing.</a:t>
            </a:r>
          </a:p>
        </p:txBody>
      </p:sp>
      <p:pic>
        <p:nvPicPr>
          <p:cNvPr id="12" name="Picture 11">
            <a:extLst>
              <a:ext uri="{FF2B5EF4-FFF2-40B4-BE49-F238E27FC236}">
                <a16:creationId xmlns:a16="http://schemas.microsoft.com/office/drawing/2014/main" id="{F945DE41-D478-7A84-9B16-632F9C22F862}"/>
              </a:ext>
            </a:extLst>
          </p:cNvPr>
          <p:cNvPicPr>
            <a:picLocks noChangeAspect="1"/>
          </p:cNvPicPr>
          <p:nvPr/>
        </p:nvPicPr>
        <p:blipFill>
          <a:blip r:embed="rId4"/>
          <a:stretch>
            <a:fillRect/>
          </a:stretch>
        </p:blipFill>
        <p:spPr>
          <a:xfrm>
            <a:off x="10660017" y="3406296"/>
            <a:ext cx="3155665" cy="3155665"/>
          </a:xfrm>
          <a:prstGeom prst="rect">
            <a:avLst/>
          </a:prstGeom>
        </p:spPr>
      </p:pic>
      <p:sp>
        <p:nvSpPr>
          <p:cNvPr id="4" name="Content Placeholder 11">
            <a:extLst>
              <a:ext uri="{FF2B5EF4-FFF2-40B4-BE49-F238E27FC236}">
                <a16:creationId xmlns:a16="http://schemas.microsoft.com/office/drawing/2014/main" id="{9B3A0F57-3218-F443-00C9-2875BE2EA7FF}"/>
              </a:ext>
            </a:extLst>
          </p:cNvPr>
          <p:cNvSpPr txBox="1">
            <a:spLocks/>
          </p:cNvSpPr>
          <p:nvPr/>
        </p:nvSpPr>
        <p:spPr>
          <a:xfrm>
            <a:off x="516736" y="5388658"/>
            <a:ext cx="8128001" cy="1506537"/>
          </a:xfrm>
          <a:prstGeom prst="rect">
            <a:avLst/>
          </a:prstGeom>
          <a:ln w="28575">
            <a:gradFill flip="none" rotWithShape="1">
              <a:gsLst>
                <a:gs pos="20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25450" indent="-285750">
              <a:buSzPct val="70000"/>
              <a:buFont typeface="Arial" panose="020B0604020202020204" pitchFamily="34" charset="0"/>
              <a:buChar char="•"/>
            </a:pPr>
            <a:r>
              <a:rPr lang="en-GB" sz="1800" dirty="0"/>
              <a:t>How do you think robot arms have affected the economy,               society and the environment?</a:t>
            </a:r>
          </a:p>
          <a:p>
            <a:pPr marL="425450" lvl="0" indent="-285750">
              <a:buSzPct val="70000"/>
              <a:buFont typeface="Arial" panose="020B0604020202020204" pitchFamily="34" charset="0"/>
              <a:buChar char="•"/>
            </a:pPr>
            <a:r>
              <a:rPr lang="en-GB" sz="1800" dirty="0"/>
              <a:t>Identify one positive and one negative possible impact on each.</a:t>
            </a:r>
          </a:p>
          <a:p>
            <a:pPr marL="425450" lvl="0" indent="-285750">
              <a:buSzPct val="70000"/>
              <a:buFont typeface="Arial" panose="020B0604020202020204" pitchFamily="34" charset="0"/>
              <a:buChar char="•"/>
            </a:pPr>
            <a:endParaRPr lang="en-GB" sz="1800" dirty="0"/>
          </a:p>
          <a:p>
            <a:pPr marL="425450" lvl="0" indent="-285750">
              <a:spcBef>
                <a:spcPts val="0"/>
              </a:spcBef>
              <a:buSzPct val="70000"/>
              <a:buFont typeface="Arial" panose="020B0604020202020204" pitchFamily="34" charset="0"/>
              <a:buChar char="•"/>
            </a:pPr>
            <a:endParaRPr lang="en-GB" sz="1800" dirty="0"/>
          </a:p>
        </p:txBody>
      </p:sp>
      <p:pic>
        <p:nvPicPr>
          <p:cNvPr id="6" name="Content Placeholder 16">
            <a:extLst>
              <a:ext uri="{FF2B5EF4-FFF2-40B4-BE49-F238E27FC236}">
                <a16:creationId xmlns:a16="http://schemas.microsoft.com/office/drawing/2014/main" id="{D90BFFB4-848B-8CB1-A553-5B0AC32C3F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04" t="-20632" r="-24704" b="-19577"/>
          <a:stretch/>
        </p:blipFill>
        <p:spPr>
          <a:xfrm>
            <a:off x="7205735" y="4790031"/>
            <a:ext cx="973859" cy="944346"/>
          </a:xfrm>
          <a:prstGeom prst="heptagon">
            <a:avLst/>
          </a:prstGeom>
          <a:solidFill>
            <a:srgbClr val="ECECED"/>
          </a:solidFill>
          <a:ln w="28575">
            <a:solidFill>
              <a:srgbClr val="24D6D1"/>
            </a:solidFill>
          </a:ln>
        </p:spPr>
      </p:pic>
      <p:sp>
        <p:nvSpPr>
          <p:cNvPr id="2" name="Slide Number Placeholder 5">
            <a:extLst>
              <a:ext uri="{FF2B5EF4-FFF2-40B4-BE49-F238E27FC236}">
                <a16:creationId xmlns:a16="http://schemas.microsoft.com/office/drawing/2014/main" id="{3B129126-5873-4577-560B-0A7CA581A3A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5" name="Footer Placeholder 3">
            <a:extLst>
              <a:ext uri="{FF2B5EF4-FFF2-40B4-BE49-F238E27FC236}">
                <a16:creationId xmlns:a16="http://schemas.microsoft.com/office/drawing/2014/main" id="{80B33D4E-23B7-E422-5D3B-52985AC01C8E}"/>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390941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9FECF7-868A-A649-339A-072D864A0750}"/>
              </a:ext>
            </a:extLst>
          </p:cNvPr>
          <p:cNvPicPr>
            <a:picLocks noChangeAspect="1"/>
          </p:cNvPicPr>
          <p:nvPr/>
        </p:nvPicPr>
        <p:blipFill>
          <a:blip r:embed="rId3"/>
          <a:stretch>
            <a:fillRect/>
          </a:stretch>
        </p:blipFill>
        <p:spPr>
          <a:xfrm>
            <a:off x="534936" y="2931597"/>
            <a:ext cx="8727745" cy="2601210"/>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GB" dirty="0"/>
              <a:t>Emerging technologies </a:t>
            </a:r>
            <a:br>
              <a:rPr lang="en-GB" dirty="0"/>
            </a:br>
            <a:r>
              <a:rPr lang="en-GB" dirty="0"/>
              <a:t>and sustainability</a:t>
            </a:r>
            <a:endParaRPr lang="en-US" dirty="0"/>
          </a:p>
        </p:txBody>
      </p:sp>
      <p:pic>
        <p:nvPicPr>
          <p:cNvPr id="7" name="Picture 6">
            <a:extLst>
              <a:ext uri="{FF2B5EF4-FFF2-40B4-BE49-F238E27FC236}">
                <a16:creationId xmlns:a16="http://schemas.microsoft.com/office/drawing/2014/main" id="{D345BA1E-F6C4-8803-FF70-3D375DB36C7C}"/>
              </a:ext>
            </a:extLst>
          </p:cNvPr>
          <p:cNvPicPr>
            <a:picLocks noChangeAspect="1"/>
          </p:cNvPicPr>
          <p:nvPr/>
        </p:nvPicPr>
        <p:blipFill>
          <a:blip r:embed="rId4"/>
          <a:stretch>
            <a:fillRect/>
          </a:stretch>
        </p:blipFill>
        <p:spPr>
          <a:xfrm>
            <a:off x="3437989" y="235491"/>
            <a:ext cx="955527" cy="931639"/>
          </a:xfrm>
          <a:prstGeom prst="rect">
            <a:avLst/>
          </a:prstGeom>
        </p:spPr>
      </p:pic>
      <p:sp>
        <p:nvSpPr>
          <p:cNvPr id="8" name="Content Placeholder 11">
            <a:extLst>
              <a:ext uri="{FF2B5EF4-FFF2-40B4-BE49-F238E27FC236}">
                <a16:creationId xmlns:a16="http://schemas.microsoft.com/office/drawing/2014/main" id="{28F7C66B-A751-9C02-4271-046E134F4932}"/>
              </a:ext>
            </a:extLst>
          </p:cNvPr>
          <p:cNvSpPr txBox="1">
            <a:spLocks/>
          </p:cNvSpPr>
          <p:nvPr/>
        </p:nvSpPr>
        <p:spPr>
          <a:xfrm>
            <a:off x="534936" y="6272326"/>
            <a:ext cx="9770599" cy="2570809"/>
          </a:xfrm>
          <a:prstGeom prst="rect">
            <a:avLst/>
          </a:prstGeom>
          <a:ln w="28575">
            <a:gradFill flip="none" rotWithShape="1">
              <a:gsLst>
                <a:gs pos="20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60000" lvl="0" indent="-323532">
              <a:spcBef>
                <a:spcPts val="0"/>
              </a:spcBef>
              <a:buClr>
                <a:schemeClr val="dk1"/>
              </a:buClr>
              <a:buSzPct val="70000"/>
              <a:buFont typeface="Arial" panose="020B0604020202020204" pitchFamily="34" charset="0"/>
              <a:buChar char="•"/>
            </a:pPr>
            <a:r>
              <a:rPr lang="en-GB" sz="1800" dirty="0">
                <a:solidFill>
                  <a:schemeClr val="dk1"/>
                </a:solidFill>
              </a:rPr>
              <a:t>Choose one emerging technology and identify some possible positive and </a:t>
            </a:r>
            <a:br>
              <a:rPr lang="en-GB" sz="1800" dirty="0">
                <a:solidFill>
                  <a:schemeClr val="dk1"/>
                </a:solidFill>
              </a:rPr>
            </a:br>
            <a:r>
              <a:rPr lang="en-GB" sz="1800" dirty="0">
                <a:solidFill>
                  <a:schemeClr val="dk1"/>
                </a:solidFill>
              </a:rPr>
              <a:t>negative impacts on the economy, society and environment.</a:t>
            </a:r>
          </a:p>
          <a:p>
            <a:pPr marL="360000" lvl="0" indent="-323532">
              <a:spcBef>
                <a:spcPts val="0"/>
              </a:spcBef>
              <a:buClr>
                <a:schemeClr val="dk1"/>
              </a:buClr>
              <a:buSzPct val="70000"/>
              <a:buFont typeface="Arial" panose="020B0604020202020204" pitchFamily="34" charset="0"/>
              <a:buChar char="•"/>
            </a:pPr>
            <a:endParaRPr lang="en-GB" sz="1800" dirty="0">
              <a:solidFill>
                <a:schemeClr val="dk1"/>
              </a:solidFill>
            </a:endParaRPr>
          </a:p>
          <a:p>
            <a:pPr marL="360000" lvl="0" indent="-323532">
              <a:spcBef>
                <a:spcPts val="0"/>
              </a:spcBef>
              <a:buClr>
                <a:schemeClr val="dk1"/>
              </a:buClr>
              <a:buSzPct val="70000"/>
              <a:buFont typeface="Arial" panose="020B0604020202020204" pitchFamily="34" charset="0"/>
              <a:buChar char="•"/>
            </a:pPr>
            <a:r>
              <a:rPr lang="en-GB" sz="1800" dirty="0">
                <a:solidFill>
                  <a:schemeClr val="dk1"/>
                </a:solidFill>
              </a:rPr>
              <a:t>Based on your </a:t>
            </a:r>
            <a:r>
              <a:rPr lang="en-GB" sz="18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ideas</a:t>
            </a:r>
            <a:r>
              <a:rPr lang="en-GB" sz="1800" dirty="0">
                <a:solidFill>
                  <a:schemeClr val="dk1"/>
                </a:solidFill>
              </a:rPr>
              <a:t>, identify some principles or guidelines that might ensure this technology has a net positive impact on sustainability.</a:t>
            </a:r>
          </a:p>
          <a:p>
            <a:pPr marL="360000" lvl="0" indent="-323532">
              <a:spcBef>
                <a:spcPts val="0"/>
              </a:spcBef>
              <a:buClr>
                <a:schemeClr val="dk1"/>
              </a:buClr>
              <a:buSzPct val="70000"/>
              <a:buFont typeface="Arial" panose="020B0604020202020204" pitchFamily="34" charset="0"/>
              <a:buChar char="•"/>
            </a:pPr>
            <a:endParaRPr lang="en-GB" sz="1800" dirty="0">
              <a:solidFill>
                <a:schemeClr val="dk1"/>
              </a:solidFill>
            </a:endParaRPr>
          </a:p>
          <a:p>
            <a:pPr marL="360000" lvl="0" indent="-323532">
              <a:spcBef>
                <a:spcPts val="0"/>
              </a:spcBef>
              <a:buClr>
                <a:schemeClr val="dk1"/>
              </a:buClr>
              <a:buSzPct val="70000"/>
              <a:buFont typeface="Arial" panose="020B0604020202020204" pitchFamily="34" charset="0"/>
              <a:buChar char="•"/>
            </a:pPr>
            <a:r>
              <a:rPr lang="en-GB" sz="1800" dirty="0">
                <a:solidFill>
                  <a:schemeClr val="dk1"/>
                </a:solidFill>
              </a:rPr>
              <a:t>Because of this, do you think engineers have a duty to consider what value they </a:t>
            </a:r>
            <a:br>
              <a:rPr lang="en-GB" sz="1800" dirty="0">
                <a:solidFill>
                  <a:schemeClr val="dk1"/>
                </a:solidFill>
              </a:rPr>
            </a:br>
            <a:r>
              <a:rPr lang="en-GB" sz="1800" dirty="0">
                <a:solidFill>
                  <a:schemeClr val="dk1"/>
                </a:solidFill>
              </a:rPr>
              <a:t>create and the ethics of their innovations?</a:t>
            </a:r>
          </a:p>
          <a:p>
            <a:pPr marL="645750" lvl="0" indent="-285750">
              <a:spcBef>
                <a:spcPts val="0"/>
              </a:spcBef>
              <a:buSzPct val="70000"/>
              <a:buFont typeface="Arial" panose="020B0604020202020204" pitchFamily="34" charset="0"/>
              <a:buChar char="•"/>
            </a:pPr>
            <a:endParaRPr lang="en-GB" sz="1800" dirty="0"/>
          </a:p>
        </p:txBody>
      </p:sp>
      <p:pic>
        <p:nvPicPr>
          <p:cNvPr id="9" name="Content Placeholder 16">
            <a:extLst>
              <a:ext uri="{FF2B5EF4-FFF2-40B4-BE49-F238E27FC236}">
                <a16:creationId xmlns:a16="http://schemas.microsoft.com/office/drawing/2014/main" id="{70ECF742-E542-1FE5-6A09-3034D123A3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9589" t="-31579" r="-34276" b="-31579"/>
          <a:stretch/>
        </p:blipFill>
        <p:spPr>
          <a:xfrm>
            <a:off x="8980055" y="5731264"/>
            <a:ext cx="863761" cy="837585"/>
          </a:xfrm>
          <a:prstGeom prst="heptagon">
            <a:avLst/>
          </a:prstGeom>
          <a:solidFill>
            <a:srgbClr val="ECECED"/>
          </a:solidFill>
          <a:ln w="28575">
            <a:solidFill>
              <a:srgbClr val="24D6D1"/>
            </a:solidFill>
          </a:ln>
        </p:spPr>
      </p:pic>
      <p:sp>
        <p:nvSpPr>
          <p:cNvPr id="13" name="Rectangle 12">
            <a:extLst>
              <a:ext uri="{FF2B5EF4-FFF2-40B4-BE49-F238E27FC236}">
                <a16:creationId xmlns:a16="http://schemas.microsoft.com/office/drawing/2014/main" id="{62DE6D92-36FB-203B-3126-1D0E43605E57}"/>
              </a:ext>
            </a:extLst>
          </p:cNvPr>
          <p:cNvSpPr/>
          <p:nvPr/>
        </p:nvSpPr>
        <p:spPr>
          <a:xfrm>
            <a:off x="2757235" y="3679753"/>
            <a:ext cx="1539666"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Greater productivity</a:t>
            </a:r>
          </a:p>
        </p:txBody>
      </p:sp>
      <p:sp>
        <p:nvSpPr>
          <p:cNvPr id="16" name="Rectangle 15">
            <a:extLst>
              <a:ext uri="{FF2B5EF4-FFF2-40B4-BE49-F238E27FC236}">
                <a16:creationId xmlns:a16="http://schemas.microsoft.com/office/drawing/2014/main" id="{2868F095-8674-5C07-3E66-318934D655EF}"/>
              </a:ext>
            </a:extLst>
          </p:cNvPr>
          <p:cNvSpPr/>
          <p:nvPr/>
        </p:nvSpPr>
        <p:spPr>
          <a:xfrm>
            <a:off x="2788269" y="4656320"/>
            <a:ext cx="2062178"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Large investment cost</a:t>
            </a:r>
          </a:p>
        </p:txBody>
      </p:sp>
      <p:sp>
        <p:nvSpPr>
          <p:cNvPr id="17" name="Rectangle 16">
            <a:extLst>
              <a:ext uri="{FF2B5EF4-FFF2-40B4-BE49-F238E27FC236}">
                <a16:creationId xmlns:a16="http://schemas.microsoft.com/office/drawing/2014/main" id="{B4D3E1CE-565D-BDA7-D736-83DD90638564}"/>
              </a:ext>
            </a:extLst>
          </p:cNvPr>
          <p:cNvSpPr/>
          <p:nvPr/>
        </p:nvSpPr>
        <p:spPr>
          <a:xfrm>
            <a:off x="4933013" y="3679753"/>
            <a:ext cx="2062180"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Fewer industrial accidents</a:t>
            </a:r>
          </a:p>
        </p:txBody>
      </p:sp>
      <p:sp>
        <p:nvSpPr>
          <p:cNvPr id="18" name="Rectangle 17">
            <a:extLst>
              <a:ext uri="{FF2B5EF4-FFF2-40B4-BE49-F238E27FC236}">
                <a16:creationId xmlns:a16="http://schemas.microsoft.com/office/drawing/2014/main" id="{AB1EFF5C-2D52-A686-0253-3849BE31BC51}"/>
              </a:ext>
            </a:extLst>
          </p:cNvPr>
          <p:cNvSpPr/>
          <p:nvPr/>
        </p:nvSpPr>
        <p:spPr>
          <a:xfrm>
            <a:off x="7149762" y="3528844"/>
            <a:ext cx="2112919" cy="1015663"/>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Less waste through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mistakes</a:t>
            </a:r>
          </a:p>
        </p:txBody>
      </p:sp>
      <p:sp>
        <p:nvSpPr>
          <p:cNvPr id="22" name="Rectangle 21">
            <a:extLst>
              <a:ext uri="{FF2B5EF4-FFF2-40B4-BE49-F238E27FC236}">
                <a16:creationId xmlns:a16="http://schemas.microsoft.com/office/drawing/2014/main" id="{B07AF3D5-51D0-50CE-E3E1-33555DD4EF8B}"/>
              </a:ext>
            </a:extLst>
          </p:cNvPr>
          <p:cNvSpPr/>
          <p:nvPr/>
        </p:nvSpPr>
        <p:spPr>
          <a:xfrm>
            <a:off x="4933012" y="4824563"/>
            <a:ext cx="2062179" cy="400110"/>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Some job losses</a:t>
            </a:r>
          </a:p>
        </p:txBody>
      </p:sp>
      <p:sp>
        <p:nvSpPr>
          <p:cNvPr id="23" name="Rectangle 22">
            <a:extLst>
              <a:ext uri="{FF2B5EF4-FFF2-40B4-BE49-F238E27FC236}">
                <a16:creationId xmlns:a16="http://schemas.microsoft.com/office/drawing/2014/main" id="{99E46225-9F39-31C3-1EAB-D70C258B3223}"/>
              </a:ext>
            </a:extLst>
          </p:cNvPr>
          <p:cNvSpPr/>
          <p:nvPr/>
        </p:nvSpPr>
        <p:spPr>
          <a:xfrm>
            <a:off x="7160321" y="4693213"/>
            <a:ext cx="1893876"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Climate impact of energy use</a:t>
            </a:r>
          </a:p>
        </p:txBody>
      </p:sp>
      <p:sp>
        <p:nvSpPr>
          <p:cNvPr id="5" name="Slide Number Placeholder 5">
            <a:extLst>
              <a:ext uri="{FF2B5EF4-FFF2-40B4-BE49-F238E27FC236}">
                <a16:creationId xmlns:a16="http://schemas.microsoft.com/office/drawing/2014/main" id="{94B6BF98-B6B2-AC61-3ACA-996047D4FBD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dirty="0">
              <a:solidFill>
                <a:schemeClr val="bg1"/>
              </a:solidFill>
            </a:endParaRPr>
          </a:p>
        </p:txBody>
      </p:sp>
      <p:sp>
        <p:nvSpPr>
          <p:cNvPr id="4" name="Rectangle 3">
            <a:extLst>
              <a:ext uri="{FF2B5EF4-FFF2-40B4-BE49-F238E27FC236}">
                <a16:creationId xmlns:a16="http://schemas.microsoft.com/office/drawing/2014/main" id="{CC68C7FF-EB0C-FA38-B329-D2A455E93B9B}"/>
              </a:ext>
            </a:extLst>
          </p:cNvPr>
          <p:cNvSpPr/>
          <p:nvPr/>
        </p:nvSpPr>
        <p:spPr>
          <a:xfrm>
            <a:off x="2557999" y="2940305"/>
            <a:ext cx="6704681" cy="525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3">
            <a:extLst>
              <a:ext uri="{FF2B5EF4-FFF2-40B4-BE49-F238E27FC236}">
                <a16:creationId xmlns:a16="http://schemas.microsoft.com/office/drawing/2014/main" id="{7B97BFAA-10DB-2976-5626-342327A0B6A6}"/>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 Innovation and change</a:t>
            </a:r>
          </a:p>
        </p:txBody>
      </p:sp>
      <p:pic>
        <p:nvPicPr>
          <p:cNvPr id="2" name="Picture 1">
            <a:extLst>
              <a:ext uri="{FF2B5EF4-FFF2-40B4-BE49-F238E27FC236}">
                <a16:creationId xmlns:a16="http://schemas.microsoft.com/office/drawing/2014/main" id="{770F6CBC-C842-7E2F-27A4-5A6BA77B37F4}"/>
              </a:ext>
            </a:extLst>
          </p:cNvPr>
          <p:cNvPicPr>
            <a:picLocks noChangeAspect="1"/>
          </p:cNvPicPr>
          <p:nvPr/>
        </p:nvPicPr>
        <p:blipFill>
          <a:blip r:embed="rId6"/>
          <a:stretch>
            <a:fillRect/>
          </a:stretch>
        </p:blipFill>
        <p:spPr>
          <a:xfrm>
            <a:off x="3452277" y="245889"/>
            <a:ext cx="955528" cy="931337"/>
          </a:xfrm>
          <a:prstGeom prst="rect">
            <a:avLst/>
          </a:prstGeom>
        </p:spPr>
      </p:pic>
      <p:sp>
        <p:nvSpPr>
          <p:cNvPr id="19" name="Rectangle 18">
            <a:extLst>
              <a:ext uri="{FF2B5EF4-FFF2-40B4-BE49-F238E27FC236}">
                <a16:creationId xmlns:a16="http://schemas.microsoft.com/office/drawing/2014/main" id="{10EE5E4A-AF6C-2884-5E81-69AFF5A9A2A0}"/>
              </a:ext>
            </a:extLst>
          </p:cNvPr>
          <p:cNvSpPr/>
          <p:nvPr/>
        </p:nvSpPr>
        <p:spPr>
          <a:xfrm>
            <a:off x="7160321" y="3014942"/>
            <a:ext cx="175240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Environment</a:t>
            </a:r>
          </a:p>
        </p:txBody>
      </p:sp>
      <p:sp>
        <p:nvSpPr>
          <p:cNvPr id="14" name="Rectangle 13">
            <a:extLst>
              <a:ext uri="{FF2B5EF4-FFF2-40B4-BE49-F238E27FC236}">
                <a16:creationId xmlns:a16="http://schemas.microsoft.com/office/drawing/2014/main" id="{080BD421-D95F-2774-6355-5296FCC3B147}"/>
              </a:ext>
            </a:extLst>
          </p:cNvPr>
          <p:cNvSpPr/>
          <p:nvPr/>
        </p:nvSpPr>
        <p:spPr>
          <a:xfrm>
            <a:off x="4937860" y="3031478"/>
            <a:ext cx="109677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Society</a:t>
            </a:r>
          </a:p>
        </p:txBody>
      </p:sp>
      <p:sp>
        <p:nvSpPr>
          <p:cNvPr id="15" name="Rectangle 14">
            <a:extLst>
              <a:ext uri="{FF2B5EF4-FFF2-40B4-BE49-F238E27FC236}">
                <a16:creationId xmlns:a16="http://schemas.microsoft.com/office/drawing/2014/main" id="{45CF07FC-8880-5B63-C634-11003758F81A}"/>
              </a:ext>
            </a:extLst>
          </p:cNvPr>
          <p:cNvSpPr/>
          <p:nvPr/>
        </p:nvSpPr>
        <p:spPr>
          <a:xfrm>
            <a:off x="2746683" y="3031478"/>
            <a:ext cx="1539666" cy="400110"/>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Economy</a:t>
            </a:r>
          </a:p>
        </p:txBody>
      </p:sp>
      <p:sp>
        <p:nvSpPr>
          <p:cNvPr id="12" name="Rectangle 11">
            <a:extLst>
              <a:ext uri="{FF2B5EF4-FFF2-40B4-BE49-F238E27FC236}">
                <a16:creationId xmlns:a16="http://schemas.microsoft.com/office/drawing/2014/main" id="{B139B889-F4B3-C8AD-B0E4-59ECF7F30FC9}"/>
              </a:ext>
            </a:extLst>
          </p:cNvPr>
          <p:cNvSpPr/>
          <p:nvPr/>
        </p:nvSpPr>
        <p:spPr>
          <a:xfrm>
            <a:off x="548627" y="3465419"/>
            <a:ext cx="2009374" cy="2067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AEC1182-3FE9-A6B7-8398-3CBFC483125A}"/>
              </a:ext>
            </a:extLst>
          </p:cNvPr>
          <p:cNvSpPr/>
          <p:nvPr/>
        </p:nvSpPr>
        <p:spPr>
          <a:xfrm>
            <a:off x="895580" y="3813025"/>
            <a:ext cx="1309974"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Positives</a:t>
            </a:r>
          </a:p>
        </p:txBody>
      </p:sp>
      <p:sp>
        <p:nvSpPr>
          <p:cNvPr id="21" name="Rectangle 20">
            <a:extLst>
              <a:ext uri="{FF2B5EF4-FFF2-40B4-BE49-F238E27FC236}">
                <a16:creationId xmlns:a16="http://schemas.microsoft.com/office/drawing/2014/main" id="{1268B4D4-0189-C030-F914-B4D2F20C5CA7}"/>
              </a:ext>
            </a:extLst>
          </p:cNvPr>
          <p:cNvSpPr/>
          <p:nvPr/>
        </p:nvSpPr>
        <p:spPr>
          <a:xfrm>
            <a:off x="877618" y="4818009"/>
            <a:ext cx="1396536"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Negatives</a:t>
            </a:r>
          </a:p>
        </p:txBody>
      </p:sp>
      <p:cxnSp>
        <p:nvCxnSpPr>
          <p:cNvPr id="25" name="Straight Connector 24">
            <a:extLst>
              <a:ext uri="{FF2B5EF4-FFF2-40B4-BE49-F238E27FC236}">
                <a16:creationId xmlns:a16="http://schemas.microsoft.com/office/drawing/2014/main" id="{32D88ED0-A67B-7CD6-295D-380051970C14}"/>
              </a:ext>
            </a:extLst>
          </p:cNvPr>
          <p:cNvCxnSpPr>
            <a:cxnSpLocks/>
          </p:cNvCxnSpPr>
          <p:nvPr/>
        </p:nvCxnSpPr>
        <p:spPr>
          <a:xfrm>
            <a:off x="7023037" y="2940305"/>
            <a:ext cx="0" cy="53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2ADDBD-DF67-690F-A907-041E8993D9FB}"/>
              </a:ext>
            </a:extLst>
          </p:cNvPr>
          <p:cNvCxnSpPr>
            <a:cxnSpLocks/>
          </p:cNvCxnSpPr>
          <p:nvPr/>
        </p:nvCxnSpPr>
        <p:spPr>
          <a:xfrm>
            <a:off x="4792455" y="2940305"/>
            <a:ext cx="0" cy="53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EE988E-4B34-7370-7F4E-24AFC5D6F538}"/>
              </a:ext>
            </a:extLst>
          </p:cNvPr>
          <p:cNvCxnSpPr>
            <a:cxnSpLocks/>
          </p:cNvCxnSpPr>
          <p:nvPr/>
        </p:nvCxnSpPr>
        <p:spPr>
          <a:xfrm>
            <a:off x="534936" y="4520820"/>
            <a:ext cx="20230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9E87499-0A06-AB6D-46AF-5398C767D358}"/>
              </a:ext>
            </a:extLst>
          </p:cNvPr>
          <p:cNvSpPr/>
          <p:nvPr/>
        </p:nvSpPr>
        <p:spPr>
          <a:xfrm>
            <a:off x="529743" y="2922889"/>
            <a:ext cx="2023065" cy="537750"/>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092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1F2F70-6637-2C4F-33C5-C8DCE7CE9EC9}"/>
              </a:ext>
            </a:extLst>
          </p:cNvPr>
          <p:cNvSpPr>
            <a:spLocks noGrp="1"/>
          </p:cNvSpPr>
          <p:nvPr>
            <p:ph type="title"/>
          </p:nvPr>
        </p:nvSpPr>
        <p:spPr/>
        <p:txBody>
          <a:bodyPr/>
          <a:lstStyle/>
          <a:p>
            <a:r>
              <a:rPr lang="en-US" dirty="0"/>
              <a:t>Innovation and ethics</a:t>
            </a:r>
          </a:p>
        </p:txBody>
      </p:sp>
      <p:sp>
        <p:nvSpPr>
          <p:cNvPr id="9" name="Title 1">
            <a:extLst>
              <a:ext uri="{FF2B5EF4-FFF2-40B4-BE49-F238E27FC236}">
                <a16:creationId xmlns:a16="http://schemas.microsoft.com/office/drawing/2014/main" id="{DAF2DC6B-65DF-AC2F-2AFD-8E367A00F7AD}"/>
              </a:ext>
            </a:extLst>
          </p:cNvPr>
          <p:cNvSpPr txBox="1">
            <a:spLocks/>
          </p:cNvSpPr>
          <p:nvPr/>
        </p:nvSpPr>
        <p:spPr>
          <a:xfrm>
            <a:off x="411858" y="1445908"/>
            <a:ext cx="14022170" cy="728133"/>
          </a:xfrm>
          <a:prstGeom prst="rect">
            <a:avLst/>
          </a:prstGeom>
        </p:spPr>
        <p:txBody>
          <a:bodyPr vert="horz" lIns="90000" tIns="45720" rIns="91440" bIns="45720" rtlCol="0" anchor="t">
            <a:norm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10" name="Content Placeholder 3">
            <a:extLst>
              <a:ext uri="{FF2B5EF4-FFF2-40B4-BE49-F238E27FC236}">
                <a16:creationId xmlns:a16="http://schemas.microsoft.com/office/drawing/2014/main" id="{467B7EA7-C352-5368-F1AE-829A5788B91A}"/>
              </a:ext>
            </a:extLst>
          </p:cNvPr>
          <p:cNvSpPr txBox="1">
            <a:spLocks/>
          </p:cNvSpPr>
          <p:nvPr/>
        </p:nvSpPr>
        <p:spPr>
          <a:xfrm>
            <a:off x="411859" y="2294021"/>
            <a:ext cx="6928056" cy="3194229"/>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400"/>
            </a:pPr>
            <a:r>
              <a:rPr lang="en-GB" sz="2000" dirty="0">
                <a:solidFill>
                  <a:srgbClr val="000000"/>
                </a:solidFill>
                <a:latin typeface="Arial"/>
                <a:ea typeface="Arial"/>
                <a:cs typeface="Arial"/>
                <a:sym typeface="Arial"/>
              </a:rPr>
              <a:t>Ethics </a:t>
            </a:r>
            <a:r>
              <a:rPr lang="en-GB" sz="2000" dirty="0"/>
              <a:t>are the </a:t>
            </a:r>
            <a:r>
              <a:rPr lang="en-GB" sz="2000" dirty="0">
                <a:solidFill>
                  <a:srgbClr val="000000"/>
                </a:solidFill>
                <a:latin typeface="Arial"/>
                <a:ea typeface="Arial"/>
                <a:cs typeface="Arial"/>
                <a:sym typeface="Arial"/>
              </a:rPr>
              <a:t>‘moral principles that govern a person’s </a:t>
            </a:r>
            <a:br>
              <a:rPr lang="en-GB" sz="2000" dirty="0">
                <a:solidFill>
                  <a:srgbClr val="000000"/>
                </a:solidFill>
                <a:latin typeface="Arial"/>
                <a:ea typeface="Arial"/>
                <a:cs typeface="Arial"/>
                <a:sym typeface="Arial"/>
              </a:rPr>
            </a:br>
            <a:r>
              <a:rPr lang="en-GB" sz="2000" dirty="0">
                <a:solidFill>
                  <a:srgbClr val="000000"/>
                </a:solidFill>
                <a:latin typeface="Arial"/>
                <a:ea typeface="Arial"/>
                <a:cs typeface="Arial"/>
                <a:sym typeface="Arial"/>
              </a:rPr>
              <a:t>behaviour or the conducting of an activity’.</a:t>
            </a:r>
          </a:p>
          <a:p>
            <a:pPr lvl="0">
              <a:lnSpc>
                <a:spcPct val="100000"/>
              </a:lnSpc>
              <a:spcBef>
                <a:spcPts val="0"/>
              </a:spcBef>
              <a:buClr>
                <a:srgbClr val="000000"/>
              </a:buClr>
              <a:buSzPts val="1400"/>
            </a:pPr>
            <a:endParaRPr lang="en-GB" sz="2000" dirty="0"/>
          </a:p>
          <a:p>
            <a:pPr lvl="0">
              <a:lnSpc>
                <a:spcPct val="100000"/>
              </a:lnSpc>
              <a:spcBef>
                <a:spcPts val="0"/>
              </a:spcBef>
              <a:buClr>
                <a:srgbClr val="000000"/>
              </a:buClr>
              <a:buSzPts val="1400"/>
            </a:pPr>
            <a:r>
              <a:rPr lang="en-GB" sz="2000" dirty="0"/>
              <a:t>The Royal Academy of Engineering jointly created a </a:t>
            </a:r>
            <a:br>
              <a:rPr lang="en-GB" sz="2000" dirty="0"/>
            </a:br>
            <a:r>
              <a:rPr lang="en-GB" sz="2000" dirty="0"/>
              <a:t>statement of four ethical principles to guide engineers:</a:t>
            </a:r>
          </a:p>
          <a:p>
            <a:pPr lvl="0">
              <a:lnSpc>
                <a:spcPct val="100000"/>
              </a:lnSpc>
              <a:spcBef>
                <a:spcPts val="0"/>
              </a:spcBef>
              <a:buClr>
                <a:srgbClr val="000000"/>
              </a:buClr>
              <a:buSzPts val="1400"/>
            </a:pPr>
            <a:endParaRPr lang="en-GB" sz="2000" dirty="0"/>
          </a:p>
          <a:p>
            <a:pPr lvl="0">
              <a:lnSpc>
                <a:spcPct val="100000"/>
              </a:lnSpc>
              <a:spcBef>
                <a:spcPts val="0"/>
              </a:spcBef>
              <a:spcAft>
                <a:spcPts val="1800"/>
              </a:spcAft>
              <a:buClr>
                <a:srgbClr val="000000"/>
              </a:buClr>
              <a:buSzPts val="1400"/>
            </a:pPr>
            <a:r>
              <a:rPr lang="en-GB" sz="2000" dirty="0"/>
              <a:t>1.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Honesty and integri</a:t>
            </a: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t</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y</a:t>
            </a:r>
            <a:b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b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2.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Respect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for life, law, the environment and public good</a:t>
            </a:r>
            <a:b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b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3.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Accuracy and rigou</a:t>
            </a: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r</a:t>
            </a:r>
            <a:b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b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4.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Leadership and communicatio</a:t>
            </a: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n</a:t>
            </a:r>
            <a:endPar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lvl="0">
              <a:lnSpc>
                <a:spcPct val="100000"/>
              </a:lnSpc>
              <a:spcBef>
                <a:spcPts val="0"/>
              </a:spcBef>
              <a:buClr>
                <a:srgbClr val="000000"/>
              </a:buClr>
              <a:buSzPts val="1400"/>
            </a:pPr>
            <a:endParaRPr lang="en-GB" sz="2000" dirty="0"/>
          </a:p>
          <a:p>
            <a:pPr lvl="0">
              <a:lnSpc>
                <a:spcPct val="100000"/>
              </a:lnSpc>
              <a:spcBef>
                <a:spcPts val="1200"/>
              </a:spcBef>
              <a:spcAft>
                <a:spcPts val="1800"/>
              </a:spcAft>
              <a:buClr>
                <a:srgbClr val="000000"/>
              </a:buClr>
              <a:buSzPts val="1400"/>
            </a:pPr>
            <a:endPar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endParaRPr>
          </a:p>
          <a:p>
            <a:pPr lvl="0">
              <a:lnSpc>
                <a:spcPct val="100000"/>
              </a:lnSpc>
              <a:spcBef>
                <a:spcPts val="1200"/>
              </a:spcBef>
              <a:spcAft>
                <a:spcPts val="1800"/>
              </a:spcAft>
              <a:buClr>
                <a:srgbClr val="000000"/>
              </a:buClr>
              <a:buSzPts val="1400"/>
            </a:pPr>
            <a:endParaRPr lang="en-GB" sz="2000" dirty="0"/>
          </a:p>
          <a:p>
            <a:pPr lvl="0">
              <a:lnSpc>
                <a:spcPct val="100000"/>
              </a:lnSpc>
              <a:spcBef>
                <a:spcPts val="0"/>
              </a:spcBef>
              <a:buClr>
                <a:srgbClr val="000000"/>
              </a:buClr>
              <a:buSzPts val="1400"/>
            </a:pPr>
            <a:endParaRPr lang="en-GB" sz="2000" dirty="0"/>
          </a:p>
        </p:txBody>
      </p:sp>
      <p:grpSp>
        <p:nvGrpSpPr>
          <p:cNvPr id="13" name="Group 12">
            <a:extLst>
              <a:ext uri="{FF2B5EF4-FFF2-40B4-BE49-F238E27FC236}">
                <a16:creationId xmlns:a16="http://schemas.microsoft.com/office/drawing/2014/main" id="{A383F8A0-0664-41E3-3F40-EF15E3873061}"/>
              </a:ext>
            </a:extLst>
          </p:cNvPr>
          <p:cNvGrpSpPr/>
          <p:nvPr/>
        </p:nvGrpSpPr>
        <p:grpSpPr>
          <a:xfrm>
            <a:off x="8216512" y="3269533"/>
            <a:ext cx="2213928" cy="2158115"/>
            <a:chOff x="6381210" y="5007868"/>
            <a:chExt cx="3495167" cy="3407054"/>
          </a:xfrm>
        </p:grpSpPr>
        <p:pic>
          <p:nvPicPr>
            <p:cNvPr id="14" name="Picture 13">
              <a:extLst>
                <a:ext uri="{FF2B5EF4-FFF2-40B4-BE49-F238E27FC236}">
                  <a16:creationId xmlns:a16="http://schemas.microsoft.com/office/drawing/2014/main" id="{2B41650E-B089-428E-940F-599BEDBB8B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15" name="TextBox 14">
              <a:extLst>
                <a:ext uri="{FF2B5EF4-FFF2-40B4-BE49-F238E27FC236}">
                  <a16:creationId xmlns:a16="http://schemas.microsoft.com/office/drawing/2014/main" id="{6F6930B1-5E14-3787-BBB1-B9C593DF0728}"/>
                </a:ext>
              </a:extLst>
            </p:cNvPr>
            <p:cNvSpPr txBox="1"/>
            <p:nvPr/>
          </p:nvSpPr>
          <p:spPr>
            <a:xfrm>
              <a:off x="6747970" y="5756707"/>
              <a:ext cx="2823318" cy="2332284"/>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IoT devices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can make a home or workplace safer.</a:t>
              </a:r>
            </a:p>
          </p:txBody>
        </p:sp>
      </p:grpSp>
      <p:grpSp>
        <p:nvGrpSpPr>
          <p:cNvPr id="17" name="Group 16">
            <a:extLst>
              <a:ext uri="{FF2B5EF4-FFF2-40B4-BE49-F238E27FC236}">
                <a16:creationId xmlns:a16="http://schemas.microsoft.com/office/drawing/2014/main" id="{7971DEC2-3666-F862-DE8A-AE3F3341757C}"/>
              </a:ext>
            </a:extLst>
          </p:cNvPr>
          <p:cNvGrpSpPr/>
          <p:nvPr/>
        </p:nvGrpSpPr>
        <p:grpSpPr>
          <a:xfrm>
            <a:off x="12220100" y="3269533"/>
            <a:ext cx="2213928" cy="2158115"/>
            <a:chOff x="6381210" y="5007868"/>
            <a:chExt cx="3495167" cy="3407054"/>
          </a:xfrm>
        </p:grpSpPr>
        <p:pic>
          <p:nvPicPr>
            <p:cNvPr id="18" name="Picture 17">
              <a:extLst>
                <a:ext uri="{FF2B5EF4-FFF2-40B4-BE49-F238E27FC236}">
                  <a16:creationId xmlns:a16="http://schemas.microsoft.com/office/drawing/2014/main" id="{B07DD6B7-28E7-48AF-AA2A-82C944E4A2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19" name="TextBox 18">
              <a:extLst>
                <a:ext uri="{FF2B5EF4-FFF2-40B4-BE49-F238E27FC236}">
                  <a16:creationId xmlns:a16="http://schemas.microsoft.com/office/drawing/2014/main" id="{9AAFD444-B256-0ACB-EA78-E8E2BE191998}"/>
                </a:ext>
              </a:extLst>
            </p:cNvPr>
            <p:cNvSpPr txBox="1"/>
            <p:nvPr/>
          </p:nvSpPr>
          <p:spPr>
            <a:xfrm>
              <a:off x="6747970" y="5594292"/>
              <a:ext cx="2823318" cy="1549069"/>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IoT devices could be used to gather personal information.</a:t>
              </a:r>
            </a:p>
          </p:txBody>
        </p:sp>
      </p:grpSp>
      <p:grpSp>
        <p:nvGrpSpPr>
          <p:cNvPr id="20" name="Group 19">
            <a:extLst>
              <a:ext uri="{FF2B5EF4-FFF2-40B4-BE49-F238E27FC236}">
                <a16:creationId xmlns:a16="http://schemas.microsoft.com/office/drawing/2014/main" id="{50CF2513-168D-05C7-CC21-66AA5F4FA3B7}"/>
              </a:ext>
            </a:extLst>
          </p:cNvPr>
          <p:cNvGrpSpPr/>
          <p:nvPr/>
        </p:nvGrpSpPr>
        <p:grpSpPr>
          <a:xfrm>
            <a:off x="8236044" y="5758102"/>
            <a:ext cx="2213928" cy="2158115"/>
            <a:chOff x="6381210" y="5007868"/>
            <a:chExt cx="3495167" cy="3407054"/>
          </a:xfrm>
        </p:grpSpPr>
        <p:pic>
          <p:nvPicPr>
            <p:cNvPr id="21" name="Picture 20">
              <a:extLst>
                <a:ext uri="{FF2B5EF4-FFF2-40B4-BE49-F238E27FC236}">
                  <a16:creationId xmlns:a16="http://schemas.microsoft.com/office/drawing/2014/main" id="{3A9834ED-A654-E934-EF12-000389DC7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22" name="TextBox 21">
              <a:extLst>
                <a:ext uri="{FF2B5EF4-FFF2-40B4-BE49-F238E27FC236}">
                  <a16:creationId xmlns:a16="http://schemas.microsoft.com/office/drawing/2014/main" id="{581A319C-9C32-84ED-51E2-B02171161A46}"/>
                </a:ext>
              </a:extLst>
            </p:cNvPr>
            <p:cNvSpPr txBox="1"/>
            <p:nvPr/>
          </p:nvSpPr>
          <p:spPr>
            <a:xfrm>
              <a:off x="6747970" y="5920520"/>
              <a:ext cx="2823318" cy="1894980"/>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AI can be used to improve medical diagnoses.</a:t>
              </a:r>
            </a:p>
          </p:txBody>
        </p:sp>
      </p:grpSp>
      <p:grpSp>
        <p:nvGrpSpPr>
          <p:cNvPr id="23" name="Group 22">
            <a:extLst>
              <a:ext uri="{FF2B5EF4-FFF2-40B4-BE49-F238E27FC236}">
                <a16:creationId xmlns:a16="http://schemas.microsoft.com/office/drawing/2014/main" id="{654D03F8-9449-72D8-85CA-435E86D192C8}"/>
              </a:ext>
            </a:extLst>
          </p:cNvPr>
          <p:cNvGrpSpPr/>
          <p:nvPr/>
        </p:nvGrpSpPr>
        <p:grpSpPr>
          <a:xfrm>
            <a:off x="12239633" y="5814753"/>
            <a:ext cx="2213928" cy="2158115"/>
            <a:chOff x="6381210" y="5007868"/>
            <a:chExt cx="3495167" cy="3407054"/>
          </a:xfrm>
        </p:grpSpPr>
        <p:pic>
          <p:nvPicPr>
            <p:cNvPr id="24" name="Picture 23">
              <a:extLst>
                <a:ext uri="{FF2B5EF4-FFF2-40B4-BE49-F238E27FC236}">
                  <a16:creationId xmlns:a16="http://schemas.microsoft.com/office/drawing/2014/main" id="{3FF4BA1F-EF30-14E8-0448-234EFA68C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25" name="TextBox 24">
              <a:extLst>
                <a:ext uri="{FF2B5EF4-FFF2-40B4-BE49-F238E27FC236}">
                  <a16:creationId xmlns:a16="http://schemas.microsoft.com/office/drawing/2014/main" id="{FFEB97AB-2352-FBE3-B91D-0286B32ACAF4}"/>
                </a:ext>
              </a:extLst>
            </p:cNvPr>
            <p:cNvSpPr txBox="1"/>
            <p:nvPr/>
          </p:nvSpPr>
          <p:spPr>
            <a:xfrm>
              <a:off x="6717134" y="5963265"/>
              <a:ext cx="2823318" cy="1894980"/>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AI can be used to discriminate against groups of people.</a:t>
              </a:r>
            </a:p>
          </p:txBody>
        </p:sp>
      </p:grpSp>
      <p:sp>
        <p:nvSpPr>
          <p:cNvPr id="26" name="Content Placeholder 11">
            <a:extLst>
              <a:ext uri="{FF2B5EF4-FFF2-40B4-BE49-F238E27FC236}">
                <a16:creationId xmlns:a16="http://schemas.microsoft.com/office/drawing/2014/main" id="{2908A192-4172-ABD8-E1F0-4DBB5E20ABCD}"/>
              </a:ext>
            </a:extLst>
          </p:cNvPr>
          <p:cNvSpPr txBox="1">
            <a:spLocks/>
          </p:cNvSpPr>
          <p:nvPr/>
        </p:nvSpPr>
        <p:spPr>
          <a:xfrm>
            <a:off x="528847" y="5732533"/>
            <a:ext cx="7139820" cy="3037329"/>
          </a:xfrm>
          <a:prstGeom prst="rect">
            <a:avLst/>
          </a:prstGeom>
          <a:ln w="28575">
            <a:gradFill flip="none" rotWithShape="1">
              <a:gsLst>
                <a:gs pos="19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indent="-342900">
              <a:lnSpc>
                <a:spcPct val="100000"/>
              </a:lnSpc>
              <a:spcBef>
                <a:spcPts val="0"/>
              </a:spcBef>
              <a:buSzPct val="70000"/>
              <a:buFont typeface="Arial" panose="020B0604020202020204" pitchFamily="34" charset="0"/>
              <a:buChar char="•"/>
            </a:pPr>
            <a:r>
              <a:rPr lang="en-GB" dirty="0"/>
              <a:t>How do principles 1 and 2 in particular help </a:t>
            </a:r>
            <a:br>
              <a:rPr lang="en-GB" dirty="0"/>
            </a:br>
            <a:r>
              <a:rPr lang="en-GB" dirty="0"/>
              <a:t>you to resolve the two issues described on this slide?</a:t>
            </a:r>
          </a:p>
          <a:p>
            <a:pPr marL="482600" indent="-342900">
              <a:lnSpc>
                <a:spcPct val="100000"/>
              </a:lnSpc>
              <a:spcBef>
                <a:spcPts val="0"/>
              </a:spcBef>
              <a:buSzPct val="70000"/>
              <a:buFont typeface="Arial" panose="020B0604020202020204" pitchFamily="34" charset="0"/>
              <a:buChar char="•"/>
            </a:pPr>
            <a:endParaRPr lang="en-GB" dirty="0"/>
          </a:p>
          <a:p>
            <a:pPr marL="482600" lvl="0" indent="-342900">
              <a:lnSpc>
                <a:spcPct val="100000"/>
              </a:lnSpc>
              <a:spcBef>
                <a:spcPts val="0"/>
              </a:spcBef>
              <a:buSzPct val="70000"/>
              <a:buFont typeface="Arial" panose="020B0604020202020204" pitchFamily="34" charset="0"/>
              <a:buChar char="•"/>
            </a:pPr>
            <a:r>
              <a:rPr lang="en-GB" dirty="0"/>
              <a:t>How do the principles guide where an engineer </a:t>
            </a:r>
            <a:br>
              <a:rPr lang="en-GB" dirty="0"/>
            </a:br>
            <a:r>
              <a:rPr lang="en-GB" dirty="0"/>
              <a:t>might choose to work?</a:t>
            </a:r>
          </a:p>
          <a:p>
            <a:pPr marL="482600" lvl="0" indent="-342900">
              <a:lnSpc>
                <a:spcPct val="100000"/>
              </a:lnSpc>
              <a:spcBef>
                <a:spcPts val="0"/>
              </a:spcBef>
              <a:buSzPct val="70000"/>
              <a:buFont typeface="Arial" panose="020B0604020202020204" pitchFamily="34" charset="0"/>
              <a:buChar char="•"/>
            </a:pPr>
            <a:endParaRPr lang="en-GB" dirty="0">
              <a:solidFill>
                <a:schemeClr val="dk1"/>
              </a:solidFill>
            </a:endParaRPr>
          </a:p>
          <a:p>
            <a:pPr marL="482600" lvl="0" indent="-342900">
              <a:lnSpc>
                <a:spcPct val="100000"/>
              </a:lnSpc>
              <a:spcBef>
                <a:spcPts val="0"/>
              </a:spcBef>
              <a:buSzPct val="70000"/>
              <a:buFont typeface="Arial" panose="020B0604020202020204" pitchFamily="34" charset="0"/>
              <a:buChar char="•"/>
            </a:pPr>
            <a:r>
              <a:rPr lang="en-GB" dirty="0"/>
              <a:t>How </a:t>
            </a:r>
            <a:r>
              <a:rPr lang="en-GB" dirty="0">
                <a:solidFill>
                  <a:schemeClr val="dk1"/>
                </a:solidFill>
              </a:rPr>
              <a:t>do the principles guide </a:t>
            </a:r>
            <a:r>
              <a:rPr lang="en-GB" dirty="0"/>
              <a:t>how an engineer might </a:t>
            </a:r>
            <a:br>
              <a:rPr lang="en-GB" dirty="0"/>
            </a:br>
            <a:r>
              <a:rPr lang="en-GB" dirty="0"/>
              <a:t>choose to apply their skills?</a:t>
            </a:r>
          </a:p>
          <a:p>
            <a:pPr marL="379368" lvl="0" indent="-342900">
              <a:lnSpc>
                <a:spcPct val="100000"/>
              </a:lnSpc>
              <a:spcBef>
                <a:spcPts val="0"/>
              </a:spcBef>
              <a:buClr>
                <a:schemeClr val="dk1"/>
              </a:buClr>
              <a:buSzPct val="70000"/>
              <a:buFont typeface="Arial" panose="020B0604020202020204" pitchFamily="34" charset="0"/>
              <a:buChar char="•"/>
            </a:pPr>
            <a:endParaRPr lang="en-GB" dirty="0">
              <a:solidFill>
                <a:schemeClr val="dk1"/>
              </a:solidFill>
            </a:endParaRPr>
          </a:p>
          <a:p>
            <a:pPr marL="702900" lvl="0" indent="-342900">
              <a:lnSpc>
                <a:spcPct val="100000"/>
              </a:lnSpc>
              <a:spcBef>
                <a:spcPts val="0"/>
              </a:spcBef>
              <a:buSzPct val="70000"/>
              <a:buFont typeface="Arial" panose="020B0604020202020204" pitchFamily="34" charset="0"/>
              <a:buChar char="•"/>
            </a:pPr>
            <a:endParaRPr lang="en-GB" dirty="0"/>
          </a:p>
        </p:txBody>
      </p:sp>
      <p:pic>
        <p:nvPicPr>
          <p:cNvPr id="27" name="Content Placeholder 16">
            <a:extLst>
              <a:ext uri="{FF2B5EF4-FFF2-40B4-BE49-F238E27FC236}">
                <a16:creationId xmlns:a16="http://schemas.microsoft.com/office/drawing/2014/main" id="{8A171318-76DA-B99E-A9B3-B10B6309E9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9589" t="-31579" r="-34276" b="-31579"/>
          <a:stretch/>
        </p:blipFill>
        <p:spPr>
          <a:xfrm>
            <a:off x="6277887" y="5196747"/>
            <a:ext cx="863761" cy="837585"/>
          </a:xfrm>
          <a:prstGeom prst="heptagon">
            <a:avLst/>
          </a:prstGeom>
          <a:solidFill>
            <a:srgbClr val="ECECED"/>
          </a:solidFill>
          <a:ln w="28575">
            <a:solidFill>
              <a:srgbClr val="24D6D1"/>
            </a:solidFill>
          </a:ln>
        </p:spPr>
      </p:pic>
      <p:sp>
        <p:nvSpPr>
          <p:cNvPr id="30" name="TextBox 29">
            <a:extLst>
              <a:ext uri="{FF2B5EF4-FFF2-40B4-BE49-F238E27FC236}">
                <a16:creationId xmlns:a16="http://schemas.microsoft.com/office/drawing/2014/main" id="{F3A66A33-4CAD-B761-4EB4-4D003927F0CC}"/>
              </a:ext>
            </a:extLst>
          </p:cNvPr>
          <p:cNvSpPr txBox="1"/>
          <p:nvPr/>
        </p:nvSpPr>
        <p:spPr>
          <a:xfrm>
            <a:off x="10997816" y="4264762"/>
            <a:ext cx="654908" cy="369332"/>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BUT</a:t>
            </a:r>
            <a:endParaRPr lang="en-US"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7083981-97D4-2408-ADF8-322196924531}"/>
              </a:ext>
            </a:extLst>
          </p:cNvPr>
          <p:cNvSpPr txBox="1"/>
          <p:nvPr/>
        </p:nvSpPr>
        <p:spPr>
          <a:xfrm>
            <a:off x="11017349" y="6750150"/>
            <a:ext cx="654908" cy="369332"/>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BUT</a:t>
            </a:r>
            <a:endParaRPr lang="en-US"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208EF58-8CB5-54A8-839C-09AD7E091E45}"/>
              </a:ext>
            </a:extLst>
          </p:cNvPr>
          <p:cNvSpPr txBox="1"/>
          <p:nvPr/>
        </p:nvSpPr>
        <p:spPr>
          <a:xfrm>
            <a:off x="9676202" y="2422920"/>
            <a:ext cx="3298136" cy="412630"/>
          </a:xfrm>
          <a:prstGeom prst="rect">
            <a:avLst/>
          </a:prstGeom>
          <a:noFill/>
        </p:spPr>
        <p:txBody>
          <a:bodyPr wrap="square">
            <a:spAutoFit/>
          </a:bodyPr>
          <a:lstStyle/>
          <a:p>
            <a:r>
              <a:rPr lang="en-GB" sz="2000" b="1" dirty="0">
                <a:solidFill>
                  <a:srgbClr val="000000"/>
                </a:solidFill>
                <a:latin typeface="Arial"/>
                <a:ea typeface="Arial"/>
                <a:cs typeface="Arial"/>
                <a:sym typeface="Arial"/>
              </a:rPr>
              <a:t>Two issues for engineers</a:t>
            </a:r>
            <a:endParaRPr lang="en-US" sz="2000" b="1" dirty="0"/>
          </a:p>
        </p:txBody>
      </p:sp>
      <p:sp>
        <p:nvSpPr>
          <p:cNvPr id="2" name="Slide Number Placeholder 5">
            <a:extLst>
              <a:ext uri="{FF2B5EF4-FFF2-40B4-BE49-F238E27FC236}">
                <a16:creationId xmlns:a16="http://schemas.microsoft.com/office/drawing/2014/main" id="{F1AF5ED4-5907-0BA2-1331-B0079E84186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18</a:t>
            </a:fld>
            <a:endParaRPr lang="en-US" b="0" dirty="0">
              <a:solidFill>
                <a:schemeClr val="tx1"/>
              </a:solidFill>
            </a:endParaRPr>
          </a:p>
        </p:txBody>
      </p:sp>
      <p:sp>
        <p:nvSpPr>
          <p:cNvPr id="5" name="Footer Placeholder 3">
            <a:extLst>
              <a:ext uri="{FF2B5EF4-FFF2-40B4-BE49-F238E27FC236}">
                <a16:creationId xmlns:a16="http://schemas.microsoft.com/office/drawing/2014/main" id="{D859DCBD-FD33-2CD7-9AA0-FB1C70CAC855}"/>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4373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80C44C-7DCC-D1FF-C886-3191511875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7" y="0"/>
            <a:ext cx="16250444" cy="9148021"/>
          </a:xfrm>
          <a:prstGeom prst="rect">
            <a:avLst/>
          </a:prstGeom>
        </p:spPr>
      </p:pic>
      <p:sp>
        <p:nvSpPr>
          <p:cNvPr id="23" name="Content Placeholder 11">
            <a:extLst>
              <a:ext uri="{FF2B5EF4-FFF2-40B4-BE49-F238E27FC236}">
                <a16:creationId xmlns:a16="http://schemas.microsoft.com/office/drawing/2014/main" id="{0ECE7FA1-FD05-08A4-034B-D2A9A0F810AF}"/>
              </a:ext>
            </a:extLst>
          </p:cNvPr>
          <p:cNvSpPr txBox="1">
            <a:spLocks/>
          </p:cNvSpPr>
          <p:nvPr/>
        </p:nvSpPr>
        <p:spPr>
          <a:xfrm>
            <a:off x="503836" y="7085727"/>
            <a:ext cx="8826431" cy="1245474"/>
          </a:xfrm>
          <a:prstGeom prst="rect">
            <a:avLst/>
          </a:prstGeom>
          <a:ln w="28575">
            <a:gradFill flip="none" rotWithShape="1">
              <a:gsLst>
                <a:gs pos="18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nSpc>
                <a:spcPct val="100000"/>
              </a:lnSpc>
              <a:spcBef>
                <a:spcPts val="0"/>
              </a:spcBef>
              <a:spcAft>
                <a:spcPts val="600"/>
              </a:spcAft>
              <a:buSzPts val="1400"/>
              <a:buFont typeface="Arial" panose="020B0604020202020204" pitchFamily="34" charset="0"/>
              <a:buChar char="•"/>
            </a:pPr>
            <a:r>
              <a:rPr lang="en-GB" sz="1800" dirty="0"/>
              <a:t>How do you think each sector will change or grow?</a:t>
            </a:r>
          </a:p>
          <a:p>
            <a:pPr marL="482600" indent="-342900">
              <a:lnSpc>
                <a:spcPct val="100000"/>
              </a:lnSpc>
              <a:spcBef>
                <a:spcPts val="0"/>
              </a:spcBef>
              <a:buSzPts val="1400"/>
              <a:buFont typeface="Arial" panose="020B0604020202020204" pitchFamily="34" charset="0"/>
              <a:buChar char="•"/>
            </a:pPr>
            <a:r>
              <a:rPr lang="en-GB" sz="1800" dirty="0"/>
              <a:t>What engineering career options </a:t>
            </a:r>
            <a:r>
              <a:rPr lang="en-GB" sz="18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might</a:t>
            </a:r>
            <a:r>
              <a:rPr lang="en-GB" sz="1800" dirty="0"/>
              <a:t> these developments create?</a:t>
            </a:r>
          </a:p>
          <a:p>
            <a:pPr marL="482600" lvl="0" indent="-342900">
              <a:lnSpc>
                <a:spcPct val="100000"/>
              </a:lnSpc>
              <a:spcBef>
                <a:spcPts val="0"/>
              </a:spcBef>
              <a:buSzPts val="1400"/>
              <a:buFont typeface="Arial" panose="020B0604020202020204" pitchFamily="34" charset="0"/>
              <a:buChar char="•"/>
            </a:pPr>
            <a:endParaRPr lang="en-GB" sz="1800" dirty="0"/>
          </a:p>
        </p:txBody>
      </p:sp>
      <p:sp>
        <p:nvSpPr>
          <p:cNvPr id="37" name="Title 1">
            <a:extLst>
              <a:ext uri="{FF2B5EF4-FFF2-40B4-BE49-F238E27FC236}">
                <a16:creationId xmlns:a16="http://schemas.microsoft.com/office/drawing/2014/main" id="{8D363023-267A-CE23-14E6-DA2FC5052A5F}"/>
              </a:ext>
            </a:extLst>
          </p:cNvPr>
          <p:cNvSpPr txBox="1">
            <a:spLocks/>
          </p:cNvSpPr>
          <p:nvPr/>
        </p:nvSpPr>
        <p:spPr>
          <a:xfrm>
            <a:off x="413457" y="1446214"/>
            <a:ext cx="11735000" cy="614720"/>
          </a:xfrm>
          <a:prstGeom prst="rect">
            <a:avLst/>
          </a:prstGeom>
        </p:spPr>
        <p:txBody>
          <a:bodyPr vert="horz" lIns="90000" tIns="45720" rIns="91440" bIns="45720" rtlCol="0" anchor="t">
            <a:no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GB" dirty="0"/>
              <a:t>Innovation, careers and the future</a:t>
            </a:r>
            <a:endParaRPr lang="en-US" dirty="0"/>
          </a:p>
        </p:txBody>
      </p:sp>
      <p:sp>
        <p:nvSpPr>
          <p:cNvPr id="38" name="Text Placeholder 18">
            <a:extLst>
              <a:ext uri="{FF2B5EF4-FFF2-40B4-BE49-F238E27FC236}">
                <a16:creationId xmlns:a16="http://schemas.microsoft.com/office/drawing/2014/main" id="{76CD4061-90EC-F367-7F54-75BBE5FCB10C}"/>
              </a:ext>
            </a:extLst>
          </p:cNvPr>
          <p:cNvSpPr txBox="1">
            <a:spLocks/>
          </p:cNvSpPr>
          <p:nvPr/>
        </p:nvSpPr>
        <p:spPr>
          <a:xfrm>
            <a:off x="411064" y="2310406"/>
            <a:ext cx="9549426" cy="776976"/>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en-US" sz="2000" dirty="0"/>
          </a:p>
        </p:txBody>
      </p:sp>
      <p:pic>
        <p:nvPicPr>
          <p:cNvPr id="22" name="Content Placeholder 16">
            <a:extLst>
              <a:ext uri="{FF2B5EF4-FFF2-40B4-BE49-F238E27FC236}">
                <a16:creationId xmlns:a16="http://schemas.microsoft.com/office/drawing/2014/main" id="{6250BC58-939A-5ABC-0572-7FE27FA2A6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9589" t="-31579" r="-34276" b="-31579"/>
          <a:stretch/>
        </p:blipFill>
        <p:spPr>
          <a:xfrm>
            <a:off x="8035113" y="6550839"/>
            <a:ext cx="863761" cy="837585"/>
          </a:xfrm>
          <a:prstGeom prst="heptagon">
            <a:avLst/>
          </a:prstGeom>
          <a:solidFill>
            <a:srgbClr val="ECECED"/>
          </a:solidFill>
          <a:ln w="28575">
            <a:solidFill>
              <a:srgbClr val="24D6D1"/>
            </a:solidFill>
          </a:ln>
        </p:spPr>
      </p:pic>
      <p:sp>
        <p:nvSpPr>
          <p:cNvPr id="3" name="Slide Number Placeholder 5">
            <a:extLst>
              <a:ext uri="{FF2B5EF4-FFF2-40B4-BE49-F238E27FC236}">
                <a16:creationId xmlns:a16="http://schemas.microsoft.com/office/drawing/2014/main" id="{811A3AB0-3687-764D-6F36-41E63C9F8DB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19</a:t>
            </a:fld>
            <a:endParaRPr lang="en-US" b="0" dirty="0">
              <a:solidFill>
                <a:schemeClr val="tx1"/>
              </a:solidFill>
            </a:endParaRPr>
          </a:p>
        </p:txBody>
      </p:sp>
      <p:sp>
        <p:nvSpPr>
          <p:cNvPr id="13" name="TextBox 12">
            <a:extLst>
              <a:ext uri="{FF2B5EF4-FFF2-40B4-BE49-F238E27FC236}">
                <a16:creationId xmlns:a16="http://schemas.microsoft.com/office/drawing/2014/main" id="{55FC605E-67D9-4560-56DA-22A9E1B1B430}"/>
              </a:ext>
            </a:extLst>
          </p:cNvPr>
          <p:cNvSpPr txBox="1"/>
          <p:nvPr/>
        </p:nvSpPr>
        <p:spPr>
          <a:xfrm>
            <a:off x="1316182" y="3428609"/>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F767B102-6041-7A29-66B4-9CAC5281DBC1}"/>
              </a:ext>
            </a:extLst>
          </p:cNvPr>
          <p:cNvSpPr txBox="1"/>
          <p:nvPr/>
        </p:nvSpPr>
        <p:spPr>
          <a:xfrm>
            <a:off x="634988" y="3753630"/>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Farming</a:t>
            </a:r>
          </a:p>
        </p:txBody>
      </p:sp>
      <p:sp>
        <p:nvSpPr>
          <p:cNvPr id="15" name="TextBox 14">
            <a:extLst>
              <a:ext uri="{FF2B5EF4-FFF2-40B4-BE49-F238E27FC236}">
                <a16:creationId xmlns:a16="http://schemas.microsoft.com/office/drawing/2014/main" id="{748D1DC5-46BD-3029-59AD-B6A51756A8DF}"/>
              </a:ext>
            </a:extLst>
          </p:cNvPr>
          <p:cNvSpPr txBox="1"/>
          <p:nvPr/>
        </p:nvSpPr>
        <p:spPr>
          <a:xfrm>
            <a:off x="3536935" y="3765264"/>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Manufacturing</a:t>
            </a:r>
          </a:p>
        </p:txBody>
      </p:sp>
      <p:sp>
        <p:nvSpPr>
          <p:cNvPr id="16" name="TextBox 15">
            <a:extLst>
              <a:ext uri="{FF2B5EF4-FFF2-40B4-BE49-F238E27FC236}">
                <a16:creationId xmlns:a16="http://schemas.microsoft.com/office/drawing/2014/main" id="{A6FA4C74-4DFA-30DD-FC71-65653FAA810B}"/>
              </a:ext>
            </a:extLst>
          </p:cNvPr>
          <p:cNvSpPr txBox="1"/>
          <p:nvPr/>
        </p:nvSpPr>
        <p:spPr>
          <a:xfrm>
            <a:off x="6278240" y="3765264"/>
            <a:ext cx="2612819"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Energy</a:t>
            </a:r>
          </a:p>
        </p:txBody>
      </p:sp>
      <p:sp>
        <p:nvSpPr>
          <p:cNvPr id="17" name="TextBox 16">
            <a:extLst>
              <a:ext uri="{FF2B5EF4-FFF2-40B4-BE49-F238E27FC236}">
                <a16:creationId xmlns:a16="http://schemas.microsoft.com/office/drawing/2014/main" id="{F62EFC1D-D6A6-68A3-A930-7CB16E5BFCBE}"/>
              </a:ext>
            </a:extLst>
          </p:cNvPr>
          <p:cNvSpPr txBox="1"/>
          <p:nvPr/>
        </p:nvSpPr>
        <p:spPr>
          <a:xfrm>
            <a:off x="634988" y="6069041"/>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Healthcare</a:t>
            </a:r>
          </a:p>
        </p:txBody>
      </p:sp>
      <p:sp>
        <p:nvSpPr>
          <p:cNvPr id="18" name="TextBox 17">
            <a:extLst>
              <a:ext uri="{FF2B5EF4-FFF2-40B4-BE49-F238E27FC236}">
                <a16:creationId xmlns:a16="http://schemas.microsoft.com/office/drawing/2014/main" id="{0DA12D83-B9F2-EE5A-2DAC-529144AD904E}"/>
              </a:ext>
            </a:extLst>
          </p:cNvPr>
          <p:cNvSpPr txBox="1"/>
          <p:nvPr/>
        </p:nvSpPr>
        <p:spPr>
          <a:xfrm>
            <a:off x="3536934" y="6064102"/>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Transport</a:t>
            </a:r>
          </a:p>
        </p:txBody>
      </p:sp>
      <p:sp>
        <p:nvSpPr>
          <p:cNvPr id="20" name="TextBox 19">
            <a:extLst>
              <a:ext uri="{FF2B5EF4-FFF2-40B4-BE49-F238E27FC236}">
                <a16:creationId xmlns:a16="http://schemas.microsoft.com/office/drawing/2014/main" id="{A9299C43-6A49-7EE2-E6D8-E702ABA4C183}"/>
              </a:ext>
            </a:extLst>
          </p:cNvPr>
          <p:cNvSpPr txBox="1"/>
          <p:nvPr/>
        </p:nvSpPr>
        <p:spPr>
          <a:xfrm>
            <a:off x="6309391" y="6032984"/>
            <a:ext cx="2612819"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Homes</a:t>
            </a:r>
          </a:p>
        </p:txBody>
      </p:sp>
      <p:pic>
        <p:nvPicPr>
          <p:cNvPr id="21" name="Picture 20">
            <a:extLst>
              <a:ext uri="{FF2B5EF4-FFF2-40B4-BE49-F238E27FC236}">
                <a16:creationId xmlns:a16="http://schemas.microsoft.com/office/drawing/2014/main" id="{EFABA997-0213-65F8-EDED-6159AB063087}"/>
              </a:ext>
            </a:extLst>
          </p:cNvPr>
          <p:cNvPicPr>
            <a:picLocks noChangeAspect="1"/>
          </p:cNvPicPr>
          <p:nvPr/>
        </p:nvPicPr>
        <p:blipFill>
          <a:blip r:embed="rId5"/>
          <a:stretch>
            <a:fillRect/>
          </a:stretch>
        </p:blipFill>
        <p:spPr>
          <a:xfrm>
            <a:off x="6881516" y="4423976"/>
            <a:ext cx="1468570" cy="1423613"/>
          </a:xfrm>
          <a:prstGeom prst="rect">
            <a:avLst/>
          </a:prstGeom>
        </p:spPr>
      </p:pic>
      <p:pic>
        <p:nvPicPr>
          <p:cNvPr id="24" name="Picture 23">
            <a:extLst>
              <a:ext uri="{FF2B5EF4-FFF2-40B4-BE49-F238E27FC236}">
                <a16:creationId xmlns:a16="http://schemas.microsoft.com/office/drawing/2014/main" id="{7CE11D28-2B83-0327-2934-19F7F1F90169}"/>
              </a:ext>
            </a:extLst>
          </p:cNvPr>
          <p:cNvPicPr>
            <a:picLocks noChangeAspect="1"/>
          </p:cNvPicPr>
          <p:nvPr/>
        </p:nvPicPr>
        <p:blipFill>
          <a:blip r:embed="rId6"/>
          <a:stretch>
            <a:fillRect/>
          </a:stretch>
        </p:blipFill>
        <p:spPr>
          <a:xfrm>
            <a:off x="1130602" y="2274584"/>
            <a:ext cx="1457722" cy="1413098"/>
          </a:xfrm>
          <a:prstGeom prst="rect">
            <a:avLst/>
          </a:prstGeom>
        </p:spPr>
      </p:pic>
      <p:pic>
        <p:nvPicPr>
          <p:cNvPr id="25" name="Picture 24">
            <a:extLst>
              <a:ext uri="{FF2B5EF4-FFF2-40B4-BE49-F238E27FC236}">
                <a16:creationId xmlns:a16="http://schemas.microsoft.com/office/drawing/2014/main" id="{69D3A116-6818-3689-29AF-2D014F48E284}"/>
              </a:ext>
            </a:extLst>
          </p:cNvPr>
          <p:cNvPicPr>
            <a:picLocks noChangeAspect="1"/>
          </p:cNvPicPr>
          <p:nvPr/>
        </p:nvPicPr>
        <p:blipFill>
          <a:blip r:embed="rId7"/>
          <a:stretch>
            <a:fillRect/>
          </a:stretch>
        </p:blipFill>
        <p:spPr>
          <a:xfrm>
            <a:off x="6881516" y="2240740"/>
            <a:ext cx="1468570" cy="1423613"/>
          </a:xfrm>
          <a:prstGeom prst="rect">
            <a:avLst/>
          </a:prstGeom>
        </p:spPr>
      </p:pic>
      <p:pic>
        <p:nvPicPr>
          <p:cNvPr id="26" name="Picture 25">
            <a:extLst>
              <a:ext uri="{FF2B5EF4-FFF2-40B4-BE49-F238E27FC236}">
                <a16:creationId xmlns:a16="http://schemas.microsoft.com/office/drawing/2014/main" id="{1603E00B-5047-33A8-C482-46B32643D80D}"/>
              </a:ext>
            </a:extLst>
          </p:cNvPr>
          <p:cNvPicPr>
            <a:picLocks noChangeAspect="1"/>
          </p:cNvPicPr>
          <p:nvPr/>
        </p:nvPicPr>
        <p:blipFill>
          <a:blip r:embed="rId8"/>
          <a:stretch>
            <a:fillRect/>
          </a:stretch>
        </p:blipFill>
        <p:spPr>
          <a:xfrm>
            <a:off x="3998881" y="2244143"/>
            <a:ext cx="1468570" cy="1423613"/>
          </a:xfrm>
          <a:prstGeom prst="rect">
            <a:avLst/>
          </a:prstGeom>
        </p:spPr>
      </p:pic>
      <p:pic>
        <p:nvPicPr>
          <p:cNvPr id="27" name="Picture 26">
            <a:extLst>
              <a:ext uri="{FF2B5EF4-FFF2-40B4-BE49-F238E27FC236}">
                <a16:creationId xmlns:a16="http://schemas.microsoft.com/office/drawing/2014/main" id="{503E6F40-AFDA-BBD0-1E8D-49059C5E9948}"/>
              </a:ext>
            </a:extLst>
          </p:cNvPr>
          <p:cNvPicPr>
            <a:picLocks noChangeAspect="1"/>
          </p:cNvPicPr>
          <p:nvPr/>
        </p:nvPicPr>
        <p:blipFill>
          <a:blip r:embed="rId9"/>
          <a:stretch>
            <a:fillRect/>
          </a:stretch>
        </p:blipFill>
        <p:spPr>
          <a:xfrm>
            <a:off x="3998881" y="4490585"/>
            <a:ext cx="1468570" cy="1423613"/>
          </a:xfrm>
          <a:prstGeom prst="rect">
            <a:avLst/>
          </a:prstGeom>
        </p:spPr>
      </p:pic>
      <p:pic>
        <p:nvPicPr>
          <p:cNvPr id="28" name="Picture 27">
            <a:extLst>
              <a:ext uri="{FF2B5EF4-FFF2-40B4-BE49-F238E27FC236}">
                <a16:creationId xmlns:a16="http://schemas.microsoft.com/office/drawing/2014/main" id="{217958CD-0073-6164-BB94-22BA24ECC85F}"/>
              </a:ext>
            </a:extLst>
          </p:cNvPr>
          <p:cNvPicPr>
            <a:picLocks noChangeAspect="1"/>
          </p:cNvPicPr>
          <p:nvPr/>
        </p:nvPicPr>
        <p:blipFill>
          <a:blip r:embed="rId10"/>
          <a:stretch>
            <a:fillRect/>
          </a:stretch>
        </p:blipFill>
        <p:spPr>
          <a:xfrm>
            <a:off x="1130602" y="4504502"/>
            <a:ext cx="1457723" cy="1413098"/>
          </a:xfrm>
          <a:prstGeom prst="rect">
            <a:avLst/>
          </a:prstGeom>
        </p:spPr>
      </p:pic>
      <p:sp>
        <p:nvSpPr>
          <p:cNvPr id="29" name="Footer Placeholder 3">
            <a:extLst>
              <a:ext uri="{FF2B5EF4-FFF2-40B4-BE49-F238E27FC236}">
                <a16:creationId xmlns:a16="http://schemas.microsoft.com/office/drawing/2014/main" id="{9D311A01-BA45-71A6-5B43-EB63BF455DE6}"/>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 Innovation and change</a:t>
            </a:r>
          </a:p>
        </p:txBody>
      </p:sp>
      <p:pic>
        <p:nvPicPr>
          <p:cNvPr id="6" name="Picture 5">
            <a:extLst>
              <a:ext uri="{FF2B5EF4-FFF2-40B4-BE49-F238E27FC236}">
                <a16:creationId xmlns:a16="http://schemas.microsoft.com/office/drawing/2014/main" id="{CCA6D331-33D6-AF85-A650-6F73815602D9}"/>
              </a:ext>
            </a:extLst>
          </p:cNvPr>
          <p:cNvPicPr>
            <a:picLocks noChangeAspect="1"/>
          </p:cNvPicPr>
          <p:nvPr/>
        </p:nvPicPr>
        <p:blipFill>
          <a:blip r:embed="rId11"/>
          <a:stretch>
            <a:fillRect/>
          </a:stretch>
        </p:blipFill>
        <p:spPr>
          <a:xfrm>
            <a:off x="3449538" y="256000"/>
            <a:ext cx="955528" cy="931337"/>
          </a:xfrm>
          <a:prstGeom prst="rect">
            <a:avLst/>
          </a:prstGeom>
        </p:spPr>
      </p:pic>
      <p:sp>
        <p:nvSpPr>
          <p:cNvPr id="7" name="Google Shape;539;p3">
            <a:extLst>
              <a:ext uri="{FF2B5EF4-FFF2-40B4-BE49-F238E27FC236}">
                <a16:creationId xmlns:a16="http://schemas.microsoft.com/office/drawing/2014/main" id="{968D4F8B-F23D-DF83-2CA0-66F329EA8883}"/>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6000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167130"/>
            <a:ext cx="6380130" cy="6910070"/>
          </a:xfrm>
        </p:spPr>
        <p:txBody>
          <a:bodyPr/>
          <a:lstStyle/>
          <a:p>
            <a:pPr>
              <a:lnSpc>
                <a:spcPts val="5500"/>
              </a:lnSpc>
            </a:pPr>
            <a:r>
              <a:rPr lang="en-US" dirty="0"/>
              <a:t>Practitioner</a:t>
            </a:r>
            <a:br>
              <a:rPr lang="en-US" dirty="0"/>
            </a:br>
            <a:r>
              <a:rPr lang="en-US" dirty="0"/>
              <a:t>guide</a:t>
            </a:r>
            <a:br>
              <a:rPr lang="en-US" dirty="0"/>
            </a:br>
            <a:r>
              <a:rPr lang="en" sz="2500" b="0" dirty="0"/>
              <a:t>2. Innovation and change</a:t>
            </a:r>
            <a:endParaRPr lang="en-US" sz="2500" dirty="0"/>
          </a:p>
        </p:txBody>
      </p:sp>
      <p:sp>
        <p:nvSpPr>
          <p:cNvPr id="3" name="Slide Number Placeholder 5">
            <a:extLst>
              <a:ext uri="{FF2B5EF4-FFF2-40B4-BE49-F238E27FC236}">
                <a16:creationId xmlns:a16="http://schemas.microsoft.com/office/drawing/2014/main" id="{226CAC10-1872-55F4-2F1A-7C4BE97C190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Tree>
    <p:extLst>
      <p:ext uri="{BB962C8B-B14F-4D97-AF65-F5344CB8AC3E}">
        <p14:creationId xmlns:p14="http://schemas.microsoft.com/office/powerpoint/2010/main" val="4238489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nvGrpSpPr>
          <p:cNvPr id="41" name="Group 40">
            <a:extLst>
              <a:ext uri="{FF2B5EF4-FFF2-40B4-BE49-F238E27FC236}">
                <a16:creationId xmlns:a16="http://schemas.microsoft.com/office/drawing/2014/main" id="{372915AB-513C-9A02-DDAD-4EC426A94B68}"/>
              </a:ext>
            </a:extLst>
          </p:cNvPr>
          <p:cNvGrpSpPr/>
          <p:nvPr/>
        </p:nvGrpSpPr>
        <p:grpSpPr>
          <a:xfrm>
            <a:off x="796090" y="2900772"/>
            <a:ext cx="3495167" cy="3407054"/>
            <a:chOff x="724384" y="2660704"/>
            <a:chExt cx="3495167" cy="3407054"/>
          </a:xfrm>
        </p:grpSpPr>
        <p:pic>
          <p:nvPicPr>
            <p:cNvPr id="10" name="Picture 9">
              <a:extLst>
                <a:ext uri="{FF2B5EF4-FFF2-40B4-BE49-F238E27FC236}">
                  <a16:creationId xmlns:a16="http://schemas.microsoft.com/office/drawing/2014/main" id="{472DC726-4E08-CFF9-A5FB-A1EACAFDF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2660704"/>
              <a:ext cx="3495167" cy="3407054"/>
            </a:xfrm>
            <a:prstGeom prst="rect">
              <a:avLst/>
            </a:prstGeom>
          </p:spPr>
        </p:pic>
        <p:sp>
          <p:nvSpPr>
            <p:cNvPr id="13" name="TextBox 12">
              <a:extLst>
                <a:ext uri="{FF2B5EF4-FFF2-40B4-BE49-F238E27FC236}">
                  <a16:creationId xmlns:a16="http://schemas.microsoft.com/office/drawing/2014/main" id="{37D94F0F-5D87-B03F-90FD-D00320AF138E}"/>
                </a:ext>
              </a:extLst>
            </p:cNvPr>
            <p:cNvSpPr txBox="1"/>
            <p:nvPr/>
          </p:nvSpPr>
          <p:spPr>
            <a:xfrm>
              <a:off x="972457" y="3657600"/>
              <a:ext cx="2999022" cy="2031325"/>
            </a:xfrm>
            <a:prstGeom prst="rect">
              <a:avLst/>
            </a:prstGeom>
            <a:noFill/>
          </p:spPr>
          <p:txBody>
            <a:bodyPr wrap="square" rtlCol="0">
              <a:spAutoFit/>
            </a:bodyPr>
            <a:lstStyle/>
            <a:p>
              <a:pPr algn="ctr">
                <a:spcBef>
                  <a:spcPts val="0"/>
                </a:spcBef>
              </a:pPr>
              <a:r>
                <a:rPr lang="en-GB" dirty="0">
                  <a:solidFill>
                    <a:schemeClr val="dk1"/>
                  </a:solidFill>
                  <a:latin typeface="Arial" panose="020B0604020202020204" pitchFamily="34" charset="0"/>
                  <a:cs typeface="Arial" panose="020B0604020202020204" pitchFamily="34" charset="0"/>
                </a:rPr>
                <a:t>Identify how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innovation and emerging technologies are changing the engineering and manufacturing environments.</a:t>
              </a:r>
            </a:p>
            <a:p>
              <a:pPr algn="ctr"/>
              <a:endParaRPr lang="en-US"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D12F6450-038A-80D2-A926-06B9BC067442}"/>
              </a:ext>
            </a:extLst>
          </p:cNvPr>
          <p:cNvGrpSpPr/>
          <p:nvPr/>
        </p:nvGrpSpPr>
        <p:grpSpPr>
          <a:xfrm>
            <a:off x="3462190" y="2691863"/>
            <a:ext cx="4584839" cy="6095610"/>
            <a:chOff x="724384" y="2991120"/>
            <a:chExt cx="4584839" cy="6095610"/>
          </a:xfrm>
        </p:grpSpPr>
        <p:pic>
          <p:nvPicPr>
            <p:cNvPr id="17" name="Picture 16">
              <a:extLst>
                <a:ext uri="{FF2B5EF4-FFF2-40B4-BE49-F238E27FC236}">
                  <a16:creationId xmlns:a16="http://schemas.microsoft.com/office/drawing/2014/main" id="{8F2B8D2E-A1DA-D2F5-D359-523B8BDCF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5679676"/>
              <a:ext cx="3495167" cy="3407054"/>
            </a:xfrm>
            <a:prstGeom prst="rect">
              <a:avLst/>
            </a:prstGeom>
          </p:spPr>
        </p:pic>
        <p:sp>
          <p:nvSpPr>
            <p:cNvPr id="18" name="TextBox 17">
              <a:extLst>
                <a:ext uri="{FF2B5EF4-FFF2-40B4-BE49-F238E27FC236}">
                  <a16:creationId xmlns:a16="http://schemas.microsoft.com/office/drawing/2014/main" id="{6B5E8E5C-771A-50F9-9395-B174B3EBC412}"/>
                </a:ext>
              </a:extLst>
            </p:cNvPr>
            <p:cNvSpPr txBox="1"/>
            <p:nvPr/>
          </p:nvSpPr>
          <p:spPr>
            <a:xfrm>
              <a:off x="2310201" y="2991120"/>
              <a:ext cx="2999022" cy="2031325"/>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lvl="0" algn="ctr">
                <a:lnSpc>
                  <a:spcPct val="100000"/>
                </a:lnSpc>
                <a:spcBef>
                  <a:spcPts val="0"/>
                </a:spcBef>
                <a:buClr>
                  <a:schemeClr val="dk1"/>
                </a:buClr>
                <a:buSzPct val="100000"/>
              </a:pPr>
              <a:r>
                <a:rPr lang="en-GB" dirty="0">
                  <a:solidFill>
                    <a:schemeClr val="dk1"/>
                  </a:solidFill>
                  <a:latin typeface="Arial" panose="020B0604020202020204" pitchFamily="34" charset="0"/>
                  <a:cs typeface="Arial" panose="020B0604020202020204" pitchFamily="34" charset="0"/>
                </a:rPr>
                <a:t>Give examples of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how innovations can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have both a positive and negative impact on society, the economy and the environment.</a:t>
              </a:r>
            </a:p>
          </p:txBody>
        </p:sp>
      </p:grpSp>
      <p:pic>
        <p:nvPicPr>
          <p:cNvPr id="37" name="Picture 36">
            <a:extLst>
              <a:ext uri="{FF2B5EF4-FFF2-40B4-BE49-F238E27FC236}">
                <a16:creationId xmlns:a16="http://schemas.microsoft.com/office/drawing/2014/main" id="{CEA8BF23-0EC9-A958-9753-99A6BEC14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724" y="1996408"/>
            <a:ext cx="3495167" cy="3407054"/>
          </a:xfrm>
          <a:prstGeom prst="rect">
            <a:avLst/>
          </a:prstGeom>
        </p:spPr>
      </p:pic>
      <p:grpSp>
        <p:nvGrpSpPr>
          <p:cNvPr id="39" name="Group 38">
            <a:extLst>
              <a:ext uri="{FF2B5EF4-FFF2-40B4-BE49-F238E27FC236}">
                <a16:creationId xmlns:a16="http://schemas.microsoft.com/office/drawing/2014/main" id="{E64FDAB9-3B5A-D1CC-830B-05CCC2A2AA7F}"/>
              </a:ext>
            </a:extLst>
          </p:cNvPr>
          <p:cNvGrpSpPr/>
          <p:nvPr/>
        </p:nvGrpSpPr>
        <p:grpSpPr>
          <a:xfrm>
            <a:off x="3710262" y="4913330"/>
            <a:ext cx="6835302" cy="3407054"/>
            <a:chOff x="1355484" y="5467633"/>
            <a:chExt cx="6835302" cy="3407054"/>
          </a:xfrm>
        </p:grpSpPr>
        <p:pic>
          <p:nvPicPr>
            <p:cNvPr id="24" name="Picture 23">
              <a:extLst>
                <a:ext uri="{FF2B5EF4-FFF2-40B4-BE49-F238E27FC236}">
                  <a16:creationId xmlns:a16="http://schemas.microsoft.com/office/drawing/2014/main" id="{A09E24A0-C08E-5D53-4A7C-2506C7991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5619" y="5467633"/>
              <a:ext cx="3495167" cy="3407054"/>
            </a:xfrm>
            <a:prstGeom prst="rect">
              <a:avLst/>
            </a:prstGeom>
          </p:spPr>
        </p:pic>
        <p:sp>
          <p:nvSpPr>
            <p:cNvPr id="25" name="TextBox 24">
              <a:extLst>
                <a:ext uri="{FF2B5EF4-FFF2-40B4-BE49-F238E27FC236}">
                  <a16:creationId xmlns:a16="http://schemas.microsoft.com/office/drawing/2014/main" id="{91CD2CC3-D50B-DE48-F5F0-612BE84BE6D8}"/>
                </a:ext>
              </a:extLst>
            </p:cNvPr>
            <p:cNvSpPr txBox="1"/>
            <p:nvPr/>
          </p:nvSpPr>
          <p:spPr>
            <a:xfrm>
              <a:off x="1355484" y="6797669"/>
              <a:ext cx="2999022" cy="1354217"/>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Use your ideas to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identify the importance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of ethics in innovation.</a:t>
              </a:r>
            </a:p>
          </p:txBody>
        </p:sp>
      </p:grpSp>
      <p:sp>
        <p:nvSpPr>
          <p:cNvPr id="22" name="TextBox 21">
            <a:extLst>
              <a:ext uri="{FF2B5EF4-FFF2-40B4-BE49-F238E27FC236}">
                <a16:creationId xmlns:a16="http://schemas.microsoft.com/office/drawing/2014/main" id="{F5E80F1B-10A0-3E8D-B1E1-14C238BB3530}"/>
              </a:ext>
            </a:extLst>
          </p:cNvPr>
          <p:cNvSpPr txBox="1"/>
          <p:nvPr/>
        </p:nvSpPr>
        <p:spPr>
          <a:xfrm>
            <a:off x="7298469" y="5716582"/>
            <a:ext cx="2999022" cy="1631216"/>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Suggest how engineers can shape innovation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to contribute to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better future.</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20</a:t>
            </a:fld>
            <a:endParaRPr lang="en-US" b="0" dirty="0">
              <a:solidFill>
                <a:schemeClr val="tx1"/>
              </a:solidFill>
            </a:endParaRPr>
          </a:p>
        </p:txBody>
      </p:sp>
      <p:sp>
        <p:nvSpPr>
          <p:cNvPr id="6" name="Footer Placeholder 3">
            <a:extLst>
              <a:ext uri="{FF2B5EF4-FFF2-40B4-BE49-F238E27FC236}">
                <a16:creationId xmlns:a16="http://schemas.microsoft.com/office/drawing/2014/main" id="{2B42D7E0-B97D-7D83-4AFE-7BFBB56C3904}"/>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369335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lvl="0">
              <a:lnSpc>
                <a:spcPct val="100000"/>
              </a:lnSpc>
              <a:spcBef>
                <a:spcPts val="0"/>
              </a:spcBef>
              <a:buClr>
                <a:srgbClr val="000000"/>
              </a:buClr>
              <a:buSzPts val="1100"/>
            </a:pPr>
            <a:r>
              <a:rPr lang="en-GB" sz="1400" dirty="0">
                <a:solidFill>
                  <a:schemeClr val="dk1"/>
                </a:solidFill>
              </a:rPr>
              <a:t>These resources help practitioners to deliver innovation and emerging technologies components of engineering and manufacturing-related qualifications at levels 2 and 3.</a:t>
            </a:r>
            <a:r>
              <a:rPr lang="en-GB" sz="1400" dirty="0"/>
              <a:t>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8" y="3021751"/>
            <a:ext cx="14727336" cy="741680"/>
          </a:xfrm>
        </p:spPr>
        <p:txBody>
          <a:bodyPr>
            <a:noAutofit/>
          </a:bodyPr>
          <a:lstStyle/>
          <a:p>
            <a:pPr>
              <a:lnSpc>
                <a:spcPct val="100000"/>
              </a:lnSpc>
              <a:spcAft>
                <a:spcPts val="600"/>
              </a:spcAft>
            </a:pPr>
            <a:r>
              <a:rPr lang="en-NZ" sz="2000" b="1" dirty="0"/>
              <a:t>Resources summary</a:t>
            </a:r>
            <a:br>
              <a:rPr lang="en-NZ" sz="2000" b="1" dirty="0"/>
            </a:br>
            <a:r>
              <a:rPr lang="en-NZ" sz="1400" b="1" dirty="0"/>
              <a:t>Prerequisites</a:t>
            </a:r>
            <a:r>
              <a:rPr lang="en-NZ" sz="1400" dirty="0"/>
              <a:t> – it is recommended that learners complete </a:t>
            </a:r>
            <a:r>
              <a:rPr lang="en-NZ" sz="1400" b="1" dirty="0"/>
              <a:t>1. What is innovation?</a:t>
            </a:r>
            <a:r>
              <a:rPr lang="en-NZ" sz="1400" dirty="0"/>
              <a:t> before starting this resource. </a:t>
            </a:r>
            <a:endParaRPr lang="en-NZ" sz="1400" b="1" dirty="0"/>
          </a:p>
          <a:p>
            <a:endParaRPr lang="en-NZ" sz="20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5" y="5280241"/>
            <a:ext cx="7090693" cy="1298160"/>
          </a:xfrm>
        </p:spPr>
        <p:txBody>
          <a:bodyPr>
            <a:normAutofit/>
          </a:bodyPr>
          <a:lstStyle/>
          <a:p>
            <a:pPr>
              <a:lnSpc>
                <a:spcPct val="100000"/>
              </a:lnSpc>
            </a:pPr>
            <a:r>
              <a:rPr lang="en-GB" sz="1400" dirty="0">
                <a:solidFill>
                  <a:schemeClr val="dk1"/>
                </a:solidFill>
              </a:rPr>
              <a:t>Level 2 activity sheets, once completed by the learners, can then be used within other topic for reference. The Level 3 resources help learners to develop a more complex understanding of innovation and identify situations where innovation can be used and how it has made an impact. The resources then help learners to identify issues relating to ethics and innovation.</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716663884"/>
              </p:ext>
            </p:extLst>
          </p:nvPr>
        </p:nvGraphicFramePr>
        <p:xfrm>
          <a:off x="473222" y="3891263"/>
          <a:ext cx="15351960" cy="741680"/>
        </p:xfrm>
        <a:graphic>
          <a:graphicData uri="http://schemas.openxmlformats.org/drawingml/2006/table">
            <a:tbl>
              <a:tblPr firstRow="1" bandRow="1">
                <a:tableStyleId>{F2DE63D5-997A-4646-A377-4702673A728D}</a:tableStyleId>
              </a:tblPr>
              <a:tblGrid>
                <a:gridCol w="3298678">
                  <a:extLst>
                    <a:ext uri="{9D8B030D-6E8A-4147-A177-3AD203B41FA5}">
                      <a16:colId xmlns:a16="http://schemas.microsoft.com/office/drawing/2014/main" val="775593405"/>
                    </a:ext>
                  </a:extLst>
                </a:gridCol>
                <a:gridCol w="1087596">
                  <a:extLst>
                    <a:ext uri="{9D8B030D-6E8A-4147-A177-3AD203B41FA5}">
                      <a16:colId xmlns:a16="http://schemas.microsoft.com/office/drawing/2014/main" val="1341920397"/>
                    </a:ext>
                  </a:extLst>
                </a:gridCol>
                <a:gridCol w="3409219">
                  <a:extLst>
                    <a:ext uri="{9D8B030D-6E8A-4147-A177-3AD203B41FA5}">
                      <a16:colId xmlns:a16="http://schemas.microsoft.com/office/drawing/2014/main" val="2584098693"/>
                    </a:ext>
                  </a:extLst>
                </a:gridCol>
                <a:gridCol w="2358792">
                  <a:extLst>
                    <a:ext uri="{9D8B030D-6E8A-4147-A177-3AD203B41FA5}">
                      <a16:colId xmlns:a16="http://schemas.microsoft.com/office/drawing/2014/main" val="4119896531"/>
                    </a:ext>
                  </a:extLst>
                </a:gridCol>
                <a:gridCol w="1980220">
                  <a:extLst>
                    <a:ext uri="{9D8B030D-6E8A-4147-A177-3AD203B41FA5}">
                      <a16:colId xmlns:a16="http://schemas.microsoft.com/office/drawing/2014/main" val="946961469"/>
                    </a:ext>
                  </a:extLst>
                </a:gridCol>
                <a:gridCol w="1557967">
                  <a:extLst>
                    <a:ext uri="{9D8B030D-6E8A-4147-A177-3AD203B41FA5}">
                      <a16:colId xmlns:a16="http://schemas.microsoft.com/office/drawing/2014/main" val="2540207167"/>
                    </a:ext>
                  </a:extLst>
                </a:gridCol>
                <a:gridCol w="1659488">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pPr algn="l"/>
                      <a:r>
                        <a:rPr lang="en-US" sz="1400" dirty="0">
                          <a:latin typeface="Arial" panose="020B0604020202020204" pitchFamily="34" charset="0"/>
                          <a:cs typeface="Arial" panose="020B0604020202020204" pitchFamily="34" charset="0"/>
                        </a:rPr>
                        <a:t>2. Innovation and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3847207"/>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r>
              <a:rPr lang="en-GB" sz="1400" dirty="0">
                <a:solidFill>
                  <a:schemeClr val="dk1"/>
                </a:solidFill>
                <a:latin typeface="Arial" panose="020B0604020202020204" pitchFamily="34" charset="0"/>
                <a:cs typeface="Arial" panose="020B0604020202020204" pitchFamily="34" charset="0"/>
              </a:rPr>
              <a:t>Delivery suggestions for practitioners are under each slide. The core activity ideas for each resource provide approximately 60 mins of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r>
              <a:rPr lang="en-GB" sz="1400" dirty="0">
                <a:latin typeface="Arial" panose="020B0604020202020204" pitchFamily="34" charset="0"/>
                <a:cs typeface="Arial" panose="020B0604020202020204" pitchFamily="34" charset="0"/>
              </a:rPr>
              <a:t>What is innovation and what makes innovation possible?</a:t>
            </a:r>
          </a:p>
          <a:p>
            <a:pPr lvl="0">
              <a:buClr>
                <a:srgbClr val="000000"/>
              </a:buClr>
              <a:buSzPts val="1000"/>
            </a:pPr>
            <a:r>
              <a:rPr lang="en-GB" sz="1400" dirty="0">
                <a:latin typeface="Arial" panose="020B0604020202020204" pitchFamily="34" charset="0"/>
                <a:cs typeface="Arial" panose="020B0604020202020204" pitchFamily="34" charset="0"/>
              </a:rPr>
              <a:t>How can innovation make a difference to our lives? Impacts on industry, work and future lifestyles.</a:t>
            </a:r>
          </a:p>
          <a:p>
            <a:pPr lvl="0">
              <a:buClr>
                <a:srgbClr val="000000"/>
              </a:buClr>
              <a:buSzPts val="1000"/>
            </a:pPr>
            <a:r>
              <a:rPr lang="en-GB" sz="1400" dirty="0">
                <a:latin typeface="Arial" panose="020B0604020202020204" pitchFamily="34" charset="0"/>
                <a:cs typeface="Arial" panose="020B0604020202020204" pitchFamily="34" charset="0"/>
              </a:rPr>
              <a:t>How can innovation change the nature of employment, climate and environment?</a:t>
            </a:r>
          </a:p>
          <a:p>
            <a:pPr lvl="0">
              <a:buClr>
                <a:srgbClr val="000000"/>
              </a:buClr>
              <a:buSzPts val="1000"/>
            </a:pPr>
            <a:r>
              <a:rPr lang="en-GB" sz="1400" dirty="0">
                <a:latin typeface="Arial" panose="020B0604020202020204" pitchFamily="34" charset="0"/>
                <a:cs typeface="Arial" panose="020B0604020202020204" pitchFamily="34" charset="0"/>
              </a:rPr>
              <a:t>Do ethics play a part in innovation?</a:t>
            </a:r>
          </a:p>
          <a:p>
            <a:pPr lvl="0">
              <a:spcBef>
                <a:spcPts val="1200"/>
              </a:spcBef>
              <a:buClr>
                <a:srgbClr val="000000"/>
              </a:buClr>
              <a:buSzPts val="1000"/>
            </a:pPr>
            <a:r>
              <a:rPr lang="en-NZ" sz="2000" b="1" dirty="0"/>
              <a:t>Overview</a:t>
            </a:r>
          </a:p>
          <a:p>
            <a:r>
              <a:rPr lang="en-GB" sz="1400" dirty="0">
                <a:solidFill>
                  <a:schemeClr val="dk1"/>
                </a:solidFill>
                <a:latin typeface="Arial" panose="020B0604020202020204" pitchFamily="34" charset="0"/>
                <a:cs typeface="Arial" panose="020B0604020202020204" pitchFamily="34" charset="0"/>
              </a:rPr>
              <a:t>The Level 2 resources provide a bridge between Level 2 and Level 3. They help learners to review and reinforce their current knowledge of innovation and explore the factors required for innovation to happen. </a:t>
            </a:r>
            <a:endParaRPr lang="en-GB" sz="1400" dirty="0">
              <a:latin typeface="Arial" panose="020B0604020202020204" pitchFamily="34" charset="0"/>
              <a:cs typeface="Arial" panose="020B0604020202020204" pitchFamily="34" charset="0"/>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75497" y="4278275"/>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4534" y="4278275"/>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98290" y="4265839"/>
            <a:ext cx="329406" cy="329406"/>
          </a:xfrm>
          <a:prstGeom prst="rect">
            <a:avLst/>
          </a:prstGeom>
        </p:spPr>
      </p:pic>
      <p:sp>
        <p:nvSpPr>
          <p:cNvPr id="16" name="TextBox 15">
            <a:extLst>
              <a:ext uri="{FF2B5EF4-FFF2-40B4-BE49-F238E27FC236}">
                <a16:creationId xmlns:a16="http://schemas.microsoft.com/office/drawing/2014/main" id="{D201103A-32D2-0EA8-967D-2D266CE970D9}"/>
              </a:ext>
            </a:extLst>
          </p:cNvPr>
          <p:cNvSpPr txBox="1"/>
          <p:nvPr/>
        </p:nvSpPr>
        <p:spPr>
          <a:xfrm>
            <a:off x="13459997" y="4349824"/>
            <a:ext cx="329406"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t>
            </a:r>
            <a:endParaRPr lang="en-US" sz="1400" dirty="0"/>
          </a:p>
        </p:txBody>
      </p:sp>
      <p:sp>
        <p:nvSpPr>
          <p:cNvPr id="27" name="TextBox 26">
            <a:extLst>
              <a:ext uri="{FF2B5EF4-FFF2-40B4-BE49-F238E27FC236}">
                <a16:creationId xmlns:a16="http://schemas.microsoft.com/office/drawing/2014/main" id="{33CEF904-E325-3A38-BBFA-AB687DBBB73A}"/>
              </a:ext>
            </a:extLst>
          </p:cNvPr>
          <p:cNvSpPr txBox="1"/>
          <p:nvPr/>
        </p:nvSpPr>
        <p:spPr>
          <a:xfrm>
            <a:off x="9846129" y="4771514"/>
            <a:ext cx="5969394" cy="55399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 </a:t>
            </a:r>
            <a:r>
              <a:rPr lang="en-GB" sz="1400" b="0" i="0" u="none" strike="noStrike" cap="none" dirty="0">
                <a:solidFill>
                  <a:schemeClr val="dk1"/>
                </a:solidFill>
                <a:latin typeface="Arial"/>
                <a:ea typeface="Arial"/>
                <a:cs typeface="Arial"/>
                <a:sym typeface="Arial"/>
              </a:rPr>
              <a:t>uses the film from the </a:t>
            </a:r>
            <a:r>
              <a:rPr lang="en-GB" sz="1400" b="1" i="0" u="none" strike="noStrike" cap="none" dirty="0">
                <a:solidFill>
                  <a:schemeClr val="dk1"/>
                </a:solidFill>
                <a:latin typeface="Arial"/>
                <a:ea typeface="Arial"/>
                <a:cs typeface="Arial"/>
                <a:sym typeface="Arial"/>
              </a:rPr>
              <a:t>1. </a:t>
            </a:r>
            <a:r>
              <a:rPr lang="en-GB" sz="1400" b="1" dirty="0">
                <a:solidFill>
                  <a:schemeClr val="dk1"/>
                </a:solidFill>
                <a:latin typeface="Arial"/>
                <a:ea typeface="Arial"/>
                <a:cs typeface="Arial"/>
                <a:sym typeface="Arial"/>
              </a:rPr>
              <a:t>What is innovation</a:t>
            </a:r>
            <a:r>
              <a:rPr lang="en-GB" sz="1400" b="1" i="0" u="none" strike="noStrike" cap="none" dirty="0">
                <a:solidFill>
                  <a:schemeClr val="dk1"/>
                </a:solidFill>
                <a:latin typeface="Arial"/>
                <a:ea typeface="Arial"/>
                <a:cs typeface="Arial"/>
                <a:sym typeface="Arial"/>
              </a:rPr>
              <a:t> </a:t>
            </a:r>
            <a:r>
              <a:rPr lang="en-GB" sz="1400" b="0" i="0" u="none" strike="noStrike" cap="none" dirty="0">
                <a:solidFill>
                  <a:schemeClr val="dk1"/>
                </a:solidFill>
                <a:latin typeface="Arial"/>
                <a:ea typeface="Arial"/>
                <a:cs typeface="Arial"/>
                <a:sym typeface="Arial"/>
              </a:rPr>
              <a:t>resource as a recap tool</a:t>
            </a:r>
            <a:r>
              <a:rPr lang="en-GB" sz="1400" dirty="0">
                <a:solidFill>
                  <a:schemeClr val="dk1"/>
                </a:solidFill>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  |  Practitioner guide</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28791" y="2715066"/>
            <a:ext cx="7543422" cy="5578036"/>
          </a:xfrm>
        </p:spPr>
        <p:txBody>
          <a:bodyPr/>
          <a:lstStyle/>
          <a:p>
            <a:pPr lvl="0">
              <a:spcBef>
                <a:spcPts val="0"/>
              </a:spcBef>
            </a:pPr>
            <a:r>
              <a:rPr lang="en-GB" sz="2000" b="1" dirty="0">
                <a:solidFill>
                  <a:schemeClr val="dk1"/>
                </a:solidFill>
              </a:rPr>
              <a:t>Level 3 resource</a:t>
            </a:r>
          </a:p>
          <a:p>
            <a:pPr lvl="0">
              <a:spcBef>
                <a:spcPts val="0"/>
              </a:spcBef>
            </a:pPr>
            <a:endParaRPr lang="en-GB" sz="2000" b="1" dirty="0">
              <a:solidFill>
                <a:schemeClr val="dk1"/>
              </a:solidFill>
            </a:endParaRPr>
          </a:p>
          <a:p>
            <a:pPr lvl="0">
              <a:spcBef>
                <a:spcPts val="0"/>
              </a:spcBef>
            </a:pPr>
            <a:r>
              <a:rPr lang="en-GB" sz="2000" b="1" dirty="0">
                <a:solidFill>
                  <a:schemeClr val="dk1"/>
                </a:solidFill>
              </a:rPr>
              <a:t>Innovation and change</a:t>
            </a:r>
          </a:p>
          <a:p>
            <a:pPr lvl="0">
              <a:spcBef>
                <a:spcPts val="0"/>
              </a:spcBef>
            </a:pPr>
            <a:endParaRPr lang="en-GB" sz="2000" b="1" dirty="0">
              <a:solidFill>
                <a:schemeClr val="dk1"/>
              </a:solidFill>
            </a:endParaRPr>
          </a:p>
          <a:p>
            <a:pPr marL="285750" lvl="0" indent="-285750">
              <a:spcBef>
                <a:spcPts val="0"/>
              </a:spcBef>
              <a:buClr>
                <a:schemeClr val="dk1"/>
              </a:buClr>
              <a:buSzPct val="70000"/>
              <a:buFont typeface="Arial" panose="020B0604020202020204" pitchFamily="34" charset="0"/>
              <a:buChar char="•"/>
            </a:pPr>
            <a:r>
              <a:rPr lang="en-GB" sz="2000" dirty="0">
                <a:solidFill>
                  <a:schemeClr val="dk1"/>
                </a:solidFill>
              </a:rPr>
              <a:t>Identify how innovation and emerging technologies are changing the engineering and manufacturing environments.</a:t>
            </a:r>
          </a:p>
          <a:p>
            <a:pPr marL="285750" lvl="0" indent="-285750">
              <a:spcBef>
                <a:spcPts val="0"/>
              </a:spcBef>
              <a:buClr>
                <a:schemeClr val="dk1"/>
              </a:buClr>
              <a:buSzPct val="70000"/>
              <a:buFont typeface="Arial" panose="020B0604020202020204" pitchFamily="34" charset="0"/>
              <a:buChar char="•"/>
            </a:pPr>
            <a:endParaRPr lang="en-GB" sz="2000" dirty="0">
              <a:solidFill>
                <a:schemeClr val="dk1"/>
              </a:solidFill>
            </a:endParaRPr>
          </a:p>
          <a:p>
            <a:pPr marL="285750" lvl="0" indent="-285750">
              <a:spcBef>
                <a:spcPts val="0"/>
              </a:spcBef>
              <a:buClr>
                <a:schemeClr val="dk1"/>
              </a:buClr>
              <a:buSzPct val="70000"/>
              <a:buFont typeface="Arial" panose="020B0604020202020204" pitchFamily="34" charset="0"/>
              <a:buChar char="•"/>
            </a:pPr>
            <a:r>
              <a:rPr lang="en-GB" sz="2000" dirty="0">
                <a:solidFill>
                  <a:schemeClr val="dk1"/>
                </a:solidFill>
              </a:rPr>
              <a:t>Give examples of how innovations can have both a positive and negative impact on society, the economy and the environment.</a:t>
            </a:r>
          </a:p>
          <a:p>
            <a:pPr marL="285750" lvl="0" indent="-285750">
              <a:spcBef>
                <a:spcPts val="0"/>
              </a:spcBef>
              <a:buClr>
                <a:schemeClr val="dk1"/>
              </a:buClr>
              <a:buSzPct val="70000"/>
              <a:buFont typeface="Arial" panose="020B0604020202020204" pitchFamily="34" charset="0"/>
              <a:buChar char="•"/>
            </a:pPr>
            <a:endParaRPr lang="en-GB" sz="2000" dirty="0">
              <a:solidFill>
                <a:schemeClr val="dk1"/>
              </a:solidFill>
            </a:endParaRPr>
          </a:p>
          <a:p>
            <a:pPr marL="285750" lvl="0" indent="-285750">
              <a:spcBef>
                <a:spcPts val="0"/>
              </a:spcBef>
              <a:buClr>
                <a:schemeClr val="dk1"/>
              </a:buClr>
              <a:buSzPct val="70000"/>
              <a:buFont typeface="Arial" panose="020B0604020202020204" pitchFamily="34" charset="0"/>
              <a:buChar char="•"/>
            </a:pPr>
            <a:r>
              <a:rPr lang="en-GB" sz="2000" dirty="0">
                <a:solidFill>
                  <a:schemeClr val="dk1"/>
                </a:solidFill>
              </a:rPr>
              <a:t>Use your ideas to identify the importance of ethics in innovation.</a:t>
            </a:r>
          </a:p>
          <a:p>
            <a:pPr marL="285750" lvl="0" indent="-285750">
              <a:spcBef>
                <a:spcPts val="0"/>
              </a:spcBef>
              <a:buClr>
                <a:schemeClr val="dk1"/>
              </a:buClr>
              <a:buSzPct val="70000"/>
              <a:buFont typeface="Arial" panose="020B0604020202020204" pitchFamily="34" charset="0"/>
              <a:buChar char="•"/>
            </a:pPr>
            <a:endParaRPr lang="en-GB" sz="2000" dirty="0">
              <a:solidFill>
                <a:schemeClr val="dk1"/>
              </a:solidFill>
            </a:endParaRPr>
          </a:p>
          <a:p>
            <a:pPr marL="285750" lvl="0" indent="-285750">
              <a:spcBef>
                <a:spcPts val="0"/>
              </a:spcBef>
              <a:buClr>
                <a:schemeClr val="dk1"/>
              </a:buClr>
              <a:buSzPct val="70000"/>
              <a:buFont typeface="Arial" panose="020B0604020202020204" pitchFamily="34" charset="0"/>
              <a:buChar char="•"/>
            </a:pPr>
            <a:r>
              <a:rPr lang="en-GB" sz="2000" dirty="0">
                <a:solidFill>
                  <a:schemeClr val="dk1"/>
                </a:solidFill>
              </a:rPr>
              <a:t>Suggest how engineers can shape innovation to contribute </a:t>
            </a:r>
            <a:br>
              <a:rPr lang="en-GB" sz="2000" dirty="0">
                <a:solidFill>
                  <a:schemeClr val="dk1"/>
                </a:solidFill>
              </a:rPr>
            </a:br>
            <a:r>
              <a:rPr lang="en-GB" sz="2000" dirty="0">
                <a:solidFill>
                  <a:schemeClr val="dk1"/>
                </a:solidFill>
              </a:rPr>
              <a:t>to a better future.</a:t>
            </a:r>
          </a:p>
          <a:p>
            <a:pPr lvl="0">
              <a:spcBef>
                <a:spcPts val="1200"/>
              </a:spcBef>
              <a:buSzPct val="100000"/>
            </a:pPr>
            <a:endParaRPr lang="en-GB" sz="20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113239" y="2686932"/>
            <a:ext cx="7716936" cy="5578036"/>
          </a:xfrm>
        </p:spPr>
        <p:txBody>
          <a:bodyPr/>
          <a:lstStyle/>
          <a:p>
            <a:pPr lvl="0">
              <a:spcBef>
                <a:spcPts val="0"/>
              </a:spcBef>
              <a:buClr>
                <a:srgbClr val="000000"/>
              </a:buClr>
              <a:buSzPts val="1500"/>
            </a:pPr>
            <a:r>
              <a:rPr lang="en-GB" sz="2000" b="1" dirty="0">
                <a:solidFill>
                  <a:schemeClr val="dk1"/>
                </a:solidFill>
              </a:rPr>
              <a:t>Full resource list available for the topic of </a:t>
            </a:r>
            <a:r>
              <a:rPr lang="en-GB" sz="2000" b="1" dirty="0">
                <a:solidFill>
                  <a:srgbClr val="000000"/>
                </a:solidFill>
                <a:latin typeface="Arial"/>
                <a:ea typeface="Arial"/>
                <a:cs typeface="Arial"/>
                <a:sym typeface="Arial"/>
              </a:rPr>
              <a:t>Innovation and emerging technologies:</a:t>
            </a:r>
          </a:p>
          <a:p>
            <a:pPr lvl="0">
              <a:spcBef>
                <a:spcPts val="0"/>
              </a:spcBef>
              <a:buClr>
                <a:srgbClr val="000000"/>
              </a:buClr>
              <a:buSzPts val="1500"/>
            </a:pPr>
            <a:endParaRPr lang="en-GB" sz="2000" b="1" dirty="0">
              <a:solidFill>
                <a:srgbClr val="000000"/>
              </a:solidFill>
              <a:latin typeface="Arial"/>
              <a:ea typeface="Arial"/>
              <a:cs typeface="Arial"/>
              <a:sym typeface="Arial"/>
            </a:endParaRPr>
          </a:p>
          <a:p>
            <a:pPr lvl="0">
              <a:spcBef>
                <a:spcPts val="0"/>
              </a:spcBef>
            </a:pPr>
            <a:r>
              <a:rPr lang="en-GB" sz="2000" dirty="0">
                <a:solidFill>
                  <a:schemeClr val="dk1"/>
                </a:solidFill>
              </a:rPr>
              <a:t>1. What is innovation? (Level 2)</a:t>
            </a:r>
          </a:p>
          <a:p>
            <a:pPr lvl="0">
              <a:spcBef>
                <a:spcPts val="0"/>
              </a:spcBef>
            </a:pPr>
            <a:r>
              <a:rPr lang="en-GB" sz="2000" b="1" dirty="0">
                <a:solidFill>
                  <a:schemeClr val="dk1"/>
                </a:solidFill>
              </a:rPr>
              <a:t>2. Innovation and change (Level 3)</a:t>
            </a:r>
          </a:p>
          <a:p>
            <a:pPr lvl="0">
              <a:spcBef>
                <a:spcPts val="0"/>
              </a:spcBef>
            </a:pPr>
            <a:endParaRPr lang="en-GB" sz="2000" b="1" dirty="0">
              <a:solidFill>
                <a:schemeClr val="dk1"/>
              </a:solidFill>
            </a:endParaRPr>
          </a:p>
          <a:p>
            <a:pPr lvl="0">
              <a:spcBef>
                <a:spcPts val="0"/>
              </a:spcBef>
            </a:pPr>
            <a:r>
              <a:rPr lang="en-GB" sz="2000" b="1" dirty="0">
                <a:solidFill>
                  <a:schemeClr val="dk1"/>
                </a:solidFill>
              </a:rPr>
              <a:t>Links to other supported topics</a:t>
            </a:r>
          </a:p>
          <a:p>
            <a:pPr lvl="0">
              <a:spcBef>
                <a:spcPts val="0"/>
              </a:spcBef>
            </a:pPr>
            <a:endParaRPr lang="en-GB" sz="2000" b="1" dirty="0">
              <a:solidFill>
                <a:schemeClr val="dk1"/>
              </a:solidFill>
              <a:latin typeface="Arial"/>
              <a:ea typeface="Arial"/>
              <a:cs typeface="Arial"/>
              <a:sym typeface="Arial"/>
            </a:endParaRPr>
          </a:p>
          <a:p>
            <a:pPr lvl="0">
              <a:spcBef>
                <a:spcPts val="0"/>
              </a:spcBef>
            </a:pPr>
            <a:r>
              <a:rPr lang="en-GB" sz="2000" dirty="0">
                <a:solidFill>
                  <a:schemeClr val="dk1"/>
                </a:solidFill>
                <a:latin typeface="Arial"/>
                <a:ea typeface="Arial"/>
                <a:cs typeface="Arial"/>
                <a:sym typeface="Arial"/>
              </a:rPr>
              <a:t>Innovation and emerging technologies is included in all other topics in this series: Battery technologies, CNC machinery, Electrical machines, Engineering materials, Microcontroller systems, Renewable energy, Robotics, Sustainability.</a:t>
            </a:r>
            <a:endParaRPr lang="en-GB" sz="2000" b="1" dirty="0">
              <a:solidFill>
                <a:srgbClr val="000000"/>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
        <p:nvSpPr>
          <p:cNvPr id="9" name="Footer Placeholder 3">
            <a:extLst>
              <a:ext uri="{FF2B5EF4-FFF2-40B4-BE49-F238E27FC236}">
                <a16:creationId xmlns:a16="http://schemas.microsoft.com/office/drawing/2014/main" id="{1F922172-7422-EDD4-FFC4-53A9381D9F38}"/>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  |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dirty="0"/>
              <a:t>Subject coverage</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2657" y="2751003"/>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en-GB" sz="2000" b="1" dirty="0">
                <a:solidFill>
                  <a:schemeClr val="dk1"/>
                </a:solidFill>
              </a:rPr>
              <a:t>Innovation</a:t>
            </a:r>
          </a:p>
          <a:p>
            <a:pPr>
              <a:spcBef>
                <a:spcPts val="0"/>
              </a:spcBef>
            </a:pPr>
            <a:endParaRPr lang="en-GB" sz="2000" dirty="0">
              <a:solidFill>
                <a:schemeClr val="dk1"/>
              </a:solidFill>
            </a:endParaRPr>
          </a:p>
          <a:p>
            <a:pPr marL="501650" lvl="0" indent="-342900">
              <a:lnSpc>
                <a:spcPct val="100000"/>
              </a:lnSpc>
              <a:spcBef>
                <a:spcPts val="0"/>
              </a:spcBef>
              <a:spcAft>
                <a:spcPts val="1200"/>
              </a:spcAft>
              <a:buClr>
                <a:srgbClr val="000000"/>
              </a:buClr>
              <a:buSzPct val="70000"/>
              <a:buFont typeface="Arial" panose="020B0604020202020204" pitchFamily="34" charset="0"/>
              <a:buChar char="•"/>
            </a:pPr>
            <a:r>
              <a:rPr lang="en-GB" sz="2000" dirty="0">
                <a:solidFill>
                  <a:srgbClr val="000000"/>
                </a:solidFill>
              </a:rPr>
              <a:t>Understanding innovation</a:t>
            </a:r>
          </a:p>
          <a:p>
            <a:pPr marL="501650" lvl="0" indent="-342900">
              <a:lnSpc>
                <a:spcPct val="100000"/>
              </a:lnSpc>
              <a:spcBef>
                <a:spcPts val="0"/>
              </a:spcBef>
              <a:spcAft>
                <a:spcPts val="1200"/>
              </a:spcAft>
              <a:buClr>
                <a:srgbClr val="000000"/>
              </a:buClr>
              <a:buSzPct val="70000"/>
              <a:buFont typeface="Arial" panose="020B0604020202020204" pitchFamily="34" charset="0"/>
              <a:buChar char="•"/>
            </a:pPr>
            <a:r>
              <a:rPr lang="en-GB" sz="2000" dirty="0">
                <a:solidFill>
                  <a:srgbClr val="000000"/>
                </a:solidFill>
              </a:rPr>
              <a:t>Factors associated with innovation</a:t>
            </a:r>
            <a:endParaRPr lang="en-GB" sz="2000" dirty="0"/>
          </a:p>
          <a:p>
            <a:pPr marL="501650" lvl="0" indent="-342900">
              <a:lnSpc>
                <a:spcPct val="100000"/>
              </a:lnSpc>
              <a:spcBef>
                <a:spcPts val="0"/>
              </a:spcBef>
              <a:spcAft>
                <a:spcPts val="1200"/>
              </a:spcAft>
              <a:buClr>
                <a:srgbClr val="000000"/>
              </a:buClr>
              <a:buSzPct val="70000"/>
              <a:buFont typeface="Arial" panose="020B0604020202020204" pitchFamily="34" charset="0"/>
              <a:buChar char="•"/>
            </a:pPr>
            <a:r>
              <a:rPr lang="en-GB" sz="2000" dirty="0">
                <a:solidFill>
                  <a:srgbClr val="000000"/>
                </a:solidFill>
              </a:rPr>
              <a:t>Types of innovation and the elements involved</a:t>
            </a:r>
          </a:p>
          <a:p>
            <a:pPr marL="501650" lvl="0" indent="-342900">
              <a:lnSpc>
                <a:spcPct val="100000"/>
              </a:lnSpc>
              <a:spcBef>
                <a:spcPts val="0"/>
              </a:spcBef>
              <a:spcAft>
                <a:spcPts val="1200"/>
              </a:spcAft>
              <a:buClr>
                <a:srgbClr val="000000"/>
              </a:buClr>
              <a:buSzPct val="70000"/>
              <a:buFont typeface="Arial" panose="020B0604020202020204" pitchFamily="34" charset="0"/>
              <a:buChar char="•"/>
            </a:pPr>
            <a:r>
              <a:rPr lang="en-GB" sz="2000" dirty="0">
                <a:solidFill>
                  <a:srgbClr val="000000"/>
                </a:solidFill>
              </a:rPr>
              <a:t>Emerging technologies such as artificial intelligence (AI), virtual reality (VR), internet of things (IoT), augmented reality (AR), cloud/big data, robotics</a:t>
            </a:r>
          </a:p>
          <a:p>
            <a:pPr marL="501650" lvl="0" indent="-342900">
              <a:lnSpc>
                <a:spcPct val="100000"/>
              </a:lnSpc>
              <a:spcBef>
                <a:spcPts val="0"/>
              </a:spcBef>
              <a:spcAft>
                <a:spcPts val="1200"/>
              </a:spcAft>
              <a:buClr>
                <a:srgbClr val="000000"/>
              </a:buClr>
              <a:buSzPct val="70000"/>
              <a:buFont typeface="Arial" panose="020B0604020202020204" pitchFamily="34" charset="0"/>
              <a:buChar char="•"/>
            </a:pPr>
            <a:r>
              <a:rPr lang="en-GB" sz="2000" dirty="0">
                <a:solidFill>
                  <a:srgbClr val="000000"/>
                </a:solidFill>
              </a:rPr>
              <a:t>Ethics in innovation</a:t>
            </a:r>
          </a:p>
        </p:txBody>
      </p:sp>
      <p:sp>
        <p:nvSpPr>
          <p:cNvPr id="8" name="Text Placeholder 4">
            <a:extLst>
              <a:ext uri="{FF2B5EF4-FFF2-40B4-BE49-F238E27FC236}">
                <a16:creationId xmlns:a16="http://schemas.microsoft.com/office/drawing/2014/main" id="{F91FDB1F-0540-C4A4-DFE6-4EB53EAADE67}"/>
              </a:ext>
            </a:extLst>
          </p:cNvPr>
          <p:cNvSpPr txBox="1">
            <a:spLocks/>
          </p:cNvSpPr>
          <p:nvPr/>
        </p:nvSpPr>
        <p:spPr>
          <a:xfrm>
            <a:off x="7318817" y="2733777"/>
            <a:ext cx="6155550"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buClr>
                <a:srgbClr val="000000"/>
              </a:buClr>
              <a:buSzPts val="1100"/>
            </a:pPr>
            <a:r>
              <a:rPr lang="en-GB" sz="2000" b="1" dirty="0">
                <a:solidFill>
                  <a:schemeClr val="dk1"/>
                </a:solidFill>
              </a:rPr>
              <a:t>Including careers</a:t>
            </a:r>
          </a:p>
          <a:p>
            <a:pPr>
              <a:spcBef>
                <a:spcPts val="0"/>
              </a:spcBef>
              <a:buClr>
                <a:schemeClr val="dk1"/>
              </a:buClr>
              <a:buSzPts val="1100"/>
            </a:pPr>
            <a:endParaRPr lang="en-GB" sz="2000" dirty="0">
              <a:solidFill>
                <a:schemeClr val="dk1"/>
              </a:solidFill>
            </a:endParaRPr>
          </a:p>
          <a:p>
            <a:pPr marL="501650" lvl="0" indent="-342900">
              <a:spcBef>
                <a:spcPts val="0"/>
              </a:spcBef>
              <a:buClr>
                <a:srgbClr val="000000"/>
              </a:buClr>
              <a:buSzPct val="70000"/>
              <a:buFont typeface="Arial" panose="020B0604020202020204" pitchFamily="34" charset="0"/>
              <a:buChar char="•"/>
            </a:pPr>
            <a:r>
              <a:rPr lang="en-GB" sz="2000" b="0" i="0" u="none" strike="noStrike" dirty="0">
                <a:solidFill>
                  <a:srgbClr val="000000"/>
                </a:solidFill>
                <a:effectLst/>
                <a:latin typeface="Arial" panose="020B0604020202020204" pitchFamily="34" charset="0"/>
              </a:rPr>
              <a:t>The effects of market change and innovation on jobs and career paths</a:t>
            </a:r>
            <a:endParaRPr lang="en-GB" sz="1800" b="1" dirty="0">
              <a:solidFill>
                <a:srgbClr val="000000"/>
              </a:solidFill>
            </a:endParaRPr>
          </a:p>
        </p:txBody>
      </p:sp>
      <p:sp>
        <p:nvSpPr>
          <p:cNvPr id="9" name="Footer Placeholder 3">
            <a:extLst>
              <a:ext uri="{FF2B5EF4-FFF2-40B4-BE49-F238E27FC236}">
                <a16:creationId xmlns:a16="http://schemas.microsoft.com/office/drawing/2014/main" id="{87CE26B5-B666-029E-9D21-5356B9E666F6}"/>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  |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p:txBody>
          <a:bodyPr/>
          <a:lstStyle/>
          <a:p>
            <a:r>
              <a:rPr lang="en-US" dirty="0"/>
              <a:t>2. Innovation </a:t>
            </a:r>
            <a:br>
              <a:rPr lang="en-US" dirty="0"/>
            </a:br>
            <a:r>
              <a:rPr lang="en-US" dirty="0"/>
              <a:t>and change</a:t>
            </a:r>
          </a:p>
        </p:txBody>
      </p:sp>
      <p:sp>
        <p:nvSpPr>
          <p:cNvPr id="2" name="Slide Number Placeholder 5">
            <a:extLst>
              <a:ext uri="{FF2B5EF4-FFF2-40B4-BE49-F238E27FC236}">
                <a16:creationId xmlns:a16="http://schemas.microsoft.com/office/drawing/2014/main" id="{D5BA41FC-77C7-28BF-9152-CCC466502F2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nvGrpSpPr>
          <p:cNvPr id="41" name="Group 40">
            <a:extLst>
              <a:ext uri="{FF2B5EF4-FFF2-40B4-BE49-F238E27FC236}">
                <a16:creationId xmlns:a16="http://schemas.microsoft.com/office/drawing/2014/main" id="{372915AB-513C-9A02-DDAD-4EC426A94B68}"/>
              </a:ext>
            </a:extLst>
          </p:cNvPr>
          <p:cNvGrpSpPr/>
          <p:nvPr/>
        </p:nvGrpSpPr>
        <p:grpSpPr>
          <a:xfrm>
            <a:off x="796090" y="2900772"/>
            <a:ext cx="3495167" cy="3407054"/>
            <a:chOff x="724384" y="2660704"/>
            <a:chExt cx="3495167" cy="3407054"/>
          </a:xfrm>
        </p:grpSpPr>
        <p:pic>
          <p:nvPicPr>
            <p:cNvPr id="10" name="Picture 9">
              <a:extLst>
                <a:ext uri="{FF2B5EF4-FFF2-40B4-BE49-F238E27FC236}">
                  <a16:creationId xmlns:a16="http://schemas.microsoft.com/office/drawing/2014/main" id="{472DC726-4E08-CFF9-A5FB-A1EACAFDF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2660704"/>
              <a:ext cx="3495167" cy="3407054"/>
            </a:xfrm>
            <a:prstGeom prst="rect">
              <a:avLst/>
            </a:prstGeom>
          </p:spPr>
        </p:pic>
        <p:sp>
          <p:nvSpPr>
            <p:cNvPr id="13" name="TextBox 12">
              <a:extLst>
                <a:ext uri="{FF2B5EF4-FFF2-40B4-BE49-F238E27FC236}">
                  <a16:creationId xmlns:a16="http://schemas.microsoft.com/office/drawing/2014/main" id="{37D94F0F-5D87-B03F-90FD-D00320AF138E}"/>
                </a:ext>
              </a:extLst>
            </p:cNvPr>
            <p:cNvSpPr txBox="1"/>
            <p:nvPr/>
          </p:nvSpPr>
          <p:spPr>
            <a:xfrm>
              <a:off x="972457" y="3657600"/>
              <a:ext cx="2999022" cy="2031325"/>
            </a:xfrm>
            <a:prstGeom prst="rect">
              <a:avLst/>
            </a:prstGeom>
            <a:noFill/>
          </p:spPr>
          <p:txBody>
            <a:bodyPr wrap="square" rtlCol="0">
              <a:spAutoFit/>
            </a:bodyPr>
            <a:lstStyle/>
            <a:p>
              <a:pPr algn="ctr">
                <a:spcBef>
                  <a:spcPts val="0"/>
                </a:spcBef>
              </a:pPr>
              <a:r>
                <a:rPr lang="en-GB" dirty="0">
                  <a:solidFill>
                    <a:schemeClr val="dk1"/>
                  </a:solidFill>
                  <a:latin typeface="Arial" panose="020B0604020202020204" pitchFamily="34" charset="0"/>
                  <a:cs typeface="Arial" panose="020B0604020202020204" pitchFamily="34" charset="0"/>
                </a:rPr>
                <a:t>Identify how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innovation and emerging technologies are changing the engineering and manufacturing environments.</a:t>
              </a:r>
            </a:p>
            <a:p>
              <a:pPr algn="ctr"/>
              <a:endParaRPr lang="en-US"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D12F6450-038A-80D2-A926-06B9BC067442}"/>
              </a:ext>
            </a:extLst>
          </p:cNvPr>
          <p:cNvGrpSpPr/>
          <p:nvPr/>
        </p:nvGrpSpPr>
        <p:grpSpPr>
          <a:xfrm>
            <a:off x="3462190" y="2691863"/>
            <a:ext cx="4584839" cy="6095610"/>
            <a:chOff x="724384" y="2991120"/>
            <a:chExt cx="4584839" cy="6095610"/>
          </a:xfrm>
        </p:grpSpPr>
        <p:pic>
          <p:nvPicPr>
            <p:cNvPr id="17" name="Picture 16">
              <a:extLst>
                <a:ext uri="{FF2B5EF4-FFF2-40B4-BE49-F238E27FC236}">
                  <a16:creationId xmlns:a16="http://schemas.microsoft.com/office/drawing/2014/main" id="{8F2B8D2E-A1DA-D2F5-D359-523B8BDCF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5679676"/>
              <a:ext cx="3495167" cy="3407054"/>
            </a:xfrm>
            <a:prstGeom prst="rect">
              <a:avLst/>
            </a:prstGeom>
          </p:spPr>
        </p:pic>
        <p:sp>
          <p:nvSpPr>
            <p:cNvPr id="18" name="TextBox 17">
              <a:extLst>
                <a:ext uri="{FF2B5EF4-FFF2-40B4-BE49-F238E27FC236}">
                  <a16:creationId xmlns:a16="http://schemas.microsoft.com/office/drawing/2014/main" id="{6B5E8E5C-771A-50F9-9395-B174B3EBC412}"/>
                </a:ext>
              </a:extLst>
            </p:cNvPr>
            <p:cNvSpPr txBox="1"/>
            <p:nvPr/>
          </p:nvSpPr>
          <p:spPr>
            <a:xfrm>
              <a:off x="2310201" y="2991120"/>
              <a:ext cx="2999022" cy="2031325"/>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lvl="0" algn="ctr">
                <a:lnSpc>
                  <a:spcPct val="100000"/>
                </a:lnSpc>
                <a:spcBef>
                  <a:spcPts val="0"/>
                </a:spcBef>
                <a:buClr>
                  <a:schemeClr val="dk1"/>
                </a:buClr>
                <a:buSzPct val="100000"/>
              </a:pPr>
              <a:r>
                <a:rPr lang="en-GB" dirty="0">
                  <a:solidFill>
                    <a:schemeClr val="dk1"/>
                  </a:solidFill>
                  <a:latin typeface="Arial" panose="020B0604020202020204" pitchFamily="34" charset="0"/>
                  <a:cs typeface="Arial" panose="020B0604020202020204" pitchFamily="34" charset="0"/>
                </a:rPr>
                <a:t>Give examples of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how innovations can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have both a positive and negative impact on society, the economy and the environment.</a:t>
              </a:r>
            </a:p>
          </p:txBody>
        </p:sp>
      </p:grpSp>
      <p:pic>
        <p:nvPicPr>
          <p:cNvPr id="37" name="Picture 36">
            <a:extLst>
              <a:ext uri="{FF2B5EF4-FFF2-40B4-BE49-F238E27FC236}">
                <a16:creationId xmlns:a16="http://schemas.microsoft.com/office/drawing/2014/main" id="{CEA8BF23-0EC9-A958-9753-99A6BEC14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724" y="1996408"/>
            <a:ext cx="3495167" cy="3407054"/>
          </a:xfrm>
          <a:prstGeom prst="rect">
            <a:avLst/>
          </a:prstGeom>
        </p:spPr>
      </p:pic>
      <p:grpSp>
        <p:nvGrpSpPr>
          <p:cNvPr id="39" name="Group 38">
            <a:extLst>
              <a:ext uri="{FF2B5EF4-FFF2-40B4-BE49-F238E27FC236}">
                <a16:creationId xmlns:a16="http://schemas.microsoft.com/office/drawing/2014/main" id="{E64FDAB9-3B5A-D1CC-830B-05CCC2A2AA7F}"/>
              </a:ext>
            </a:extLst>
          </p:cNvPr>
          <p:cNvGrpSpPr/>
          <p:nvPr/>
        </p:nvGrpSpPr>
        <p:grpSpPr>
          <a:xfrm>
            <a:off x="3710262" y="4913330"/>
            <a:ext cx="6835302" cy="3407054"/>
            <a:chOff x="1355484" y="5467633"/>
            <a:chExt cx="6835302" cy="3407054"/>
          </a:xfrm>
        </p:grpSpPr>
        <p:pic>
          <p:nvPicPr>
            <p:cNvPr id="24" name="Picture 23">
              <a:extLst>
                <a:ext uri="{FF2B5EF4-FFF2-40B4-BE49-F238E27FC236}">
                  <a16:creationId xmlns:a16="http://schemas.microsoft.com/office/drawing/2014/main" id="{A09E24A0-C08E-5D53-4A7C-2506C7991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5619" y="5467633"/>
              <a:ext cx="3495167" cy="3407054"/>
            </a:xfrm>
            <a:prstGeom prst="rect">
              <a:avLst/>
            </a:prstGeom>
          </p:spPr>
        </p:pic>
        <p:sp>
          <p:nvSpPr>
            <p:cNvPr id="25" name="TextBox 24">
              <a:extLst>
                <a:ext uri="{FF2B5EF4-FFF2-40B4-BE49-F238E27FC236}">
                  <a16:creationId xmlns:a16="http://schemas.microsoft.com/office/drawing/2014/main" id="{91CD2CC3-D50B-DE48-F5F0-612BE84BE6D8}"/>
                </a:ext>
              </a:extLst>
            </p:cNvPr>
            <p:cNvSpPr txBox="1"/>
            <p:nvPr/>
          </p:nvSpPr>
          <p:spPr>
            <a:xfrm>
              <a:off x="1355484" y="6797669"/>
              <a:ext cx="2999022" cy="1354217"/>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Use your ideas to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identify the importance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of ethics in innovation.</a:t>
              </a:r>
            </a:p>
          </p:txBody>
        </p:sp>
      </p:grpSp>
      <p:sp>
        <p:nvSpPr>
          <p:cNvPr id="22" name="TextBox 21">
            <a:extLst>
              <a:ext uri="{FF2B5EF4-FFF2-40B4-BE49-F238E27FC236}">
                <a16:creationId xmlns:a16="http://schemas.microsoft.com/office/drawing/2014/main" id="{F5E80F1B-10A0-3E8D-B1E1-14C238BB3530}"/>
              </a:ext>
            </a:extLst>
          </p:cNvPr>
          <p:cNvSpPr txBox="1"/>
          <p:nvPr/>
        </p:nvSpPr>
        <p:spPr>
          <a:xfrm>
            <a:off x="7298469" y="5716582"/>
            <a:ext cx="2999022" cy="1631216"/>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Suggest how engineers can shape innovation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to contribute to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better future.</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7</a:t>
            </a:fld>
            <a:endParaRPr lang="en-US" b="0" dirty="0">
              <a:solidFill>
                <a:schemeClr val="tx1"/>
              </a:solidFill>
            </a:endParaRPr>
          </a:p>
        </p:txBody>
      </p:sp>
      <p:sp>
        <p:nvSpPr>
          <p:cNvPr id="6" name="Footer Placeholder 3">
            <a:extLst>
              <a:ext uri="{FF2B5EF4-FFF2-40B4-BE49-F238E27FC236}">
                <a16:creationId xmlns:a16="http://schemas.microsoft.com/office/drawing/2014/main" id="{2B42D7E0-B97D-7D83-4AFE-7BFBB56C3904}"/>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r>
              <a:rPr lang="en-GB" dirty="0"/>
              <a:t>Innovation and emerging </a:t>
            </a:r>
            <a:br>
              <a:rPr lang="en-GB" dirty="0"/>
            </a:br>
            <a:r>
              <a:rPr lang="en-GB" dirty="0"/>
              <a:t>technologies</a:t>
            </a:r>
            <a:endParaRPr lang="en-US" dirty="0"/>
          </a:p>
        </p:txBody>
      </p:sp>
      <p:sp>
        <p:nvSpPr>
          <p:cNvPr id="19" name="Text Placeholder 18">
            <a:extLst>
              <a:ext uri="{FF2B5EF4-FFF2-40B4-BE49-F238E27FC236}">
                <a16:creationId xmlns:a16="http://schemas.microsoft.com/office/drawing/2014/main" id="{C16A1F1E-661A-5CE0-0876-0F385BDA0313}"/>
              </a:ext>
            </a:extLst>
          </p:cNvPr>
          <p:cNvSpPr>
            <a:spLocks noGrp="1"/>
          </p:cNvSpPr>
          <p:nvPr>
            <p:ph type="body" sz="quarter" idx="4294967295"/>
          </p:nvPr>
        </p:nvSpPr>
        <p:spPr>
          <a:xfrm>
            <a:off x="410369" y="2878138"/>
            <a:ext cx="7718425" cy="776287"/>
          </a:xfrm>
        </p:spPr>
        <p:txBody>
          <a:bodyPr/>
          <a:lstStyle/>
          <a:p>
            <a:r>
              <a:rPr lang="en-GB" sz="2000" dirty="0"/>
              <a:t>The internal combustion engine (ICE) is one of the most influential inventions.</a:t>
            </a:r>
          </a:p>
          <a:p>
            <a:endParaRPr lang="en-US" sz="2000" dirty="0"/>
          </a:p>
        </p:txBody>
      </p:sp>
      <p:sp>
        <p:nvSpPr>
          <p:cNvPr id="60" name="Text Placeholder 18">
            <a:extLst>
              <a:ext uri="{FF2B5EF4-FFF2-40B4-BE49-F238E27FC236}">
                <a16:creationId xmlns:a16="http://schemas.microsoft.com/office/drawing/2014/main" id="{87FE03EB-C595-AB05-9783-29A3EC3252CB}"/>
              </a:ext>
            </a:extLst>
          </p:cNvPr>
          <p:cNvSpPr txBox="1">
            <a:spLocks/>
          </p:cNvSpPr>
          <p:nvPr/>
        </p:nvSpPr>
        <p:spPr>
          <a:xfrm>
            <a:off x="411064" y="7309604"/>
            <a:ext cx="7717730" cy="77697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pPr>
            <a:r>
              <a:rPr lang="en-GB" sz="2000" dirty="0"/>
              <a:t>Modern vehicles are the result of decades of collaboration, ideation and successful implementation.</a:t>
            </a:r>
          </a:p>
          <a:p>
            <a:endParaRPr lang="en-US" sz="2000" dirty="0"/>
          </a:p>
        </p:txBody>
      </p:sp>
      <p:sp>
        <p:nvSpPr>
          <p:cNvPr id="94" name="Content Placeholder 11">
            <a:extLst>
              <a:ext uri="{FF2B5EF4-FFF2-40B4-BE49-F238E27FC236}">
                <a16:creationId xmlns:a16="http://schemas.microsoft.com/office/drawing/2014/main" id="{929943DA-0854-43DE-9D7C-6278747520C6}"/>
              </a:ext>
            </a:extLst>
          </p:cNvPr>
          <p:cNvSpPr txBox="1">
            <a:spLocks/>
          </p:cNvSpPr>
          <p:nvPr/>
        </p:nvSpPr>
        <p:spPr>
          <a:xfrm>
            <a:off x="479223" y="4188616"/>
            <a:ext cx="6581144" cy="2475012"/>
          </a:xfrm>
          <a:prstGeom prst="rect">
            <a:avLst/>
          </a:prstGeom>
          <a:ln w="28575">
            <a:gradFill flip="none" rotWithShape="1">
              <a:gsLst>
                <a:gs pos="19000">
                  <a:srgbClr val="3DB876"/>
                </a:gs>
                <a:gs pos="100000">
                  <a:srgbClr val="24D6D1"/>
                </a:gs>
              </a:gsLst>
              <a:lin ang="18900000" scaled="1"/>
              <a:tileRect/>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spcBef>
                <a:spcPts val="0"/>
              </a:spcBef>
              <a:buClr>
                <a:schemeClr val="dk1"/>
              </a:buClr>
              <a:buSzPct val="70000"/>
              <a:buFont typeface="Arial" panose="020B0604020202020204" pitchFamily="34" charset="0"/>
              <a:buChar char="•"/>
            </a:pPr>
            <a:r>
              <a:rPr lang="en-GB" dirty="0">
                <a:solidFill>
                  <a:schemeClr val="dk1"/>
                </a:solidFill>
              </a:rPr>
              <a:t>How did people’s lives change as a result </a:t>
            </a:r>
            <a:br>
              <a:rPr lang="en-GB" dirty="0">
                <a:solidFill>
                  <a:schemeClr val="dk1"/>
                </a:solidFill>
              </a:rPr>
            </a:br>
            <a:r>
              <a:rPr lang="en-GB" dirty="0">
                <a:solidFill>
                  <a:schemeClr val="dk1"/>
                </a:solidFill>
              </a:rPr>
              <a:t>of ICE vehicles?</a:t>
            </a:r>
          </a:p>
          <a:p>
            <a:pPr>
              <a:spcBef>
                <a:spcPts val="0"/>
              </a:spcBef>
              <a:buClr>
                <a:schemeClr val="dk1"/>
              </a:buClr>
              <a:buSzPct val="70000"/>
            </a:pPr>
            <a:endParaRPr lang="en-GB" dirty="0">
              <a:solidFill>
                <a:schemeClr val="dk1"/>
              </a:solidFill>
            </a:endParaRPr>
          </a:p>
          <a:p>
            <a:pPr marL="342900" indent="-342900">
              <a:spcBef>
                <a:spcPts val="0"/>
              </a:spcBef>
              <a:buClr>
                <a:schemeClr val="dk1"/>
              </a:buClr>
              <a:buSzPct val="70000"/>
              <a:buFont typeface="Arial" panose="020B0604020202020204" pitchFamily="34" charset="0"/>
              <a:buChar char="•"/>
            </a:pPr>
            <a:r>
              <a:rPr lang="en-GB" dirty="0">
                <a:solidFill>
                  <a:schemeClr val="dk1"/>
                </a:solidFill>
              </a:rPr>
              <a:t>What new value have ICE vehicles created?</a:t>
            </a:r>
          </a:p>
          <a:p>
            <a:pPr>
              <a:spcBef>
                <a:spcPts val="0"/>
              </a:spcBef>
              <a:buClr>
                <a:schemeClr val="dk1"/>
              </a:buClr>
              <a:buSzPct val="70000"/>
            </a:pPr>
            <a:endParaRPr lang="en-GB" dirty="0">
              <a:solidFill>
                <a:schemeClr val="dk1"/>
              </a:solidFill>
            </a:endParaRPr>
          </a:p>
          <a:p>
            <a:pPr marL="342900" indent="-342900">
              <a:spcBef>
                <a:spcPts val="0"/>
              </a:spcBef>
              <a:buClr>
                <a:schemeClr val="dk1"/>
              </a:buClr>
              <a:buSzPct val="70000"/>
              <a:buFont typeface="Arial" panose="020B0604020202020204" pitchFamily="34" charset="0"/>
              <a:buChar char="•"/>
            </a:pPr>
            <a:r>
              <a:rPr lang="en-GB" dirty="0">
                <a:solidFill>
                  <a:schemeClr val="dk1"/>
                </a:solidFill>
              </a:rPr>
              <a:t>What problems have ICE vehicles </a:t>
            </a:r>
            <a:r>
              <a:rPr lang="en-GB"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
                  </a:ext>
                </a:extLst>
              </a:rPr>
              <a:t>caused</a:t>
            </a:r>
            <a:r>
              <a:rPr lang="en-GB" dirty="0">
                <a:solidFill>
                  <a:schemeClr val="dk1"/>
                </a:solidFill>
              </a:rPr>
              <a:t>?</a:t>
            </a:r>
          </a:p>
          <a:p>
            <a:pPr marL="152400" lvl="0">
              <a:spcBef>
                <a:spcPts val="0"/>
              </a:spcBef>
              <a:buSzPct val="70000"/>
            </a:pPr>
            <a:endParaRPr lang="en-GB" dirty="0"/>
          </a:p>
        </p:txBody>
      </p:sp>
      <p:pic>
        <p:nvPicPr>
          <p:cNvPr id="95" name="Content Placeholder 16">
            <a:extLst>
              <a:ext uri="{FF2B5EF4-FFF2-40B4-BE49-F238E27FC236}">
                <a16:creationId xmlns:a16="http://schemas.microsoft.com/office/drawing/2014/main" id="{A003199D-B0AD-8328-36AA-244BCF1CA2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704" t="-20632" r="-24704" b="-19577"/>
          <a:stretch/>
        </p:blipFill>
        <p:spPr>
          <a:xfrm>
            <a:off x="5685258" y="3582378"/>
            <a:ext cx="973859" cy="944346"/>
          </a:xfrm>
          <a:prstGeom prst="heptagon">
            <a:avLst/>
          </a:prstGeom>
          <a:solidFill>
            <a:srgbClr val="ECECED"/>
          </a:solidFill>
          <a:ln w="28575">
            <a:solidFill>
              <a:srgbClr val="24D6D1"/>
            </a:solidFill>
          </a:ln>
        </p:spPr>
      </p:pic>
      <p:pic>
        <p:nvPicPr>
          <p:cNvPr id="5" name="Picture 4">
            <a:extLst>
              <a:ext uri="{FF2B5EF4-FFF2-40B4-BE49-F238E27FC236}">
                <a16:creationId xmlns:a16="http://schemas.microsoft.com/office/drawing/2014/main" id="{C7F77961-164E-D474-5004-C1A25FB4F242}"/>
              </a:ext>
            </a:extLst>
          </p:cNvPr>
          <p:cNvPicPr>
            <a:picLocks noChangeAspect="1"/>
          </p:cNvPicPr>
          <p:nvPr/>
        </p:nvPicPr>
        <p:blipFill>
          <a:blip r:embed="rId5"/>
          <a:stretch>
            <a:fillRect/>
          </a:stretch>
        </p:blipFill>
        <p:spPr>
          <a:xfrm>
            <a:off x="3481576" y="255531"/>
            <a:ext cx="934615" cy="900000"/>
          </a:xfrm>
          <a:prstGeom prst="rect">
            <a:avLst/>
          </a:prstGeom>
        </p:spPr>
      </p:pic>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3" name="Footer Placeholder 3">
            <a:extLst>
              <a:ext uri="{FF2B5EF4-FFF2-40B4-BE49-F238E27FC236}">
                <a16:creationId xmlns:a16="http://schemas.microsoft.com/office/drawing/2014/main" id="{0DFC2E59-65A2-4BDA-9822-C94D753A7002}"/>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 Innovation and change</a:t>
            </a:r>
          </a:p>
        </p:txBody>
      </p:sp>
    </p:spTree>
    <p:extLst>
      <p:ext uri="{BB962C8B-B14F-4D97-AF65-F5344CB8AC3E}">
        <p14:creationId xmlns:p14="http://schemas.microsoft.com/office/powerpoint/2010/main" val="50255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a:xfrm>
            <a:off x="411857" y="1445908"/>
            <a:ext cx="15418317" cy="728133"/>
          </a:xfrm>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 innovations and impacts       </a:t>
            </a:r>
            <a:r>
              <a:rPr lang="en-GB"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(1/3)</a:t>
            </a:r>
            <a:endParaRPr lang="en-US" sz="2400" dirty="0"/>
          </a:p>
        </p:txBody>
      </p:sp>
      <p:sp>
        <p:nvSpPr>
          <p:cNvPr id="38" name="Content Placeholder 12">
            <a:extLst>
              <a:ext uri="{FF2B5EF4-FFF2-40B4-BE49-F238E27FC236}">
                <a16:creationId xmlns:a16="http://schemas.microsoft.com/office/drawing/2014/main" id="{154A838A-D61F-605F-3140-036AFC97004D}"/>
              </a:ext>
            </a:extLst>
          </p:cNvPr>
          <p:cNvSpPr txBox="1">
            <a:spLocks/>
          </p:cNvSpPr>
          <p:nvPr/>
        </p:nvSpPr>
        <p:spPr>
          <a:xfrm>
            <a:off x="926224" y="3423648"/>
            <a:ext cx="6943720" cy="3770438"/>
          </a:xfrm>
          <a:prstGeom prst="rect">
            <a:avLst/>
          </a:prstGeom>
          <a:ln w="28575">
            <a:gradFill>
              <a:gsLst>
                <a:gs pos="100000">
                  <a:srgbClr val="24D6D1"/>
                </a:gs>
                <a:gs pos="21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spcAft>
                <a:spcPts val="1200"/>
              </a:spcAft>
            </a:pPr>
            <a:r>
              <a:rPr lang="en-GB" sz="1900" b="1" dirty="0"/>
              <a:t>Internet of things (IoT)</a:t>
            </a:r>
          </a:p>
          <a:p>
            <a:pPr lvl="0">
              <a:lnSpc>
                <a:spcPct val="100000"/>
              </a:lnSpc>
              <a:spcBef>
                <a:spcPts val="0"/>
              </a:spcBef>
              <a:spcAft>
                <a:spcPts val="800"/>
              </a:spcAft>
            </a:pPr>
            <a:r>
              <a:rPr lang="en-GB" sz="1900" dirty="0"/>
              <a:t>IoT devices can sense, process and exchange data with other IoT devices and with more complex systems.</a:t>
            </a:r>
          </a:p>
          <a:p>
            <a:pPr marL="398100" lvl="0" indent="-342900">
              <a:lnSpc>
                <a:spcPct val="100000"/>
              </a:lnSpc>
              <a:spcBef>
                <a:spcPts val="0"/>
              </a:spcBef>
              <a:buSzPct val="70000"/>
              <a:buFont typeface="Arial" panose="020B0604020202020204" pitchFamily="34" charset="0"/>
              <a:buChar char="•"/>
            </a:pPr>
            <a:r>
              <a:rPr lang="en-GB" sz="1900" dirty="0"/>
              <a:t>Home assistants</a:t>
            </a:r>
          </a:p>
          <a:p>
            <a:pPr marL="398100" lvl="0" indent="-342900">
              <a:lnSpc>
                <a:spcPct val="100000"/>
              </a:lnSpc>
              <a:spcBef>
                <a:spcPts val="0"/>
              </a:spcBef>
              <a:buSzPct val="70000"/>
              <a:buFont typeface="Arial" panose="020B0604020202020204" pitchFamily="34" charset="0"/>
              <a:buChar char="•"/>
            </a:pPr>
            <a:r>
              <a:rPr lang="en-GB" sz="1900" dirty="0"/>
              <a:t>Home automation</a:t>
            </a:r>
          </a:p>
          <a:p>
            <a:pPr marL="398100" lvl="0" indent="-342900">
              <a:lnSpc>
                <a:spcPct val="100000"/>
              </a:lnSpc>
              <a:spcBef>
                <a:spcPts val="0"/>
              </a:spcBef>
              <a:buSzPct val="70000"/>
              <a:buFont typeface="Arial" panose="020B0604020202020204" pitchFamily="34" charset="0"/>
              <a:buChar char="•"/>
            </a:pPr>
            <a:r>
              <a:rPr lang="en-GB" sz="1900" dirty="0"/>
              <a:t>Monitoring arrays</a:t>
            </a:r>
          </a:p>
          <a:p>
            <a:pPr marL="398100" lvl="0" indent="-342900">
              <a:lnSpc>
                <a:spcPct val="100000"/>
              </a:lnSpc>
              <a:spcBef>
                <a:spcPts val="0"/>
              </a:spcBef>
              <a:buSzPct val="70000"/>
              <a:buFont typeface="Arial" panose="020B0604020202020204" pitchFamily="34" charset="0"/>
              <a:buChar char="•"/>
            </a:pPr>
            <a:r>
              <a:rPr lang="en-GB" sz="1900" dirty="0"/>
              <a:t>Healthcare</a:t>
            </a:r>
          </a:p>
          <a:p>
            <a:pPr marL="398100" lvl="0" indent="-342900">
              <a:lnSpc>
                <a:spcPct val="100000"/>
              </a:lnSpc>
              <a:spcBef>
                <a:spcPts val="0"/>
              </a:spcBef>
              <a:buSzPct val="70000"/>
              <a:buFont typeface="Arial" panose="020B0604020202020204" pitchFamily="34" charset="0"/>
              <a:buChar char="•"/>
            </a:pPr>
            <a:r>
              <a:rPr lang="en-GB" sz="1900" dirty="0"/>
              <a:t>Transport</a:t>
            </a:r>
          </a:p>
        </p:txBody>
      </p:sp>
      <p:sp>
        <p:nvSpPr>
          <p:cNvPr id="16" name="Content Placeholder 12">
            <a:extLst>
              <a:ext uri="{FF2B5EF4-FFF2-40B4-BE49-F238E27FC236}">
                <a16:creationId xmlns:a16="http://schemas.microsoft.com/office/drawing/2014/main" id="{5A56F0C2-6E2C-07C5-1E5B-F608C38B0F3B}"/>
              </a:ext>
            </a:extLst>
          </p:cNvPr>
          <p:cNvSpPr txBox="1">
            <a:spLocks/>
          </p:cNvSpPr>
          <p:nvPr/>
        </p:nvSpPr>
        <p:spPr>
          <a:xfrm>
            <a:off x="8333213" y="3423648"/>
            <a:ext cx="6943720" cy="3770438"/>
          </a:xfrm>
          <a:prstGeom prst="rect">
            <a:avLst/>
          </a:prstGeom>
          <a:ln w="28575">
            <a:gradFill>
              <a:gsLst>
                <a:gs pos="100000">
                  <a:srgbClr val="24D6D1"/>
                </a:gs>
                <a:gs pos="21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spcAft>
                <a:spcPts val="1200"/>
              </a:spcAft>
            </a:pPr>
            <a:r>
              <a:rPr lang="en-GB" sz="1900" b="1" dirty="0"/>
              <a:t>Artificial intelligence (AI)</a:t>
            </a:r>
          </a:p>
          <a:p>
            <a:pPr lvl="0">
              <a:lnSpc>
                <a:spcPct val="100000"/>
              </a:lnSpc>
              <a:spcBef>
                <a:spcPts val="0"/>
              </a:spcBef>
              <a:spcAft>
                <a:spcPts val="800"/>
              </a:spcAft>
            </a:pPr>
            <a:r>
              <a:rPr lang="en-GB" sz="1900" dirty="0"/>
              <a:t>AI replaces human cognition with machine processes that can process complex information to solve problems and build knowledge.</a:t>
            </a:r>
          </a:p>
          <a:p>
            <a:pPr marL="495300" lvl="0" indent="-342900">
              <a:lnSpc>
                <a:spcPct val="100000"/>
              </a:lnSpc>
              <a:spcBef>
                <a:spcPts val="0"/>
              </a:spcBef>
              <a:buSzPct val="70000"/>
              <a:buFont typeface="Arial" panose="020B0604020202020204" pitchFamily="34" charset="0"/>
              <a:buChar char="•"/>
            </a:pPr>
            <a:r>
              <a:rPr lang="en-GB" sz="1900" dirty="0"/>
              <a:t>Visual recognition</a:t>
            </a:r>
          </a:p>
          <a:p>
            <a:pPr marL="495300" lvl="0" indent="-342900">
              <a:lnSpc>
                <a:spcPct val="100000"/>
              </a:lnSpc>
              <a:spcBef>
                <a:spcPts val="0"/>
              </a:spcBef>
              <a:buSzPct val="70000"/>
              <a:buFont typeface="Arial" panose="020B0604020202020204" pitchFamily="34" charset="0"/>
              <a:buChar char="•"/>
            </a:pPr>
            <a:r>
              <a:rPr lang="en-GB" sz="1900" dirty="0"/>
              <a:t>Speech recognition</a:t>
            </a:r>
          </a:p>
          <a:p>
            <a:pPr marL="495300" lvl="0" indent="-342900">
              <a:lnSpc>
                <a:spcPct val="100000"/>
              </a:lnSpc>
              <a:spcBef>
                <a:spcPts val="0"/>
              </a:spcBef>
              <a:buSzPct val="70000"/>
              <a:buFont typeface="Arial" panose="020B0604020202020204" pitchFamily="34" charset="0"/>
              <a:buChar char="•"/>
            </a:pPr>
            <a:r>
              <a:rPr lang="en-GB" sz="1900" dirty="0"/>
              <a:t>Gaming non-player characters</a:t>
            </a:r>
          </a:p>
          <a:p>
            <a:pPr marL="495300" lvl="0" indent="-342900">
              <a:lnSpc>
                <a:spcPct val="100000"/>
              </a:lnSpc>
              <a:spcBef>
                <a:spcPts val="0"/>
              </a:spcBef>
              <a:buSzPct val="70000"/>
              <a:buFont typeface="Arial" panose="020B0604020202020204" pitchFamily="34" charset="0"/>
              <a:buChar char="•"/>
            </a:pPr>
            <a:r>
              <a:rPr lang="en-GB" sz="1900" dirty="0"/>
              <a:t>Web search</a:t>
            </a:r>
          </a:p>
          <a:p>
            <a:pPr marL="495300" lvl="0" indent="-342900">
              <a:lnSpc>
                <a:spcPct val="100000"/>
              </a:lnSpc>
              <a:spcBef>
                <a:spcPts val="0"/>
              </a:spcBef>
              <a:buSzPct val="70000"/>
              <a:buFont typeface="Arial" panose="020B0604020202020204" pitchFamily="34" charset="0"/>
              <a:buChar char="•"/>
            </a:pPr>
            <a:r>
              <a:rPr lang="en-GB" sz="1900" dirty="0"/>
              <a:t>Recommendation engines</a:t>
            </a:r>
          </a:p>
          <a:p>
            <a:pPr marL="495300" lvl="0" indent="-342900">
              <a:lnSpc>
                <a:spcPct val="100000"/>
              </a:lnSpc>
              <a:spcBef>
                <a:spcPts val="0"/>
              </a:spcBef>
              <a:buSzPct val="70000"/>
              <a:buFont typeface="Arial" panose="020B0604020202020204" pitchFamily="34" charset="0"/>
              <a:buChar char="•"/>
            </a:pPr>
            <a:r>
              <a:rPr lang="en-GB" sz="1900" dirty="0"/>
              <a:t>Decision-making systems</a:t>
            </a:r>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sp>
        <p:nvSpPr>
          <p:cNvPr id="6" name="Footer Placeholder 3">
            <a:extLst>
              <a:ext uri="{FF2B5EF4-FFF2-40B4-BE49-F238E27FC236}">
                <a16:creationId xmlns:a16="http://schemas.microsoft.com/office/drawing/2014/main" id="{7EA2B799-C5B0-CB4E-D41B-E1A2175AD2F5}"/>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4" name="Content Placeholder 16">
            <a:extLst>
              <a:ext uri="{FF2B5EF4-FFF2-40B4-BE49-F238E27FC236}">
                <a16:creationId xmlns:a16="http://schemas.microsoft.com/office/drawing/2014/main" id="{51F3A4E2-1B1F-E0A6-2449-88B228CD05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777" t="-27533" r="-20050" b="-11702"/>
          <a:stretch/>
        </p:blipFill>
        <p:spPr>
          <a:xfrm>
            <a:off x="13888730" y="2817574"/>
            <a:ext cx="973859" cy="944346"/>
          </a:xfrm>
          <a:prstGeom prst="heptagon">
            <a:avLst/>
          </a:prstGeom>
          <a:solidFill>
            <a:srgbClr val="ECECED"/>
          </a:solidFill>
          <a:ln w="28575">
            <a:solidFill>
              <a:srgbClr val="24D6D1"/>
            </a:solidFill>
          </a:ln>
        </p:spPr>
      </p:pic>
      <p:pic>
        <p:nvPicPr>
          <p:cNvPr id="5" name="Content Placeholder 16">
            <a:extLst>
              <a:ext uri="{FF2B5EF4-FFF2-40B4-BE49-F238E27FC236}">
                <a16:creationId xmlns:a16="http://schemas.microsoft.com/office/drawing/2014/main" id="{7522A871-A896-E65D-85F3-77A1F4EAE4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1316" t="-26983" r="-23999" b="-16803"/>
          <a:stretch/>
        </p:blipFill>
        <p:spPr>
          <a:xfrm>
            <a:off x="6432853" y="2817574"/>
            <a:ext cx="972677" cy="943200"/>
          </a:xfrm>
          <a:prstGeom prst="heptagon">
            <a:avLst/>
          </a:prstGeom>
          <a:solidFill>
            <a:srgbClr val="ECECED"/>
          </a:solidFill>
          <a:ln w="28575">
            <a:solidFill>
              <a:srgbClr val="24D6D1"/>
            </a:solidFill>
          </a:ln>
        </p:spPr>
      </p:pic>
    </p:spTree>
    <p:extLst>
      <p:ext uri="{BB962C8B-B14F-4D97-AF65-F5344CB8AC3E}">
        <p14:creationId xmlns:p14="http://schemas.microsoft.com/office/powerpoint/2010/main" val="2712674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7" ma:contentTypeDescription="Create a new document." ma:contentTypeScope="" ma:versionID="77cc91c51cad387ebd814b66518c13a7">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23f814211c9022776c446bd2b5cba1b3"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MediaLengthInSeconds xmlns="94c2123c-08af-4259-afd9-327c11a3f8fe" xsi:nil="true"/>
    <SharedWithUsers xmlns="d89c1b2d-70bc-4028-a552-56ef7d93dfa4">
      <UserInfo>
        <DisplayName/>
        <AccountId xsi:nil="true"/>
        <AccountType/>
      </UserInfo>
    </SharedWithUsers>
  </documentManagement>
</p:properties>
</file>

<file path=customXml/itemProps1.xml><?xml version="1.0" encoding="utf-8"?>
<ds:datastoreItem xmlns:ds="http://schemas.openxmlformats.org/officeDocument/2006/customXml" ds:itemID="{24D4F573-AA23-4E29-A943-FA5E71888F7C}">
  <ds:schemaRefs>
    <ds:schemaRef ds:uri="http://schemas.microsoft.com/sharepoint/v3/contenttype/forms"/>
  </ds:schemaRefs>
</ds:datastoreItem>
</file>

<file path=customXml/itemProps2.xml><?xml version="1.0" encoding="utf-8"?>
<ds:datastoreItem xmlns:ds="http://schemas.openxmlformats.org/officeDocument/2006/customXml" ds:itemID="{328755FF-D196-429E-84D3-7B05483F2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2123c-08af-4259-afd9-327c11a3f8fe"/>
    <ds:schemaRef ds:uri="d89c1b2d-70bc-4028-a552-56ef7d93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000E5C-0304-40FA-9A38-36DD2571063A}">
  <ds:schemaRefs>
    <ds:schemaRef ds:uri="http://schemas.microsoft.com/office/2006/metadata/properties"/>
    <ds:schemaRef ds:uri="http://schemas.microsoft.com/office/infopath/2007/PartnerControls"/>
    <ds:schemaRef ds:uri="94c2123c-08af-4259-afd9-327c11a3f8fe"/>
    <ds:schemaRef ds:uri="d89c1b2d-70bc-4028-a552-56ef7d93dfa4"/>
  </ds:schemaRefs>
</ds:datastoreItem>
</file>

<file path=docProps/app.xml><?xml version="1.0" encoding="utf-8"?>
<Properties xmlns="http://schemas.openxmlformats.org/officeDocument/2006/extended-properties" xmlns:vt="http://schemas.openxmlformats.org/officeDocument/2006/docPropsVTypes">
  <Template>Office Theme</Template>
  <TotalTime>17121</TotalTime>
  <Words>4305</Words>
  <Application>Microsoft Office PowerPoint</Application>
  <PresentationFormat>Custom</PresentationFormat>
  <Paragraphs>546</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Custom Design</vt:lpstr>
      <vt:lpstr>PowerPoint Presentation</vt:lpstr>
      <vt:lpstr>Practitioner guide 2. Innovation and change</vt:lpstr>
      <vt:lpstr>Introduction and overview</vt:lpstr>
      <vt:lpstr>Learning outcomes and resource links </vt:lpstr>
      <vt:lpstr>Subject coverage</vt:lpstr>
      <vt:lpstr>2. Innovation  and change</vt:lpstr>
      <vt:lpstr>Learning outcomes</vt:lpstr>
      <vt:lpstr>Innovation and emerging  technologies</vt:lpstr>
      <vt:lpstr>Emerging technologies, innovations and impacts       (1/3)</vt:lpstr>
      <vt:lpstr>Emerging technologies, innovations and impacts       (2/3)</vt:lpstr>
      <vt:lpstr>Emerging technologies, innovations and impacts       (3/3)</vt:lpstr>
      <vt:lpstr>Emerging technologies, innovations and impacts</vt:lpstr>
      <vt:lpstr>Emerging technologies, innovations and impacts</vt:lpstr>
      <vt:lpstr>PowerPoint Presentation</vt:lpstr>
      <vt:lpstr>PowerPoint Presentation</vt:lpstr>
      <vt:lpstr>Emerging technologies  and sustainability</vt:lpstr>
      <vt:lpstr>Emerging technologies  and sustainability</vt:lpstr>
      <vt:lpstr>Innovation and ethics</vt:lpstr>
      <vt:lpstr>PowerPoint Presentation</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Esther Sadler</cp:lastModifiedBy>
  <cp:revision>248</cp:revision>
  <dcterms:created xsi:type="dcterms:W3CDTF">2022-05-23T15:11:33Z</dcterms:created>
  <dcterms:modified xsi:type="dcterms:W3CDTF">2023-09-11T13:09:59Z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0x01010049271370A8D5F84984EAE15DB732DB6C</vt:lpwstr>
  </property>
  <property fmtid="{D5CDD505-2E9C-101B-9397-08002B2CF9AE}" pid="3" name="Order">
    <vt:r8>973000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