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07" r:id="rId5"/>
    <p:sldMasterId id="2147483672" r:id="rId6"/>
  </p:sldMasterIdLst>
  <p:notesMasterIdLst>
    <p:notesMasterId r:id="rId20"/>
  </p:notesMasterIdLst>
  <p:sldIdLst>
    <p:sldId id="256" r:id="rId7"/>
    <p:sldId id="272" r:id="rId8"/>
    <p:sldId id="275" r:id="rId9"/>
    <p:sldId id="385" r:id="rId10"/>
    <p:sldId id="386" r:id="rId11"/>
    <p:sldId id="387" r:id="rId12"/>
    <p:sldId id="388" r:id="rId13"/>
    <p:sldId id="389" r:id="rId14"/>
    <p:sldId id="390" r:id="rId15"/>
    <p:sldId id="374" r:id="rId16"/>
    <p:sldId id="391" r:id="rId17"/>
    <p:sldId id="392" r:id="rId18"/>
    <p:sldId id="393" r:id="rId19"/>
  </p:sldIdLst>
  <p:sldSz cx="16257588" cy="9144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49" userDrawn="1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2E3E04-DFCD-009C-E7C8-C19ACA976B3D}" name="Sidney Yanney" initials="SY" userId="d447cc76b5363470" providerId="Windows Live"/>
  <p188:author id="{98BD5E20-A1E7-7989-F395-22443D1BA5D1}" name="V-Bryony Yanney" initials="VY" userId="S::bryony.yanney@blackbaud.me::189c5106-5702-4f42-a7ae-43cc43abd7ff" providerId="AD"/>
  <p188:author id="{C5B27AE3-80A0-829F-467F-076AC06141C0}" name="V-Bryony Yanney" initials="VBY" userId="S::Bryony.Yanney@blackbaud.me::189c5106-5702-4f42-a7ae-43cc43abd7f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na Down" initials="MD" lastIdx="17" clrIdx="0">
    <p:extLst>
      <p:ext uri="{19B8F6BF-5375-455C-9EA6-DF929625EA0E}">
        <p15:presenceInfo xmlns:p15="http://schemas.microsoft.com/office/powerpoint/2012/main" userId="f49f9c9fde2637aa" providerId="Windows Live"/>
      </p:ext>
    </p:extLst>
  </p:cmAuthor>
  <p:cmAuthor id="2" name="Bryony" initials="B" lastIdx="42" clrIdx="1">
    <p:extLst>
      <p:ext uri="{19B8F6BF-5375-455C-9EA6-DF929625EA0E}">
        <p15:presenceInfo xmlns:p15="http://schemas.microsoft.com/office/powerpoint/2012/main" userId="fe1aad7348244552" providerId="Windows Live"/>
      </p:ext>
    </p:extLst>
  </p:cmAuthor>
  <p:cmAuthor id="3" name="Mike Guilmant-Cush" initials="MG" lastIdx="6" clrIdx="2">
    <p:extLst>
      <p:ext uri="{19B8F6BF-5375-455C-9EA6-DF929625EA0E}">
        <p15:presenceInfo xmlns:p15="http://schemas.microsoft.com/office/powerpoint/2012/main" userId="Mike Guilmant-Cush" providerId="None"/>
      </p:ext>
    </p:extLst>
  </p:cmAuthor>
  <p:cmAuthor id="4" name="Karen Wadsworth" initials="KW" lastIdx="31" clrIdx="3">
    <p:extLst>
      <p:ext uri="{19B8F6BF-5375-455C-9EA6-DF929625EA0E}">
        <p15:presenceInfo xmlns:p15="http://schemas.microsoft.com/office/powerpoint/2012/main" userId="Karen Wadsworth" providerId="None"/>
      </p:ext>
    </p:extLst>
  </p:cmAuthor>
  <p:cmAuthor id="5" name="Estelle Lloyd" initials="EL" lastIdx="25" clrIdx="4">
    <p:extLst>
      <p:ext uri="{19B8F6BF-5375-455C-9EA6-DF929625EA0E}">
        <p15:presenceInfo xmlns:p15="http://schemas.microsoft.com/office/powerpoint/2012/main" userId="Estelle Lloyd" providerId="None"/>
      </p:ext>
    </p:extLst>
  </p:cmAuthor>
  <p:cmAuthor id="6" name="V-Bryony Yanney" initials="VY" lastIdx="3" clrIdx="5">
    <p:extLst>
      <p:ext uri="{19B8F6BF-5375-455C-9EA6-DF929625EA0E}">
        <p15:presenceInfo xmlns:p15="http://schemas.microsoft.com/office/powerpoint/2012/main" userId="S::bryony.yanney@blackbaud.me::189c5106-5702-4f42-a7ae-43cc43abd7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D"/>
    <a:srgbClr val="FFD600"/>
    <a:srgbClr val="D91C5C"/>
    <a:srgbClr val="3DB876"/>
    <a:srgbClr val="868FB4"/>
    <a:srgbClr val="21176B"/>
    <a:srgbClr val="91BFFC"/>
    <a:srgbClr val="B2BFFC"/>
    <a:srgbClr val="B2BFF0"/>
    <a:srgbClr val="FF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2B9848-D548-07C3-7B86-EFC346316202}" v="1" dt="2023-02-24T15:32:53.735"/>
    <p1510:client id="{A8DBE26F-34B6-977E-5A61-87819149ACEA}" v="3" dt="2023-02-27T12:49:09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23" autoAdjust="0"/>
    <p:restoredTop sz="57692" autoAdjust="0"/>
  </p:normalViewPr>
  <p:slideViewPr>
    <p:cSldViewPr snapToGrid="0" snapToObjects="1">
      <p:cViewPr varScale="1">
        <p:scale>
          <a:sx n="27" d="100"/>
          <a:sy n="27" d="100"/>
        </p:scale>
        <p:origin x="2192" y="52"/>
      </p:cViewPr>
      <p:guideLst>
        <p:guide orient="horz" pos="4649"/>
        <p:guide pos="5120"/>
      </p:guideLst>
    </p:cSldViewPr>
  </p:slideViewPr>
  <p:outlineViewPr>
    <p:cViewPr>
      <p:scale>
        <a:sx n="33" d="100"/>
        <a:sy n="33" d="100"/>
      </p:scale>
      <p:origin x="0" y="-27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177F610-3751-F945-A338-751CC6F6B17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7713ECE-1B03-7F4B-8F63-1FC03E6A2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21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79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SzPts val="1100"/>
            </a:pPr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67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23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66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43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9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48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48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56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42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13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03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7221" y="1496484"/>
            <a:ext cx="6208295" cy="6251853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2F397-2B5E-E652-DB6C-98E308D3A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0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ayfind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58" y="2294021"/>
            <a:ext cx="14711979" cy="100711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1F8891-B431-1BF3-B3C7-84EE07D09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1858" y="3467612"/>
            <a:ext cx="7717730" cy="48254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D592988-0365-6ABD-619E-08F07A2B2C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5512" y="3467612"/>
            <a:ext cx="7717730" cy="48254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E0B0A-BB69-0C45-2016-EF0167948A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8CFAC08-2320-7263-1F3A-34CBA4248F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8476" y="4779264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6057C67-94BE-A669-CEE0-7E3EBEAD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19EB0776-B1B4-3E7E-8447-4705F62407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36476" y="2584704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1E9507C9-334D-655A-C31C-98AEF6EAB3A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3244" y="4791456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50FB8EA-AD6E-A0D7-DDD2-E523460BA58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81372" y="1938528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DBFE590B-CE82-F200-E6F9-186AAA3775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319644" y="4389120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52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729" y="1167130"/>
            <a:ext cx="6380130" cy="6910070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CD62CC-58C0-5E0E-BABB-F71C515C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AC0D5-7BEB-019A-3060-265DC66BCB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79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F260835-944E-7CBD-3997-491A87F1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19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592" y="1316567"/>
            <a:ext cx="8230404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fld id="{C9125D00-F7C3-3147-8FA7-087DEE8832C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4245972-D3D9-B483-0041-8D9AFD4A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68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1592" y="1316567"/>
            <a:ext cx="8230404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fld id="{C9125D00-F7C3-3147-8FA7-087DEE8832C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9F9920-B0B6-28A2-62FE-A54B339F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19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fld id="{C9125D00-F7C3-3147-8FA7-087DEE8832C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B00B66-1DD8-6CEF-8ECF-43ED974D0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68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4337" y="486834"/>
            <a:ext cx="3505542" cy="774911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709" y="486834"/>
            <a:ext cx="10313407" cy="77491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fld id="{C9125D00-F7C3-3147-8FA7-087DEE8832C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6A4707-2BE5-C8B2-2A71-D40AE0F1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38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6CAB0-5DC4-29D6-2C01-847AE9BCF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7013"/>
            <a:ext cx="12193588" cy="31829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0FA068-6A62-67D6-CD15-8DE22D429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188"/>
            <a:ext cx="12193588" cy="22082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2920-9D38-DE5A-0C9F-D516D712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3578C-5160-AC26-FB6B-4D30E133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40772-5D16-70EE-791F-E32E70E8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20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62B0-CDF7-FCE2-13FE-7EFA89C2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C3CDC-5DF9-1B39-51CA-E3C655FD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4A827-F422-5898-D4BA-37B6D583A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12F9B-C13A-5ECC-766B-343D4E0A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C9919-81D5-51D9-CD5C-99E76338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5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 dirty="0"/>
              <a:t>Emerging technologies and sustainability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E9145-717B-F042-B62C-0865F68D01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5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ADA0E-5C8B-1F84-905D-5B57816D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63" y="2279650"/>
            <a:ext cx="14022387" cy="3803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A75B0-770D-822E-4A42-98E1F9F55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663" y="6119813"/>
            <a:ext cx="14022387" cy="2000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23664-4D98-7B5A-07FE-0B34080E5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7B4E7-B8F2-84BC-922B-C7AF04F7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C1A7E-BBA7-152C-421C-AC14607D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02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C0BA7-47BB-CA0C-D664-363D45C9B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01E5-7656-F0BE-FE56-76E13F924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AE179-E434-56A1-4C6F-DF9621D1C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4200" y="2433638"/>
            <a:ext cx="6935788" cy="580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C09F7-6E47-0B6E-F69F-60BCA8EA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2903F-F690-52C4-07E4-63526DD6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208C2-74ED-8DE4-A83F-72A01EAF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61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8EB71-AEB4-6D73-A212-6070B241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487363"/>
            <a:ext cx="14022387" cy="17668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45E57-8121-C433-904C-BA757B348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188" y="2241550"/>
            <a:ext cx="687863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2EE77-1016-F879-37D1-268995C1F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188" y="3340100"/>
            <a:ext cx="6878637" cy="4913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975AA-EAE7-D776-D2CF-02D57F94C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31188" y="2241550"/>
            <a:ext cx="691038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005B17-3335-2DE6-CCDE-D8036C69E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31188" y="3340100"/>
            <a:ext cx="6910387" cy="4913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A0732D-8883-3C10-BF83-FB6D75AB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FF39D-C1A7-6DD1-E70A-FB004693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E7CC07-3929-7B42-4320-0965E4AB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60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4098D-816B-A804-41B1-4877F0098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C527A-D9E2-6881-6DFC-B08C9213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61A88-8D77-EFD3-50B4-830C09B78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DD20D-1719-E6EB-297F-1C609D36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17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E3DA2E-0464-23CB-3593-11B7F4C97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2CC8F-027E-D863-6926-F23B85B9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00D28-9F81-851F-E2F8-527BC9FC3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63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EDCD-D4E9-E6CE-38AD-68192E47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609600"/>
            <a:ext cx="5243512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273C2-7900-321B-4778-930F6C402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975" y="1316038"/>
            <a:ext cx="8229600" cy="6499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7D4FA-A2BD-8544-FDDC-CB45C741E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743200"/>
            <a:ext cx="5243512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C6558-C683-4A08-D578-64BD383C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36BB5-BAEA-0352-A5DA-0DB2FE977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8B17A-3E92-B794-FDA2-4635E1D8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68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1D34B-DF48-4D34-80CB-754E30F5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609600"/>
            <a:ext cx="5243512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997C01-8029-0E14-55C2-AF96D43AB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1975" y="1316038"/>
            <a:ext cx="8229600" cy="6499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C267D-602C-93AC-3D10-800F29067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743200"/>
            <a:ext cx="5243512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1358C-D0D7-1F52-7B00-A0FFFCAE2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8D67C-07F6-3767-3DF7-85FD2092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8F7E5-27BA-46A6-BC1C-F57530CE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90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DE55-E961-BE3A-BAC1-90F1B701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C0D7A-9700-5E35-C80F-2638B7973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6C45D-794F-3955-C8B4-AD7D6F2F4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F188E-E7F2-8153-63F2-06407F92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9AE01-4E2A-A77B-F656-0ACCB6CB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58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450DB8-B543-F6B9-615E-976D7CABB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4788" y="487363"/>
            <a:ext cx="3505200" cy="77485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59D7FC-195F-FB91-0298-4EE8CD49A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7363"/>
            <a:ext cx="10364788" cy="77485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3A4EE-BC76-85BA-A2FA-F91A6D211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D71B3-1841-0B67-0552-DCB6E47C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473C2-0C7C-DD86-569D-5C05A1F15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95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E7AF-1298-7727-ACE8-E99754474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7013"/>
            <a:ext cx="12193588" cy="31829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C3538C-AFC8-5EBD-11BC-16A8D8796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188"/>
            <a:ext cx="12193588" cy="22082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76375-923B-BBD3-E153-118134AC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E00CF-14C1-7BBB-EF95-89DC1BB9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A2F6D-29F9-58E4-688B-DA1E5E1F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7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500F-DC09-44A5-42B1-62B9D00B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98AAF-1147-0476-8402-A27FC0E7F9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87C48-9661-CAD9-A799-9FF9E33430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7B14E-9040-433D-409D-E7474A005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21"/>
            <a:ext cx="16257588" cy="91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1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DE5E-C45B-5C30-6A45-E4304B60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8EEE0-D309-955A-C1A2-73AC06397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565BB-C942-DE28-7F7E-DC71B0DAC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092E4-D234-612F-BA10-A169AF20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8E7E5-8A29-4398-2BC8-F95A680C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76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DCE4-9E53-3D0E-ABE4-43F7B0A4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63" y="2279650"/>
            <a:ext cx="14022387" cy="3803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2D0B7-62BC-25D8-E753-B55CC7E2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663" y="6119813"/>
            <a:ext cx="14022387" cy="2000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9E874-F06A-1983-AA94-18929772B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33F51-1C52-585D-9E48-E72550D6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5DE76-BA89-D917-8C76-6EC3C4DD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80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A7FD9-51D9-BAF0-C0F2-28586B5F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16B93-5B89-C74D-27E7-FA600F430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A3582A-6D7F-FB3C-37BF-9033C5E0A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4200" y="2433638"/>
            <a:ext cx="6935788" cy="580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8699B-214C-4B7C-CCEE-C96EC858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7A2D2-7D61-7D92-EB9D-B60FB687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A09E8-EB0B-2C43-3A09-3EC3DD8F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33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4DB3-EC2F-E6B6-EE9A-FD909C982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487363"/>
            <a:ext cx="14022387" cy="17668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17415-E951-C3DD-5354-9C1EDDB69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188" y="2241550"/>
            <a:ext cx="687863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D3CBA-356F-E158-0AD7-60F9E83D5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188" y="3340100"/>
            <a:ext cx="6878637" cy="4913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B1AE9-3872-A94E-DC03-AF73431A8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31188" y="2241550"/>
            <a:ext cx="691038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0338B-F176-8BCC-08F1-84D9BEF16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31188" y="3340100"/>
            <a:ext cx="6910387" cy="4913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A93E13-F64D-36C2-3A96-1ED31CF8B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52879-7EA7-8A4D-0771-D831123A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007BAE-3DE4-ED1A-E0F7-5F261888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67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223EC-3D03-CF8B-25B2-0F8F04EF5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38345-49FA-D206-376F-8336C447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94E86-B911-1A51-8ED6-9A3FB2DCB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30EBE-6A9A-1136-869D-A9B28C0B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0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AEDF4-CC12-6366-19BD-F5153360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487247-20BD-F2F2-2ACE-89066446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232FB-794A-B6BF-A102-244B8145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2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F5D7-CE14-1190-9C40-B0D58B16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609600"/>
            <a:ext cx="5243512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5DCF1-149D-1397-4AE2-79753993E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975" y="1316038"/>
            <a:ext cx="8229600" cy="6499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21F2E-2368-A669-7865-55328BB5A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743200"/>
            <a:ext cx="5243512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8698E-A303-1C62-24C9-BCFBA3A6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4E394-455F-E7D2-38AE-F74D8C01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D742C-F47E-571B-F815-9DCB386A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43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0F609-6681-721D-3E31-E1E5DF65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609600"/>
            <a:ext cx="5243512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C206B6-A955-0212-79CC-0D5E818E7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1975" y="1316038"/>
            <a:ext cx="8229600" cy="6499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3F044-88B5-B57F-A0EF-74620A239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743200"/>
            <a:ext cx="5243512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01B92-F52E-E434-142B-9C5E635F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6C34E-58D4-BDF1-1034-CD6B8D60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D075D-A7FD-5C52-2EBD-4507B78E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32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721FC-87BF-322E-F210-5E271697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EB477-5352-DFFD-8BF7-5A295E56E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82981-B35A-8C7E-929D-1B8C396C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06713-91B2-DD05-FF88-DCD6AC4B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7E8C2-3ADA-3F0B-6C00-A1074B04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62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D7E1A5-B155-5530-5566-2725C4600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4788" y="487363"/>
            <a:ext cx="3505200" cy="77485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11CE1-9D16-1B7D-B0EF-2E71FE88C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7363"/>
            <a:ext cx="10364788" cy="77485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91EC2-326F-55D4-2B63-36C1989B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0E72D-18C5-AB2B-33AF-2ACC42CB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D443B-C039-58BC-84EC-F2E60B09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B7C5-D89F-6A74-413F-F4AAB679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53BBD-44F1-159D-64D2-A11466A31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42506-EB04-4755-07F8-4EE6B1CFA8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9108CF-1F4F-F182-F9F8-CA39B4896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3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 dirty="0"/>
              <a:t>Emerging technologies and sustainability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B9F58-C36D-F03C-5F15-71D88DCC3D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9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 dirty="0"/>
              <a:t>Emerging technologies and sustainability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D6C3B16-DB15-482D-A3AF-753DCA420CF8}"/>
              </a:ext>
            </a:extLst>
          </p:cNvPr>
          <p:cNvSpPr txBox="1">
            <a:spLocks/>
          </p:cNvSpPr>
          <p:nvPr userDrawn="1"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‹#›</a:t>
            </a:fld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8C0D07-8D1B-9F5E-42AD-E221D74026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4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2BD9-4E7C-E451-F006-5E20D705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2A5F1F-F802-B666-B5B9-A3DC127BCA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C9175-0C8C-3FFF-1BDB-9AE590ABDC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38C701-CF28-946E-3808-5420274DA8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21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 dirty="0"/>
              <a:t>Emerging technologies and sustainability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76F4DE-D998-4B26-E255-A8395FAD8D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9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58" y="1445908"/>
            <a:ext cx="9981697" cy="72813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93555" y="680297"/>
            <a:ext cx="5213782" cy="486833"/>
          </a:xfrm>
        </p:spPr>
        <p:txBody>
          <a:bodyPr/>
          <a:lstStyle/>
          <a:p>
            <a:r>
              <a:rPr lang="en-US"/>
              <a:t>Sustainability  |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EBE850-DD37-DC83-58E8-28BF54123E31}"/>
              </a:ext>
            </a:extLst>
          </p:cNvPr>
          <p:cNvCxnSpPr>
            <a:cxnSpLocks/>
          </p:cNvCxnSpPr>
          <p:nvPr userDrawn="1"/>
        </p:nvCxnSpPr>
        <p:spPr>
          <a:xfrm>
            <a:off x="411858" y="4568611"/>
            <a:ext cx="4219964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1F7BC98-7CD0-684B-3592-45A710A2AE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58" y="4165865"/>
            <a:ext cx="2677714" cy="383529"/>
          </a:xfrm>
        </p:spPr>
        <p:txBody>
          <a:bodyPr/>
          <a:lstStyle/>
          <a:p>
            <a:pPr lvl="2"/>
            <a:r>
              <a:rPr lang="en-GB" dirty="0"/>
              <a:t>Third level</a:t>
            </a: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1A04E5D9-C80A-EFE1-C276-F91333F4D45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5814" y="6300944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43" name="Content Placeholder 6">
            <a:extLst>
              <a:ext uri="{FF2B5EF4-FFF2-40B4-BE49-F238E27FC236}">
                <a16:creationId xmlns:a16="http://schemas.microsoft.com/office/drawing/2014/main" id="{F971CA1C-4DFA-F19E-ED92-E067DA4CB82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183201" y="6261232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83A59D01-5DD8-A717-B7C7-A6A0DED88E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9239" y="7608292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989EF47C-4348-2AF7-0E7B-86139A4A926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78806" y="751391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2665C20B-909B-4DC8-9885-04990A5D0350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5806464" y="6300944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AFCC6EA3-8AC0-8391-694C-285B2305984E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8383851" y="6261232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42BE7498-09B7-D49D-E531-D8F9EBB4B1E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49889" y="7608292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03811367-FE27-ECFE-C386-9265B1434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79456" y="751391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sp>
        <p:nvSpPr>
          <p:cNvPr id="66" name="Content Placeholder 6">
            <a:extLst>
              <a:ext uri="{FF2B5EF4-FFF2-40B4-BE49-F238E27FC236}">
                <a16:creationId xmlns:a16="http://schemas.microsoft.com/office/drawing/2014/main" id="{E103C0BF-D3BA-1CDE-B3FA-A0B6C37251B2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1035692" y="6300944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67" name="Content Placeholder 6">
            <a:extLst>
              <a:ext uri="{FF2B5EF4-FFF2-40B4-BE49-F238E27FC236}">
                <a16:creationId xmlns:a16="http://schemas.microsoft.com/office/drawing/2014/main" id="{3F1EC2D2-0106-87F4-853F-12BB2CA09962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3613079" y="6261232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68" name="Text Placeholder 14">
            <a:extLst>
              <a:ext uri="{FF2B5EF4-FFF2-40B4-BE49-F238E27FC236}">
                <a16:creationId xmlns:a16="http://schemas.microsoft.com/office/drawing/2014/main" id="{458C1720-3803-E0DE-533A-868F1F49E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079117" y="7608292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sp>
        <p:nvSpPr>
          <p:cNvPr id="69" name="Text Placeholder 14">
            <a:extLst>
              <a:ext uri="{FF2B5EF4-FFF2-40B4-BE49-F238E27FC236}">
                <a16:creationId xmlns:a16="http://schemas.microsoft.com/office/drawing/2014/main" id="{E52F994A-5D48-BF28-3DEC-0B809C7990D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708684" y="751391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8EE313E-EF5F-9635-708F-8D9287DBD52E}"/>
              </a:ext>
            </a:extLst>
          </p:cNvPr>
          <p:cNvCxnSpPr>
            <a:cxnSpLocks/>
          </p:cNvCxnSpPr>
          <p:nvPr userDrawn="1"/>
        </p:nvCxnSpPr>
        <p:spPr>
          <a:xfrm>
            <a:off x="2014538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175550C-F2F1-3AE7-3328-20D58CD2B597}"/>
              </a:ext>
            </a:extLst>
          </p:cNvPr>
          <p:cNvCxnSpPr>
            <a:cxnSpLocks/>
          </p:cNvCxnSpPr>
          <p:nvPr userDrawn="1"/>
        </p:nvCxnSpPr>
        <p:spPr>
          <a:xfrm>
            <a:off x="4643438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F668B7F-71DF-6E48-1F74-42B992D8DCD4}"/>
              </a:ext>
            </a:extLst>
          </p:cNvPr>
          <p:cNvCxnSpPr>
            <a:cxnSpLocks/>
          </p:cNvCxnSpPr>
          <p:nvPr userDrawn="1"/>
        </p:nvCxnSpPr>
        <p:spPr>
          <a:xfrm>
            <a:off x="9872663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71D670B-12EA-546B-E5B4-9AA823569F32}"/>
              </a:ext>
            </a:extLst>
          </p:cNvPr>
          <p:cNvCxnSpPr>
            <a:cxnSpLocks/>
          </p:cNvCxnSpPr>
          <p:nvPr userDrawn="1"/>
        </p:nvCxnSpPr>
        <p:spPr>
          <a:xfrm>
            <a:off x="12501563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C5704CB-CDF6-0680-7A0F-6BD1159D996A}"/>
              </a:ext>
            </a:extLst>
          </p:cNvPr>
          <p:cNvCxnSpPr>
            <a:cxnSpLocks/>
          </p:cNvCxnSpPr>
          <p:nvPr userDrawn="1"/>
        </p:nvCxnSpPr>
        <p:spPr>
          <a:xfrm>
            <a:off x="7243763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73B1CE35-BD5B-FF1B-1D6F-E2D84F200C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00994" y="4463666"/>
            <a:ext cx="2170563" cy="1553352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sp>
        <p:nvSpPr>
          <p:cNvPr id="78" name="Content Placeholder 6">
            <a:extLst>
              <a:ext uri="{FF2B5EF4-FFF2-40B4-BE49-F238E27FC236}">
                <a16:creationId xmlns:a16="http://schemas.microsoft.com/office/drawing/2014/main" id="{6C5EB8DC-5360-CE76-274B-BB58171ECFE7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049226" y="3829207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79" name="Text Placeholder 14">
            <a:extLst>
              <a:ext uri="{FF2B5EF4-FFF2-40B4-BE49-F238E27FC236}">
                <a16:creationId xmlns:a16="http://schemas.microsoft.com/office/drawing/2014/main" id="{6376B28D-25C1-9520-9A0F-6D617E298E6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92651" y="5136555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sp>
        <p:nvSpPr>
          <p:cNvPr id="80" name="Content Placeholder 6">
            <a:extLst>
              <a:ext uri="{FF2B5EF4-FFF2-40B4-BE49-F238E27FC236}">
                <a16:creationId xmlns:a16="http://schemas.microsoft.com/office/drawing/2014/main" id="{08096E47-C25E-DDF7-2F0C-8BA748B68447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9206892" y="3829207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EB83CC1-40CC-71C2-2AC7-13057919404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50317" y="5136555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sp>
        <p:nvSpPr>
          <p:cNvPr id="83" name="Content Placeholder 6">
            <a:extLst>
              <a:ext uri="{FF2B5EF4-FFF2-40B4-BE49-F238E27FC236}">
                <a16:creationId xmlns:a16="http://schemas.microsoft.com/office/drawing/2014/main" id="{2F047CC8-875D-4148-0A71-DFF145E98F19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7120917" y="2300445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84" name="Text Placeholder 14">
            <a:extLst>
              <a:ext uri="{FF2B5EF4-FFF2-40B4-BE49-F238E27FC236}">
                <a16:creationId xmlns:a16="http://schemas.microsoft.com/office/drawing/2014/main" id="{3A6B629C-496F-30EB-10B7-0F823CD7948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64342" y="360779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90F8C93-9395-15E4-CDEA-A23A967FDDD1}"/>
              </a:ext>
            </a:extLst>
          </p:cNvPr>
          <p:cNvCxnSpPr>
            <a:cxnSpLocks/>
          </p:cNvCxnSpPr>
          <p:nvPr userDrawn="1"/>
        </p:nvCxnSpPr>
        <p:spPr>
          <a:xfrm flipV="1">
            <a:off x="9286876" y="5458047"/>
            <a:ext cx="225719" cy="745154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6FDEF80-4B28-9C0E-4153-0AC297588123}"/>
              </a:ext>
            </a:extLst>
          </p:cNvPr>
          <p:cNvCxnSpPr>
            <a:cxnSpLocks/>
          </p:cNvCxnSpPr>
          <p:nvPr userDrawn="1"/>
        </p:nvCxnSpPr>
        <p:spPr>
          <a:xfrm>
            <a:off x="5999562" y="5485102"/>
            <a:ext cx="225719" cy="745154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E343168-A891-86F0-A02B-06B4403428B5}"/>
              </a:ext>
            </a:extLst>
          </p:cNvPr>
          <p:cNvCxnSpPr>
            <a:cxnSpLocks/>
          </p:cNvCxnSpPr>
          <p:nvPr userDrawn="1"/>
        </p:nvCxnSpPr>
        <p:spPr>
          <a:xfrm flipH="1">
            <a:off x="6298187" y="3358590"/>
            <a:ext cx="778807" cy="568853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BD3ED41-73E6-AF8F-EBDD-02EE0F43CF26}"/>
              </a:ext>
            </a:extLst>
          </p:cNvPr>
          <p:cNvCxnSpPr>
            <a:cxnSpLocks/>
          </p:cNvCxnSpPr>
          <p:nvPr userDrawn="1"/>
        </p:nvCxnSpPr>
        <p:spPr>
          <a:xfrm>
            <a:off x="8403434" y="3358590"/>
            <a:ext cx="778807" cy="568853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ontent Placeholder 6">
            <a:extLst>
              <a:ext uri="{FF2B5EF4-FFF2-40B4-BE49-F238E27FC236}">
                <a16:creationId xmlns:a16="http://schemas.microsoft.com/office/drawing/2014/main" id="{1E918644-F917-835B-B644-3228C06755BB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11650054" y="2300445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90" name="Text Placeholder 14">
            <a:extLst>
              <a:ext uri="{FF2B5EF4-FFF2-40B4-BE49-F238E27FC236}">
                <a16:creationId xmlns:a16="http://schemas.microsoft.com/office/drawing/2014/main" id="{488F3D23-6144-9989-EBC6-F9024427310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1693479" y="360779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sp>
        <p:nvSpPr>
          <p:cNvPr id="91" name="Content Placeholder 6">
            <a:extLst>
              <a:ext uri="{FF2B5EF4-FFF2-40B4-BE49-F238E27FC236}">
                <a16:creationId xmlns:a16="http://schemas.microsoft.com/office/drawing/2014/main" id="{56598799-1CB2-81F6-F9B2-97F37E78A9EA}"/>
              </a:ext>
            </a:extLst>
          </p:cNvPr>
          <p:cNvSpPr>
            <a:spLocks noGrp="1"/>
          </p:cNvSpPr>
          <p:nvPr>
            <p:ph sz="quarter" idx="57"/>
          </p:nvPr>
        </p:nvSpPr>
        <p:spPr>
          <a:xfrm>
            <a:off x="14236092" y="2300445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92" name="Text Placeholder 14">
            <a:extLst>
              <a:ext uri="{FF2B5EF4-FFF2-40B4-BE49-F238E27FC236}">
                <a16:creationId xmlns:a16="http://schemas.microsoft.com/office/drawing/2014/main" id="{E5F21458-B3FA-B86A-2EBF-DBB619C809D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4279517" y="360779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sp>
        <p:nvSpPr>
          <p:cNvPr id="93" name="Content Placeholder 6">
            <a:extLst>
              <a:ext uri="{FF2B5EF4-FFF2-40B4-BE49-F238E27FC236}">
                <a16:creationId xmlns:a16="http://schemas.microsoft.com/office/drawing/2014/main" id="{556960CE-B9D0-5A52-B181-2B3F4C4137E6}"/>
              </a:ext>
            </a:extLst>
          </p:cNvPr>
          <p:cNvSpPr>
            <a:spLocks noGrp="1"/>
          </p:cNvSpPr>
          <p:nvPr>
            <p:ph sz="quarter" idx="59"/>
          </p:nvPr>
        </p:nvSpPr>
        <p:spPr>
          <a:xfrm>
            <a:off x="12964505" y="3800633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94" name="Text Placeholder 14">
            <a:extLst>
              <a:ext uri="{FF2B5EF4-FFF2-40B4-BE49-F238E27FC236}">
                <a16:creationId xmlns:a16="http://schemas.microsoft.com/office/drawing/2014/main" id="{57D3FA11-4CE9-6B71-5338-3E19CF65ECA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3007930" y="5107981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 dirty="0"/>
              <a:t>Third level</a:t>
            </a:r>
          </a:p>
        </p:txBody>
      </p:sp>
      <p:sp>
        <p:nvSpPr>
          <p:cNvPr id="96" name="Content Placeholder 6">
            <a:extLst>
              <a:ext uri="{FF2B5EF4-FFF2-40B4-BE49-F238E27FC236}">
                <a16:creationId xmlns:a16="http://schemas.microsoft.com/office/drawing/2014/main" id="{821DFC8E-5444-0990-EDD9-DDD33132341E}"/>
              </a:ext>
            </a:extLst>
          </p:cNvPr>
          <p:cNvSpPr>
            <a:spLocks noGrp="1"/>
          </p:cNvSpPr>
          <p:nvPr>
            <p:ph sz="quarter" idx="61"/>
          </p:nvPr>
        </p:nvSpPr>
        <p:spPr>
          <a:xfrm>
            <a:off x="11252602" y="1352794"/>
            <a:ext cx="4593128" cy="4261585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 tIns="396000">
            <a:normAutofit/>
          </a:bodyPr>
          <a:lstStyle>
            <a:lvl1pPr algn="ctr"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</a:t>
            </a:r>
            <a:endParaRPr lang="en-US" dirty="0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7F987BB9-CFD0-5E66-EF4B-DD086CDD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7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858" y="2294021"/>
            <a:ext cx="14711979" cy="5941930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40163" y="680297"/>
            <a:ext cx="2167174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Sustainability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17801" y="680297"/>
            <a:ext cx="539750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7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19" r:id="rId3"/>
    <p:sldLayoutId id="2147483720" r:id="rId4"/>
    <p:sldLayoutId id="2147483703" r:id="rId5"/>
    <p:sldLayoutId id="2147483702" r:id="rId6"/>
    <p:sldLayoutId id="2147483721" r:id="rId7"/>
    <p:sldLayoutId id="2147483704" r:id="rId8"/>
    <p:sldLayoutId id="2147483705" r:id="rId9"/>
    <p:sldLayoutId id="2147483695" r:id="rId10"/>
    <p:sldLayoutId id="2147483690" r:id="rId11"/>
    <p:sldLayoutId id="2147483663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3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4" pos="244" userDrawn="1">
          <p15:clr>
            <a:srgbClr val="F26B43"/>
          </p15:clr>
        </p15:guide>
        <p15:guide id="5" orient="horz" pos="907" userDrawn="1">
          <p15:clr>
            <a:srgbClr val="F26B43"/>
          </p15:clr>
        </p15:guide>
        <p15:guide id="6" orient="horz" pos="14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33CDE9-5A82-27F2-4019-2D069728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2388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14601-4A57-F2A3-22C4-5DAA3442D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2388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00BF6-FCD5-4665-C60F-B03353DFC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FF3B5-15A6-996F-C8A6-2D2CBA443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663"/>
            <a:ext cx="5487988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A5BD5-3EBB-C35D-CB87-F98589EED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2388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1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F0DF07-6C02-7FD2-9041-A1F9FC524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2388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92003-B59B-C655-2EC6-F38EA838C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2388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85E99-5E4E-A3E6-B493-7F0462794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63062-C0B6-F2DD-CEA0-E6294B4E1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663"/>
            <a:ext cx="5487988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AAD62-1D8E-2BFF-D76A-321CB917D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2388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7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30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31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AF081A-8038-CED2-ACE6-F191B530F702}"/>
              </a:ext>
            </a:extLst>
          </p:cNvPr>
          <p:cNvSpPr txBox="1">
            <a:spLocks/>
          </p:cNvSpPr>
          <p:nvPr/>
        </p:nvSpPr>
        <p:spPr>
          <a:xfrm>
            <a:off x="5024646" y="1446073"/>
            <a:ext cx="6208295" cy="6251853"/>
          </a:xfrm>
          <a:prstGeom prst="rect">
            <a:avLst/>
          </a:prstGeom>
        </p:spPr>
        <p:txBody>
          <a:bodyPr vert="horz" lIns="90000" tIns="45720" rIns="91440" bIns="45720" rtlCol="0" anchor="ctr">
            <a:norm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 rtl="0">
              <a:lnSpc>
                <a:spcPts val="578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 dirty="0"/>
              <a:t>CNC </a:t>
            </a:r>
            <a:br>
              <a:rPr lang="en-GB" dirty="0"/>
            </a:br>
            <a:r>
              <a:rPr lang="en-GB" dirty="0"/>
              <a:t>machinery</a:t>
            </a:r>
            <a:endParaRPr lang="en-NZ" dirty="0"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GB" sz="2500" b="0" dirty="0"/>
              <a:t>2. Using CNC machines</a:t>
            </a:r>
            <a:endParaRPr lang="en-NZ" sz="2500" b="0" dirty="0"/>
          </a:p>
        </p:txBody>
      </p:sp>
    </p:spTree>
    <p:extLst>
      <p:ext uri="{BB962C8B-B14F-4D97-AF65-F5344CB8AC3E}">
        <p14:creationId xmlns:p14="http://schemas.microsoft.com/office/powerpoint/2010/main" val="1313297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F2056-A70C-086C-3603-AD7DA3838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questions should a safe CNC operator ask?</a:t>
            </a:r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20ECC134-547D-F274-3F0C-4C61D14368B9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10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45" name="Graphic 5">
            <a:extLst>
              <a:ext uri="{FF2B5EF4-FFF2-40B4-BE49-F238E27FC236}">
                <a16:creationId xmlns:a16="http://schemas.microsoft.com/office/drawing/2014/main" id="{F7F1DEB1-B09F-89E5-14E2-CB50CAE19AED}"/>
              </a:ext>
            </a:extLst>
          </p:cNvPr>
          <p:cNvSpPr/>
          <p:nvPr/>
        </p:nvSpPr>
        <p:spPr>
          <a:xfrm>
            <a:off x="10243655" y="3419636"/>
            <a:ext cx="3529927" cy="346408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"/>
            </a:stretch>
          </a:blipFill>
          <a:ln w="76200" cap="flat">
            <a:gradFill>
              <a:gsLst>
                <a:gs pos="17000">
                  <a:srgbClr val="D91C5C"/>
                </a:gs>
                <a:gs pos="80000">
                  <a:srgbClr val="FFD600"/>
                </a:gs>
              </a:gsLst>
              <a:lin ang="18900242" scaled="1"/>
            </a:gradFill>
            <a:prstDash val="solid"/>
            <a:miter/>
          </a:ln>
        </p:spPr>
        <p:txBody>
          <a:bodyPr tIns="360000" rIns="180000" bIns="0" rtlCol="0" anchor="ctr"/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06767A46-5A78-F091-49CB-D564D8FCE7ED}"/>
              </a:ext>
            </a:extLst>
          </p:cNvPr>
          <p:cNvSpPr txBox="1">
            <a:spLocks/>
          </p:cNvSpPr>
          <p:nvPr/>
        </p:nvSpPr>
        <p:spPr>
          <a:xfrm>
            <a:off x="564192" y="2961278"/>
            <a:ext cx="7652253" cy="3814276"/>
          </a:xfrm>
          <a:prstGeom prst="rect">
            <a:avLst/>
          </a:prstGeom>
          <a:noFill/>
          <a:ln w="28575">
            <a:gradFill flip="none" rotWithShape="1">
              <a:gsLst>
                <a:gs pos="21000">
                  <a:srgbClr val="D91C5C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Before starting any work, a CNC operator has the </a:t>
            </a:r>
            <a:br>
              <a:rPr lang="en-GB" sz="1800" dirty="0"/>
            </a:br>
            <a:r>
              <a:rPr lang="en-GB" sz="1800" dirty="0"/>
              <a:t>responsibility to ensure everything will work safely and efficiently.</a:t>
            </a:r>
            <a:endParaRPr lang="en-GB"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A CNC setup checklist provides a structured way to consider five key areas of safety.</a:t>
            </a:r>
          </a:p>
          <a:p>
            <a:pPr marL="609600" indent="-457200">
              <a:buSzPct val="70000"/>
              <a:buFont typeface="Arial" panose="020B0604020202020204" pitchFamily="34" charset="0"/>
              <a:buChar char="•"/>
            </a:pPr>
            <a:r>
              <a:rPr lang="en-GB" sz="1800" dirty="0"/>
              <a:t>When setting up a CNC machine, what are some safety considerations for the five areas shown?</a:t>
            </a:r>
          </a:p>
          <a:p>
            <a:pPr marL="609600" indent="-457200">
              <a:buSzPct val="70000"/>
              <a:buFont typeface="Arial" panose="020B0604020202020204" pitchFamily="34" charset="0"/>
              <a:buChar char="•"/>
            </a:pPr>
            <a:r>
              <a:rPr lang="en-GB" sz="1800" dirty="0"/>
              <a:t>Organise your ideas into a setup checklist for a CNC operator, writing each one as a question.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4840FB7-B9B2-01B0-6947-8F88BC906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8803" y="2430208"/>
            <a:ext cx="1078232" cy="1062139"/>
          </a:xfrm>
          <a:prstGeom prst="rect">
            <a:avLst/>
          </a:prstGeom>
        </p:spPr>
      </p:pic>
      <p:sp>
        <p:nvSpPr>
          <p:cNvPr id="17" name="Google Shape;262;p27">
            <a:extLst>
              <a:ext uri="{FF2B5EF4-FFF2-40B4-BE49-F238E27FC236}">
                <a16:creationId xmlns:a16="http://schemas.microsoft.com/office/drawing/2014/main" id="{1347C681-5D66-FDE4-95FF-9A5C91C855A7}"/>
              </a:ext>
            </a:extLst>
          </p:cNvPr>
          <p:cNvSpPr txBox="1"/>
          <p:nvPr/>
        </p:nvSpPr>
        <p:spPr>
          <a:xfrm>
            <a:off x="9211942" y="2808054"/>
            <a:ext cx="3778371" cy="40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Environment/surroundings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263;p27">
            <a:extLst>
              <a:ext uri="{FF2B5EF4-FFF2-40B4-BE49-F238E27FC236}">
                <a16:creationId xmlns:a16="http://schemas.microsoft.com/office/drawing/2014/main" id="{DF0DF82D-9DAD-E737-B803-61811F099368}"/>
              </a:ext>
            </a:extLst>
          </p:cNvPr>
          <p:cNvSpPr txBox="1"/>
          <p:nvPr/>
        </p:nvSpPr>
        <p:spPr>
          <a:xfrm>
            <a:off x="13454631" y="3450012"/>
            <a:ext cx="2515815" cy="40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CNC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264;p27">
            <a:extLst>
              <a:ext uri="{FF2B5EF4-FFF2-40B4-BE49-F238E27FC236}">
                <a16:creationId xmlns:a16="http://schemas.microsoft.com/office/drawing/2014/main" id="{3170B6E9-AD6C-00C7-7B22-7980847E4A91}"/>
              </a:ext>
            </a:extLst>
          </p:cNvPr>
          <p:cNvSpPr txBox="1"/>
          <p:nvPr/>
        </p:nvSpPr>
        <p:spPr>
          <a:xfrm>
            <a:off x="8900555" y="4623129"/>
            <a:ext cx="1343100" cy="41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Operator</a:t>
            </a:r>
          </a:p>
        </p:txBody>
      </p:sp>
      <p:sp>
        <p:nvSpPr>
          <p:cNvPr id="23" name="Google Shape;265;p27">
            <a:extLst>
              <a:ext uri="{FF2B5EF4-FFF2-40B4-BE49-F238E27FC236}">
                <a16:creationId xmlns:a16="http://schemas.microsoft.com/office/drawing/2014/main" id="{FE9EA6DA-7D99-F318-D477-455B211BCC21}"/>
              </a:ext>
            </a:extLst>
          </p:cNvPr>
          <p:cNvSpPr txBox="1"/>
          <p:nvPr/>
        </p:nvSpPr>
        <p:spPr>
          <a:xfrm>
            <a:off x="13921482" y="5882498"/>
            <a:ext cx="1195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Tools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266;p27">
            <a:extLst>
              <a:ext uri="{FF2B5EF4-FFF2-40B4-BE49-F238E27FC236}">
                <a16:creationId xmlns:a16="http://schemas.microsoft.com/office/drawing/2014/main" id="{9E1A6514-BEBE-EB83-301A-8AAE64FFA489}"/>
              </a:ext>
            </a:extLst>
          </p:cNvPr>
          <p:cNvSpPr txBox="1"/>
          <p:nvPr/>
        </p:nvSpPr>
        <p:spPr>
          <a:xfrm>
            <a:off x="10739067" y="7237622"/>
            <a:ext cx="1743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Material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C270781-E32B-4310-78EF-B0BAE9842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96638" y="261814"/>
            <a:ext cx="1026665" cy="991863"/>
          </a:xfrm>
          <a:prstGeom prst="rect">
            <a:avLst/>
          </a:prstGeom>
        </p:spPr>
      </p:pic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9E1E9769-8CA1-F421-EA89-BB6AE8CB544D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2. Using CNC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6CC0A-C3FB-59DA-4BA5-3B6412AA8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questions should a safe operator ask?</a:t>
            </a:r>
            <a:endParaRPr lang="en-US" dirty="0"/>
          </a:p>
        </p:txBody>
      </p:sp>
      <p:graphicFrame>
        <p:nvGraphicFramePr>
          <p:cNvPr id="3" name="Google Shape;276;p28">
            <a:extLst>
              <a:ext uri="{FF2B5EF4-FFF2-40B4-BE49-F238E27FC236}">
                <a16:creationId xmlns:a16="http://schemas.microsoft.com/office/drawing/2014/main" id="{E2F51AC7-3C3B-8C0C-ED19-4713563798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3557403"/>
              </p:ext>
            </p:extLst>
          </p:nvPr>
        </p:nvGraphicFramePr>
        <p:xfrm>
          <a:off x="3168604" y="2449902"/>
          <a:ext cx="9920379" cy="605574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50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0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05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the</a:t>
                      </a:r>
                      <a:r>
                        <a:rPr lang="en-GB" sz="1800" u="none" strike="noStrike" cap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surroundings 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of</a:t>
                      </a:r>
                      <a:r>
                        <a:rPr lang="en-GB" sz="1800" u="none" strike="noStrike" cap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debris, trip hazards, spills etc.?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5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8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the machine safety guards in place?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5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8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 machine bed clear of swarf/saw dust? 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5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sz="1800" u="none" strike="noStrike" cap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8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 material the correct type, size and quality?</a:t>
                      </a:r>
                      <a:endParaRPr sz="1800" u="none" strike="noStrike" cap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5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8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 material fixed in place correctly and will it not interfere with cutting tool pathways?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5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18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the operator understand the outcome, (</a:t>
                      </a:r>
                      <a:r>
                        <a:rPr lang="en-GB" sz="18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</a:t>
                      </a:r>
                      <a:r>
                        <a:rPr lang="en-GB" sz="18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orthographic drawing, sample)?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5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8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the right instructions loaded?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5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 right tool fixed securely and is it sharp and undamaged?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5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8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 tool at the correct height, depth datum set?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05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 operator qualified and trained for this job?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05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8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 operator wearing the right PPE?</a:t>
                      </a:r>
                      <a:endParaRPr sz="18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E52802D3-06C0-F49B-55F6-0D0D8BD8C626}"/>
              </a:ext>
            </a:extLst>
          </p:cNvPr>
          <p:cNvSpPr txBox="1">
            <a:spLocks/>
          </p:cNvSpPr>
          <p:nvPr/>
        </p:nvSpPr>
        <p:spPr>
          <a:xfrm>
            <a:off x="3168604" y="2449902"/>
            <a:ext cx="9920379" cy="6055742"/>
          </a:xfrm>
          <a:prstGeom prst="rect">
            <a:avLst/>
          </a:prstGeom>
          <a:noFill/>
          <a:ln w="28575">
            <a:gradFill flip="none" rotWithShape="1">
              <a:gsLst>
                <a:gs pos="21000">
                  <a:srgbClr val="D91C5C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A38CAD-3E44-E250-DFB6-D8C9FC7E5AF3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11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0A84074-2B50-B420-CE82-C011F8E2E2AA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2. Using CNC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8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7DFE-DECD-C868-6E55-BA02F549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you become </a:t>
            </a:r>
            <a:br>
              <a:rPr lang="en-GB" dirty="0"/>
            </a:br>
            <a:r>
              <a:rPr lang="en-GB" dirty="0"/>
              <a:t>a safe CNC operator?</a:t>
            </a:r>
            <a:endParaRPr lang="en-US" dirty="0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23411557-7956-5F45-3509-1B6FA2D2C549}"/>
              </a:ext>
            </a:extLst>
          </p:cNvPr>
          <p:cNvSpPr txBox="1">
            <a:spLocks/>
          </p:cNvSpPr>
          <p:nvPr/>
        </p:nvSpPr>
        <p:spPr>
          <a:xfrm>
            <a:off x="537181" y="3347352"/>
            <a:ext cx="8534101" cy="4350740"/>
          </a:xfrm>
          <a:prstGeom prst="rect">
            <a:avLst/>
          </a:prstGeom>
          <a:noFill/>
          <a:ln w="28575">
            <a:gradFill flip="none" rotWithShape="1">
              <a:gsLst>
                <a:gs pos="21000">
                  <a:srgbClr val="D91C5C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SzPts val="2400"/>
              <a:buNone/>
            </a:pPr>
            <a:r>
              <a:rPr lang="en-GB" sz="1800" dirty="0"/>
              <a:t>Consider a CNC machine in your workshop or one you </a:t>
            </a:r>
            <a:br>
              <a:rPr lang="en-GB" sz="1800" dirty="0"/>
            </a:br>
            <a:r>
              <a:rPr lang="en-GB" sz="1800" dirty="0"/>
              <a:t>might or did use when on your industry placement.</a:t>
            </a:r>
          </a:p>
          <a:p>
            <a:pPr marL="152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GB" sz="1800" dirty="0"/>
          </a:p>
          <a:p>
            <a:pPr marL="6096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en-GB" sz="1800" dirty="0"/>
              <a:t>What training do/did you need to use this machine safely?</a:t>
            </a:r>
          </a:p>
          <a:p>
            <a:pPr marL="6096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en-GB" sz="1800" dirty="0"/>
              <a:t>What general instructions will/did help you to ensure safe operation?</a:t>
            </a:r>
          </a:p>
          <a:p>
            <a:pPr marL="6096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en-GB" sz="1800" dirty="0"/>
              <a:t>How can you be sure the correct program is/was loaded?</a:t>
            </a:r>
          </a:p>
          <a:p>
            <a:pPr marL="6096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en-GB" sz="1800" dirty="0"/>
              <a:t>How will/did you fit and check the tool?</a:t>
            </a:r>
          </a:p>
          <a:p>
            <a:pPr marL="6096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en-GB" sz="1800" dirty="0"/>
              <a:t>What PPE do/did you need to wear when operating this machine?</a:t>
            </a:r>
          </a:p>
          <a:p>
            <a:pPr marL="6096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en-GB" sz="1800" dirty="0"/>
              <a:t>What questions can you ask to be sure you are safe?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05ED2D-2D8E-B91E-1EAF-F3A67488D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8532" y="2786302"/>
            <a:ext cx="1078232" cy="106213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E4C2B-29FD-00ED-C143-72E1E23AAFC1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12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8C38E1F-6C23-65E3-420C-239704BBDC27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2. Using CNC machines</a:t>
            </a:r>
            <a:endParaRPr lang="en-US" dirty="0"/>
          </a:p>
        </p:txBody>
      </p:sp>
      <p:sp>
        <p:nvSpPr>
          <p:cNvPr id="3" name="Google Shape;539;p3">
            <a:extLst>
              <a:ext uri="{FF2B5EF4-FFF2-40B4-BE49-F238E27FC236}">
                <a16:creationId xmlns:a16="http://schemas.microsoft.com/office/drawing/2014/main" id="{AA2D74DC-FD2F-19F8-F028-DFB53DCA8AB3}"/>
              </a:ext>
            </a:extLst>
          </p:cNvPr>
          <p:cNvSpPr txBox="1"/>
          <p:nvPr/>
        </p:nvSpPr>
        <p:spPr>
          <a:xfrm>
            <a:off x="443118" y="8488755"/>
            <a:ext cx="7280229" cy="251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Image © This Is Engineering</a:t>
            </a: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66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31CA0B-BFA8-CD47-E02A-D1D3AEA5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CF07FC-8880-5B63-C634-11003758F81A}"/>
              </a:ext>
            </a:extLst>
          </p:cNvPr>
          <p:cNvSpPr/>
          <p:nvPr/>
        </p:nvSpPr>
        <p:spPr>
          <a:xfrm>
            <a:off x="411858" y="2291753"/>
            <a:ext cx="2313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will be able to: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E5765A-15C4-6DBF-BC43-3DCF30DC80ED}"/>
              </a:ext>
            </a:extLst>
          </p:cNvPr>
          <p:cNvSpPr txBox="1">
            <a:spLocks/>
          </p:cNvSpPr>
          <p:nvPr/>
        </p:nvSpPr>
        <p:spPr>
          <a:xfrm>
            <a:off x="15702721" y="832697"/>
            <a:ext cx="539750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84F7A0B-7B24-5B87-DB91-3DB3643AB4D1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13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178B76-5A69-5E1D-EBD4-4DE6A50E6B6E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2. Using CNC machines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D3785ED7-44CA-CC3B-C4EE-4B35C604FB1C}"/>
              </a:ext>
            </a:extLst>
          </p:cNvPr>
          <p:cNvSpPr/>
          <p:nvPr/>
        </p:nvSpPr>
        <p:spPr>
          <a:xfrm>
            <a:off x="7640555" y="3205557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17000">
                  <a:srgbClr val="D91C5C"/>
                </a:gs>
                <a:gs pos="81000">
                  <a:srgbClr val="FFD600"/>
                </a:gs>
              </a:gsLst>
              <a:lin ang="18900000" scaled="0"/>
            </a:gradFill>
            <a:prstDash val="solid"/>
            <a:miter/>
          </a:ln>
        </p:spPr>
        <p:txBody>
          <a:bodyPr tIns="180000" rIns="72000" bIns="0" rtlCol="0" anchor="ctr"/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Identify actions that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support smooth and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safe operation of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CNC machines.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raphic 5">
            <a:extLst>
              <a:ext uri="{FF2B5EF4-FFF2-40B4-BE49-F238E27FC236}">
                <a16:creationId xmlns:a16="http://schemas.microsoft.com/office/drawing/2014/main" id="{31CEE43B-C08A-B17B-E0DD-AD126E60F041}"/>
              </a:ext>
            </a:extLst>
          </p:cNvPr>
          <p:cNvSpPr/>
          <p:nvPr/>
        </p:nvSpPr>
        <p:spPr>
          <a:xfrm>
            <a:off x="460845" y="3205557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17000">
                  <a:srgbClr val="D91C5C"/>
                </a:gs>
                <a:gs pos="80000">
                  <a:srgbClr val="FFD600"/>
                </a:gs>
              </a:gsLst>
              <a:lin ang="18900242" scaled="1"/>
            </a:gradFill>
            <a:prstDash val="solid"/>
            <a:miter/>
          </a:ln>
        </p:spPr>
        <p:txBody>
          <a:bodyPr tIns="144000" rIns="108000" bIns="0" rtlCol="0" anchor="ctr"/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Analyse a requirement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 identify the correct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CNC machine and work sequence to use.</a:t>
            </a:r>
          </a:p>
        </p:txBody>
      </p:sp>
      <p:sp>
        <p:nvSpPr>
          <p:cNvPr id="8" name="Graphic 5">
            <a:extLst>
              <a:ext uri="{FF2B5EF4-FFF2-40B4-BE49-F238E27FC236}">
                <a16:creationId xmlns:a16="http://schemas.microsoft.com/office/drawing/2014/main" id="{C6E96F8C-E000-ADFA-5F4C-244B78ACCEE4}"/>
              </a:ext>
            </a:extLst>
          </p:cNvPr>
          <p:cNvSpPr/>
          <p:nvPr/>
        </p:nvSpPr>
        <p:spPr>
          <a:xfrm>
            <a:off x="4050700" y="3205557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17000">
                  <a:srgbClr val="D91C5C"/>
                </a:gs>
                <a:gs pos="81000">
                  <a:srgbClr val="FFD600"/>
                </a:gs>
              </a:gsLst>
              <a:lin ang="18900000" scaled="0"/>
            </a:gradFill>
            <a:prstDash val="solid"/>
            <a:miter/>
          </a:ln>
        </p:spPr>
        <p:txBody>
          <a:bodyPr tIns="180000" rIns="108000" bIns="0" rtlCol="0" anchor="ctr"/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List some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considerations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when purchasing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 CNC machine.</a:t>
            </a:r>
          </a:p>
        </p:txBody>
      </p:sp>
    </p:spTree>
    <p:extLst>
      <p:ext uri="{BB962C8B-B14F-4D97-AF65-F5344CB8AC3E}">
        <p14:creationId xmlns:p14="http://schemas.microsoft.com/office/powerpoint/2010/main" val="3789857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43D2945-F1DD-97FA-08BE-3E3AA1860EDF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2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0A78F1-A1E4-6553-5E31-F5A3BCC203C3}"/>
              </a:ext>
            </a:extLst>
          </p:cNvPr>
          <p:cNvSpPr txBox="1">
            <a:spLocks/>
          </p:cNvSpPr>
          <p:nvPr/>
        </p:nvSpPr>
        <p:spPr>
          <a:xfrm>
            <a:off x="5024646" y="1446073"/>
            <a:ext cx="6208295" cy="6251853"/>
          </a:xfrm>
          <a:prstGeom prst="rect">
            <a:avLst/>
          </a:prstGeom>
        </p:spPr>
        <p:txBody>
          <a:bodyPr vert="horz" lIns="90000" tIns="45720" rIns="91440" bIns="45720" rtlCol="0" anchor="ctr">
            <a:norm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 rtl="0">
              <a:lnSpc>
                <a:spcPts val="578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 dirty="0"/>
              <a:t>CNC </a:t>
            </a:r>
            <a:br>
              <a:rPr lang="en-GB" dirty="0"/>
            </a:br>
            <a:r>
              <a:rPr lang="en-GB" dirty="0"/>
              <a:t>machinery</a:t>
            </a:r>
            <a:endParaRPr lang="en-NZ" dirty="0"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GB" sz="2500" b="0" dirty="0"/>
              <a:t>2. Using CNC machines</a:t>
            </a:r>
            <a:endParaRPr lang="en-NZ" sz="2500" b="0" dirty="0"/>
          </a:p>
        </p:txBody>
      </p:sp>
    </p:spTree>
    <p:extLst>
      <p:ext uri="{BB962C8B-B14F-4D97-AF65-F5344CB8AC3E}">
        <p14:creationId xmlns:p14="http://schemas.microsoft.com/office/powerpoint/2010/main" val="12458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31CA0B-BFA8-CD47-E02A-D1D3AEA5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CF07FC-8880-5B63-C634-11003758F81A}"/>
              </a:ext>
            </a:extLst>
          </p:cNvPr>
          <p:cNvSpPr/>
          <p:nvPr/>
        </p:nvSpPr>
        <p:spPr>
          <a:xfrm>
            <a:off x="411858" y="2291753"/>
            <a:ext cx="2313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will be able to: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E5765A-15C4-6DBF-BC43-3DCF30DC80ED}"/>
              </a:ext>
            </a:extLst>
          </p:cNvPr>
          <p:cNvSpPr txBox="1">
            <a:spLocks/>
          </p:cNvSpPr>
          <p:nvPr/>
        </p:nvSpPr>
        <p:spPr>
          <a:xfrm>
            <a:off x="15702721" y="832697"/>
            <a:ext cx="539750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BF405E5E-E38C-2246-17F5-8996E364D9D1}"/>
              </a:ext>
            </a:extLst>
          </p:cNvPr>
          <p:cNvSpPr/>
          <p:nvPr/>
        </p:nvSpPr>
        <p:spPr>
          <a:xfrm>
            <a:off x="4050700" y="3205557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17000">
                  <a:srgbClr val="D91C5C"/>
                </a:gs>
                <a:gs pos="81000">
                  <a:srgbClr val="FFD600"/>
                </a:gs>
              </a:gsLst>
              <a:lin ang="18900000" scaled="0"/>
            </a:gradFill>
            <a:prstDash val="solid"/>
            <a:miter/>
          </a:ln>
        </p:spPr>
        <p:txBody>
          <a:bodyPr tIns="180000" rIns="108000" bIns="0" rtlCol="0" anchor="ctr"/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List some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considerations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when purchasing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 CNC machine.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84F7A0B-7B24-5B87-DB91-3DB3643AB4D1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3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178B76-5A69-5E1D-EBD4-4DE6A50E6B6E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2. Using CNC machines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D3785ED7-44CA-CC3B-C4EE-4B35C604FB1C}"/>
              </a:ext>
            </a:extLst>
          </p:cNvPr>
          <p:cNvSpPr/>
          <p:nvPr/>
        </p:nvSpPr>
        <p:spPr>
          <a:xfrm>
            <a:off x="7640555" y="3205557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17000">
                  <a:srgbClr val="D91C5C"/>
                </a:gs>
                <a:gs pos="81000">
                  <a:srgbClr val="FFD600"/>
                </a:gs>
              </a:gsLst>
              <a:lin ang="18900000" scaled="0"/>
            </a:gradFill>
            <a:prstDash val="solid"/>
            <a:miter/>
          </a:ln>
        </p:spPr>
        <p:txBody>
          <a:bodyPr tIns="180000" rIns="72000" bIns="0" rtlCol="0" anchor="ctr"/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Identify actions that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support smooth and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safe operation of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CNC machines.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raphic 5">
            <a:extLst>
              <a:ext uri="{FF2B5EF4-FFF2-40B4-BE49-F238E27FC236}">
                <a16:creationId xmlns:a16="http://schemas.microsoft.com/office/drawing/2014/main" id="{31CEE43B-C08A-B17B-E0DD-AD126E60F041}"/>
              </a:ext>
            </a:extLst>
          </p:cNvPr>
          <p:cNvSpPr/>
          <p:nvPr/>
        </p:nvSpPr>
        <p:spPr>
          <a:xfrm>
            <a:off x="460845" y="3205557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17000">
                  <a:srgbClr val="D91C5C"/>
                </a:gs>
                <a:gs pos="80000">
                  <a:srgbClr val="FFD600"/>
                </a:gs>
              </a:gsLst>
              <a:lin ang="18900242" scaled="1"/>
            </a:gradFill>
            <a:prstDash val="solid"/>
            <a:miter/>
          </a:ln>
        </p:spPr>
        <p:txBody>
          <a:bodyPr tIns="144000" rIns="108000" bIns="0" rtlCol="0" anchor="ctr"/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Analyse a requirement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 identify the correct 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CNC machine and work sequence to use.</a:t>
            </a:r>
          </a:p>
        </p:txBody>
      </p:sp>
    </p:spTree>
    <p:extLst>
      <p:ext uri="{BB962C8B-B14F-4D97-AF65-F5344CB8AC3E}">
        <p14:creationId xmlns:p14="http://schemas.microsoft.com/office/powerpoint/2010/main" val="109773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D4F7-1114-8D18-3C22-B75DE3276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Functions and advantages of CNC</a:t>
            </a:r>
            <a:endParaRPr lang="en-US" dirty="0"/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640EF490-A97E-9664-E315-D05C18392655}"/>
              </a:ext>
            </a:extLst>
          </p:cNvPr>
          <p:cNvSpPr txBox="1">
            <a:spLocks/>
          </p:cNvSpPr>
          <p:nvPr/>
        </p:nvSpPr>
        <p:spPr>
          <a:xfrm>
            <a:off x="11862542" y="3290875"/>
            <a:ext cx="3479057" cy="2851508"/>
          </a:xfrm>
          <a:prstGeom prst="rect">
            <a:avLst/>
          </a:prstGeom>
          <a:noFill/>
          <a:ln w="28575">
            <a:gradFill flip="none" rotWithShape="1">
              <a:gsLst>
                <a:gs pos="21000">
                  <a:srgbClr val="D91C5C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Identify </a:t>
            </a:r>
            <a:b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and explain the main function of the CNC machine each icon represents.</a:t>
            </a: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dk1"/>
              </a:solidFill>
              <a:ea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List some general advantages of using CNC.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12ACA0B-68A7-AC3E-5E40-C92CCC6B0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78524" y="2678600"/>
            <a:ext cx="1078232" cy="1062139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8558D72-F4C8-D68E-8D5B-3A955A4AB12D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4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4733A4B4-39B4-7049-AC5D-46E874995745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2. Using CNC machines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E460A6-EF2F-0484-4CB4-F3EF5B6E9437}"/>
              </a:ext>
            </a:extLst>
          </p:cNvPr>
          <p:cNvGrpSpPr/>
          <p:nvPr/>
        </p:nvGrpSpPr>
        <p:grpSpPr>
          <a:xfrm>
            <a:off x="534173" y="2657475"/>
            <a:ext cx="10239062" cy="5323523"/>
            <a:chOff x="628769" y="2657475"/>
            <a:chExt cx="10239062" cy="532352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F072F9A-6BB4-61FE-BD7A-FE01E28A7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51384" y="2901855"/>
              <a:ext cx="2643247" cy="2134453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381E970-B6E9-08D6-23FA-66FE5301E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01550" y="2705657"/>
              <a:ext cx="2966281" cy="233065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A97D8F3-ADD5-F3D1-65A4-EEF8A071D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8769" y="2657475"/>
              <a:ext cx="3171779" cy="237883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FEAEBBF-F986-415F-BE76-E80FA6388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4781884" y="5531475"/>
              <a:ext cx="2312747" cy="2449523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7B661A2-BB37-1FAF-2285-78DB81EC5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619564" y="5710038"/>
              <a:ext cx="3127223" cy="227096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2AFCF01-D0B1-9727-776B-30E7D59AF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40685" y="5845950"/>
              <a:ext cx="3202572" cy="2135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231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D4F7-1114-8D18-3C22-B75DE3276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Functions and advantages of CNC</a:t>
            </a:r>
            <a:endParaRPr lang="en-US" dirty="0"/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640EF490-A97E-9664-E315-D05C18392655}"/>
              </a:ext>
            </a:extLst>
          </p:cNvPr>
          <p:cNvSpPr txBox="1">
            <a:spLocks/>
          </p:cNvSpPr>
          <p:nvPr/>
        </p:nvSpPr>
        <p:spPr>
          <a:xfrm>
            <a:off x="9258660" y="2647875"/>
            <a:ext cx="6501159" cy="5596806"/>
          </a:xfrm>
          <a:prstGeom prst="rect">
            <a:avLst/>
          </a:prstGeom>
          <a:noFill/>
          <a:ln w="28575">
            <a:noFill/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>
              <a:buClr>
                <a:schemeClr val="dk1"/>
              </a:buClr>
              <a:buSzPts val="1600"/>
            </a:pPr>
            <a:r>
              <a:rPr lang="en-GB" sz="1800" b="1" dirty="0">
                <a:solidFill>
                  <a:schemeClr val="dk1"/>
                </a:solidFill>
                <a:ea typeface="Calibri"/>
                <a:sym typeface="Calibri"/>
              </a:rPr>
              <a:t>Advantages of using CNC</a:t>
            </a:r>
            <a:endParaRPr lang="en-GB" sz="1800" b="1" dirty="0">
              <a:solidFill>
                <a:schemeClr val="dk1"/>
              </a:solidFill>
              <a:ea typeface="Calibri"/>
            </a:endParaRPr>
          </a:p>
          <a:p>
            <a:pPr marL="457200" indent="-330200">
              <a:spcAft>
                <a:spcPts val="60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Safer – operators are not exposed to material </a:t>
            </a:r>
            <a:b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or cutting tools.</a:t>
            </a:r>
            <a:endParaRPr lang="en-GB" sz="1800" dirty="0">
              <a:solidFill>
                <a:schemeClr val="dk1"/>
              </a:solidFill>
              <a:ea typeface="Calibri"/>
            </a:endParaRPr>
          </a:p>
          <a:p>
            <a:pPr marL="457200" indent="-3302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Can run 24 hours a day, for higher productivity.</a:t>
            </a:r>
          </a:p>
          <a:p>
            <a:pPr marL="457200" lvl="0" indent="-3302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More accurate control, for higher quality and consistency.</a:t>
            </a:r>
          </a:p>
          <a:p>
            <a:pPr marL="457200" lvl="0" indent="-3302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Range of processes (drill, cutting, mill, threading, tapping etc) creates flexibility.</a:t>
            </a:r>
          </a:p>
          <a:p>
            <a:pPr marL="457200" lvl="0" indent="-3302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Reduces wastage – lowers overall production costs.</a:t>
            </a:r>
          </a:p>
          <a:p>
            <a:pPr marL="457200" lvl="0" indent="-3302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More complex multi-axis machines can produce complex forms.</a:t>
            </a:r>
          </a:p>
          <a:p>
            <a:pPr marL="457200" lvl="0" indent="-3302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Feedback systems indicate wear for planned maintenance and less unplanned downtime.</a:t>
            </a:r>
            <a:endParaRPr lang="en-GB" sz="1800" dirty="0">
              <a:solidFill>
                <a:schemeClr val="dk1"/>
              </a:solidFill>
            </a:endParaRPr>
          </a:p>
        </p:txBody>
      </p:sp>
      <p:sp>
        <p:nvSpPr>
          <p:cNvPr id="9" name="Google Shape;200;p25">
            <a:extLst>
              <a:ext uri="{FF2B5EF4-FFF2-40B4-BE49-F238E27FC236}">
                <a16:creationId xmlns:a16="http://schemas.microsoft.com/office/drawing/2014/main" id="{928E7EA1-8A13-243C-BD52-0FAE2CF9DFED}"/>
              </a:ext>
            </a:extLst>
          </p:cNvPr>
          <p:cNvSpPr txBox="1"/>
          <p:nvPr/>
        </p:nvSpPr>
        <p:spPr>
          <a:xfrm>
            <a:off x="6661639" y="7350626"/>
            <a:ext cx="2475987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Router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Simple cutting of softer materials, usually sheet material.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201;p25">
            <a:extLst>
              <a:ext uri="{FF2B5EF4-FFF2-40B4-BE49-F238E27FC236}">
                <a16:creationId xmlns:a16="http://schemas.microsoft.com/office/drawing/2014/main" id="{92BEBDF8-9F70-0016-6648-0672500D5BF6}"/>
              </a:ext>
            </a:extLst>
          </p:cNvPr>
          <p:cNvSpPr txBox="1"/>
          <p:nvPr/>
        </p:nvSpPr>
        <p:spPr>
          <a:xfrm>
            <a:off x="6317893" y="4364249"/>
            <a:ext cx="3713614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Laser or plasma cutting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Cutting that uses a laser or </a:t>
            </a:r>
            <a:b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plasma to create a cut line </a:t>
            </a:r>
            <a:b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and edge in sheet material.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202;p25">
            <a:extLst>
              <a:ext uri="{FF2B5EF4-FFF2-40B4-BE49-F238E27FC236}">
                <a16:creationId xmlns:a16="http://schemas.microsoft.com/office/drawing/2014/main" id="{601282A0-DD1B-78E6-8D58-8BA7E2AA2507}"/>
              </a:ext>
            </a:extLst>
          </p:cNvPr>
          <p:cNvSpPr txBox="1"/>
          <p:nvPr/>
        </p:nvSpPr>
        <p:spPr>
          <a:xfrm>
            <a:off x="3500455" y="7350626"/>
            <a:ext cx="3065160" cy="1092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Milling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Detailed, precise cutting </a:t>
            </a:r>
            <a:b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of hard materials in 3D.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213;p26">
            <a:extLst>
              <a:ext uri="{FF2B5EF4-FFF2-40B4-BE49-F238E27FC236}">
                <a16:creationId xmlns:a16="http://schemas.microsoft.com/office/drawing/2014/main" id="{A9AE6247-962E-F225-2165-37761219C9DE}"/>
              </a:ext>
            </a:extLst>
          </p:cNvPr>
          <p:cNvSpPr txBox="1"/>
          <p:nvPr/>
        </p:nvSpPr>
        <p:spPr>
          <a:xfrm>
            <a:off x="586863" y="7344818"/>
            <a:ext cx="3190658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Lathe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Cutting a cylinder of </a:t>
            </a:r>
            <a:b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material as it spins </a:t>
            </a:r>
            <a:b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 an axis.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214;p26">
            <a:extLst>
              <a:ext uri="{FF2B5EF4-FFF2-40B4-BE49-F238E27FC236}">
                <a16:creationId xmlns:a16="http://schemas.microsoft.com/office/drawing/2014/main" id="{8E32A96C-C85F-507B-D5A4-0FAC2B7C511D}"/>
              </a:ext>
            </a:extLst>
          </p:cNvPr>
          <p:cNvSpPr txBox="1"/>
          <p:nvPr/>
        </p:nvSpPr>
        <p:spPr>
          <a:xfrm>
            <a:off x="548008" y="4364969"/>
            <a:ext cx="3606476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Drilling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Drilling, reaming or </a:t>
            </a:r>
            <a:b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tapping holes of different </a:t>
            </a:r>
            <a:b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depths and diameters.</a:t>
            </a:r>
            <a:endParaRPr lang="en-GB"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Google Shape;215;p26">
            <a:extLst>
              <a:ext uri="{FF2B5EF4-FFF2-40B4-BE49-F238E27FC236}">
                <a16:creationId xmlns:a16="http://schemas.microsoft.com/office/drawing/2014/main" id="{B86A7FCF-B8F2-0FB8-B7E3-BFF61714B5B9}"/>
              </a:ext>
            </a:extLst>
          </p:cNvPr>
          <p:cNvSpPr txBox="1"/>
          <p:nvPr/>
        </p:nvSpPr>
        <p:spPr>
          <a:xfrm>
            <a:off x="3500455" y="4365437"/>
            <a:ext cx="2805758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Grinding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 abrasive wheel or cylinder produces a </a:t>
            </a:r>
            <a:b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fine, accurate finish.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2686AC1-772D-2A7E-38B2-C7A0AB157785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5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27FF5D0-6269-ADE2-859A-32C6A3D76141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2. Using CNC machines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87D3E2F-3758-6B45-C9B2-70B051A6E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3156" y="261815"/>
            <a:ext cx="1026666" cy="9918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8250601-4475-E10B-8155-23948BD526E1}"/>
              </a:ext>
            </a:extLst>
          </p:cNvPr>
          <p:cNvSpPr txBox="1"/>
          <p:nvPr/>
        </p:nvSpPr>
        <p:spPr>
          <a:xfrm>
            <a:off x="417352" y="2278543"/>
            <a:ext cx="1185931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dirty="0"/>
              <a:t>These are all examples of </a:t>
            </a:r>
            <a:r>
              <a:rPr lang="en-GB" sz="1800" b="1" dirty="0"/>
              <a:t>subtractive manufacturing</a:t>
            </a:r>
            <a:r>
              <a:rPr lang="en-GB" sz="1800" dirty="0"/>
              <a:t>, where material is removed to create the finished part.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50F5CB9-8538-F3DA-E2EF-9FC98D0303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6343" y="2951580"/>
            <a:ext cx="1594097" cy="128725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9F4CB6D-9949-6F2C-8BB0-74153894395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07425" y="2833257"/>
            <a:ext cx="1788913" cy="140557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4E337E5-B7EC-55DC-14F2-0F47FF2EB5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769" y="2804198"/>
            <a:ext cx="1912845" cy="143463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48BB640-7CB1-CC37-F0E7-2D451C527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868723" y="5793575"/>
            <a:ext cx="1361717" cy="144224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15B1682-4648-90DA-5A55-A858EBF23D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99009" y="5853722"/>
            <a:ext cx="1903222" cy="138210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E3CF4E-DA3E-BC9D-E2FB-D328AB78F5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1634" y="5948214"/>
            <a:ext cx="1931415" cy="128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7657-9E04-60A3-2692-BFE21B8F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Selecting the right CNC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82496-303D-E96B-D2C2-AA1B0498CFDE}"/>
              </a:ext>
            </a:extLst>
          </p:cNvPr>
          <p:cNvSpPr txBox="1"/>
          <p:nvPr/>
        </p:nvSpPr>
        <p:spPr>
          <a:xfrm>
            <a:off x="417352" y="2278543"/>
            <a:ext cx="1185931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As production manager you have been tasked with making the component shown using a suitable CNC machine.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72;p23">
            <a:extLst>
              <a:ext uri="{FF2B5EF4-FFF2-40B4-BE49-F238E27FC236}">
                <a16:creationId xmlns:a16="http://schemas.microsoft.com/office/drawing/2014/main" id="{9B4AD0EF-027A-9D4B-3C24-AD2A1099A364}"/>
              </a:ext>
            </a:extLst>
          </p:cNvPr>
          <p:cNvSpPr/>
          <p:nvPr/>
        </p:nvSpPr>
        <p:spPr>
          <a:xfrm>
            <a:off x="2970973" y="6552288"/>
            <a:ext cx="1920337" cy="49934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73;p23">
            <a:extLst>
              <a:ext uri="{FF2B5EF4-FFF2-40B4-BE49-F238E27FC236}">
                <a16:creationId xmlns:a16="http://schemas.microsoft.com/office/drawing/2014/main" id="{FFFC91E0-BF09-D723-BA83-53DB5C8842B0}"/>
              </a:ext>
            </a:extLst>
          </p:cNvPr>
          <p:cNvSpPr/>
          <p:nvPr/>
        </p:nvSpPr>
        <p:spPr>
          <a:xfrm>
            <a:off x="3375958" y="5434079"/>
            <a:ext cx="1190824" cy="11155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175;p23">
            <a:extLst>
              <a:ext uri="{FF2B5EF4-FFF2-40B4-BE49-F238E27FC236}">
                <a16:creationId xmlns:a16="http://schemas.microsoft.com/office/drawing/2014/main" id="{2317BBC3-8E30-3936-D82A-F8DA677B216D}"/>
              </a:ext>
            </a:extLst>
          </p:cNvPr>
          <p:cNvGrpSpPr/>
          <p:nvPr/>
        </p:nvGrpSpPr>
        <p:grpSpPr>
          <a:xfrm>
            <a:off x="5610097" y="5434079"/>
            <a:ext cx="1920337" cy="1617552"/>
            <a:chOff x="3925013" y="3594479"/>
            <a:chExt cx="1526842" cy="1298669"/>
          </a:xfrm>
        </p:grpSpPr>
        <p:sp>
          <p:nvSpPr>
            <p:cNvPr id="7" name="Google Shape;176;p23">
              <a:extLst>
                <a:ext uri="{FF2B5EF4-FFF2-40B4-BE49-F238E27FC236}">
                  <a16:creationId xmlns:a16="http://schemas.microsoft.com/office/drawing/2014/main" id="{92A3A5E1-69FC-0564-AD11-1F16F2B89C6B}"/>
                </a:ext>
              </a:extLst>
            </p:cNvPr>
            <p:cNvSpPr/>
            <p:nvPr/>
          </p:nvSpPr>
          <p:spPr>
            <a:xfrm>
              <a:off x="3925013" y="4492245"/>
              <a:ext cx="1526842" cy="400903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7;p23">
              <a:extLst>
                <a:ext uri="{FF2B5EF4-FFF2-40B4-BE49-F238E27FC236}">
                  <a16:creationId xmlns:a16="http://schemas.microsoft.com/office/drawing/2014/main" id="{240C75AA-CB1C-6C88-9C31-6A4B8A5F1B2E}"/>
                </a:ext>
              </a:extLst>
            </p:cNvPr>
            <p:cNvSpPr/>
            <p:nvPr/>
          </p:nvSpPr>
          <p:spPr>
            <a:xfrm>
              <a:off x="4247013" y="3594479"/>
              <a:ext cx="946813" cy="895635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" name="Google Shape;179;p23">
            <a:extLst>
              <a:ext uri="{FF2B5EF4-FFF2-40B4-BE49-F238E27FC236}">
                <a16:creationId xmlns:a16="http://schemas.microsoft.com/office/drawing/2014/main" id="{81ECB9D6-3DDE-0DDB-17BE-7E747851EF27}"/>
              </a:ext>
            </a:extLst>
          </p:cNvPr>
          <p:cNvCxnSpPr/>
          <p:nvPr/>
        </p:nvCxnSpPr>
        <p:spPr>
          <a:xfrm>
            <a:off x="2661981" y="5443378"/>
            <a:ext cx="3036" cy="11160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0" name="Google Shape;180;p23">
            <a:extLst>
              <a:ext uri="{FF2B5EF4-FFF2-40B4-BE49-F238E27FC236}">
                <a16:creationId xmlns:a16="http://schemas.microsoft.com/office/drawing/2014/main" id="{D56198B8-B180-14DF-2D1E-889D5013F65D}"/>
              </a:ext>
            </a:extLst>
          </p:cNvPr>
          <p:cNvCxnSpPr/>
          <p:nvPr/>
        </p:nvCxnSpPr>
        <p:spPr>
          <a:xfrm>
            <a:off x="5409783" y="5410200"/>
            <a:ext cx="3203" cy="16560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1" name="Google Shape;181;p23">
            <a:extLst>
              <a:ext uri="{FF2B5EF4-FFF2-40B4-BE49-F238E27FC236}">
                <a16:creationId xmlns:a16="http://schemas.microsoft.com/office/drawing/2014/main" id="{3746B2EB-DC98-4172-59AB-865DA0BD7B51}"/>
              </a:ext>
            </a:extLst>
          </p:cNvPr>
          <p:cNvCxnSpPr/>
          <p:nvPr/>
        </p:nvCxnSpPr>
        <p:spPr>
          <a:xfrm flipH="1">
            <a:off x="3371005" y="7784168"/>
            <a:ext cx="1180731" cy="3203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2" name="Google Shape;182;p23">
            <a:extLst>
              <a:ext uri="{FF2B5EF4-FFF2-40B4-BE49-F238E27FC236}">
                <a16:creationId xmlns:a16="http://schemas.microsoft.com/office/drawing/2014/main" id="{7B455EF8-F976-CAA7-C4A4-4FE386D89782}"/>
              </a:ext>
            </a:extLst>
          </p:cNvPr>
          <p:cNvCxnSpPr/>
          <p:nvPr/>
        </p:nvCxnSpPr>
        <p:spPr>
          <a:xfrm flipH="1">
            <a:off x="5625087" y="7450001"/>
            <a:ext cx="1944000" cy="3037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3" name="Google Shape;183;p23">
            <a:extLst>
              <a:ext uri="{FF2B5EF4-FFF2-40B4-BE49-F238E27FC236}">
                <a16:creationId xmlns:a16="http://schemas.microsoft.com/office/drawing/2014/main" id="{82C06531-CD3A-7553-C835-8BF2525ED0FA}"/>
              </a:ext>
            </a:extLst>
          </p:cNvPr>
          <p:cNvSpPr txBox="1"/>
          <p:nvPr/>
        </p:nvSpPr>
        <p:spPr>
          <a:xfrm>
            <a:off x="6275815" y="7517225"/>
            <a:ext cx="930091" cy="5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20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84;p23">
            <a:extLst>
              <a:ext uri="{FF2B5EF4-FFF2-40B4-BE49-F238E27FC236}">
                <a16:creationId xmlns:a16="http://schemas.microsoft.com/office/drawing/2014/main" id="{C5C63263-DE92-42E1-9DC7-3F790FFE05A8}"/>
              </a:ext>
            </a:extLst>
          </p:cNvPr>
          <p:cNvSpPr txBox="1"/>
          <p:nvPr/>
        </p:nvSpPr>
        <p:spPr>
          <a:xfrm>
            <a:off x="3673978" y="7863521"/>
            <a:ext cx="1441781" cy="5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15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185;p23">
            <a:extLst>
              <a:ext uri="{FF2B5EF4-FFF2-40B4-BE49-F238E27FC236}">
                <a16:creationId xmlns:a16="http://schemas.microsoft.com/office/drawing/2014/main" id="{8B898B10-A018-E983-A0CC-B8465FE13674}"/>
              </a:ext>
            </a:extLst>
          </p:cNvPr>
          <p:cNvSpPr txBox="1"/>
          <p:nvPr/>
        </p:nvSpPr>
        <p:spPr>
          <a:xfrm>
            <a:off x="2070235" y="5827835"/>
            <a:ext cx="930091" cy="5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20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186;p23">
            <a:extLst>
              <a:ext uri="{FF2B5EF4-FFF2-40B4-BE49-F238E27FC236}">
                <a16:creationId xmlns:a16="http://schemas.microsoft.com/office/drawing/2014/main" id="{E50337D6-F446-FEE0-9B23-EE21AF181524}"/>
              </a:ext>
            </a:extLst>
          </p:cNvPr>
          <p:cNvSpPr txBox="1"/>
          <p:nvPr/>
        </p:nvSpPr>
        <p:spPr>
          <a:xfrm>
            <a:off x="4899868" y="5758910"/>
            <a:ext cx="1328072" cy="5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25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Google Shape;188;p23">
            <a:extLst>
              <a:ext uri="{FF2B5EF4-FFF2-40B4-BE49-F238E27FC236}">
                <a16:creationId xmlns:a16="http://schemas.microsoft.com/office/drawing/2014/main" id="{D9364788-C85E-4BA2-3A5B-0F7B689D3404}"/>
              </a:ext>
            </a:extLst>
          </p:cNvPr>
          <p:cNvCxnSpPr/>
          <p:nvPr/>
        </p:nvCxnSpPr>
        <p:spPr>
          <a:xfrm rot="10800000">
            <a:off x="3722538" y="7191363"/>
            <a:ext cx="417456" cy="10142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8" name="Google Shape;189;p23">
            <a:extLst>
              <a:ext uri="{FF2B5EF4-FFF2-40B4-BE49-F238E27FC236}">
                <a16:creationId xmlns:a16="http://schemas.microsoft.com/office/drawing/2014/main" id="{AEAD0413-BA3D-1E67-D0FC-A81CB1AA1E80}"/>
              </a:ext>
            </a:extLst>
          </p:cNvPr>
          <p:cNvSpPr txBox="1"/>
          <p:nvPr/>
        </p:nvSpPr>
        <p:spPr>
          <a:xfrm>
            <a:off x="3750119" y="7239979"/>
            <a:ext cx="1441879" cy="53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5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D16B90-E61A-E1EE-4A26-5DDFC6E40720}"/>
              </a:ext>
            </a:extLst>
          </p:cNvPr>
          <p:cNvCxnSpPr/>
          <p:nvPr/>
        </p:nvCxnSpPr>
        <p:spPr>
          <a:xfrm>
            <a:off x="3733966" y="5466941"/>
            <a:ext cx="0" cy="111820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69AF70-0731-E26C-1385-F9DA5F4767D5}"/>
              </a:ext>
            </a:extLst>
          </p:cNvPr>
          <p:cNvCxnSpPr/>
          <p:nvPr/>
        </p:nvCxnSpPr>
        <p:spPr>
          <a:xfrm>
            <a:off x="4176466" y="5466941"/>
            <a:ext cx="0" cy="111820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E7DFFA-5AB3-CDFB-E4C4-D99F4A8D4676}"/>
              </a:ext>
            </a:extLst>
          </p:cNvPr>
          <p:cNvCxnSpPr/>
          <p:nvPr/>
        </p:nvCxnSpPr>
        <p:spPr>
          <a:xfrm>
            <a:off x="6388270" y="5466941"/>
            <a:ext cx="0" cy="111820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585DF3-AE59-58B2-0434-5CF3BCF58B5B}"/>
              </a:ext>
            </a:extLst>
          </p:cNvPr>
          <p:cNvCxnSpPr/>
          <p:nvPr/>
        </p:nvCxnSpPr>
        <p:spPr>
          <a:xfrm>
            <a:off x="6830770" y="5466941"/>
            <a:ext cx="0" cy="111820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D02619-D3F6-8202-1CA7-E23154F861B4}"/>
              </a:ext>
            </a:extLst>
          </p:cNvPr>
          <p:cNvGrpSpPr/>
          <p:nvPr/>
        </p:nvGrpSpPr>
        <p:grpSpPr>
          <a:xfrm>
            <a:off x="3032656" y="3134206"/>
            <a:ext cx="1877427" cy="1877152"/>
            <a:chOff x="3574130" y="1945138"/>
            <a:chExt cx="1406721" cy="140672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A2E1E7B-C3CC-ED23-FE14-599888E5E4BE}"/>
                </a:ext>
              </a:extLst>
            </p:cNvPr>
            <p:cNvSpPr/>
            <p:nvPr/>
          </p:nvSpPr>
          <p:spPr>
            <a:xfrm>
              <a:off x="4111712" y="2470213"/>
              <a:ext cx="331557" cy="33155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343118-91C1-C82E-FAC0-0E869E4275FA}"/>
                </a:ext>
              </a:extLst>
            </p:cNvPr>
            <p:cNvSpPr/>
            <p:nvPr/>
          </p:nvSpPr>
          <p:spPr>
            <a:xfrm>
              <a:off x="3831359" y="2204000"/>
              <a:ext cx="892262" cy="89226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509443B-50DC-1779-3930-09ADFA025603}"/>
                </a:ext>
              </a:extLst>
            </p:cNvPr>
            <p:cNvSpPr/>
            <p:nvPr/>
          </p:nvSpPr>
          <p:spPr>
            <a:xfrm>
              <a:off x="3574130" y="1945138"/>
              <a:ext cx="1406721" cy="14067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Content Placeholder 11">
            <a:extLst>
              <a:ext uri="{FF2B5EF4-FFF2-40B4-BE49-F238E27FC236}">
                <a16:creationId xmlns:a16="http://schemas.microsoft.com/office/drawing/2014/main" id="{D4684BBB-8D5C-8911-9693-063C40BB654E}"/>
              </a:ext>
            </a:extLst>
          </p:cNvPr>
          <p:cNvSpPr txBox="1">
            <a:spLocks/>
          </p:cNvSpPr>
          <p:nvPr/>
        </p:nvSpPr>
        <p:spPr>
          <a:xfrm>
            <a:off x="8385678" y="4120837"/>
            <a:ext cx="5959215" cy="2011949"/>
          </a:xfrm>
          <a:prstGeom prst="rect">
            <a:avLst/>
          </a:prstGeom>
          <a:solidFill>
            <a:srgbClr val="ECECED"/>
          </a:solidFill>
          <a:ln w="28575">
            <a:gradFill flip="none" rotWithShape="1">
              <a:gsLst>
                <a:gs pos="21000">
                  <a:srgbClr val="D91C5C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State what type of CNC machine </a:t>
            </a:r>
            <a:b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you would use to manufacture the part.​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dk1"/>
              </a:solidFill>
              <a:ea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Outline in the correct sequence the main tasks the CNC machine will have to perform.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2937915B-5D9F-FE44-F6BA-65B5BC4D8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0766" y="3550081"/>
            <a:ext cx="1078232" cy="1062139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380368E-16E3-6A33-93C3-DDD48A27C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0308" y="273216"/>
            <a:ext cx="1026665" cy="991863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899DBF0-5950-80D2-78E4-2C2D879934D2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6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54CC98E7-6293-4325-6AE9-B5E30D386020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2. Using CNC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14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7657-9E04-60A3-2692-BFE21B8F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Selecting the right CNC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82496-303D-E96B-D2C2-AA1B0498CFDE}"/>
              </a:ext>
            </a:extLst>
          </p:cNvPr>
          <p:cNvSpPr txBox="1"/>
          <p:nvPr/>
        </p:nvSpPr>
        <p:spPr>
          <a:xfrm>
            <a:off x="417353" y="2278543"/>
            <a:ext cx="5543010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Use a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CNC lathe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for this part.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tx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Correct sequence​​: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1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Secure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20-diameter cylindrical blank in the chuck.</a:t>
            </a:r>
          </a:p>
          <a:p>
            <a:pPr>
              <a:buClr>
                <a:schemeClr val="dk1"/>
              </a:buClr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Face off 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(level)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 end​​.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3 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Parallel cut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to diameter 15 and length 20​​.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4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Drill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5 diameter hole​​ to 20 depth.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dk1"/>
              </a:buClr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5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Part off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 (remove the part) at length of 25.</a:t>
            </a:r>
          </a:p>
        </p:txBody>
      </p:sp>
      <p:sp>
        <p:nvSpPr>
          <p:cNvPr id="29" name="Content Placeholder 11">
            <a:extLst>
              <a:ext uri="{FF2B5EF4-FFF2-40B4-BE49-F238E27FC236}">
                <a16:creationId xmlns:a16="http://schemas.microsoft.com/office/drawing/2014/main" id="{D4684BBB-8D5C-8911-9693-063C40BB654E}"/>
              </a:ext>
            </a:extLst>
          </p:cNvPr>
          <p:cNvSpPr txBox="1">
            <a:spLocks/>
          </p:cNvSpPr>
          <p:nvPr/>
        </p:nvSpPr>
        <p:spPr>
          <a:xfrm>
            <a:off x="7446267" y="2206406"/>
            <a:ext cx="6051071" cy="2278096"/>
          </a:xfrm>
          <a:prstGeom prst="rect">
            <a:avLst/>
          </a:prstGeom>
          <a:solidFill>
            <a:srgbClr val="ECECED"/>
          </a:solidFill>
          <a:ln w="28575">
            <a:gradFill flip="none" rotWithShape="1">
              <a:gsLst>
                <a:gs pos="21000">
                  <a:srgbClr val="D91C5C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30200"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Now state what type of CNC </a:t>
            </a:r>
            <a:b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</a:b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machine you would use to manufacture the part below and suggest a tool width.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dk1"/>
              </a:solidFill>
              <a:ea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ea typeface="Calibri"/>
                <a:sym typeface="Calibri"/>
              </a:rPr>
              <a:t>Outline in the correct sequence the main tasks the CNC machine will have to perform.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2937915B-5D9F-FE44-F6BA-65B5BC4D8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70411" y="1651825"/>
            <a:ext cx="1078232" cy="1062139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380368E-16E3-6A33-93C3-DDD48A27C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0308" y="273216"/>
            <a:ext cx="1026665" cy="991863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899DBF0-5950-80D2-78E4-2C2D879934D2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7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54CC98E7-6293-4325-6AE9-B5E30D386020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2. Using CNC machines</a:t>
            </a:r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A97E7C0-7D08-5F9B-7B70-43B9CBBE9979}"/>
              </a:ext>
            </a:extLst>
          </p:cNvPr>
          <p:cNvGrpSpPr/>
          <p:nvPr/>
        </p:nvGrpSpPr>
        <p:grpSpPr>
          <a:xfrm>
            <a:off x="694451" y="4908758"/>
            <a:ext cx="3498070" cy="3328483"/>
            <a:chOff x="6654103" y="3480614"/>
            <a:chExt cx="3159897" cy="3006705"/>
          </a:xfrm>
        </p:grpSpPr>
        <p:sp>
          <p:nvSpPr>
            <p:cNvPr id="4" name="Google Shape;172;p23">
              <a:extLst>
                <a:ext uri="{FF2B5EF4-FFF2-40B4-BE49-F238E27FC236}">
                  <a16:creationId xmlns:a16="http://schemas.microsoft.com/office/drawing/2014/main" id="{9B4AD0EF-027A-9D4B-3C24-AD2A1099A364}"/>
                </a:ext>
              </a:extLst>
            </p:cNvPr>
            <p:cNvSpPr/>
            <p:nvPr/>
          </p:nvSpPr>
          <p:spPr>
            <a:xfrm>
              <a:off x="6654103" y="5899907"/>
              <a:ext cx="2258694" cy="587412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73;p23">
              <a:extLst>
                <a:ext uri="{FF2B5EF4-FFF2-40B4-BE49-F238E27FC236}">
                  <a16:creationId xmlns:a16="http://schemas.microsoft.com/office/drawing/2014/main" id="{FFFC91E0-BF09-D723-BA83-53DB5C8842B0}"/>
                </a:ext>
              </a:extLst>
            </p:cNvPr>
            <p:cNvSpPr/>
            <p:nvPr/>
          </p:nvSpPr>
          <p:spPr>
            <a:xfrm>
              <a:off x="7130446" y="4584480"/>
              <a:ext cx="1400642" cy="1312304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D16B90-E61A-E1EE-4A26-5DDFC6E40720}"/>
                </a:ext>
              </a:extLst>
            </p:cNvPr>
            <p:cNvCxnSpPr>
              <a:cxnSpLocks/>
            </p:cNvCxnSpPr>
            <p:nvPr/>
          </p:nvCxnSpPr>
          <p:spPr>
            <a:xfrm>
              <a:off x="7551534" y="4587225"/>
              <a:ext cx="0" cy="1315427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069AF70-0731-E26C-1385-F9DA5F4767D5}"/>
                </a:ext>
              </a:extLst>
            </p:cNvPr>
            <p:cNvCxnSpPr>
              <a:cxnSpLocks/>
            </p:cNvCxnSpPr>
            <p:nvPr/>
          </p:nvCxnSpPr>
          <p:spPr>
            <a:xfrm>
              <a:off x="8072001" y="4587225"/>
              <a:ext cx="0" cy="1315427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oogle Shape;225;p25">
              <a:extLst>
                <a:ext uri="{FF2B5EF4-FFF2-40B4-BE49-F238E27FC236}">
                  <a16:creationId xmlns:a16="http://schemas.microsoft.com/office/drawing/2014/main" id="{9242A830-C9C0-2F8A-3562-C870BB86F135}"/>
                </a:ext>
              </a:extLst>
            </p:cNvPr>
            <p:cNvCxnSpPr/>
            <p:nvPr/>
          </p:nvCxnSpPr>
          <p:spPr>
            <a:xfrm rot="10800000">
              <a:off x="7972714" y="4129256"/>
              <a:ext cx="1267898" cy="0"/>
            </a:xfrm>
            <a:prstGeom prst="straightConnector1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3" name="Google Shape;226;p25">
              <a:extLst>
                <a:ext uri="{FF2B5EF4-FFF2-40B4-BE49-F238E27FC236}">
                  <a16:creationId xmlns:a16="http://schemas.microsoft.com/office/drawing/2014/main" id="{5A7CDC54-EE11-F9AD-AC37-1B919C9EB959}"/>
                </a:ext>
              </a:extLst>
            </p:cNvPr>
            <p:cNvSpPr txBox="1"/>
            <p:nvPr/>
          </p:nvSpPr>
          <p:spPr>
            <a:xfrm>
              <a:off x="9326412" y="3847922"/>
              <a:ext cx="487588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2</a:t>
              </a:r>
              <a:endParaRPr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44" name="Google Shape;227;p25">
              <a:extLst>
                <a:ext uri="{FF2B5EF4-FFF2-40B4-BE49-F238E27FC236}">
                  <a16:creationId xmlns:a16="http://schemas.microsoft.com/office/drawing/2014/main" id="{92A958BD-0230-E4B1-7D93-AD03CE362015}"/>
                </a:ext>
              </a:extLst>
            </p:cNvPr>
            <p:cNvCxnSpPr/>
            <p:nvPr/>
          </p:nvCxnSpPr>
          <p:spPr>
            <a:xfrm>
              <a:off x="6961159" y="4031717"/>
              <a:ext cx="0" cy="1316404"/>
            </a:xfrm>
            <a:prstGeom prst="straightConnector1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5" name="Google Shape;228;p25">
              <a:extLst>
                <a:ext uri="{FF2B5EF4-FFF2-40B4-BE49-F238E27FC236}">
                  <a16:creationId xmlns:a16="http://schemas.microsoft.com/office/drawing/2014/main" id="{6D3F6D15-D53D-5219-63E1-376DEA97EB64}"/>
                </a:ext>
              </a:extLst>
            </p:cNvPr>
            <p:cNvSpPr txBox="1"/>
            <p:nvPr/>
          </p:nvSpPr>
          <p:spPr>
            <a:xfrm>
              <a:off x="6753919" y="3488347"/>
              <a:ext cx="402387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3</a:t>
              </a:r>
              <a:endParaRPr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46" name="Google Shape;229;p25">
              <a:extLst>
                <a:ext uri="{FF2B5EF4-FFF2-40B4-BE49-F238E27FC236}">
                  <a16:creationId xmlns:a16="http://schemas.microsoft.com/office/drawing/2014/main" id="{00226F64-CC33-350C-FD0A-76F3682D4E3C}"/>
                </a:ext>
              </a:extLst>
            </p:cNvPr>
            <p:cNvCxnSpPr/>
            <p:nvPr/>
          </p:nvCxnSpPr>
          <p:spPr>
            <a:xfrm>
              <a:off x="7818234" y="4031717"/>
              <a:ext cx="0" cy="1316404"/>
            </a:xfrm>
            <a:prstGeom prst="straightConnector1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7" name="Google Shape;230;p25">
              <a:extLst>
                <a:ext uri="{FF2B5EF4-FFF2-40B4-BE49-F238E27FC236}">
                  <a16:creationId xmlns:a16="http://schemas.microsoft.com/office/drawing/2014/main" id="{C8871D7F-4661-2E4E-6169-0852327C04CE}"/>
                </a:ext>
              </a:extLst>
            </p:cNvPr>
            <p:cNvSpPr txBox="1"/>
            <p:nvPr/>
          </p:nvSpPr>
          <p:spPr>
            <a:xfrm>
              <a:off x="7604633" y="3480614"/>
              <a:ext cx="618765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4</a:t>
              </a:r>
              <a:endParaRPr sz="180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48" name="Google Shape;231;p25">
              <a:extLst>
                <a:ext uri="{FF2B5EF4-FFF2-40B4-BE49-F238E27FC236}">
                  <a16:creationId xmlns:a16="http://schemas.microsoft.com/office/drawing/2014/main" id="{FDB576AC-AA56-9EC1-EDE0-DC8EE4532CAE}"/>
                </a:ext>
              </a:extLst>
            </p:cNvPr>
            <p:cNvCxnSpPr/>
            <p:nvPr/>
          </p:nvCxnSpPr>
          <p:spPr>
            <a:xfrm rot="10800000">
              <a:off x="7972714" y="6247812"/>
              <a:ext cx="1267898" cy="0"/>
            </a:xfrm>
            <a:prstGeom prst="straightConnector1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9" name="Google Shape;232;p25">
              <a:extLst>
                <a:ext uri="{FF2B5EF4-FFF2-40B4-BE49-F238E27FC236}">
                  <a16:creationId xmlns:a16="http://schemas.microsoft.com/office/drawing/2014/main" id="{72DB3069-4F44-DF5F-5572-E67875E81BDC}"/>
                </a:ext>
              </a:extLst>
            </p:cNvPr>
            <p:cNvSpPr txBox="1"/>
            <p:nvPr/>
          </p:nvSpPr>
          <p:spPr>
            <a:xfrm>
              <a:off x="9326412" y="5966478"/>
              <a:ext cx="487588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tx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5</a:t>
              </a:r>
              <a:endParaRPr sz="180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57" name="Google Shape;208;p24">
            <a:extLst>
              <a:ext uri="{FF2B5EF4-FFF2-40B4-BE49-F238E27FC236}">
                <a16:creationId xmlns:a16="http://schemas.microsoft.com/office/drawing/2014/main" id="{9C395F12-B46E-8F2C-E869-BBC85EBD3153}"/>
              </a:ext>
            </a:extLst>
          </p:cNvPr>
          <p:cNvSpPr txBox="1"/>
          <p:nvPr/>
        </p:nvSpPr>
        <p:spPr>
          <a:xfrm>
            <a:off x="10822748" y="7019631"/>
            <a:ext cx="633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100</a:t>
            </a:r>
            <a:endParaRPr sz="1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8" name="Google Shape;209;p24">
            <a:extLst>
              <a:ext uri="{FF2B5EF4-FFF2-40B4-BE49-F238E27FC236}">
                <a16:creationId xmlns:a16="http://schemas.microsoft.com/office/drawing/2014/main" id="{0CC96D00-1E8D-6D2F-02D1-1073F45D1044}"/>
              </a:ext>
            </a:extLst>
          </p:cNvPr>
          <p:cNvSpPr txBox="1"/>
          <p:nvPr/>
        </p:nvSpPr>
        <p:spPr>
          <a:xfrm>
            <a:off x="8443184" y="7905820"/>
            <a:ext cx="633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60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0" name="Google Shape;211;p24">
            <a:extLst>
              <a:ext uri="{FF2B5EF4-FFF2-40B4-BE49-F238E27FC236}">
                <a16:creationId xmlns:a16="http://schemas.microsoft.com/office/drawing/2014/main" id="{AFCCE71E-3AA4-E10B-43F1-5BEF4F2EC0FC}"/>
              </a:ext>
            </a:extLst>
          </p:cNvPr>
          <p:cNvSpPr txBox="1"/>
          <p:nvPr/>
        </p:nvSpPr>
        <p:spPr>
          <a:xfrm>
            <a:off x="11576527" y="5650933"/>
            <a:ext cx="633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30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1" name="Google Shape;212;p24">
            <a:extLst>
              <a:ext uri="{FF2B5EF4-FFF2-40B4-BE49-F238E27FC236}">
                <a16:creationId xmlns:a16="http://schemas.microsoft.com/office/drawing/2014/main" id="{E15B22FB-3224-B81D-5454-F2510F06A9E8}"/>
              </a:ext>
            </a:extLst>
          </p:cNvPr>
          <p:cNvSpPr txBox="1"/>
          <p:nvPr/>
        </p:nvSpPr>
        <p:spPr>
          <a:xfrm>
            <a:off x="8568360" y="5602843"/>
            <a:ext cx="633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40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2" name="Google Shape;213;p24">
            <a:extLst>
              <a:ext uri="{FF2B5EF4-FFF2-40B4-BE49-F238E27FC236}">
                <a16:creationId xmlns:a16="http://schemas.microsoft.com/office/drawing/2014/main" id="{5AEF4A7C-40E1-2E58-FC93-A13260E7E85A}"/>
              </a:ext>
            </a:extLst>
          </p:cNvPr>
          <p:cNvSpPr txBox="1"/>
          <p:nvPr/>
        </p:nvSpPr>
        <p:spPr>
          <a:xfrm>
            <a:off x="10605536" y="4787458"/>
            <a:ext cx="633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30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209;p24">
            <a:extLst>
              <a:ext uri="{FF2B5EF4-FFF2-40B4-BE49-F238E27FC236}">
                <a16:creationId xmlns:a16="http://schemas.microsoft.com/office/drawing/2014/main" id="{CED69F71-E7A7-923E-23A8-FD604D884064}"/>
              </a:ext>
            </a:extLst>
          </p:cNvPr>
          <p:cNvSpPr txBox="1"/>
          <p:nvPr/>
        </p:nvSpPr>
        <p:spPr>
          <a:xfrm>
            <a:off x="7536526" y="6712264"/>
            <a:ext cx="633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10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A2A1CA-63F9-C915-8BD3-41C458C69DC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46530" y="5081979"/>
            <a:ext cx="3666157" cy="31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43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7657-9E04-60A3-2692-BFE21B8F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Selecting the right CNC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82496-303D-E96B-D2C2-AA1B0498CFDE}"/>
              </a:ext>
            </a:extLst>
          </p:cNvPr>
          <p:cNvSpPr txBox="1"/>
          <p:nvPr/>
        </p:nvSpPr>
        <p:spPr>
          <a:xfrm>
            <a:off x="417352" y="2278543"/>
            <a:ext cx="6189925" cy="20313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Use a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CNC mill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for this part with a 30mm tool.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tx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Correct sequence​​: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1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Secure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100 x 60 blank in the vice.</a:t>
            </a:r>
          </a:p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Face off 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(level) top to 30 depth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3 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Mill channel in one pass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to width 30 and depth 10.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4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Mill channel in two passes 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 width 40 and depth 10.</a:t>
            </a:r>
          </a:p>
        </p:txBody>
      </p:sp>
      <p:sp>
        <p:nvSpPr>
          <p:cNvPr id="29" name="Content Placeholder 11">
            <a:extLst>
              <a:ext uri="{FF2B5EF4-FFF2-40B4-BE49-F238E27FC236}">
                <a16:creationId xmlns:a16="http://schemas.microsoft.com/office/drawing/2014/main" id="{D4684BBB-8D5C-8911-9693-063C40BB654E}"/>
              </a:ext>
            </a:extLst>
          </p:cNvPr>
          <p:cNvSpPr txBox="1">
            <a:spLocks/>
          </p:cNvSpPr>
          <p:nvPr/>
        </p:nvSpPr>
        <p:spPr>
          <a:xfrm>
            <a:off x="8917875" y="2858176"/>
            <a:ext cx="5516153" cy="1390250"/>
          </a:xfrm>
          <a:prstGeom prst="rect">
            <a:avLst/>
          </a:prstGeom>
          <a:solidFill>
            <a:srgbClr val="ECECED"/>
          </a:solidFill>
          <a:ln w="28575">
            <a:gradFill flip="none" rotWithShape="1">
              <a:gsLst>
                <a:gs pos="21000">
                  <a:srgbClr val="D91C5C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GB" sz="1800" dirty="0">
                <a:ea typeface="Calibri"/>
                <a:sym typeface="Calibri"/>
              </a:rPr>
              <a:t>Now list some general factors to </a:t>
            </a:r>
            <a:br>
              <a:rPr lang="en-GB" sz="1800" dirty="0">
                <a:ea typeface="Calibri"/>
                <a:sym typeface="Calibri"/>
              </a:rPr>
            </a:br>
            <a:r>
              <a:rPr lang="en-GB" sz="1800" dirty="0">
                <a:ea typeface="Calibri"/>
                <a:sym typeface="Calibri"/>
              </a:rPr>
              <a:t>consider when selecting the right CNC machine to purchase for planned work.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2937915B-5D9F-FE44-F6BA-65B5BC4D8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30762" y="2288169"/>
            <a:ext cx="1078232" cy="1062139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5899DBF0-5950-80D2-78E4-2C2D879934D2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8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54CC98E7-6293-4325-6AE9-B5E30D386020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2. Using CNC machines</a:t>
            </a:r>
            <a:endParaRPr lang="en-US" dirty="0"/>
          </a:p>
        </p:txBody>
      </p:sp>
      <p:cxnSp>
        <p:nvCxnSpPr>
          <p:cNvPr id="6" name="Google Shape;235;p25">
            <a:extLst>
              <a:ext uri="{FF2B5EF4-FFF2-40B4-BE49-F238E27FC236}">
                <a16:creationId xmlns:a16="http://schemas.microsoft.com/office/drawing/2014/main" id="{A6A19C81-D8A1-1056-5573-BE14E87C86ED}"/>
              </a:ext>
            </a:extLst>
          </p:cNvPr>
          <p:cNvCxnSpPr>
            <a:cxnSpLocks/>
          </p:cNvCxnSpPr>
          <p:nvPr/>
        </p:nvCxnSpPr>
        <p:spPr>
          <a:xfrm flipH="1">
            <a:off x="1332601" y="4832040"/>
            <a:ext cx="1678116" cy="1703843"/>
          </a:xfrm>
          <a:prstGeom prst="straightConnector1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236;p25">
            <a:extLst>
              <a:ext uri="{FF2B5EF4-FFF2-40B4-BE49-F238E27FC236}">
                <a16:creationId xmlns:a16="http://schemas.microsoft.com/office/drawing/2014/main" id="{D959550F-32C3-7DB5-9214-5558B75DCE3A}"/>
              </a:ext>
            </a:extLst>
          </p:cNvPr>
          <p:cNvCxnSpPr>
            <a:cxnSpLocks/>
          </p:cNvCxnSpPr>
          <p:nvPr/>
        </p:nvCxnSpPr>
        <p:spPr>
          <a:xfrm flipH="1">
            <a:off x="2764796" y="4929645"/>
            <a:ext cx="1780493" cy="1952228"/>
          </a:xfrm>
          <a:prstGeom prst="straightConnector1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37;p25">
            <a:extLst>
              <a:ext uri="{FF2B5EF4-FFF2-40B4-BE49-F238E27FC236}">
                <a16:creationId xmlns:a16="http://schemas.microsoft.com/office/drawing/2014/main" id="{3C307E32-2F2A-99DA-4CD4-F4E2035264E4}"/>
              </a:ext>
            </a:extLst>
          </p:cNvPr>
          <p:cNvCxnSpPr/>
          <p:nvPr/>
        </p:nvCxnSpPr>
        <p:spPr>
          <a:xfrm rot="10800000">
            <a:off x="4015366" y="6345887"/>
            <a:ext cx="1273817" cy="466748"/>
          </a:xfrm>
          <a:prstGeom prst="straightConnector1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38;p25">
            <a:extLst>
              <a:ext uri="{FF2B5EF4-FFF2-40B4-BE49-F238E27FC236}">
                <a16:creationId xmlns:a16="http://schemas.microsoft.com/office/drawing/2014/main" id="{BC280A00-42EC-B62E-2FB6-47941528A4A4}"/>
              </a:ext>
            </a:extLst>
          </p:cNvPr>
          <p:cNvCxnSpPr/>
          <p:nvPr/>
        </p:nvCxnSpPr>
        <p:spPr>
          <a:xfrm rot="10800000">
            <a:off x="3738278" y="6639407"/>
            <a:ext cx="1273817" cy="466748"/>
          </a:xfrm>
          <a:prstGeom prst="straightConnector1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239;p25">
            <a:extLst>
              <a:ext uri="{FF2B5EF4-FFF2-40B4-BE49-F238E27FC236}">
                <a16:creationId xmlns:a16="http://schemas.microsoft.com/office/drawing/2014/main" id="{FC483944-87D7-36D1-2C12-1A18EC02EE2B}"/>
              </a:ext>
            </a:extLst>
          </p:cNvPr>
          <p:cNvSpPr txBox="1"/>
          <p:nvPr/>
        </p:nvSpPr>
        <p:spPr>
          <a:xfrm>
            <a:off x="1933410" y="5186036"/>
            <a:ext cx="459592" cy="61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</a:t>
            </a:r>
            <a:endParaRPr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240;p25">
            <a:extLst>
              <a:ext uri="{FF2B5EF4-FFF2-40B4-BE49-F238E27FC236}">
                <a16:creationId xmlns:a16="http://schemas.microsoft.com/office/drawing/2014/main" id="{F436491F-F9D7-C1AF-E209-B62E7FE29C93}"/>
              </a:ext>
            </a:extLst>
          </p:cNvPr>
          <p:cNvSpPr txBox="1"/>
          <p:nvPr/>
        </p:nvSpPr>
        <p:spPr>
          <a:xfrm>
            <a:off x="4558592" y="4574261"/>
            <a:ext cx="1003469" cy="61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3</a:t>
            </a:r>
            <a:endParaRPr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241;p25">
            <a:extLst>
              <a:ext uri="{FF2B5EF4-FFF2-40B4-BE49-F238E27FC236}">
                <a16:creationId xmlns:a16="http://schemas.microsoft.com/office/drawing/2014/main" id="{EE72C741-2F47-9BA8-E927-74C67984827F}"/>
              </a:ext>
            </a:extLst>
          </p:cNvPr>
          <p:cNvSpPr txBox="1"/>
          <p:nvPr/>
        </p:nvSpPr>
        <p:spPr>
          <a:xfrm>
            <a:off x="5244277" y="6775671"/>
            <a:ext cx="2514144" cy="61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4 (two passes)</a:t>
            </a:r>
            <a:endParaRPr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96499D3-252E-9820-5EA1-E2D3EDCAE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0308" y="251036"/>
            <a:ext cx="1026664" cy="991862"/>
          </a:xfrm>
          <a:prstGeom prst="rect">
            <a:avLst/>
          </a:prstGeom>
        </p:spPr>
      </p:pic>
      <p:grpSp>
        <p:nvGrpSpPr>
          <p:cNvPr id="22" name="Graphic 19">
            <a:extLst>
              <a:ext uri="{FF2B5EF4-FFF2-40B4-BE49-F238E27FC236}">
                <a16:creationId xmlns:a16="http://schemas.microsoft.com/office/drawing/2014/main" id="{BAC9F295-5F9B-41A0-F072-B6AFBEAAF3B6}"/>
              </a:ext>
            </a:extLst>
          </p:cNvPr>
          <p:cNvGrpSpPr/>
          <p:nvPr/>
        </p:nvGrpSpPr>
        <p:grpSpPr>
          <a:xfrm>
            <a:off x="1246601" y="4749444"/>
            <a:ext cx="4027413" cy="3653692"/>
            <a:chOff x="7867373" y="4961192"/>
            <a:chExt cx="3143071" cy="2851412"/>
          </a:xfrm>
          <a:noFill/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08D6887-4684-910F-8501-5017DE8E37E5}"/>
                </a:ext>
              </a:extLst>
            </p:cNvPr>
            <p:cNvSpPr/>
            <p:nvPr/>
          </p:nvSpPr>
          <p:spPr>
            <a:xfrm>
              <a:off x="7867373" y="4961192"/>
              <a:ext cx="3142992" cy="2256081"/>
            </a:xfrm>
            <a:custGeom>
              <a:avLst/>
              <a:gdLst>
                <a:gd name="connsiteX0" fmla="*/ 1804759 w 3142992"/>
                <a:gd name="connsiteY0" fmla="*/ 0 h 2256081"/>
                <a:gd name="connsiteX1" fmla="*/ 2172964 w 3142992"/>
                <a:gd name="connsiteY1" fmla="*/ 116498 h 2256081"/>
                <a:gd name="connsiteX2" fmla="*/ 2172964 w 3142992"/>
                <a:gd name="connsiteY2" fmla="*/ 280730 h 2256081"/>
                <a:gd name="connsiteX3" fmla="*/ 2658806 w 3142992"/>
                <a:gd name="connsiteY3" fmla="*/ 431020 h 2256081"/>
                <a:gd name="connsiteX4" fmla="*/ 2774866 w 3142992"/>
                <a:gd name="connsiteY4" fmla="*/ 307433 h 2256081"/>
                <a:gd name="connsiteX5" fmla="*/ 3142993 w 3142992"/>
                <a:gd name="connsiteY5" fmla="*/ 423852 h 2256081"/>
                <a:gd name="connsiteX6" fmla="*/ 2720936 w 3142992"/>
                <a:gd name="connsiteY6" fmla="*/ 872832 h 2256081"/>
                <a:gd name="connsiteX7" fmla="*/ 2720936 w 3142992"/>
                <a:gd name="connsiteY7" fmla="*/ 1037064 h 2256081"/>
                <a:gd name="connsiteX8" fmla="*/ 1886442 w 3142992"/>
                <a:gd name="connsiteY8" fmla="*/ 1923837 h 2256081"/>
                <a:gd name="connsiteX9" fmla="*/ 1886442 w 3142992"/>
                <a:gd name="connsiteY9" fmla="*/ 1759605 h 2256081"/>
                <a:gd name="connsiteX10" fmla="*/ 1464386 w 3142992"/>
                <a:gd name="connsiteY10" fmla="*/ 2208348 h 2256081"/>
                <a:gd name="connsiteX11" fmla="*/ 1096180 w 3142992"/>
                <a:gd name="connsiteY11" fmla="*/ 2091850 h 2256081"/>
                <a:gd name="connsiteX12" fmla="*/ 1096180 w 3142992"/>
                <a:gd name="connsiteY12" fmla="*/ 2256082 h 2256081"/>
                <a:gd name="connsiteX13" fmla="*/ 368205 w 3142992"/>
                <a:gd name="connsiteY13" fmla="*/ 2026472 h 2256081"/>
                <a:gd name="connsiteX14" fmla="*/ 368205 w 3142992"/>
                <a:gd name="connsiteY14" fmla="*/ 1862240 h 2256081"/>
                <a:gd name="connsiteX15" fmla="*/ 0 w 3142992"/>
                <a:gd name="connsiteY15" fmla="*/ 1745112 h 2256081"/>
                <a:gd name="connsiteX16" fmla="*/ 422057 w 3142992"/>
                <a:gd name="connsiteY16" fmla="*/ 1297078 h 2256081"/>
                <a:gd name="connsiteX17" fmla="*/ 640693 w 3142992"/>
                <a:gd name="connsiteY17" fmla="*/ 1366236 h 2256081"/>
                <a:gd name="connsiteX18" fmla="*/ 1382623 w 3142992"/>
                <a:gd name="connsiteY18" fmla="*/ 612896 h 2256081"/>
                <a:gd name="connsiteX19" fmla="*/ 1382623 w 3142992"/>
                <a:gd name="connsiteY19" fmla="*/ 448664 h 2256081"/>
                <a:gd name="connsiteX20" fmla="*/ 1804759 w 3142992"/>
                <a:gd name="connsiteY20" fmla="*/ 0 h 225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42992" h="2256081">
                  <a:moveTo>
                    <a:pt x="1804759" y="0"/>
                  </a:moveTo>
                  <a:lnTo>
                    <a:pt x="2172964" y="116498"/>
                  </a:lnTo>
                  <a:lnTo>
                    <a:pt x="2172964" y="280730"/>
                  </a:lnTo>
                  <a:cubicBezTo>
                    <a:pt x="2172964" y="280730"/>
                    <a:pt x="2658806" y="431020"/>
                    <a:pt x="2658806" y="431020"/>
                  </a:cubicBezTo>
                  <a:lnTo>
                    <a:pt x="2774866" y="307433"/>
                  </a:lnTo>
                  <a:lnTo>
                    <a:pt x="3142993" y="423852"/>
                  </a:lnTo>
                  <a:lnTo>
                    <a:pt x="2720936" y="872832"/>
                  </a:lnTo>
                  <a:lnTo>
                    <a:pt x="2720936" y="1037064"/>
                  </a:lnTo>
                  <a:lnTo>
                    <a:pt x="1886442" y="1923837"/>
                  </a:lnTo>
                  <a:lnTo>
                    <a:pt x="1886442" y="1759605"/>
                  </a:lnTo>
                  <a:cubicBezTo>
                    <a:pt x="1886442" y="1759605"/>
                    <a:pt x="1464386" y="2208348"/>
                    <a:pt x="1464386" y="2208348"/>
                  </a:cubicBezTo>
                  <a:lnTo>
                    <a:pt x="1096180" y="2091850"/>
                  </a:lnTo>
                  <a:lnTo>
                    <a:pt x="1096180" y="2256082"/>
                  </a:lnTo>
                  <a:lnTo>
                    <a:pt x="368205" y="2026472"/>
                  </a:lnTo>
                  <a:lnTo>
                    <a:pt x="368205" y="1862240"/>
                  </a:lnTo>
                  <a:lnTo>
                    <a:pt x="0" y="1745112"/>
                  </a:lnTo>
                  <a:lnTo>
                    <a:pt x="422057" y="1297078"/>
                  </a:lnTo>
                  <a:lnTo>
                    <a:pt x="640693" y="1366236"/>
                  </a:lnTo>
                  <a:lnTo>
                    <a:pt x="1382623" y="612896"/>
                  </a:lnTo>
                  <a:lnTo>
                    <a:pt x="1382623" y="448664"/>
                  </a:lnTo>
                  <a:cubicBezTo>
                    <a:pt x="1382623" y="448664"/>
                    <a:pt x="1804759" y="0"/>
                    <a:pt x="1804759" y="0"/>
                  </a:cubicBezTo>
                  <a:close/>
                </a:path>
              </a:pathLst>
            </a:custGeom>
            <a:noFill/>
            <a:ln w="11816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1060FC0-7F68-E711-C231-DD41B0B1FE40}"/>
                </a:ext>
              </a:extLst>
            </p:cNvPr>
            <p:cNvSpPr/>
            <p:nvPr/>
          </p:nvSpPr>
          <p:spPr>
            <a:xfrm>
              <a:off x="9331838" y="7169540"/>
              <a:ext cx="7884" cy="643064"/>
            </a:xfrm>
            <a:custGeom>
              <a:avLst/>
              <a:gdLst>
                <a:gd name="connsiteX0" fmla="*/ 0 w 7884"/>
                <a:gd name="connsiteY0" fmla="*/ 0 h 643064"/>
                <a:gd name="connsiteX1" fmla="*/ 0 w 7884"/>
                <a:gd name="connsiteY1" fmla="*/ 643064 h 6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84" h="643064">
                  <a:moveTo>
                    <a:pt x="0" y="0"/>
                  </a:moveTo>
                  <a:lnTo>
                    <a:pt x="0" y="643064"/>
                  </a:lnTo>
                </a:path>
              </a:pathLst>
            </a:custGeom>
            <a:ln w="11816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019B680-8B67-58C0-EFAE-466974E11D0A}"/>
                </a:ext>
              </a:extLst>
            </p:cNvPr>
            <p:cNvSpPr/>
            <p:nvPr/>
          </p:nvSpPr>
          <p:spPr>
            <a:xfrm>
              <a:off x="7867373" y="5385044"/>
              <a:ext cx="3143071" cy="2427560"/>
            </a:xfrm>
            <a:custGeom>
              <a:avLst/>
              <a:gdLst>
                <a:gd name="connsiteX0" fmla="*/ 0 w 3143071"/>
                <a:gd name="connsiteY0" fmla="*/ 1321260 h 2427560"/>
                <a:gd name="connsiteX1" fmla="*/ 0 w 3143071"/>
                <a:gd name="connsiteY1" fmla="*/ 1964245 h 2427560"/>
                <a:gd name="connsiteX2" fmla="*/ 1464464 w 3143071"/>
                <a:gd name="connsiteY2" fmla="*/ 2427561 h 2427560"/>
                <a:gd name="connsiteX3" fmla="*/ 3143071 w 3143071"/>
                <a:gd name="connsiteY3" fmla="*/ 643065 h 2427560"/>
                <a:gd name="connsiteX4" fmla="*/ 3143071 w 3143071"/>
                <a:gd name="connsiteY4" fmla="*/ 0 h 24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071" h="2427560">
                  <a:moveTo>
                    <a:pt x="0" y="1321260"/>
                  </a:moveTo>
                  <a:lnTo>
                    <a:pt x="0" y="1964245"/>
                  </a:lnTo>
                  <a:lnTo>
                    <a:pt x="1464464" y="2427561"/>
                  </a:lnTo>
                  <a:lnTo>
                    <a:pt x="3143071" y="643065"/>
                  </a:lnTo>
                  <a:lnTo>
                    <a:pt x="3143071" y="0"/>
                  </a:lnTo>
                </a:path>
              </a:pathLst>
            </a:custGeom>
            <a:noFill/>
            <a:ln w="11816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6" name="Graphic 19">
              <a:extLst>
                <a:ext uri="{FF2B5EF4-FFF2-40B4-BE49-F238E27FC236}">
                  <a16:creationId xmlns:a16="http://schemas.microsoft.com/office/drawing/2014/main" id="{66471C8F-F49A-FF18-5ED8-19F8EC6E8318}"/>
                </a:ext>
              </a:extLst>
            </p:cNvPr>
            <p:cNvGrpSpPr/>
            <p:nvPr/>
          </p:nvGrpSpPr>
          <p:grpSpPr>
            <a:xfrm>
              <a:off x="7867373" y="6258270"/>
              <a:ext cx="790261" cy="729394"/>
              <a:chOff x="7867373" y="6258270"/>
              <a:chExt cx="790261" cy="729394"/>
            </a:xfrm>
            <a:noFill/>
          </p:grpSpPr>
          <p:grpSp>
            <p:nvGrpSpPr>
              <p:cNvPr id="27" name="Graphic 19">
                <a:extLst>
                  <a:ext uri="{FF2B5EF4-FFF2-40B4-BE49-F238E27FC236}">
                    <a16:creationId xmlns:a16="http://schemas.microsoft.com/office/drawing/2014/main" id="{2B1547F3-0978-B9A9-9250-8F0A3877E433}"/>
                  </a:ext>
                </a:extLst>
              </p:cNvPr>
              <p:cNvGrpSpPr/>
              <p:nvPr/>
            </p:nvGrpSpPr>
            <p:grpSpPr>
              <a:xfrm>
                <a:off x="7867373" y="6258270"/>
                <a:ext cx="790261" cy="729394"/>
                <a:chOff x="7867373" y="6258270"/>
                <a:chExt cx="790261" cy="729394"/>
              </a:xfrm>
              <a:noFill/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E4924DF9-891F-B6EC-44FE-F5C7A93C9B1D}"/>
                    </a:ext>
                  </a:extLst>
                </p:cNvPr>
                <p:cNvSpPr/>
                <p:nvPr/>
              </p:nvSpPr>
              <p:spPr>
                <a:xfrm>
                  <a:off x="7867373" y="6258270"/>
                  <a:ext cx="790261" cy="565241"/>
                </a:xfrm>
                <a:custGeom>
                  <a:avLst/>
                  <a:gdLst>
                    <a:gd name="connsiteX0" fmla="*/ 422057 w 790261"/>
                    <a:gd name="connsiteY0" fmla="*/ 0 h 565241"/>
                    <a:gd name="connsiteX1" fmla="*/ 790262 w 790261"/>
                    <a:gd name="connsiteY1" fmla="*/ 116498 h 565241"/>
                    <a:gd name="connsiteX2" fmla="*/ 368205 w 790261"/>
                    <a:gd name="connsiteY2" fmla="*/ 565241 h 565241"/>
                    <a:gd name="connsiteX3" fmla="*/ 0 w 790261"/>
                    <a:gd name="connsiteY3" fmla="*/ 448743 h 565241"/>
                    <a:gd name="connsiteX4" fmla="*/ 422057 w 790261"/>
                    <a:gd name="connsiteY4" fmla="*/ 0 h 565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0261" h="565241">
                      <a:moveTo>
                        <a:pt x="422057" y="0"/>
                      </a:moveTo>
                      <a:lnTo>
                        <a:pt x="790262" y="116498"/>
                      </a:lnTo>
                      <a:lnTo>
                        <a:pt x="368205" y="565241"/>
                      </a:lnTo>
                      <a:lnTo>
                        <a:pt x="0" y="448743"/>
                      </a:lnTo>
                      <a:lnTo>
                        <a:pt x="422057" y="0"/>
                      </a:lnTo>
                      <a:close/>
                    </a:path>
                  </a:pathLst>
                </a:custGeom>
                <a:noFill/>
                <a:ln w="11816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A9922011-3676-2636-D449-1018C02E5BCF}"/>
                    </a:ext>
                  </a:extLst>
                </p:cNvPr>
                <p:cNvSpPr/>
                <p:nvPr/>
              </p:nvSpPr>
              <p:spPr>
                <a:xfrm>
                  <a:off x="8235579" y="6374689"/>
                  <a:ext cx="422056" cy="612975"/>
                </a:xfrm>
                <a:custGeom>
                  <a:avLst/>
                  <a:gdLst>
                    <a:gd name="connsiteX0" fmla="*/ 422057 w 422056"/>
                    <a:gd name="connsiteY0" fmla="*/ 0 h 612975"/>
                    <a:gd name="connsiteX1" fmla="*/ 422057 w 422056"/>
                    <a:gd name="connsiteY1" fmla="*/ 164232 h 612975"/>
                    <a:gd name="connsiteX2" fmla="*/ 0 w 422056"/>
                    <a:gd name="connsiteY2" fmla="*/ 612975 h 61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2056" h="612975">
                      <a:moveTo>
                        <a:pt x="422057" y="0"/>
                      </a:moveTo>
                      <a:lnTo>
                        <a:pt x="422057" y="164232"/>
                      </a:lnTo>
                      <a:lnTo>
                        <a:pt x="0" y="612975"/>
                      </a:lnTo>
                    </a:path>
                  </a:pathLst>
                </a:custGeom>
                <a:noFill/>
                <a:ln w="11816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93F08CB-C53B-D756-90A5-92795E8C6FAB}"/>
                    </a:ext>
                  </a:extLst>
                </p:cNvPr>
                <p:cNvSpPr/>
                <p:nvPr/>
              </p:nvSpPr>
              <p:spPr>
                <a:xfrm>
                  <a:off x="7867373" y="6706304"/>
                  <a:ext cx="7884" cy="164862"/>
                </a:xfrm>
                <a:custGeom>
                  <a:avLst/>
                  <a:gdLst>
                    <a:gd name="connsiteX0" fmla="*/ 0 w 7884"/>
                    <a:gd name="connsiteY0" fmla="*/ 164862 h 164862"/>
                    <a:gd name="connsiteX1" fmla="*/ 0 w 7884"/>
                    <a:gd name="connsiteY1" fmla="*/ 0 h 164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84" h="164862">
                      <a:moveTo>
                        <a:pt x="0" y="164862"/>
                      </a:moveTo>
                      <a:lnTo>
                        <a:pt x="0" y="0"/>
                      </a:lnTo>
                    </a:path>
                  </a:pathLst>
                </a:custGeom>
                <a:ln w="11816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A62BBEEC-D2C4-25CF-F113-C02FD3854337}"/>
                  </a:ext>
                </a:extLst>
              </p:cNvPr>
              <p:cNvSpPr/>
              <p:nvPr/>
            </p:nvSpPr>
            <p:spPr>
              <a:xfrm>
                <a:off x="8235579" y="6823432"/>
                <a:ext cx="7884" cy="164153"/>
              </a:xfrm>
              <a:custGeom>
                <a:avLst/>
                <a:gdLst>
                  <a:gd name="connsiteX0" fmla="*/ 0 w 7884"/>
                  <a:gd name="connsiteY0" fmla="*/ 0 h 164153"/>
                  <a:gd name="connsiteX1" fmla="*/ 0 w 7884"/>
                  <a:gd name="connsiteY1" fmla="*/ 164153 h 16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84" h="164153">
                    <a:moveTo>
                      <a:pt x="0" y="0"/>
                    </a:moveTo>
                    <a:lnTo>
                      <a:pt x="0" y="164153"/>
                    </a:lnTo>
                  </a:path>
                </a:pathLst>
              </a:custGeom>
              <a:ln w="11816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19">
              <a:extLst>
                <a:ext uri="{FF2B5EF4-FFF2-40B4-BE49-F238E27FC236}">
                  <a16:creationId xmlns:a16="http://schemas.microsoft.com/office/drawing/2014/main" id="{3DEF17E6-044C-A32B-AB9C-EE3F197E2029}"/>
                </a:ext>
              </a:extLst>
            </p:cNvPr>
            <p:cNvGrpSpPr/>
            <p:nvPr/>
          </p:nvGrpSpPr>
          <p:grpSpPr>
            <a:xfrm>
              <a:off x="8963553" y="6604299"/>
              <a:ext cx="790340" cy="729394"/>
              <a:chOff x="8963553" y="6604299"/>
              <a:chExt cx="790340" cy="729394"/>
            </a:xfrm>
            <a:noFill/>
          </p:grpSpPr>
          <p:grpSp>
            <p:nvGrpSpPr>
              <p:cNvPr id="35" name="Graphic 19">
                <a:extLst>
                  <a:ext uri="{FF2B5EF4-FFF2-40B4-BE49-F238E27FC236}">
                    <a16:creationId xmlns:a16="http://schemas.microsoft.com/office/drawing/2014/main" id="{86716084-B841-234E-2F7A-429B4ECFB067}"/>
                  </a:ext>
                </a:extLst>
              </p:cNvPr>
              <p:cNvGrpSpPr/>
              <p:nvPr/>
            </p:nvGrpSpPr>
            <p:grpSpPr>
              <a:xfrm>
                <a:off x="8963553" y="6604299"/>
                <a:ext cx="790340" cy="612896"/>
                <a:chOff x="8963553" y="6604299"/>
                <a:chExt cx="790340" cy="612896"/>
              </a:xfrm>
              <a:no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E8213059-FFE1-B1FF-B3BF-5F318DF05E7D}"/>
                    </a:ext>
                  </a:extLst>
                </p:cNvPr>
                <p:cNvSpPr/>
                <p:nvPr/>
              </p:nvSpPr>
              <p:spPr>
                <a:xfrm>
                  <a:off x="8963632" y="6604299"/>
                  <a:ext cx="790262" cy="565241"/>
                </a:xfrm>
                <a:custGeom>
                  <a:avLst/>
                  <a:gdLst>
                    <a:gd name="connsiteX0" fmla="*/ 422057 w 790262"/>
                    <a:gd name="connsiteY0" fmla="*/ 0 h 565241"/>
                    <a:gd name="connsiteX1" fmla="*/ 790262 w 790262"/>
                    <a:gd name="connsiteY1" fmla="*/ 116498 h 565241"/>
                    <a:gd name="connsiteX2" fmla="*/ 368206 w 790262"/>
                    <a:gd name="connsiteY2" fmla="*/ 565241 h 565241"/>
                    <a:gd name="connsiteX3" fmla="*/ 0 w 790262"/>
                    <a:gd name="connsiteY3" fmla="*/ 448743 h 565241"/>
                    <a:gd name="connsiteX4" fmla="*/ 422057 w 790262"/>
                    <a:gd name="connsiteY4" fmla="*/ 0 h 565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0262" h="565241">
                      <a:moveTo>
                        <a:pt x="422057" y="0"/>
                      </a:moveTo>
                      <a:lnTo>
                        <a:pt x="790262" y="116498"/>
                      </a:lnTo>
                      <a:lnTo>
                        <a:pt x="368206" y="565241"/>
                      </a:lnTo>
                      <a:lnTo>
                        <a:pt x="0" y="448743"/>
                      </a:lnTo>
                      <a:lnTo>
                        <a:pt x="422057" y="0"/>
                      </a:lnTo>
                      <a:close/>
                    </a:path>
                  </a:pathLst>
                </a:custGeom>
                <a:noFill/>
                <a:ln w="11816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E9A1F7D5-8464-1E84-974A-523C51A7C707}"/>
                    </a:ext>
                  </a:extLst>
                </p:cNvPr>
                <p:cNvSpPr/>
                <p:nvPr/>
              </p:nvSpPr>
              <p:spPr>
                <a:xfrm>
                  <a:off x="9753894" y="6720797"/>
                  <a:ext cx="7884" cy="164231"/>
                </a:xfrm>
                <a:custGeom>
                  <a:avLst/>
                  <a:gdLst>
                    <a:gd name="connsiteX0" fmla="*/ 0 w 7884"/>
                    <a:gd name="connsiteY0" fmla="*/ 0 h 164231"/>
                    <a:gd name="connsiteX1" fmla="*/ 0 w 7884"/>
                    <a:gd name="connsiteY1" fmla="*/ 164232 h 164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84" h="164231">
                      <a:moveTo>
                        <a:pt x="0" y="0"/>
                      </a:moveTo>
                      <a:lnTo>
                        <a:pt x="0" y="164232"/>
                      </a:lnTo>
                    </a:path>
                  </a:pathLst>
                </a:custGeom>
                <a:noFill/>
                <a:ln w="11816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5A8C1823-DB02-597E-197D-66958AC2FB36}"/>
                    </a:ext>
                  </a:extLst>
                </p:cNvPr>
                <p:cNvSpPr/>
                <p:nvPr/>
              </p:nvSpPr>
              <p:spPr>
                <a:xfrm>
                  <a:off x="8963553" y="7052333"/>
                  <a:ext cx="7884" cy="164862"/>
                </a:xfrm>
                <a:custGeom>
                  <a:avLst/>
                  <a:gdLst>
                    <a:gd name="connsiteX0" fmla="*/ 0 w 7884"/>
                    <a:gd name="connsiteY0" fmla="*/ 164862 h 164862"/>
                    <a:gd name="connsiteX1" fmla="*/ 0 w 7884"/>
                    <a:gd name="connsiteY1" fmla="*/ 0 h 164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84" h="164862">
                      <a:moveTo>
                        <a:pt x="0" y="164862"/>
                      </a:moveTo>
                      <a:lnTo>
                        <a:pt x="0" y="0"/>
                      </a:lnTo>
                    </a:path>
                  </a:pathLst>
                </a:custGeom>
                <a:ln w="11816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07B78216-797A-C2C8-E14F-5CF2821BE0DA}"/>
                  </a:ext>
                </a:extLst>
              </p:cNvPr>
              <p:cNvSpPr/>
              <p:nvPr/>
            </p:nvSpPr>
            <p:spPr>
              <a:xfrm>
                <a:off x="9331838" y="7169540"/>
                <a:ext cx="7884" cy="164153"/>
              </a:xfrm>
              <a:custGeom>
                <a:avLst/>
                <a:gdLst>
                  <a:gd name="connsiteX0" fmla="*/ 0 w 7884"/>
                  <a:gd name="connsiteY0" fmla="*/ 0 h 164153"/>
                  <a:gd name="connsiteX1" fmla="*/ 0 w 7884"/>
                  <a:gd name="connsiteY1" fmla="*/ 164153 h 16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84" h="164153">
                    <a:moveTo>
                      <a:pt x="0" y="0"/>
                    </a:moveTo>
                    <a:lnTo>
                      <a:pt x="0" y="164153"/>
                    </a:lnTo>
                  </a:path>
                </a:pathLst>
              </a:custGeom>
              <a:ln w="11816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2" name="Graphic 19">
              <a:extLst>
                <a:ext uri="{FF2B5EF4-FFF2-40B4-BE49-F238E27FC236}">
                  <a16:creationId xmlns:a16="http://schemas.microsoft.com/office/drawing/2014/main" id="{76494BC1-DDA2-7DC0-3FE9-C8EC6AFFAC37}"/>
                </a:ext>
              </a:extLst>
            </p:cNvPr>
            <p:cNvGrpSpPr/>
            <p:nvPr/>
          </p:nvGrpSpPr>
          <p:grpSpPr>
            <a:xfrm>
              <a:off x="9250076" y="4961192"/>
              <a:ext cx="790340" cy="729394"/>
              <a:chOff x="9250076" y="4961192"/>
              <a:chExt cx="790340" cy="729394"/>
            </a:xfrm>
            <a:noFill/>
          </p:grpSpPr>
          <p:grpSp>
            <p:nvGrpSpPr>
              <p:cNvPr id="43" name="Graphic 19">
                <a:extLst>
                  <a:ext uri="{FF2B5EF4-FFF2-40B4-BE49-F238E27FC236}">
                    <a16:creationId xmlns:a16="http://schemas.microsoft.com/office/drawing/2014/main" id="{F4399C3A-0224-D9E4-5D5A-BC1190B4D500}"/>
                  </a:ext>
                </a:extLst>
              </p:cNvPr>
              <p:cNvGrpSpPr/>
              <p:nvPr/>
            </p:nvGrpSpPr>
            <p:grpSpPr>
              <a:xfrm>
                <a:off x="9250076" y="4961192"/>
                <a:ext cx="790340" cy="729394"/>
                <a:chOff x="9250076" y="4961192"/>
                <a:chExt cx="790340" cy="729394"/>
              </a:xfrm>
              <a:noFill/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772064-5ACD-EC98-A3CA-396836B641EF}"/>
                    </a:ext>
                  </a:extLst>
                </p:cNvPr>
                <p:cNvSpPr/>
                <p:nvPr/>
              </p:nvSpPr>
              <p:spPr>
                <a:xfrm>
                  <a:off x="9250076" y="4961192"/>
                  <a:ext cx="790261" cy="565241"/>
                </a:xfrm>
                <a:custGeom>
                  <a:avLst/>
                  <a:gdLst>
                    <a:gd name="connsiteX0" fmla="*/ 422057 w 790261"/>
                    <a:gd name="connsiteY0" fmla="*/ 0 h 565241"/>
                    <a:gd name="connsiteX1" fmla="*/ 790262 w 790261"/>
                    <a:gd name="connsiteY1" fmla="*/ 116498 h 565241"/>
                    <a:gd name="connsiteX2" fmla="*/ 368205 w 790261"/>
                    <a:gd name="connsiteY2" fmla="*/ 565241 h 565241"/>
                    <a:gd name="connsiteX3" fmla="*/ 0 w 790261"/>
                    <a:gd name="connsiteY3" fmla="*/ 448743 h 565241"/>
                    <a:gd name="connsiteX4" fmla="*/ 422057 w 790261"/>
                    <a:gd name="connsiteY4" fmla="*/ 0 h 565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0261" h="565241">
                      <a:moveTo>
                        <a:pt x="422057" y="0"/>
                      </a:moveTo>
                      <a:lnTo>
                        <a:pt x="790262" y="116498"/>
                      </a:lnTo>
                      <a:lnTo>
                        <a:pt x="368205" y="565241"/>
                      </a:lnTo>
                      <a:lnTo>
                        <a:pt x="0" y="448743"/>
                      </a:lnTo>
                      <a:lnTo>
                        <a:pt x="422057" y="0"/>
                      </a:lnTo>
                      <a:close/>
                    </a:path>
                  </a:pathLst>
                </a:custGeom>
                <a:noFill/>
                <a:ln w="11816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5A1A8EB8-FA86-2CE6-4CCC-9D9B9DD9757F}"/>
                    </a:ext>
                  </a:extLst>
                </p:cNvPr>
                <p:cNvSpPr/>
                <p:nvPr/>
              </p:nvSpPr>
              <p:spPr>
                <a:xfrm>
                  <a:off x="9250154" y="5077612"/>
                  <a:ext cx="790261" cy="612974"/>
                </a:xfrm>
                <a:custGeom>
                  <a:avLst/>
                  <a:gdLst>
                    <a:gd name="connsiteX0" fmla="*/ 790262 w 790261"/>
                    <a:gd name="connsiteY0" fmla="*/ 0 h 612974"/>
                    <a:gd name="connsiteX1" fmla="*/ 790262 w 790261"/>
                    <a:gd name="connsiteY1" fmla="*/ 164232 h 612974"/>
                    <a:gd name="connsiteX2" fmla="*/ 368205 w 790261"/>
                    <a:gd name="connsiteY2" fmla="*/ 612975 h 612974"/>
                    <a:gd name="connsiteX3" fmla="*/ 0 w 790261"/>
                    <a:gd name="connsiteY3" fmla="*/ 496477 h 612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0261" h="612974">
                      <a:moveTo>
                        <a:pt x="790262" y="0"/>
                      </a:moveTo>
                      <a:lnTo>
                        <a:pt x="790262" y="164232"/>
                      </a:lnTo>
                      <a:lnTo>
                        <a:pt x="368205" y="612975"/>
                      </a:lnTo>
                      <a:lnTo>
                        <a:pt x="0" y="496477"/>
                      </a:lnTo>
                    </a:path>
                  </a:pathLst>
                </a:custGeom>
                <a:noFill/>
                <a:ln w="11816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B2C7B5E7-CBF9-F738-7E70-D3573E0092C0}"/>
                    </a:ext>
                  </a:extLst>
                </p:cNvPr>
                <p:cNvSpPr/>
                <p:nvPr/>
              </p:nvSpPr>
              <p:spPr>
                <a:xfrm>
                  <a:off x="9250076" y="5409226"/>
                  <a:ext cx="7884" cy="164862"/>
                </a:xfrm>
                <a:custGeom>
                  <a:avLst/>
                  <a:gdLst>
                    <a:gd name="connsiteX0" fmla="*/ 0 w 7884"/>
                    <a:gd name="connsiteY0" fmla="*/ 164862 h 164862"/>
                    <a:gd name="connsiteX1" fmla="*/ 0 w 7884"/>
                    <a:gd name="connsiteY1" fmla="*/ 0 h 164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84" h="164862">
                      <a:moveTo>
                        <a:pt x="0" y="164862"/>
                      </a:moveTo>
                      <a:lnTo>
                        <a:pt x="0" y="0"/>
                      </a:lnTo>
                    </a:path>
                  </a:pathLst>
                </a:custGeom>
                <a:ln w="11816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9DC41551-4CFB-6D0B-99BB-17129EDF61AE}"/>
                  </a:ext>
                </a:extLst>
              </p:cNvPr>
              <p:cNvSpPr/>
              <p:nvPr/>
            </p:nvSpPr>
            <p:spPr>
              <a:xfrm>
                <a:off x="9618281" y="5526355"/>
                <a:ext cx="7884" cy="164153"/>
              </a:xfrm>
              <a:custGeom>
                <a:avLst/>
                <a:gdLst>
                  <a:gd name="connsiteX0" fmla="*/ 0 w 7884"/>
                  <a:gd name="connsiteY0" fmla="*/ 0 h 164153"/>
                  <a:gd name="connsiteX1" fmla="*/ 0 w 7884"/>
                  <a:gd name="connsiteY1" fmla="*/ 164153 h 16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84" h="164153">
                    <a:moveTo>
                      <a:pt x="0" y="0"/>
                    </a:moveTo>
                    <a:lnTo>
                      <a:pt x="0" y="164153"/>
                    </a:lnTo>
                  </a:path>
                </a:pathLst>
              </a:custGeom>
              <a:ln w="11816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8" name="Graphic 19">
              <a:extLst>
                <a:ext uri="{FF2B5EF4-FFF2-40B4-BE49-F238E27FC236}">
                  <a16:creationId xmlns:a16="http://schemas.microsoft.com/office/drawing/2014/main" id="{6EBAE600-D488-123C-9843-C78CB98AD3EA}"/>
                </a:ext>
              </a:extLst>
            </p:cNvPr>
            <p:cNvGrpSpPr/>
            <p:nvPr/>
          </p:nvGrpSpPr>
          <p:grpSpPr>
            <a:xfrm>
              <a:off x="10220104" y="5268861"/>
              <a:ext cx="790340" cy="729394"/>
              <a:chOff x="10220104" y="5268861"/>
              <a:chExt cx="790340" cy="729394"/>
            </a:xfrm>
            <a:noFill/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07DC70F2-394B-4EC8-9055-DD327EDD62D1}"/>
                  </a:ext>
                </a:extLst>
              </p:cNvPr>
              <p:cNvSpPr/>
              <p:nvPr/>
            </p:nvSpPr>
            <p:spPr>
              <a:xfrm>
                <a:off x="10220183" y="5268861"/>
                <a:ext cx="790262" cy="565241"/>
              </a:xfrm>
              <a:custGeom>
                <a:avLst/>
                <a:gdLst>
                  <a:gd name="connsiteX0" fmla="*/ 422057 w 790262"/>
                  <a:gd name="connsiteY0" fmla="*/ 0 h 565241"/>
                  <a:gd name="connsiteX1" fmla="*/ 790262 w 790262"/>
                  <a:gd name="connsiteY1" fmla="*/ 116498 h 565241"/>
                  <a:gd name="connsiteX2" fmla="*/ 368206 w 790262"/>
                  <a:gd name="connsiteY2" fmla="*/ 565241 h 565241"/>
                  <a:gd name="connsiteX3" fmla="*/ 0 w 790262"/>
                  <a:gd name="connsiteY3" fmla="*/ 448743 h 565241"/>
                  <a:gd name="connsiteX4" fmla="*/ 422057 w 790262"/>
                  <a:gd name="connsiteY4" fmla="*/ 0 h 565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262" h="565241">
                    <a:moveTo>
                      <a:pt x="422057" y="0"/>
                    </a:moveTo>
                    <a:lnTo>
                      <a:pt x="790262" y="116498"/>
                    </a:lnTo>
                    <a:lnTo>
                      <a:pt x="368206" y="565241"/>
                    </a:lnTo>
                    <a:lnTo>
                      <a:pt x="0" y="448743"/>
                    </a:lnTo>
                    <a:lnTo>
                      <a:pt x="422057" y="0"/>
                    </a:lnTo>
                    <a:close/>
                  </a:path>
                </a:pathLst>
              </a:custGeom>
              <a:noFill/>
              <a:ln w="11816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267763E-BFFB-651F-1A55-E16BC44637C8}"/>
                  </a:ext>
                </a:extLst>
              </p:cNvPr>
              <p:cNvSpPr/>
              <p:nvPr/>
            </p:nvSpPr>
            <p:spPr>
              <a:xfrm>
                <a:off x="10220183" y="5881757"/>
                <a:ext cx="368205" cy="116498"/>
              </a:xfrm>
              <a:custGeom>
                <a:avLst/>
                <a:gdLst>
                  <a:gd name="connsiteX0" fmla="*/ 368206 w 368205"/>
                  <a:gd name="connsiteY0" fmla="*/ 116498 h 116498"/>
                  <a:gd name="connsiteX1" fmla="*/ 0 w 368205"/>
                  <a:gd name="connsiteY1" fmla="*/ 0 h 116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8205" h="116498">
                    <a:moveTo>
                      <a:pt x="368206" y="116498"/>
                    </a:moveTo>
                    <a:lnTo>
                      <a:pt x="0" y="0"/>
                    </a:lnTo>
                  </a:path>
                </a:pathLst>
              </a:custGeom>
              <a:noFill/>
              <a:ln w="11816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FB435DDA-B4A2-CFAA-2A3C-44DCED3D2657}"/>
                  </a:ext>
                </a:extLst>
              </p:cNvPr>
              <p:cNvSpPr/>
              <p:nvPr/>
            </p:nvSpPr>
            <p:spPr>
              <a:xfrm>
                <a:off x="10220104" y="5716895"/>
                <a:ext cx="7884" cy="164862"/>
              </a:xfrm>
              <a:custGeom>
                <a:avLst/>
                <a:gdLst>
                  <a:gd name="connsiteX0" fmla="*/ 0 w 7884"/>
                  <a:gd name="connsiteY0" fmla="*/ 164862 h 164862"/>
                  <a:gd name="connsiteX1" fmla="*/ 0 w 7884"/>
                  <a:gd name="connsiteY1" fmla="*/ 0 h 164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84" h="164862">
                    <a:moveTo>
                      <a:pt x="0" y="164862"/>
                    </a:moveTo>
                    <a:lnTo>
                      <a:pt x="0" y="0"/>
                    </a:lnTo>
                  </a:path>
                </a:pathLst>
              </a:custGeom>
              <a:ln w="11816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9009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8203F-F0EA-71C1-3422-F9787D125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1412927"/>
          </a:xfrm>
        </p:spPr>
        <p:txBody>
          <a:bodyPr/>
          <a:lstStyle/>
          <a:p>
            <a:r>
              <a:rPr lang="en-GB" sz="4400" dirty="0"/>
              <a:t>Selecting the right CNC </a:t>
            </a:r>
            <a:br>
              <a:rPr lang="en-GB" sz="4400" dirty="0"/>
            </a:br>
            <a:r>
              <a:rPr lang="en-GB" dirty="0"/>
              <a:t>– general </a:t>
            </a:r>
            <a:r>
              <a:rPr lang="en-GB" sz="4400" dirty="0"/>
              <a:t>factors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F437F-2772-96E1-A527-F9F7C957F8C5}"/>
              </a:ext>
            </a:extLst>
          </p:cNvPr>
          <p:cNvSpPr txBox="1"/>
          <p:nvPr/>
        </p:nvSpPr>
        <p:spPr>
          <a:xfrm>
            <a:off x="417351" y="2858835"/>
            <a:ext cx="8585972" cy="42165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Considerations when selecting a suitable model of CNC machine include: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tx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1200"/>
              </a:spcAft>
              <a:buClr>
                <a:srgbClr val="444444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Is it the correct type of machine?</a:t>
            </a:r>
          </a:p>
          <a:p>
            <a:pPr marL="457200" marR="0" lvl="0" indent="-330200" algn="l" rtl="0">
              <a:spcBef>
                <a:spcPts val="0"/>
              </a:spcBef>
              <a:spcAft>
                <a:spcPts val="1200"/>
              </a:spcAft>
              <a:buClr>
                <a:srgbClr val="444444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Will the machine perform the required tasks?</a:t>
            </a:r>
          </a:p>
          <a:p>
            <a:pPr marL="457200" marR="0" lvl="0" indent="-330200" algn="l" rtl="0">
              <a:spcBef>
                <a:spcPts val="0"/>
              </a:spcBef>
              <a:spcAft>
                <a:spcPts val="1200"/>
              </a:spcAft>
              <a:buClr>
                <a:srgbClr val="444444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Is the machine the right size for this part?</a:t>
            </a:r>
          </a:p>
          <a:p>
            <a:pPr marL="457200" indent="-330200">
              <a:spcAft>
                <a:spcPts val="1200"/>
              </a:spcAft>
              <a:buClr>
                <a:srgbClr val="444444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Does the machine have sufficient power for the cuts required while avoiding the motor overheating?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1200"/>
              </a:spcAft>
              <a:buClr>
                <a:srgbClr val="444444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Does the designed run time of the machine support the productivity needed?</a:t>
            </a:r>
          </a:p>
          <a:p>
            <a:pPr marL="457200" marR="0" lvl="0" indent="-330200" algn="l" rtl="0">
              <a:spcBef>
                <a:spcPts val="0"/>
              </a:spcBef>
              <a:spcAft>
                <a:spcPts val="1200"/>
              </a:spcAft>
              <a:buClr>
                <a:srgbClr val="444444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Does the machine include a suitable coolant system, or can this be added?</a:t>
            </a:r>
          </a:p>
          <a:p>
            <a:pPr marL="457200" marR="0" lvl="0" indent="-330200" algn="l" rtl="0">
              <a:spcBef>
                <a:spcPts val="0"/>
              </a:spcBef>
              <a:spcAft>
                <a:spcPts val="1200"/>
              </a:spcAft>
              <a:buClr>
                <a:srgbClr val="444444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Is the machine affordable?</a:t>
            </a:r>
          </a:p>
          <a:p>
            <a:pPr marL="457200" marR="0" lvl="0" indent="-330200" algn="l" rtl="0">
              <a:spcBef>
                <a:spcPts val="0"/>
              </a:spcBef>
              <a:spcAft>
                <a:spcPts val="1200"/>
              </a:spcAft>
              <a:buClr>
                <a:srgbClr val="444444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Is training and maintenance support available and affordable?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A654E5-5BA0-D26E-10E4-CB7F675FFD88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9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C35F778-041B-B434-A8D7-51018EEE05BF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2. Using CNC machines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23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a1ca9c-76a7-47b7-9ef4-f14a26abf7af">
      <Terms xmlns="http://schemas.microsoft.com/office/infopath/2007/PartnerControls"/>
    </lcf76f155ced4ddcb4097134ff3c332f>
    <TaxCatchAll xmlns="4fc865ed-9e33-4d03-b19f-b352596ecae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844CDCD9C00F46A1BCE9A463997082" ma:contentTypeVersion="13" ma:contentTypeDescription="Create a new document." ma:contentTypeScope="" ma:versionID="c264dbd3cde4180840d763f46b291697">
  <xsd:schema xmlns:xsd="http://www.w3.org/2001/XMLSchema" xmlns:xs="http://www.w3.org/2001/XMLSchema" xmlns:p="http://schemas.microsoft.com/office/2006/metadata/properties" xmlns:ns2="d1a1ca9c-76a7-47b7-9ef4-f14a26abf7af" xmlns:ns3="4fc865ed-9e33-4d03-b19f-b352596ecae9" targetNamespace="http://schemas.microsoft.com/office/2006/metadata/properties" ma:root="true" ma:fieldsID="7400bd4a18a24e34d0b1fb963a2d21dc" ns2:_="" ns3:_="">
    <xsd:import namespace="d1a1ca9c-76a7-47b7-9ef4-f14a26abf7af"/>
    <xsd:import namespace="4fc865ed-9e33-4d03-b19f-b352596eca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a1ca9c-76a7-47b7-9ef4-f14a26abf7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da258e-6141-476b-a562-def2baa699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865ed-9e33-4d03-b19f-b352596ecae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d2d6f0c-c615-4f75-a032-12c38811d25d}" ma:internalName="TaxCatchAll" ma:showField="CatchAllData" ma:web="4fc865ed-9e33-4d03-b19f-b352596eca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777040-AED1-49A2-A6F9-2D4544050B3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0edf7d78-1330-49f6-bffc-7239953f04fe"/>
    <ds:schemaRef ds:uri="f97151d3-a763-4fee-95d1-c0b0132eac99"/>
  </ds:schemaRefs>
</ds:datastoreItem>
</file>

<file path=customXml/itemProps2.xml><?xml version="1.0" encoding="utf-8"?>
<ds:datastoreItem xmlns:ds="http://schemas.openxmlformats.org/officeDocument/2006/customXml" ds:itemID="{F9A6F6EE-3114-467C-8F7F-ADB4FAB9F0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3A8048-554D-44AA-B09F-48987A1E90A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39892</TotalTime>
  <Words>1144</Words>
  <Application>Microsoft Office PowerPoint</Application>
  <PresentationFormat>Custom</PresentationFormat>
  <Paragraphs>175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1_Custom Design</vt:lpstr>
      <vt:lpstr>Custom Design</vt:lpstr>
      <vt:lpstr>PowerPoint Presentation</vt:lpstr>
      <vt:lpstr>PowerPoint Presentation</vt:lpstr>
      <vt:lpstr>Learning outcomes</vt:lpstr>
      <vt:lpstr>Functions and advantages of CNC</vt:lpstr>
      <vt:lpstr>Functions and advantages of CNC</vt:lpstr>
      <vt:lpstr>Selecting the right CNC</vt:lpstr>
      <vt:lpstr>Selecting the right CNC</vt:lpstr>
      <vt:lpstr>Selecting the right CNC</vt:lpstr>
      <vt:lpstr>Selecting the right CNC  – general factors </vt:lpstr>
      <vt:lpstr>What questions should a safe CNC operator ask?</vt:lpstr>
      <vt:lpstr>What questions should a safe operator ask?</vt:lpstr>
      <vt:lpstr>How can you become  a safe CNC operator?</vt:lpstr>
      <vt:lpstr>Learning outcomes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Marks</dc:creator>
  <cp:lastModifiedBy>V-Bryony Yanney</cp:lastModifiedBy>
  <cp:revision>561</cp:revision>
  <dcterms:created xsi:type="dcterms:W3CDTF">2022-05-23T15:11:33Z</dcterms:created>
  <dcterms:modified xsi:type="dcterms:W3CDTF">2023-03-13T10:27:16Z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0x0101007C844CDCD9C00F46A1BCE9A463997082</vt:lpwstr>
  </property>
  <property fmtid="{D5CDD505-2E9C-101B-9397-08002B2CF9AE}" pid="3" name="MediaServiceImageTags">
    <vt:lpwstr/>
  </property>
</Properties>
</file>