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9"/>
  </p:notesMasterIdLst>
  <p:sldIdLst>
    <p:sldId id="256" r:id="rId5"/>
    <p:sldId id="261" r:id="rId6"/>
    <p:sldId id="262" r:id="rId7"/>
    <p:sldId id="273" r:id="rId8"/>
    <p:sldId id="316" r:id="rId9"/>
    <p:sldId id="275" r:id="rId10"/>
    <p:sldId id="276" r:id="rId11"/>
    <p:sldId id="277" r:id="rId12"/>
    <p:sldId id="278" r:id="rId13"/>
    <p:sldId id="312" r:id="rId14"/>
    <p:sldId id="313" r:id="rId15"/>
    <p:sldId id="314" r:id="rId16"/>
    <p:sldId id="315" r:id="rId17"/>
    <p:sldId id="317" r:id="rId18"/>
  </p:sldIdLst>
  <p:sldSz cx="16257588"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92" userDrawn="1">
          <p15:clr>
            <a:srgbClr val="A4A3A4"/>
          </p15:clr>
        </p15:guide>
        <p15:guide id="2" pos="512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26" roundtripDataSignature="AMtx7miTx7mBNxkpXkGEUtCVdqY+mic93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BD5E20-A1E7-7989-F395-22443D1BA5D1}" name="V-Bryony Yanney" initials="VY" userId="S::bryony.yanney@blackbaud.me::189c5106-5702-4f42-a7ae-43cc43abd7ff" providerId="AD"/>
  <p188:author id="{2775B579-3529-F948-4370-77574DAE5FC2}" name="Rabia Chhaya" initials="RC" userId="S::Rabia.Chhaya@raeng.org.uk::8a6e6ca5-afbe-4603-b3c7-7f8abe87ba8e" providerId="AD"/>
  <p188:author id="{7BFC0EC0-72D1-8CBF-432C-8FB57DA10082}" name="Bryony Yanney" initials="BY" userId="fe1aad7348244552" providerId="Windows Live"/>
  <p188:author id="{79D224F6-31F0-1A28-1AD5-F0BC4776CBD6}" name="Michael Guilmant-Cush" initials="MGC" userId="S::mike@mgcwriting.onmicrosoft.com::1f83a091-1871-4096-b5ea-a3285935905c" providerId="AD"/>
  <p188:author id="{0D642AFB-FDC8-0427-6088-68984CFB4362}" name="Gemma Hummerston" initials="GH" userId="S::gemma.hummerston@raeng.org.uk::ddcef535-6d5e-4aa8-a11b-3c9548d209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ryony" initials="" lastIdx="14" clrIdx="0"/>
  <p:cmAuthor id="7" name="Michael Guilmant-Cush" initials="MGC" lastIdx="1" clrIdx="7">
    <p:extLst>
      <p:ext uri="{19B8F6BF-5375-455C-9EA6-DF929625EA0E}">
        <p15:presenceInfo xmlns:p15="http://schemas.microsoft.com/office/powerpoint/2012/main" userId="S::mike@mgcwriting.onmicrosoft.com::1f83a091-1871-4096-b5ea-a3285935905c" providerId="AD"/>
      </p:ext>
    </p:extLst>
  </p:cmAuthor>
  <p:cmAuthor id="1" name="Minna Down" initials="" lastIdx="4" clrIdx="1"/>
  <p:cmAuthor id="8" name="Estelle Lloyd" initials="EL" lastIdx="2" clrIdx="8">
    <p:extLst>
      <p:ext uri="{19B8F6BF-5375-455C-9EA6-DF929625EA0E}">
        <p15:presenceInfo xmlns:p15="http://schemas.microsoft.com/office/powerpoint/2012/main" userId="Estelle Lloyd" providerId="None"/>
      </p:ext>
    </p:extLst>
  </p:cmAuthor>
  <p:cmAuthor id="2" name="Mike Guilmant-Cush" initials="" lastIdx="11" clrIdx="2"/>
  <p:cmAuthor id="3" name="Bryony" initials="B" lastIdx="32" clrIdx="3">
    <p:extLst>
      <p:ext uri="{19B8F6BF-5375-455C-9EA6-DF929625EA0E}">
        <p15:presenceInfo xmlns:p15="http://schemas.microsoft.com/office/powerpoint/2012/main" userId="fe1aad7348244552" providerId="Windows Live"/>
      </p:ext>
    </p:extLst>
  </p:cmAuthor>
  <p:cmAuthor id="4" name="Lindsey Bowler" initials="LB" lastIdx="18" clrIdx="4">
    <p:extLst>
      <p:ext uri="{19B8F6BF-5375-455C-9EA6-DF929625EA0E}">
        <p15:presenceInfo xmlns:p15="http://schemas.microsoft.com/office/powerpoint/2012/main" userId="S::lindsey.bowler@blackbaud.me::1a1086d1-7e65-4f47-8103-b0bbf6189ccc" providerId="AD"/>
      </p:ext>
    </p:extLst>
  </p:cmAuthor>
  <p:cmAuthor id="5" name="Minna Down" initials="MD" lastIdx="2" clrIdx="5">
    <p:extLst>
      <p:ext uri="{19B8F6BF-5375-455C-9EA6-DF929625EA0E}">
        <p15:presenceInfo xmlns:p15="http://schemas.microsoft.com/office/powerpoint/2012/main" userId="f49f9c9fde2637aa" providerId="Windows Live"/>
      </p:ext>
    </p:extLst>
  </p:cmAuthor>
  <p:cmAuthor id="6" name="Karen Wadsworth" initials="KW" lastIdx="3" clrIdx="6">
    <p:extLst>
      <p:ext uri="{19B8F6BF-5375-455C-9EA6-DF929625EA0E}">
        <p15:presenceInfo xmlns:p15="http://schemas.microsoft.com/office/powerpoint/2012/main" userId="Karen Wadswo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CCD1"/>
    <a:srgbClr val="22166B"/>
    <a:srgbClr val="FF7500"/>
    <a:srgbClr val="FFD600"/>
    <a:srgbClr val="ECE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89EBA-0F42-43C1-B772-EFA7FB842CEA}" v="6" dt="2023-01-16T11:03:21.348"/>
    <p1510:client id="{3C71C9D6-06C1-F062-7EC5-C81C1F5EA897}" v="4" dt="2023-02-08T15:48:18.726"/>
  </p1510:revLst>
</p1510:revInfo>
</file>

<file path=ppt/tableStyles.xml><?xml version="1.0" encoding="utf-8"?>
<a:tblStyleLst xmlns:a="http://schemas.openxmlformats.org/drawingml/2006/main" def="{5823B747-015D-43D1-87A8-77D3EA4E4D5A}">
  <a:tblStyle styleId="{5823B747-015D-43D1-87A8-77D3EA4E4D5A}" styleName="Table_0">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8"/>
    <p:restoredTop sz="56918"/>
  </p:normalViewPr>
  <p:slideViewPr>
    <p:cSldViewPr snapToGrid="0">
      <p:cViewPr varScale="1">
        <p:scale>
          <a:sx n="32" d="100"/>
          <a:sy n="32" d="100"/>
        </p:scale>
        <p:origin x="2118" y="60"/>
      </p:cViewPr>
      <p:guideLst>
        <p:guide orient="horz" pos="3492"/>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Bryony Yanney" userId="S::bryony.yanney@blackbaud.me::189c5106-5702-4f42-a7ae-43cc43abd7ff" providerId="AD" clId="Web-{3C71C9D6-06C1-F062-7EC5-C81C1F5EA897}"/>
    <pc:docChg chg="mod modSld">
      <pc:chgData name="V-Bryony Yanney" userId="S::bryony.yanney@blackbaud.me::189c5106-5702-4f42-a7ae-43cc43abd7ff" providerId="AD" clId="Web-{3C71C9D6-06C1-F062-7EC5-C81C1F5EA897}" dt="2023-02-08T15:48:18.726" v="3"/>
      <pc:docMkLst>
        <pc:docMk/>
      </pc:docMkLst>
      <pc:sldChg chg="modSp">
        <pc:chgData name="V-Bryony Yanney" userId="S::bryony.yanney@blackbaud.me::189c5106-5702-4f42-a7ae-43cc43abd7ff" providerId="AD" clId="Web-{3C71C9D6-06C1-F062-7EC5-C81C1F5EA897}" dt="2023-02-08T15:45:49.410" v="0" actId="20577"/>
        <pc:sldMkLst>
          <pc:docMk/>
          <pc:sldMk cId="0" sldId="259"/>
        </pc:sldMkLst>
        <pc:spChg chg="mod">
          <ac:chgData name="V-Bryony Yanney" userId="S::bryony.yanney@blackbaud.me::189c5106-5702-4f42-a7ae-43cc43abd7ff" providerId="AD" clId="Web-{3C71C9D6-06C1-F062-7EC5-C81C1F5EA897}" dt="2023-02-08T15:45:49.410" v="0" actId="20577"/>
          <ac:spMkLst>
            <pc:docMk/>
            <pc:sldMk cId="0" sldId="259"/>
            <ac:spMk id="561" creationId="{00000000-0000-0000-0000-000000000000}"/>
          </ac:spMkLst>
        </pc:spChg>
      </pc:sldChg>
      <pc:sldChg chg="modCm">
        <pc:chgData name="V-Bryony Yanney" userId="S::bryony.yanney@blackbaud.me::189c5106-5702-4f42-a7ae-43cc43abd7ff" providerId="AD" clId="Web-{3C71C9D6-06C1-F062-7EC5-C81C1F5EA897}" dt="2023-02-08T15:47:02.740" v="2"/>
        <pc:sldMkLst>
          <pc:docMk/>
          <pc:sldMk cId="1408928075" sldId="277"/>
        </pc:sldMkLst>
        <pc:extLst>
          <p:ext xmlns:p="http://schemas.openxmlformats.org/presentationml/2006/main" uri="{D6D511B9-2390-475A-947B-AFAB55BFBCF1}">
            <pc226:cmChg xmlns:pc226="http://schemas.microsoft.com/office/powerpoint/2022/06/main/command" chg="">
              <pc226:chgData name="V-Bryony Yanney" userId="S::bryony.yanney@blackbaud.me::189c5106-5702-4f42-a7ae-43cc43abd7ff" providerId="AD" clId="Web-{3C71C9D6-06C1-F062-7EC5-C81C1F5EA897}" dt="2023-02-08T15:47:02.740" v="2"/>
              <pc2:cmMkLst xmlns:pc2="http://schemas.microsoft.com/office/powerpoint/2019/9/main/command">
                <pc:docMk/>
                <pc:sldMk cId="1408928075" sldId="277"/>
                <pc2:cmMk id="{FFADFC07-97CF-4BC5-824D-B3431DBEB300}"/>
              </pc2:cmMkLst>
              <pc226:cmRplyChg chg="add">
                <pc226:chgData name="V-Bryony Yanney" userId="S::bryony.yanney@blackbaud.me::189c5106-5702-4f42-a7ae-43cc43abd7ff" providerId="AD" clId="Web-{3C71C9D6-06C1-F062-7EC5-C81C1F5EA897}" dt="2023-02-08T15:47:02.740" v="2"/>
                <pc2:cmRplyMkLst xmlns:pc2="http://schemas.microsoft.com/office/powerpoint/2019/9/main/command">
                  <pc:docMk/>
                  <pc:sldMk cId="1408928075" sldId="277"/>
                  <pc2:cmMk id="{FFADFC07-97CF-4BC5-824D-B3431DBEB300}"/>
                  <pc2:cmRplyMk id="{89AB2CDB-87C4-4BE8-B2F8-381EECDF66B0}"/>
                </pc2:cmRplyMkLst>
              </pc226:cmRplyChg>
            </pc226:cmChg>
          </p:ext>
        </pc:extLst>
      </pc:sldChg>
      <pc:sldChg chg="modCm">
        <pc:chgData name="V-Bryony Yanney" userId="S::bryony.yanney@blackbaud.me::189c5106-5702-4f42-a7ae-43cc43abd7ff" providerId="AD" clId="Web-{3C71C9D6-06C1-F062-7EC5-C81C1F5EA897}" dt="2023-02-08T15:48:18.726" v="3"/>
        <pc:sldMkLst>
          <pc:docMk/>
          <pc:sldMk cId="2618521367" sldId="315"/>
        </pc:sldMkLst>
        <pc:extLst>
          <p:ext xmlns:p="http://schemas.openxmlformats.org/presentationml/2006/main" uri="{D6D511B9-2390-475A-947B-AFAB55BFBCF1}">
            <pc226:cmChg xmlns:pc226="http://schemas.microsoft.com/office/powerpoint/2022/06/main/command" chg="">
              <pc226:chgData name="V-Bryony Yanney" userId="S::bryony.yanney@blackbaud.me::189c5106-5702-4f42-a7ae-43cc43abd7ff" providerId="AD" clId="Web-{3C71C9D6-06C1-F062-7EC5-C81C1F5EA897}" dt="2023-02-08T15:48:18.726" v="3"/>
              <pc2:cmMkLst xmlns:pc2="http://schemas.microsoft.com/office/powerpoint/2019/9/main/command">
                <pc:docMk/>
                <pc:sldMk cId="2618521367" sldId="315"/>
                <pc2:cmMk id="{4B550B53-F14E-4A59-9D30-D20E17897092}"/>
              </pc2:cmMkLst>
              <pc226:cmRplyChg chg="add">
                <pc226:chgData name="V-Bryony Yanney" userId="S::bryony.yanney@blackbaud.me::189c5106-5702-4f42-a7ae-43cc43abd7ff" providerId="AD" clId="Web-{3C71C9D6-06C1-F062-7EC5-C81C1F5EA897}" dt="2023-02-08T15:48:18.726" v="3"/>
                <pc2:cmRplyMkLst xmlns:pc2="http://schemas.microsoft.com/office/powerpoint/2019/9/main/command">
                  <pc:docMk/>
                  <pc:sldMk cId="2618521367" sldId="315"/>
                  <pc2:cmMk id="{4B550B53-F14E-4A59-9D30-D20E17897092}"/>
                  <pc2:cmRplyMk id="{01462450-D6FB-4EE9-9B35-A698CD6A158A}"/>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344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150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834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230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314859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57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68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856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58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421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783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4"/>
        <p:cNvGrpSpPr/>
        <p:nvPr/>
      </p:nvGrpSpPr>
      <p:grpSpPr>
        <a:xfrm>
          <a:off x="0" y="0"/>
          <a:ext cx="0" cy="0"/>
          <a:chOff x="0" y="0"/>
          <a:chExt cx="0" cy="0"/>
        </a:xfrm>
      </p:grpSpPr>
      <p:sp>
        <p:nvSpPr>
          <p:cNvPr id="15" name="Google Shape;15;p18"/>
          <p:cNvSpPr txBox="1">
            <a:spLocks noGrp="1"/>
          </p:cNvSpPr>
          <p:nvPr>
            <p:ph type="ctrTitle"/>
          </p:nvPr>
        </p:nvSpPr>
        <p:spPr>
          <a:xfrm>
            <a:off x="5037221" y="1496484"/>
            <a:ext cx="6208295" cy="6251853"/>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 name="Picture 3">
            <a:extLst>
              <a:ext uri="{FF2B5EF4-FFF2-40B4-BE49-F238E27FC236}">
                <a16:creationId xmlns:a16="http://schemas.microsoft.com/office/drawing/2014/main" id="{3BCC314A-2CF4-ADA0-57D5-39FA1846CF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B_Title and Content_wayfinding">
  <p:cSld name="5B_Title and Content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8"/>
        <p:cNvGrpSpPr/>
        <p:nvPr/>
      </p:nvGrpSpPr>
      <p:grpSpPr>
        <a:xfrm>
          <a:off x="0" y="0"/>
          <a:ext cx="0" cy="0"/>
          <a:chOff x="0" y="0"/>
          <a:chExt cx="0" cy="0"/>
        </a:xfrm>
      </p:grpSpPr>
      <p:pic>
        <p:nvPicPr>
          <p:cNvPr id="79" name="Google Shape;79;p27"/>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80" name="Google Shape;80;p2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7"/>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3" name="Google Shape;83;p27"/>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4" name="Google Shape;84;p27"/>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5" name="Google Shape;85;p27"/>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6" name="Google Shape;86;p27"/>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7" name="Google Shape;87;p27"/>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88" name="Google Shape;88;p27"/>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89" name="Google Shape;89;p27"/>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0" name="Google Shape;90;p27"/>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1" name="Google Shape;91;p27"/>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2" name="Google Shape;92;p27"/>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93" name="Google Shape;93;p27"/>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 name="Google Shape;94;p27"/>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 name="Google Shape;95;p27"/>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6" name="Google Shape;96;p27"/>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7" name="Google Shape;97;p27"/>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8" name="Google Shape;98;p27"/>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9" name="Google Shape;99;p2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_5 boxes">
  <p:cSld name="5_Title and Content_5 box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8"/>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8"/>
          <p:cNvSpPr>
            <a:spLocks noGrp="1"/>
          </p:cNvSpPr>
          <p:nvPr>
            <p:ph type="body" idx="1"/>
          </p:nvPr>
        </p:nvSpPr>
        <p:spPr>
          <a:xfrm>
            <a:off x="201080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4" name="Google Shape;104;p28"/>
          <p:cNvSpPr>
            <a:spLocks noGrp="1"/>
          </p:cNvSpPr>
          <p:nvPr>
            <p:ph type="body" idx="2"/>
          </p:nvPr>
        </p:nvSpPr>
        <p:spPr>
          <a:xfrm>
            <a:off x="4654614"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5" name="Google Shape;105;p28"/>
          <p:cNvSpPr>
            <a:spLocks noGrp="1"/>
          </p:cNvSpPr>
          <p:nvPr>
            <p:ph type="body" idx="3"/>
          </p:nvPr>
        </p:nvSpPr>
        <p:spPr>
          <a:xfrm>
            <a:off x="7258666"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6" name="Google Shape;106;p28"/>
          <p:cNvSpPr>
            <a:spLocks noGrp="1"/>
          </p:cNvSpPr>
          <p:nvPr>
            <p:ph type="body" idx="4"/>
          </p:nvPr>
        </p:nvSpPr>
        <p:spPr>
          <a:xfrm>
            <a:off x="990247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7" name="Google Shape;107;p28"/>
          <p:cNvSpPr>
            <a:spLocks noGrp="1"/>
          </p:cNvSpPr>
          <p:nvPr>
            <p:ph type="body" idx="5"/>
          </p:nvPr>
        </p:nvSpPr>
        <p:spPr>
          <a:xfrm>
            <a:off x="12427013"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08" name="Google Shape;108;p28"/>
          <p:cNvCxnSpPr/>
          <p:nvPr/>
        </p:nvCxnSpPr>
        <p:spPr>
          <a:xfrm>
            <a:off x="401850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09" name="Google Shape;109;p28"/>
          <p:cNvCxnSpPr/>
          <p:nvPr/>
        </p:nvCxnSpPr>
        <p:spPr>
          <a:xfrm>
            <a:off x="664244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0" name="Google Shape;110;p28"/>
          <p:cNvCxnSpPr/>
          <p:nvPr/>
        </p:nvCxnSpPr>
        <p:spPr>
          <a:xfrm>
            <a:off x="9226613"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1" name="Google Shape;111;p28"/>
          <p:cNvCxnSpPr/>
          <p:nvPr/>
        </p:nvCxnSpPr>
        <p:spPr>
          <a:xfrm>
            <a:off x="11850544"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112" name="Google Shape;112;p28"/>
          <p:cNvSpPr txBox="1">
            <a:spLocks noGrp="1"/>
          </p:cNvSpPr>
          <p:nvPr>
            <p:ph type="body" idx="6"/>
          </p:nvPr>
        </p:nvSpPr>
        <p:spPr>
          <a:xfrm>
            <a:off x="2010805"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3" name="Google Shape;113;p28"/>
          <p:cNvSpPr txBox="1">
            <a:spLocks noGrp="1"/>
          </p:cNvSpPr>
          <p:nvPr>
            <p:ph type="body" idx="7"/>
          </p:nvPr>
        </p:nvSpPr>
        <p:spPr>
          <a:xfrm>
            <a:off x="4654613"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4" name="Google Shape;114;p28"/>
          <p:cNvSpPr txBox="1">
            <a:spLocks noGrp="1"/>
          </p:cNvSpPr>
          <p:nvPr>
            <p:ph type="body" idx="8"/>
          </p:nvPr>
        </p:nvSpPr>
        <p:spPr>
          <a:xfrm>
            <a:off x="723878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5" name="Google Shape;115;p28"/>
          <p:cNvSpPr txBox="1">
            <a:spLocks noGrp="1"/>
          </p:cNvSpPr>
          <p:nvPr>
            <p:ph type="body" idx="9"/>
          </p:nvPr>
        </p:nvSpPr>
        <p:spPr>
          <a:xfrm>
            <a:off x="9882596"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6" name="Google Shape;116;p28"/>
          <p:cNvSpPr txBox="1">
            <a:spLocks noGrp="1"/>
          </p:cNvSpPr>
          <p:nvPr>
            <p:ph type="body" idx="13"/>
          </p:nvPr>
        </p:nvSpPr>
        <p:spPr>
          <a:xfrm>
            <a:off x="1242701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7" name="Google Shape;117;p28"/>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9"/>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9"/>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22" name="Google Shape;122;p29"/>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23" name="Google Shape;123;p29"/>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24" name="Google Shape;124;p29"/>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 name="Google Shape;125;p29"/>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 name="Google Shape;126;p29"/>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 name="Google Shape;127;p29"/>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8" name="Google Shape;128;p29"/>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9" name="Google Shape;129;p29"/>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0" name="Google Shape;130;p29"/>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1" name="Google Shape;131;p29"/>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2" name="Google Shape;132;p29"/>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3" name="Google Shape;133;p29"/>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 name="Google Shape;134;p29"/>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35" name="Google Shape;135;p29"/>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6" name="Google Shape;136;p29"/>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7" name="Google Shape;137;p29"/>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8" name="Google Shape;138;p29"/>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9" name="Google Shape;139;p29"/>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40" name="Google Shape;140;p29"/>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41" name="Google Shape;141;p29"/>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2" name="Google Shape;142;p29"/>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3" name="Google Shape;143;p29"/>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4" name="Google Shape;144;p29"/>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45" name="Google Shape;145;p29"/>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6" name="Google Shape;146;p29"/>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7" name="Google Shape;147;p29"/>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8" name="Google Shape;148;p29"/>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9" name="Google Shape;149;p29"/>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0" name="Google Shape;150;p29"/>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1" name="Google Shape;151;p29"/>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2" name="Google Shape;152;p2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B_Circle_wayfinding">
  <p:cSld name="2B_Circle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3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0"/>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57" name="Google Shape;157;p30"/>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58" name="Google Shape;158;p30"/>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59" name="Google Shape;159;p30"/>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0" name="Google Shape;160;p30"/>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1" name="Google Shape;161;p30"/>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2" name="Google Shape;162;p30"/>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3" name="Google Shape;163;p30"/>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4" name="Google Shape;164;p30"/>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5" name="Google Shape;165;p30"/>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6" name="Google Shape;166;p30"/>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7" name="Google Shape;167;p30"/>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8" name="Google Shape;168;p30"/>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9" name="Google Shape;169;p30"/>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70" name="Google Shape;170;p30"/>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1" name="Google Shape;171;p30"/>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2" name="Google Shape;172;p30"/>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3" name="Google Shape;173;p30"/>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4" name="Google Shape;174;p30"/>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5" name="Google Shape;175;p30"/>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76" name="Google Shape;176;p30"/>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7" name="Google Shape;177;p30"/>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8" name="Google Shape;178;p30"/>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9" name="Google Shape;179;p30"/>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80" name="Google Shape;180;p30"/>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1" name="Google Shape;181;p30"/>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2" name="Google Shape;182;p30"/>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3" name="Google Shape;183;p30"/>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4" name="Google Shape;184;p30"/>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5" name="Google Shape;185;p30"/>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6" name="Google Shape;186;p30"/>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7" name="Google Shape;187;p3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2B_6R_3 columns">
  <p:cSld name="1_2B_6R_3 column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1"/>
          <p:cNvSpPr>
            <a:spLocks noGrp="1"/>
          </p:cNvSpPr>
          <p:nvPr>
            <p:ph type="body" idx="1"/>
          </p:nvPr>
        </p:nvSpPr>
        <p:spPr>
          <a:xfrm>
            <a:off x="5175414" y="271011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92" name="Google Shape;192;p31"/>
          <p:cNvCxnSpPr/>
          <p:nvPr/>
        </p:nvCxnSpPr>
        <p:spPr>
          <a:xfrm>
            <a:off x="3748347" y="5567893"/>
            <a:ext cx="491934" cy="0"/>
          </a:xfrm>
          <a:prstGeom prst="straightConnector1">
            <a:avLst/>
          </a:prstGeom>
          <a:noFill/>
          <a:ln w="25400" cap="flat" cmpd="sng">
            <a:solidFill>
              <a:schemeClr val="dk1"/>
            </a:solidFill>
            <a:prstDash val="solid"/>
            <a:miter lim="800000"/>
            <a:headEnd type="none" w="sm" len="sm"/>
            <a:tailEnd type="stealth" w="med" len="med"/>
          </a:ln>
        </p:spPr>
      </p:cxnSp>
      <p:sp>
        <p:nvSpPr>
          <p:cNvPr id="193" name="Google Shape;193;p31"/>
          <p:cNvSpPr txBox="1">
            <a:spLocks noGrp="1"/>
          </p:cNvSpPr>
          <p:nvPr>
            <p:ph type="body" idx="2"/>
          </p:nvPr>
        </p:nvSpPr>
        <p:spPr>
          <a:xfrm>
            <a:off x="6242409" y="2990197"/>
            <a:ext cx="4673241" cy="509373"/>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4" name="Google Shape;194;p31"/>
          <p:cNvSpPr>
            <a:spLocks noGrp="1"/>
          </p:cNvSpPr>
          <p:nvPr>
            <p:ph type="body" idx="3"/>
          </p:nvPr>
        </p:nvSpPr>
        <p:spPr>
          <a:xfrm>
            <a:off x="5175411" y="5653615"/>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5" name="Google Shape;195;p31"/>
          <p:cNvSpPr>
            <a:spLocks noGrp="1"/>
          </p:cNvSpPr>
          <p:nvPr>
            <p:ph type="body" idx="4"/>
          </p:nvPr>
        </p:nvSpPr>
        <p:spPr>
          <a:xfrm>
            <a:off x="5175413" y="3673774"/>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6" name="Google Shape;196;p31"/>
          <p:cNvSpPr>
            <a:spLocks noGrp="1"/>
          </p:cNvSpPr>
          <p:nvPr>
            <p:ph type="body" idx="5"/>
          </p:nvPr>
        </p:nvSpPr>
        <p:spPr>
          <a:xfrm>
            <a:off x="5175411" y="666238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7" name="Google Shape;197;p31"/>
          <p:cNvSpPr>
            <a:spLocks noGrp="1"/>
          </p:cNvSpPr>
          <p:nvPr>
            <p:ph type="body" idx="6"/>
          </p:nvPr>
        </p:nvSpPr>
        <p:spPr>
          <a:xfrm>
            <a:off x="5175411" y="4647793"/>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8" name="Google Shape;198;p31"/>
          <p:cNvSpPr>
            <a:spLocks noGrp="1"/>
          </p:cNvSpPr>
          <p:nvPr>
            <p:ph type="body" idx="7"/>
          </p:nvPr>
        </p:nvSpPr>
        <p:spPr>
          <a:xfrm>
            <a:off x="5175411" y="7701056"/>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9" name="Google Shape;199;p31"/>
          <p:cNvSpPr txBox="1">
            <a:spLocks noGrp="1"/>
          </p:cNvSpPr>
          <p:nvPr>
            <p:ph type="body" idx="8"/>
          </p:nvPr>
        </p:nvSpPr>
        <p:spPr>
          <a:xfrm>
            <a:off x="6242409" y="3964385"/>
            <a:ext cx="4673240" cy="50138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0" name="Google Shape;200;p31"/>
          <p:cNvSpPr txBox="1">
            <a:spLocks noGrp="1"/>
          </p:cNvSpPr>
          <p:nvPr>
            <p:ph type="body" idx="9"/>
          </p:nvPr>
        </p:nvSpPr>
        <p:spPr>
          <a:xfrm>
            <a:off x="6242407" y="4953991"/>
            <a:ext cx="4673240" cy="48580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1" name="Google Shape;201;p31"/>
          <p:cNvSpPr txBox="1">
            <a:spLocks noGrp="1"/>
          </p:cNvSpPr>
          <p:nvPr>
            <p:ph type="body" idx="13"/>
          </p:nvPr>
        </p:nvSpPr>
        <p:spPr>
          <a:xfrm>
            <a:off x="6242408" y="5923655"/>
            <a:ext cx="4673240" cy="51354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2" name="Google Shape;202;p31"/>
          <p:cNvSpPr txBox="1">
            <a:spLocks noGrp="1"/>
          </p:cNvSpPr>
          <p:nvPr>
            <p:ph type="body" idx="14"/>
          </p:nvPr>
        </p:nvSpPr>
        <p:spPr>
          <a:xfrm>
            <a:off x="6242407" y="6963112"/>
            <a:ext cx="4673240" cy="49127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3" name="Google Shape;203;p31"/>
          <p:cNvSpPr txBox="1">
            <a:spLocks noGrp="1"/>
          </p:cNvSpPr>
          <p:nvPr>
            <p:ph type="body" idx="15"/>
          </p:nvPr>
        </p:nvSpPr>
        <p:spPr>
          <a:xfrm>
            <a:off x="6242407" y="7986691"/>
            <a:ext cx="4673239" cy="506365"/>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4" name="Google Shape;204;p31"/>
          <p:cNvSpPr txBox="1">
            <a:spLocks noGrp="1"/>
          </p:cNvSpPr>
          <p:nvPr>
            <p:ph type="body" idx="16"/>
          </p:nvPr>
        </p:nvSpPr>
        <p:spPr>
          <a:xfrm>
            <a:off x="6242408" y="2710112"/>
            <a:ext cx="4673242"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5" name="Google Shape;205;p31"/>
          <p:cNvSpPr txBox="1">
            <a:spLocks noGrp="1"/>
          </p:cNvSpPr>
          <p:nvPr>
            <p:ph type="body" idx="17"/>
          </p:nvPr>
        </p:nvSpPr>
        <p:spPr>
          <a:xfrm>
            <a:off x="6242408" y="3673773"/>
            <a:ext cx="4673241"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6" name="Google Shape;206;p31"/>
          <p:cNvSpPr txBox="1">
            <a:spLocks noGrp="1"/>
          </p:cNvSpPr>
          <p:nvPr>
            <p:ph type="body" idx="18"/>
          </p:nvPr>
        </p:nvSpPr>
        <p:spPr>
          <a:xfrm>
            <a:off x="6242407" y="6662383"/>
            <a:ext cx="4673240" cy="286441"/>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7" name="Google Shape;207;p31"/>
          <p:cNvSpPr txBox="1">
            <a:spLocks noGrp="1"/>
          </p:cNvSpPr>
          <p:nvPr>
            <p:ph type="body" idx="19"/>
          </p:nvPr>
        </p:nvSpPr>
        <p:spPr>
          <a:xfrm>
            <a:off x="6242407" y="5653616"/>
            <a:ext cx="4673240" cy="27439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8" name="Google Shape;208;p31"/>
          <p:cNvSpPr txBox="1">
            <a:spLocks noGrp="1"/>
          </p:cNvSpPr>
          <p:nvPr>
            <p:ph type="body" idx="20"/>
          </p:nvPr>
        </p:nvSpPr>
        <p:spPr>
          <a:xfrm>
            <a:off x="6242408" y="4647793"/>
            <a:ext cx="4673240" cy="27445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9" name="Google Shape;209;p31"/>
          <p:cNvSpPr txBox="1">
            <a:spLocks noGrp="1"/>
          </p:cNvSpPr>
          <p:nvPr>
            <p:ph type="body" idx="21"/>
          </p:nvPr>
        </p:nvSpPr>
        <p:spPr>
          <a:xfrm>
            <a:off x="6242407" y="7701056"/>
            <a:ext cx="4673239" cy="28563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0" name="Google Shape;210;p3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211" name="Google Shape;211;p31"/>
          <p:cNvCxnSpPr/>
          <p:nvPr/>
        </p:nvCxnSpPr>
        <p:spPr>
          <a:xfrm>
            <a:off x="11837271" y="5567893"/>
            <a:ext cx="491934" cy="0"/>
          </a:xfrm>
          <a:prstGeom prst="straightConnector1">
            <a:avLst/>
          </a:prstGeom>
          <a:noFill/>
          <a:ln w="25400" cap="flat" cmpd="sng">
            <a:solidFill>
              <a:schemeClr val="dk1"/>
            </a:solidFill>
            <a:prstDash val="solid"/>
            <a:miter lim="800000"/>
            <a:headEnd type="none" w="sm" len="sm"/>
            <a:tailEnd type="stealth"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2"/>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15" name="Google Shape;215;p32"/>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16" name="Google Shape;216;p32"/>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7" name="Google Shape;217;p32"/>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8" name="Google Shape;218;p32"/>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9" name="Google Shape;219;p32"/>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0" name="Google Shape;220;p32"/>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1" name="Google Shape;221;p32"/>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2" name="Google Shape;222;p32"/>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3" name="Google Shape;223;p32"/>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4" name="Google Shape;224;p32"/>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5" name="Google Shape;225;p32"/>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6" name="Google Shape;226;p32"/>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7" name="Google Shape;227;p32"/>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8" name="Google Shape;228;p32"/>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29" name="Google Shape;229;p32"/>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0" name="Google Shape;230;p32"/>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1" name="Google Shape;231;p32"/>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2" name="Google Shape;232;p32"/>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3" name="Google Shape;233;p32"/>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34" name="Google Shape;234;p32"/>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5" name="Google Shape;235;p32"/>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6" name="Google Shape;236;p32"/>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7" name="Google Shape;237;p32"/>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8" name="Google Shape;238;p32"/>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9" name="Google Shape;239;p32"/>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0" name="Google Shape;240;p32"/>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41" name="Google Shape;241;p32"/>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2" name="Google Shape;242;p32"/>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3" name="Google Shape;243;p32"/>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44" name="Google Shape;244;p32"/>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45" name="Google Shape;245;p32"/>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6" name="Google Shape;246;p32"/>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7" name="Google Shape;247;p32"/>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8" name="Google Shape;248;p32"/>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9" name="Google Shape;249;p32"/>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0" name="Google Shape;250;p32"/>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1" name="Google Shape;251;p32"/>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2" name="Google Shape;252;p3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B_diagram_wayfinding">
  <p:cSld name="3B_diagram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33"/>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56" name="Google Shape;256;p33"/>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57" name="Google Shape;257;p33"/>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8" name="Google Shape;258;p33"/>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9" name="Google Shape;259;p33"/>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0" name="Google Shape;260;p33"/>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1" name="Google Shape;261;p33"/>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2" name="Google Shape;262;p33"/>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3" name="Google Shape;263;p33"/>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4" name="Google Shape;264;p33"/>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5" name="Google Shape;265;p33"/>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6" name="Google Shape;266;p33"/>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7" name="Google Shape;267;p33"/>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8" name="Google Shape;268;p33"/>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9" name="Google Shape;269;p33"/>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70" name="Google Shape;270;p33"/>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1" name="Google Shape;271;p33"/>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2" name="Google Shape;272;p33"/>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3" name="Google Shape;273;p33"/>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4" name="Google Shape;274;p33"/>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75" name="Google Shape;275;p33"/>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6" name="Google Shape;276;p33"/>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7" name="Google Shape;277;p33"/>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8" name="Google Shape;278;p33"/>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9" name="Google Shape;279;p33"/>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0" name="Google Shape;280;p33"/>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1" name="Google Shape;281;p33"/>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82" name="Google Shape;282;p33"/>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3" name="Google Shape;283;p33"/>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4" name="Google Shape;284;p33"/>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85" name="Google Shape;285;p33"/>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86" name="Google Shape;286;p33"/>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7" name="Google Shape;287;p33"/>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8" name="Google Shape;288;p33"/>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9" name="Google Shape;289;p33"/>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0" name="Google Shape;290;p33"/>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1" name="Google Shape;291;p33"/>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2" name="Google Shape;292;p33"/>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3" name="Google Shape;293;p3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and Content_simple">
  <p:cSld name="6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94"/>
        <p:cNvGrpSpPr/>
        <p:nvPr/>
      </p:nvGrpSpPr>
      <p:grpSpPr>
        <a:xfrm>
          <a:off x="0" y="0"/>
          <a:ext cx="0" cy="0"/>
          <a:chOff x="0" y="0"/>
          <a:chExt cx="0" cy="0"/>
        </a:xfrm>
      </p:grpSpPr>
      <p:sp>
        <p:nvSpPr>
          <p:cNvPr id="295" name="Google Shape;295;p34"/>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8" name="Google Shape;298;p34"/>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9" name="Google Shape;299;p34"/>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0" name="Google Shape;300;p34"/>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1" name="Google Shape;301;p34"/>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02" name="Google Shape;302;p34"/>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3" name="Google Shape;303;p34"/>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4" name="Google Shape;304;p34"/>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5" name="Google Shape;305;p34"/>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6" name="Google Shape;306;p34"/>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7" name="Google Shape;307;p34"/>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8" name="Google Shape;308;p34"/>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9" name="Google Shape;309;p34"/>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0" name="Google Shape;310;p34"/>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1" name="Google Shape;311;p34"/>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12" name="Google Shape;312;p34"/>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313" name="Google Shape;313;p3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_simple">
  <p:cSld name="7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4"/>
        <p:cNvGrpSpPr/>
        <p:nvPr/>
      </p:nvGrpSpPr>
      <p:grpSpPr>
        <a:xfrm>
          <a:off x="0" y="0"/>
          <a:ext cx="0" cy="0"/>
          <a:chOff x="0" y="0"/>
          <a:chExt cx="0" cy="0"/>
        </a:xfrm>
      </p:grpSpPr>
      <p:sp>
        <p:nvSpPr>
          <p:cNvPr id="315" name="Google Shape;315;p35"/>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5"/>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5"/>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8" name="Google Shape;318;p35"/>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9" name="Google Shape;319;p35"/>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0" name="Google Shape;320;p35"/>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1" name="Google Shape;321;p35"/>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22" name="Google Shape;322;p35"/>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3" name="Google Shape;323;p35"/>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4" name="Google Shape;324;p35"/>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5" name="Google Shape;325;p35"/>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6" name="Google Shape;326;p35"/>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7" name="Google Shape;327;p35"/>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8" name="Google Shape;328;p35"/>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9" name="Google Shape;329;p35"/>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0" name="Google Shape;330;p35"/>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1" name="Google Shape;331;p35"/>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32" name="Google Shape;332;p35"/>
          <p:cNvCxnSpPr/>
          <p:nvPr/>
        </p:nvCxnSpPr>
        <p:spPr>
          <a:xfrm>
            <a:off x="8403434" y="3358590"/>
            <a:ext cx="778807" cy="568853"/>
          </a:xfrm>
          <a:prstGeom prst="straightConnector1">
            <a:avLst/>
          </a:prstGeom>
          <a:noFill/>
          <a:ln w="15875" cap="flat" cmpd="sng">
            <a:solidFill>
              <a:schemeClr val="dk1"/>
            </a:solidFill>
            <a:prstDash val="solid"/>
            <a:miter lim="800000"/>
            <a:headEnd type="stealth" w="med" len="med"/>
            <a:tailEnd type="none" w="sm" len="sm"/>
          </a:ln>
        </p:spPr>
      </p:cxnSp>
      <p:sp>
        <p:nvSpPr>
          <p:cNvPr id="333" name="Google Shape;333;p3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34"/>
        <p:cNvGrpSpPr/>
        <p:nvPr/>
      </p:nvGrpSpPr>
      <p:grpSpPr>
        <a:xfrm>
          <a:off x="0" y="0"/>
          <a:ext cx="0" cy="0"/>
          <a:chOff x="0" y="0"/>
          <a:chExt cx="0" cy="0"/>
        </a:xfrm>
      </p:grpSpPr>
      <p:sp>
        <p:nvSpPr>
          <p:cNvPr id="335" name="Google Shape;335;p36"/>
          <p:cNvSpPr>
            <a:spLocks noGrp="1"/>
          </p:cNvSpPr>
          <p:nvPr>
            <p:ph type="pic" idx="2"/>
          </p:nvPr>
        </p:nvSpPr>
        <p:spPr>
          <a:xfrm>
            <a:off x="8439371" y="0"/>
            <a:ext cx="7332579" cy="9173629"/>
          </a:xfrm>
          <a:prstGeom prst="rect">
            <a:avLst/>
          </a:prstGeom>
          <a:noFill/>
          <a:ln>
            <a:noFill/>
          </a:ln>
        </p:spPr>
      </p:sp>
      <p:sp>
        <p:nvSpPr>
          <p:cNvPr id="336" name="Google Shape;336;p3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7" name="Google Shape;337;p3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36"/>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39" name="Google Shape;339;p36"/>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0" name="Google Shape;340;p3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4938729" y="1167130"/>
            <a:ext cx="6380130" cy="6910070"/>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chemeClr val="dk1"/>
                </a:solidFill>
                <a:latin typeface="Arial"/>
                <a:ea typeface="Arial"/>
                <a:cs typeface="Arial"/>
                <a:sym typeface="Arial"/>
              </a:defRPr>
            </a:lvl1pPr>
            <a:lvl2pPr marL="0" lvl="1" indent="0" algn="l">
              <a:spcBef>
                <a:spcPts val="0"/>
              </a:spcBef>
              <a:buNone/>
              <a:defRPr sz="1600" b="0" i="0" u="none" strike="noStrike" cap="none">
                <a:solidFill>
                  <a:schemeClr val="dk1"/>
                </a:solidFill>
                <a:latin typeface="Arial"/>
                <a:ea typeface="Arial"/>
                <a:cs typeface="Arial"/>
                <a:sym typeface="Arial"/>
              </a:defRPr>
            </a:lvl2pPr>
            <a:lvl3pPr marL="0" lvl="2" indent="0" algn="l">
              <a:spcBef>
                <a:spcPts val="0"/>
              </a:spcBef>
              <a:buNone/>
              <a:defRPr sz="1600" b="0" i="0" u="none" strike="noStrike" cap="none">
                <a:solidFill>
                  <a:schemeClr val="dk1"/>
                </a:solidFill>
                <a:latin typeface="Arial"/>
                <a:ea typeface="Arial"/>
                <a:cs typeface="Arial"/>
                <a:sym typeface="Arial"/>
              </a:defRPr>
            </a:lvl3pPr>
            <a:lvl4pPr marL="0" lvl="3" indent="0" algn="l">
              <a:spcBef>
                <a:spcPts val="0"/>
              </a:spcBef>
              <a:buNone/>
              <a:defRPr sz="1600" b="0" i="0" u="none" strike="noStrike" cap="none">
                <a:solidFill>
                  <a:schemeClr val="dk1"/>
                </a:solidFill>
                <a:latin typeface="Arial"/>
                <a:ea typeface="Arial"/>
                <a:cs typeface="Arial"/>
                <a:sym typeface="Arial"/>
              </a:defRPr>
            </a:lvl4pPr>
            <a:lvl5pPr marL="0" lvl="4" indent="0" algn="l">
              <a:spcBef>
                <a:spcPts val="0"/>
              </a:spcBef>
              <a:buNone/>
              <a:defRPr sz="1600" b="0" i="0" u="none" strike="noStrike" cap="none">
                <a:solidFill>
                  <a:schemeClr val="dk1"/>
                </a:solidFill>
                <a:latin typeface="Arial"/>
                <a:ea typeface="Arial"/>
                <a:cs typeface="Arial"/>
                <a:sym typeface="Arial"/>
              </a:defRPr>
            </a:lvl5pPr>
            <a:lvl6pPr marL="0" lvl="5" indent="0" algn="l">
              <a:spcBef>
                <a:spcPts val="0"/>
              </a:spcBef>
              <a:buNone/>
              <a:defRPr sz="1600" b="0" i="0" u="none" strike="noStrike" cap="none">
                <a:solidFill>
                  <a:schemeClr val="dk1"/>
                </a:solidFill>
                <a:latin typeface="Arial"/>
                <a:ea typeface="Arial"/>
                <a:cs typeface="Arial"/>
                <a:sym typeface="Arial"/>
              </a:defRPr>
            </a:lvl6pPr>
            <a:lvl7pPr marL="0" lvl="6" indent="0" algn="l">
              <a:spcBef>
                <a:spcPts val="0"/>
              </a:spcBef>
              <a:buNone/>
              <a:defRPr sz="1600" b="0" i="0" u="none" strike="noStrike" cap="none">
                <a:solidFill>
                  <a:schemeClr val="dk1"/>
                </a:solidFill>
                <a:latin typeface="Arial"/>
                <a:ea typeface="Arial"/>
                <a:cs typeface="Arial"/>
                <a:sym typeface="Arial"/>
              </a:defRPr>
            </a:lvl7pPr>
            <a:lvl8pPr marL="0" lvl="7" indent="0" algn="l">
              <a:spcBef>
                <a:spcPts val="0"/>
              </a:spcBef>
              <a:buNone/>
              <a:defRPr sz="1600" b="0" i="0" u="none" strike="noStrike" cap="none">
                <a:solidFill>
                  <a:schemeClr val="dk1"/>
                </a:solidFill>
                <a:latin typeface="Arial"/>
                <a:ea typeface="Arial"/>
                <a:cs typeface="Arial"/>
                <a:sym typeface="Arial"/>
              </a:defRPr>
            </a:lvl8pPr>
            <a:lvl9pPr marL="0" lvl="8" indent="0" algn="l">
              <a:spcBef>
                <a:spcPts val="0"/>
              </a:spcBef>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5BA63B8B-09E5-1EA9-EA9E-68E8A8E9A2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1"/>
        <p:cNvGrpSpPr/>
        <p:nvPr/>
      </p:nvGrpSpPr>
      <p:grpSpPr>
        <a:xfrm>
          <a:off x="0" y="0"/>
          <a:ext cx="0" cy="0"/>
          <a:chOff x="0" y="0"/>
          <a:chExt cx="0" cy="0"/>
        </a:xfrm>
      </p:grpSpPr>
      <p:pic>
        <p:nvPicPr>
          <p:cNvPr id="342" name="Google Shape;342;p37"/>
          <p:cNvPicPr preferRelativeResize="0"/>
          <p:nvPr/>
        </p:nvPicPr>
        <p:blipFill rotWithShape="1">
          <a:blip r:embed="rId3">
            <a:alphaModFix/>
          </a:blip>
          <a:srcRect/>
          <a:stretch/>
        </p:blipFill>
        <p:spPr>
          <a:xfrm>
            <a:off x="794" y="16620"/>
            <a:ext cx="16256794" cy="9144447"/>
          </a:xfrm>
          <a:prstGeom prst="rect">
            <a:avLst/>
          </a:prstGeom>
          <a:noFill/>
          <a:ln>
            <a:noFill/>
          </a:ln>
        </p:spPr>
      </p:pic>
      <p:sp>
        <p:nvSpPr>
          <p:cNvPr id="343" name="Google Shape;343;p3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37"/>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5" name="Google Shape;345;p37"/>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6" name="Google Shape;346;p37"/>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38"/>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0" name="Google Shape;350;p38"/>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1" name="Google Shape;351;p38"/>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52" name="Google Shape;352;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4" y="0"/>
            <a:ext cx="16250444" cy="914802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3"/>
        <p:cNvGrpSpPr/>
        <p:nvPr/>
      </p:nvGrpSpPr>
      <p:grpSpPr>
        <a:xfrm>
          <a:off x="0" y="0"/>
          <a:ext cx="0" cy="0"/>
          <a:chOff x="0" y="0"/>
          <a:chExt cx="0" cy="0"/>
        </a:xfrm>
      </p:grpSpPr>
      <p:sp>
        <p:nvSpPr>
          <p:cNvPr id="354" name="Google Shape;354;p39"/>
          <p:cNvSpPr>
            <a:spLocks noGrp="1"/>
          </p:cNvSpPr>
          <p:nvPr>
            <p:ph type="pic" idx="2"/>
          </p:nvPr>
        </p:nvSpPr>
        <p:spPr>
          <a:xfrm>
            <a:off x="8935605" y="-8682"/>
            <a:ext cx="7332579" cy="9173629"/>
          </a:xfrm>
          <a:prstGeom prst="rect">
            <a:avLst/>
          </a:prstGeom>
          <a:noFill/>
          <a:ln>
            <a:noFill/>
          </a:ln>
        </p:spPr>
      </p:sp>
      <p:sp>
        <p:nvSpPr>
          <p:cNvPr id="355" name="Google Shape;355;p3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39"/>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8" name="Google Shape;358;p39"/>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9" name="Google Shape;359;p3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60"/>
        <p:cNvGrpSpPr/>
        <p:nvPr/>
      </p:nvGrpSpPr>
      <p:grpSpPr>
        <a:xfrm>
          <a:off x="0" y="0"/>
          <a:ext cx="0" cy="0"/>
          <a:chOff x="0" y="0"/>
          <a:chExt cx="0" cy="0"/>
        </a:xfrm>
      </p:grpSpPr>
      <p:sp>
        <p:nvSpPr>
          <p:cNvPr id="361" name="Google Shape;361;p40"/>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4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40"/>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4" name="Google Shape;364;p40"/>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5" name="Google Shape;365;p40"/>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6" name="Google Shape;366;p40"/>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7" name="Google Shape;367;p40"/>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8" name="Google Shape;368;p40"/>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9" name="Google Shape;369;p40"/>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0" name="Google Shape;370;p40"/>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1" name="Google Shape;371;p4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B_3boxes_wayfinging">
  <p:cSld name="4B_3boxes_wayfing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72"/>
        <p:cNvGrpSpPr/>
        <p:nvPr/>
      </p:nvGrpSpPr>
      <p:grpSpPr>
        <a:xfrm>
          <a:off x="0" y="0"/>
          <a:ext cx="0" cy="0"/>
          <a:chOff x="0" y="0"/>
          <a:chExt cx="0" cy="0"/>
        </a:xfrm>
      </p:grpSpPr>
      <p:sp>
        <p:nvSpPr>
          <p:cNvPr id="373" name="Google Shape;373;p41"/>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41"/>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6" name="Google Shape;376;p41"/>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7" name="Google Shape;377;p41"/>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8" name="Google Shape;378;p41"/>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9" name="Google Shape;379;p41"/>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0" name="Google Shape;380;p41"/>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1" name="Google Shape;381;p41"/>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2" name="Google Shape;382;p41"/>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3" name="Google Shape;383;p4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84"/>
        <p:cNvGrpSpPr/>
        <p:nvPr/>
      </p:nvGrpSpPr>
      <p:grpSpPr>
        <a:xfrm>
          <a:off x="0" y="0"/>
          <a:ext cx="0" cy="0"/>
          <a:chOff x="0" y="0"/>
          <a:chExt cx="0" cy="0"/>
        </a:xfrm>
      </p:grpSpPr>
      <p:sp>
        <p:nvSpPr>
          <p:cNvPr id="385" name="Google Shape;385;p42"/>
          <p:cNvSpPr txBox="1">
            <a:spLocks noGrp="1"/>
          </p:cNvSpPr>
          <p:nvPr>
            <p:ph type="body" idx="1"/>
          </p:nvPr>
        </p:nvSpPr>
        <p:spPr>
          <a:xfrm>
            <a:off x="387350" y="1461613"/>
            <a:ext cx="8671590" cy="109854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b="1"/>
            </a:lvl1pPr>
            <a:lvl2pPr marL="914400" lvl="1" indent="-228600" algn="l">
              <a:lnSpc>
                <a:spcPct val="90000"/>
              </a:lnSpc>
              <a:spcBef>
                <a:spcPts val="1800"/>
              </a:spcBef>
              <a:spcAft>
                <a:spcPts val="0"/>
              </a:spcAft>
              <a:buClr>
                <a:schemeClr val="dk1"/>
              </a:buClr>
              <a:buSzPts val="2667"/>
              <a:buNone/>
              <a:defRPr sz="2667" b="1"/>
            </a:lvl2pPr>
            <a:lvl3pPr marL="1371600" lvl="2" indent="-228600" algn="l">
              <a:lnSpc>
                <a:spcPct val="90000"/>
              </a:lnSpc>
              <a:spcBef>
                <a:spcPts val="1800"/>
              </a:spcBef>
              <a:spcAft>
                <a:spcPts val="0"/>
              </a:spcAft>
              <a:buClr>
                <a:schemeClr val="dk1"/>
              </a:buClr>
              <a:buSzPts val="2400"/>
              <a:buNone/>
              <a:defRPr sz="2400" b="1"/>
            </a:lvl3pPr>
            <a:lvl4pPr marL="1828800" lvl="3" indent="-228600" algn="l">
              <a:lnSpc>
                <a:spcPct val="90000"/>
              </a:lnSpc>
              <a:spcBef>
                <a:spcPts val="1800"/>
              </a:spcBef>
              <a:spcAft>
                <a:spcPts val="0"/>
              </a:spcAft>
              <a:buClr>
                <a:schemeClr val="dk1"/>
              </a:buClr>
              <a:buSzPts val="2133"/>
              <a:buNone/>
              <a:defRPr sz="2133" b="1"/>
            </a:lvl4pPr>
            <a:lvl5pPr marL="2286000" lvl="4" indent="-228600" algn="l">
              <a:lnSpc>
                <a:spcPct val="90000"/>
              </a:lnSpc>
              <a:spcBef>
                <a:spcPts val="1800"/>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386" name="Google Shape;386;p42"/>
          <p:cNvSpPr txBox="1">
            <a:spLocks noGrp="1"/>
          </p:cNvSpPr>
          <p:nvPr>
            <p:ph type="body" idx="2"/>
          </p:nvPr>
        </p:nvSpPr>
        <p:spPr>
          <a:xfrm>
            <a:off x="514940" y="2849526"/>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7" name="Google Shape;387;p42"/>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42"/>
          <p:cNvSpPr txBox="1">
            <a:spLocks noGrp="1"/>
          </p:cNvSpPr>
          <p:nvPr>
            <p:ph type="body" idx="3"/>
          </p:nvPr>
        </p:nvSpPr>
        <p:spPr>
          <a:xfrm>
            <a:off x="514940" y="4848447"/>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9" name="Google Shape;389;p42"/>
          <p:cNvSpPr txBox="1">
            <a:spLocks noGrp="1"/>
          </p:cNvSpPr>
          <p:nvPr>
            <p:ph type="body" idx="4"/>
          </p:nvPr>
        </p:nvSpPr>
        <p:spPr>
          <a:xfrm>
            <a:off x="514940" y="6845055"/>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0" name="Google Shape;390;p42"/>
          <p:cNvSpPr txBox="1">
            <a:spLocks noGrp="1"/>
          </p:cNvSpPr>
          <p:nvPr>
            <p:ph type="body" idx="5"/>
          </p:nvPr>
        </p:nvSpPr>
        <p:spPr>
          <a:xfrm>
            <a:off x="11423945" y="1382233"/>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1" name="Google Shape;391;p42"/>
          <p:cNvSpPr txBox="1">
            <a:spLocks noGrp="1"/>
          </p:cNvSpPr>
          <p:nvPr>
            <p:ph type="body" idx="6"/>
          </p:nvPr>
        </p:nvSpPr>
        <p:spPr>
          <a:xfrm>
            <a:off x="11423945" y="3381154"/>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2" name="Google Shape;392;p42"/>
          <p:cNvSpPr txBox="1">
            <a:spLocks noGrp="1"/>
          </p:cNvSpPr>
          <p:nvPr>
            <p:ph type="body" idx="7"/>
          </p:nvPr>
        </p:nvSpPr>
        <p:spPr>
          <a:xfrm>
            <a:off x="11423945" y="5377762"/>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3" name="Google Shape;393;p42"/>
          <p:cNvSpPr txBox="1">
            <a:spLocks noGrp="1"/>
          </p:cNvSpPr>
          <p:nvPr>
            <p:ph type="body" idx="8"/>
          </p:nvPr>
        </p:nvSpPr>
        <p:spPr>
          <a:xfrm>
            <a:off x="7001235" y="4717816"/>
            <a:ext cx="2270791" cy="1841718"/>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4" name="Google Shape;394;p42"/>
          <p:cNvSpPr>
            <a:spLocks noGrp="1"/>
          </p:cNvSpPr>
          <p:nvPr>
            <p:ph type="body" idx="9"/>
          </p:nvPr>
        </p:nvSpPr>
        <p:spPr>
          <a:xfrm>
            <a:off x="6189235" y="6875099"/>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5" name="Google Shape;395;p42"/>
          <p:cNvSpPr>
            <a:spLocks noGrp="1"/>
          </p:cNvSpPr>
          <p:nvPr>
            <p:ph type="body" idx="13"/>
          </p:nvPr>
        </p:nvSpPr>
        <p:spPr>
          <a:xfrm>
            <a:off x="8766622" y="683538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6" name="Google Shape;396;p42"/>
          <p:cNvSpPr txBox="1">
            <a:spLocks noGrp="1"/>
          </p:cNvSpPr>
          <p:nvPr>
            <p:ph type="body" idx="14"/>
          </p:nvPr>
        </p:nvSpPr>
        <p:spPr>
          <a:xfrm>
            <a:off x="6232660" y="8182447"/>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7" name="Google Shape;397;p42"/>
          <p:cNvSpPr txBox="1">
            <a:spLocks noGrp="1"/>
          </p:cNvSpPr>
          <p:nvPr>
            <p:ph type="body" idx="15"/>
          </p:nvPr>
        </p:nvSpPr>
        <p:spPr>
          <a:xfrm>
            <a:off x="8862227" y="808806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98" name="Google Shape;398;p42"/>
          <p:cNvCxnSpPr/>
          <p:nvPr/>
        </p:nvCxnSpPr>
        <p:spPr>
          <a:xfrm>
            <a:off x="7626534" y="7463156"/>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99" name="Google Shape;399;p42"/>
          <p:cNvSpPr>
            <a:spLocks noGrp="1"/>
          </p:cNvSpPr>
          <p:nvPr>
            <p:ph type="body" idx="16"/>
          </p:nvPr>
        </p:nvSpPr>
        <p:spPr>
          <a:xfrm>
            <a:off x="5431997"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0" name="Google Shape;400;p42"/>
          <p:cNvSpPr txBox="1">
            <a:spLocks noGrp="1"/>
          </p:cNvSpPr>
          <p:nvPr>
            <p:ph type="body" idx="17"/>
          </p:nvPr>
        </p:nvSpPr>
        <p:spPr>
          <a:xfrm>
            <a:off x="5475422"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1" name="Google Shape;401;p42"/>
          <p:cNvSpPr>
            <a:spLocks noGrp="1"/>
          </p:cNvSpPr>
          <p:nvPr>
            <p:ph type="body" idx="18"/>
          </p:nvPr>
        </p:nvSpPr>
        <p:spPr>
          <a:xfrm>
            <a:off x="9589663"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2" name="Google Shape;402;p42"/>
          <p:cNvSpPr txBox="1">
            <a:spLocks noGrp="1"/>
          </p:cNvSpPr>
          <p:nvPr>
            <p:ph type="body" idx="19"/>
          </p:nvPr>
        </p:nvSpPr>
        <p:spPr>
          <a:xfrm>
            <a:off x="9633088"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3" name="Google Shape;403;p42"/>
          <p:cNvSpPr>
            <a:spLocks noGrp="1"/>
          </p:cNvSpPr>
          <p:nvPr>
            <p:ph type="body" idx="20"/>
          </p:nvPr>
        </p:nvSpPr>
        <p:spPr>
          <a:xfrm>
            <a:off x="7503688" y="287460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4" name="Google Shape;404;p42"/>
          <p:cNvSpPr txBox="1">
            <a:spLocks noGrp="1"/>
          </p:cNvSpPr>
          <p:nvPr>
            <p:ph type="body" idx="21"/>
          </p:nvPr>
        </p:nvSpPr>
        <p:spPr>
          <a:xfrm>
            <a:off x="7547113" y="418194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405" name="Google Shape;405;p42"/>
          <p:cNvCxnSpPr/>
          <p:nvPr/>
        </p:nvCxnSpPr>
        <p:spPr>
          <a:xfrm rot="10800000" flipH="1">
            <a:off x="9669647" y="60322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6" name="Google Shape;406;p42"/>
          <p:cNvCxnSpPr/>
          <p:nvPr/>
        </p:nvCxnSpPr>
        <p:spPr>
          <a:xfrm>
            <a:off x="6382333" y="605925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7" name="Google Shape;407;p42"/>
          <p:cNvCxnSpPr/>
          <p:nvPr/>
        </p:nvCxnSpPr>
        <p:spPr>
          <a:xfrm flipH="1">
            <a:off x="6680958"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8" name="Google Shape;408;p42"/>
          <p:cNvCxnSpPr/>
          <p:nvPr/>
        </p:nvCxnSpPr>
        <p:spPr>
          <a:xfrm>
            <a:off x="8786205"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9" name="Google Shape;409;p42"/>
          <p:cNvCxnSpPr/>
          <p:nvPr/>
        </p:nvCxnSpPr>
        <p:spPr>
          <a:xfrm>
            <a:off x="5010925" y="5357909"/>
            <a:ext cx="421072"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0" name="Google Shape;410;p42"/>
          <p:cNvCxnSpPr/>
          <p:nvPr/>
        </p:nvCxnSpPr>
        <p:spPr>
          <a:xfrm rot="10800000">
            <a:off x="8862227" y="3210132"/>
            <a:ext cx="2344489"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1" name="Google Shape;411;p42"/>
          <p:cNvCxnSpPr/>
          <p:nvPr/>
        </p:nvCxnSpPr>
        <p:spPr>
          <a:xfrm rot="10800000">
            <a:off x="10943892" y="4996402"/>
            <a:ext cx="329307" cy="0"/>
          </a:xfrm>
          <a:prstGeom prst="straightConnector1">
            <a:avLst/>
          </a:prstGeom>
          <a:noFill/>
          <a:ln w="19050" cap="flat" cmpd="sng">
            <a:solidFill>
              <a:schemeClr val="dk1"/>
            </a:solidFill>
            <a:prstDash val="lgDash"/>
            <a:miter lim="800000"/>
            <a:headEnd type="none" w="sm" len="sm"/>
            <a:tailEnd type="stealth" w="med" len="med"/>
          </a:ln>
        </p:spPr>
      </p:cxnSp>
      <p:sp>
        <p:nvSpPr>
          <p:cNvPr id="412" name="Google Shape;412;p4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3"/>
        <p:cNvGrpSpPr/>
        <p:nvPr/>
      </p:nvGrpSpPr>
      <p:grpSpPr>
        <a:xfrm>
          <a:off x="0" y="0"/>
          <a:ext cx="0" cy="0"/>
          <a:chOff x="0" y="0"/>
          <a:chExt cx="0" cy="0"/>
        </a:xfrm>
      </p:grpSpPr>
      <p:sp>
        <p:nvSpPr>
          <p:cNvPr id="414" name="Google Shape;414;p43"/>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4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6"/>
        <p:cNvGrpSpPr/>
        <p:nvPr/>
      </p:nvGrpSpPr>
      <p:grpSpPr>
        <a:xfrm>
          <a:off x="0" y="0"/>
          <a:ext cx="0" cy="0"/>
          <a:chOff x="0" y="0"/>
          <a:chExt cx="0" cy="0"/>
        </a:xfrm>
      </p:grpSpPr>
      <p:sp>
        <p:nvSpPr>
          <p:cNvPr id="417" name="Google Shape;417;p44"/>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44"/>
          <p:cNvSpPr txBox="1">
            <a:spLocks noGrp="1"/>
          </p:cNvSpPr>
          <p:nvPr>
            <p:ph type="body" idx="1"/>
          </p:nvPr>
        </p:nvSpPr>
        <p:spPr>
          <a:xfrm>
            <a:off x="6911592" y="1316567"/>
            <a:ext cx="8230404" cy="649816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4267"/>
              <a:buNone/>
              <a:defRPr sz="4267"/>
            </a:lvl1pPr>
            <a:lvl2pPr marL="914400" lvl="1" indent="-228600" algn="l">
              <a:lnSpc>
                <a:spcPct val="90000"/>
              </a:lnSpc>
              <a:spcBef>
                <a:spcPts val="1800"/>
              </a:spcBef>
              <a:spcAft>
                <a:spcPts val="0"/>
              </a:spcAft>
              <a:buClr>
                <a:schemeClr val="dk1"/>
              </a:buClr>
              <a:buSzPts val="3733"/>
              <a:buNone/>
              <a:defRPr sz="3733"/>
            </a:lvl2pPr>
            <a:lvl3pPr marL="1371600" lvl="2" indent="-228600" algn="l">
              <a:lnSpc>
                <a:spcPct val="90000"/>
              </a:lnSpc>
              <a:spcBef>
                <a:spcPts val="1800"/>
              </a:spcBef>
              <a:spcAft>
                <a:spcPts val="0"/>
              </a:spcAft>
              <a:buClr>
                <a:schemeClr val="dk1"/>
              </a:buClr>
              <a:buSzPts val="3200"/>
              <a:buNone/>
              <a:defRPr sz="3200"/>
            </a:lvl3pPr>
            <a:lvl4pPr marL="1828800" lvl="3" indent="-228600" algn="l">
              <a:lnSpc>
                <a:spcPct val="90000"/>
              </a:lnSpc>
              <a:spcBef>
                <a:spcPts val="1800"/>
              </a:spcBef>
              <a:spcAft>
                <a:spcPts val="0"/>
              </a:spcAft>
              <a:buClr>
                <a:schemeClr val="dk1"/>
              </a:buClr>
              <a:buSzPts val="2667"/>
              <a:buNone/>
              <a:defRPr sz="2667"/>
            </a:lvl4pPr>
            <a:lvl5pPr marL="2286000" lvl="4" indent="-228600" algn="l">
              <a:lnSpc>
                <a:spcPct val="90000"/>
              </a:lnSpc>
              <a:spcBef>
                <a:spcPts val="1800"/>
              </a:spcBef>
              <a:spcAft>
                <a:spcPts val="0"/>
              </a:spcAft>
              <a:buClr>
                <a:schemeClr val="dk1"/>
              </a:buClr>
              <a:buSzPts val="2667"/>
              <a:buNone/>
              <a:defRPr sz="2667"/>
            </a:lvl5pPr>
            <a:lvl6pPr marL="2743200" lvl="5" indent="-397954" algn="l">
              <a:lnSpc>
                <a:spcPct val="90000"/>
              </a:lnSpc>
              <a:spcBef>
                <a:spcPts val="667"/>
              </a:spcBef>
              <a:spcAft>
                <a:spcPts val="0"/>
              </a:spcAft>
              <a:buClr>
                <a:schemeClr val="dk1"/>
              </a:buClr>
              <a:buSzPts val="2667"/>
              <a:buChar char="•"/>
              <a:defRPr sz="2667"/>
            </a:lvl6pPr>
            <a:lvl7pPr marL="3200400" lvl="6" indent="-397954" algn="l">
              <a:lnSpc>
                <a:spcPct val="90000"/>
              </a:lnSpc>
              <a:spcBef>
                <a:spcPts val="667"/>
              </a:spcBef>
              <a:spcAft>
                <a:spcPts val="0"/>
              </a:spcAft>
              <a:buClr>
                <a:schemeClr val="dk1"/>
              </a:buClr>
              <a:buSzPts val="2667"/>
              <a:buChar char="•"/>
              <a:defRPr sz="2667"/>
            </a:lvl7pPr>
            <a:lvl8pPr marL="3657600" lvl="7" indent="-397954" algn="l">
              <a:lnSpc>
                <a:spcPct val="90000"/>
              </a:lnSpc>
              <a:spcBef>
                <a:spcPts val="667"/>
              </a:spcBef>
              <a:spcAft>
                <a:spcPts val="0"/>
              </a:spcAft>
              <a:buClr>
                <a:schemeClr val="dk1"/>
              </a:buClr>
              <a:buSzPts val="2667"/>
              <a:buChar char="•"/>
              <a:defRPr sz="2667"/>
            </a:lvl8pPr>
            <a:lvl9pPr marL="4114800" lvl="8" indent="-397954" algn="l">
              <a:lnSpc>
                <a:spcPct val="90000"/>
              </a:lnSpc>
              <a:spcBef>
                <a:spcPts val="667"/>
              </a:spcBef>
              <a:spcAft>
                <a:spcPts val="0"/>
              </a:spcAft>
              <a:buClr>
                <a:schemeClr val="dk1"/>
              </a:buClr>
              <a:buSzPts val="2667"/>
              <a:buChar char="•"/>
              <a:defRPr sz="2667"/>
            </a:lvl9pPr>
          </a:lstStyle>
          <a:p>
            <a:endParaRPr/>
          </a:p>
        </p:txBody>
      </p:sp>
      <p:sp>
        <p:nvSpPr>
          <p:cNvPr id="419" name="Google Shape;419;p44"/>
          <p:cNvSpPr txBox="1">
            <a:spLocks noGrp="1"/>
          </p:cNvSpPr>
          <p:nvPr>
            <p:ph type="body" idx="2"/>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0" name="Google Shape;420;p44"/>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1" name="Google Shape;421;p4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4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3"/>
        <p:cNvGrpSpPr/>
        <p:nvPr/>
      </p:nvGrpSpPr>
      <p:grpSpPr>
        <a:xfrm>
          <a:off x="0" y="0"/>
          <a:ext cx="0" cy="0"/>
          <a:chOff x="0" y="0"/>
          <a:chExt cx="0" cy="0"/>
        </a:xfrm>
      </p:grpSpPr>
      <p:sp>
        <p:nvSpPr>
          <p:cNvPr id="424" name="Google Shape;424;p45"/>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45"/>
          <p:cNvSpPr>
            <a:spLocks noGrp="1"/>
          </p:cNvSpPr>
          <p:nvPr>
            <p:ph type="pic" idx="2"/>
          </p:nvPr>
        </p:nvSpPr>
        <p:spPr>
          <a:xfrm>
            <a:off x="6911592" y="1316567"/>
            <a:ext cx="8230404" cy="6498167"/>
          </a:xfrm>
          <a:prstGeom prst="rect">
            <a:avLst/>
          </a:prstGeom>
          <a:noFill/>
          <a:ln>
            <a:noFill/>
          </a:ln>
        </p:spPr>
      </p:sp>
      <p:sp>
        <p:nvSpPr>
          <p:cNvPr id="426" name="Google Shape;426;p45"/>
          <p:cNvSpPr txBox="1">
            <a:spLocks noGrp="1"/>
          </p:cNvSpPr>
          <p:nvPr>
            <p:ph type="body" idx="1"/>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7" name="Google Shape;427;p45"/>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8" name="Google Shape;428;p4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4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0"/>
        <p:cNvGrpSpPr/>
        <p:nvPr/>
      </p:nvGrpSpPr>
      <p:grpSpPr>
        <a:xfrm>
          <a:off x="0" y="0"/>
          <a:ext cx="0" cy="0"/>
          <a:chOff x="0" y="0"/>
          <a:chExt cx="0" cy="0"/>
        </a:xfrm>
      </p:grpSpPr>
      <p:sp>
        <p:nvSpPr>
          <p:cNvPr id="431" name="Google Shape;431;p4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46"/>
          <p:cNvSpPr txBox="1">
            <a:spLocks noGrp="1"/>
          </p:cNvSpPr>
          <p:nvPr>
            <p:ph type="body" idx="1"/>
          </p:nvPr>
        </p:nvSpPr>
        <p:spPr>
          <a:xfrm rot="5400000">
            <a:off x="4796882" y="-2091004"/>
            <a:ext cx="5941930" cy="1471197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3" name="Google Shape;433;p46"/>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4" name="Google Shape;434;p4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4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479E838F-729F-BBA3-EDA4-C17BC0291A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6"/>
        <p:cNvGrpSpPr/>
        <p:nvPr/>
      </p:nvGrpSpPr>
      <p:grpSpPr>
        <a:xfrm>
          <a:off x="0" y="0"/>
          <a:ext cx="0" cy="0"/>
          <a:chOff x="0" y="0"/>
          <a:chExt cx="0" cy="0"/>
        </a:xfrm>
      </p:grpSpPr>
      <p:sp>
        <p:nvSpPr>
          <p:cNvPr id="437" name="Google Shape;437;p47"/>
          <p:cNvSpPr txBox="1">
            <a:spLocks noGrp="1"/>
          </p:cNvSpPr>
          <p:nvPr>
            <p:ph type="title"/>
          </p:nvPr>
        </p:nvSpPr>
        <p:spPr>
          <a:xfrm rot="5400000">
            <a:off x="9512550" y="2608622"/>
            <a:ext cx="7749117" cy="3505542"/>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8" name="Google Shape;438;p47"/>
          <p:cNvSpPr txBox="1">
            <a:spLocks noGrp="1"/>
          </p:cNvSpPr>
          <p:nvPr>
            <p:ph type="body" idx="1"/>
          </p:nvPr>
        </p:nvSpPr>
        <p:spPr>
          <a:xfrm rot="5400000">
            <a:off x="2399854" y="-795311"/>
            <a:ext cx="7749117" cy="1031340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9" name="Google Shape;439;p47"/>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0" name="Google Shape;440;p4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4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A5DC74BB-AD26-A642-87B2-A719508317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reserve="1">
  <p:cSld name="2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7042DFB7-6744-4C41-FEB9-E8B4FAD81A39}"/>
              </a:ext>
            </a:extLst>
          </p:cNvPr>
          <p:cNvPicPr>
            <a:picLocks noChangeAspect="1"/>
          </p:cNvPicPr>
          <p:nvPr userDrawn="1"/>
        </p:nvPicPr>
        <p:blipFill>
          <a:blip r:embed="rId2"/>
          <a:stretch>
            <a:fillRect/>
          </a:stretch>
        </p:blipFill>
        <p:spPr>
          <a:xfrm>
            <a:off x="0" y="0"/>
            <a:ext cx="16281651" cy="9165589"/>
          </a:xfrm>
          <a:prstGeom prst="rect">
            <a:avLst/>
          </a:prstGeom>
        </p:spPr>
      </p:pic>
    </p:spTree>
    <p:extLst>
      <p:ext uri="{BB962C8B-B14F-4D97-AF65-F5344CB8AC3E}">
        <p14:creationId xmlns:p14="http://schemas.microsoft.com/office/powerpoint/2010/main" val="167472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0605ED8D-B0BD-544D-C862-A84CA0DE60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3" y="0"/>
            <a:ext cx="16250445" cy="914802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wayfinding">
  <p:cSld name="Title and Content 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 name="Google Shape;43;p2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45" name="Google Shape;45;p24"/>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6" name="Google Shape;46;p24"/>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images">
  <p:cSld name="5_imag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a:spLocks noGrp="1"/>
          </p:cNvSpPr>
          <p:nvPr>
            <p:ph type="pic" idx="2"/>
          </p:nvPr>
        </p:nvSpPr>
        <p:spPr>
          <a:xfrm>
            <a:off x="688476" y="4779264"/>
            <a:ext cx="3401508" cy="3322160"/>
          </a:xfrm>
          <a:prstGeom prst="rect">
            <a:avLst/>
          </a:prstGeom>
          <a:solidFill>
            <a:schemeClr val="lt1"/>
          </a:solidFill>
          <a:ln>
            <a:noFill/>
          </a:ln>
        </p:spPr>
      </p:sp>
      <p:sp>
        <p:nvSpPr>
          <p:cNvPr id="51" name="Google Shape;51;p2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52" name="Google Shape;52;p25"/>
          <p:cNvSpPr>
            <a:spLocks noGrp="1"/>
          </p:cNvSpPr>
          <p:nvPr>
            <p:ph type="pic" idx="3"/>
          </p:nvPr>
        </p:nvSpPr>
        <p:spPr>
          <a:xfrm>
            <a:off x="3736476" y="2584704"/>
            <a:ext cx="3401508" cy="3322160"/>
          </a:xfrm>
          <a:prstGeom prst="rect">
            <a:avLst/>
          </a:prstGeom>
          <a:solidFill>
            <a:schemeClr val="lt1"/>
          </a:solidFill>
          <a:ln>
            <a:noFill/>
          </a:ln>
        </p:spPr>
      </p:sp>
      <p:sp>
        <p:nvSpPr>
          <p:cNvPr id="53" name="Google Shape;53;p25"/>
          <p:cNvSpPr>
            <a:spLocks noGrp="1"/>
          </p:cNvSpPr>
          <p:nvPr>
            <p:ph type="pic" idx="4"/>
          </p:nvPr>
        </p:nvSpPr>
        <p:spPr>
          <a:xfrm>
            <a:off x="6833244" y="4791456"/>
            <a:ext cx="3401508" cy="3322160"/>
          </a:xfrm>
          <a:prstGeom prst="rect">
            <a:avLst/>
          </a:prstGeom>
          <a:solidFill>
            <a:schemeClr val="lt1"/>
          </a:solidFill>
          <a:ln>
            <a:noFill/>
          </a:ln>
        </p:spPr>
      </p:sp>
      <p:sp>
        <p:nvSpPr>
          <p:cNvPr id="54" name="Google Shape;54;p25"/>
          <p:cNvSpPr>
            <a:spLocks noGrp="1"/>
          </p:cNvSpPr>
          <p:nvPr>
            <p:ph type="pic" idx="5"/>
          </p:nvPr>
        </p:nvSpPr>
        <p:spPr>
          <a:xfrm>
            <a:off x="9381372" y="1938528"/>
            <a:ext cx="3401508" cy="3322160"/>
          </a:xfrm>
          <a:prstGeom prst="rect">
            <a:avLst/>
          </a:prstGeom>
          <a:solidFill>
            <a:schemeClr val="lt1"/>
          </a:solidFill>
          <a:ln>
            <a:noFill/>
          </a:ln>
        </p:spPr>
      </p:sp>
      <p:sp>
        <p:nvSpPr>
          <p:cNvPr id="55" name="Google Shape;55;p25"/>
          <p:cNvSpPr>
            <a:spLocks noGrp="1"/>
          </p:cNvSpPr>
          <p:nvPr>
            <p:ph type="pic" idx="6"/>
          </p:nvPr>
        </p:nvSpPr>
        <p:spPr>
          <a:xfrm>
            <a:off x="12319644" y="4389120"/>
            <a:ext cx="3401508" cy="3322160"/>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6"/>
        <p:cNvGrpSpPr/>
        <p:nvPr/>
      </p:nvGrpSpPr>
      <p:grpSpPr>
        <a:xfrm>
          <a:off x="0" y="0"/>
          <a:ext cx="0" cy="0"/>
          <a:chOff x="0" y="0"/>
          <a:chExt cx="0" cy="0"/>
        </a:xfrm>
      </p:grpSpPr>
      <p:pic>
        <p:nvPicPr>
          <p:cNvPr id="57" name="Google Shape;57;p26"/>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58" name="Google Shape;58;p2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1" name="Google Shape;61;p26"/>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2" name="Google Shape;62;p26"/>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3" name="Google Shape;63;p26"/>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4" name="Google Shape;64;p26"/>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5" name="Google Shape;65;p26"/>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66" name="Google Shape;66;p26"/>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7" name="Google Shape;67;p26"/>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8" name="Google Shape;68;p26"/>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9" name="Google Shape;69;p26"/>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70" name="Google Shape;70;p26"/>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71" name="Google Shape;71;p26"/>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2" name="Google Shape;72;p26"/>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3" name="Google Shape;73;p26"/>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4" name="Google Shape;74;p26"/>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5" name="Google Shape;75;p26"/>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6" name="Google Shape;76;p26"/>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7" name="Google Shape;77;p2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411858" y="2294021"/>
            <a:ext cx="14711979" cy="5941930"/>
          </a:xfrm>
          <a:prstGeom prst="rect">
            <a:avLst/>
          </a:prstGeom>
          <a:noFill/>
          <a:ln>
            <a:noFill/>
          </a:ln>
        </p:spPr>
        <p:txBody>
          <a:bodyPr spcFirstLastPara="1" wrap="square" lIns="90000" tIns="45700" rIns="91425" bIns="45700" anchor="t" anchorCtr="0">
            <a:noAutofit/>
          </a:bodyPr>
          <a:lstStyle>
            <a:lvl1pPr marL="457200" marR="0" lvl="0" indent="-228600" algn="l" rtl="0">
              <a:lnSpc>
                <a:spcPct val="90000"/>
              </a:lnSpc>
              <a:spcBef>
                <a:spcPts val="18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600" b="0" i="0" u="none" strike="noStrike" cap="none">
                <a:solidFill>
                  <a:schemeClr val="dk1"/>
                </a:solidFill>
                <a:latin typeface="Arial"/>
                <a:ea typeface="Arial"/>
                <a:cs typeface="Arial"/>
                <a:sym typeface="Arial"/>
              </a:defRPr>
            </a:lvl1pPr>
            <a:lvl2pPr marL="0" marR="0" lvl="1" indent="0" algn="r" rtl="0">
              <a:spcBef>
                <a:spcPts val="0"/>
              </a:spcBef>
              <a:buNone/>
              <a:defRPr sz="1600" b="0" i="0" u="none" strike="noStrike" cap="none">
                <a:solidFill>
                  <a:schemeClr val="dk1"/>
                </a:solidFill>
                <a:latin typeface="Arial"/>
                <a:ea typeface="Arial"/>
                <a:cs typeface="Arial"/>
                <a:sym typeface="Arial"/>
              </a:defRPr>
            </a:lvl2pPr>
            <a:lvl3pPr marL="0" marR="0" lvl="2" indent="0" algn="r" rtl="0">
              <a:spcBef>
                <a:spcPts val="0"/>
              </a:spcBef>
              <a:buNone/>
              <a:defRPr sz="1600" b="0" i="0" u="none" strike="noStrike" cap="none">
                <a:solidFill>
                  <a:schemeClr val="dk1"/>
                </a:solidFill>
                <a:latin typeface="Arial"/>
                <a:ea typeface="Arial"/>
                <a:cs typeface="Arial"/>
                <a:sym typeface="Arial"/>
              </a:defRPr>
            </a:lvl3pPr>
            <a:lvl4pPr marL="0" marR="0" lvl="3" indent="0" algn="r" rtl="0">
              <a:spcBef>
                <a:spcPts val="0"/>
              </a:spcBef>
              <a:buNone/>
              <a:defRPr sz="1600" b="0" i="0" u="none" strike="noStrike" cap="none">
                <a:solidFill>
                  <a:schemeClr val="dk1"/>
                </a:solidFill>
                <a:latin typeface="Arial"/>
                <a:ea typeface="Arial"/>
                <a:cs typeface="Arial"/>
                <a:sym typeface="Arial"/>
              </a:defRPr>
            </a:lvl4pPr>
            <a:lvl5pPr marL="0" marR="0" lvl="4" indent="0" algn="r" rtl="0">
              <a:spcBef>
                <a:spcPts val="0"/>
              </a:spcBef>
              <a:buNone/>
              <a:defRPr sz="1600" b="0" i="0" u="none" strike="noStrike" cap="none">
                <a:solidFill>
                  <a:schemeClr val="dk1"/>
                </a:solidFill>
                <a:latin typeface="Arial"/>
                <a:ea typeface="Arial"/>
                <a:cs typeface="Arial"/>
                <a:sym typeface="Arial"/>
              </a:defRPr>
            </a:lvl5pPr>
            <a:lvl6pPr marL="0" marR="0" lvl="5" indent="0" algn="r" rtl="0">
              <a:spcBef>
                <a:spcPts val="0"/>
              </a:spcBef>
              <a:buNone/>
              <a:defRPr sz="1600" b="0" i="0" u="none" strike="noStrike" cap="none">
                <a:solidFill>
                  <a:schemeClr val="dk1"/>
                </a:solidFill>
                <a:latin typeface="Arial"/>
                <a:ea typeface="Arial"/>
                <a:cs typeface="Arial"/>
                <a:sym typeface="Arial"/>
              </a:defRPr>
            </a:lvl6pPr>
            <a:lvl7pPr marL="0" marR="0" lvl="6" indent="0" algn="r" rtl="0">
              <a:spcBef>
                <a:spcPts val="0"/>
              </a:spcBef>
              <a:buNone/>
              <a:defRPr sz="1600" b="0" i="0" u="none" strike="noStrike" cap="none">
                <a:solidFill>
                  <a:schemeClr val="dk1"/>
                </a:solidFill>
                <a:latin typeface="Arial"/>
                <a:ea typeface="Arial"/>
                <a:cs typeface="Arial"/>
                <a:sym typeface="Arial"/>
              </a:defRPr>
            </a:lvl7pPr>
            <a:lvl8pPr marL="0" marR="0" lvl="7" indent="0" algn="r" rtl="0">
              <a:spcBef>
                <a:spcPts val="0"/>
              </a:spcBef>
              <a:buNone/>
              <a:defRPr sz="1600" b="0" i="0" u="none" strike="noStrike" cap="none">
                <a:solidFill>
                  <a:schemeClr val="dk1"/>
                </a:solidFill>
                <a:latin typeface="Arial"/>
                <a:ea typeface="Arial"/>
                <a:cs typeface="Arial"/>
                <a:sym typeface="Arial"/>
              </a:defRPr>
            </a:lvl8pPr>
            <a:lvl9pPr marL="0" marR="0" lvl="8" indent="0" algn="r" rtl="0">
              <a:spcBef>
                <a:spcPts val="0"/>
              </a:spcBef>
              <a:buNone/>
              <a:defRPr sz="1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0"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guide id="3" pos="244">
          <p15:clr>
            <a:srgbClr val="F26B43"/>
          </p15:clr>
        </p15:guide>
        <p15:guide id="4" orient="horz" pos="907">
          <p15:clr>
            <a:srgbClr val="F26B43"/>
          </p15:clr>
        </p15:guide>
        <p15:guide id="5" orient="horz" pos="14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2" name="Title 1">
            <a:extLst>
              <a:ext uri="{FF2B5EF4-FFF2-40B4-BE49-F238E27FC236}">
                <a16:creationId xmlns:a16="http://schemas.microsoft.com/office/drawing/2014/main" id="{C54D6A2E-DA5E-4885-2A06-9B464CB053B4}"/>
              </a:ext>
            </a:extLst>
          </p:cNvPr>
          <p:cNvSpPr txBox="1">
            <a:spLocks/>
          </p:cNvSpPr>
          <p:nvPr/>
        </p:nvSpPr>
        <p:spPr>
          <a:xfrm>
            <a:off x="5024646" y="2014417"/>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GB" sz="4500"/>
              <a:t>Renewable energy</a:t>
            </a:r>
            <a:endParaRPr lang="en-NZ" sz="4500"/>
          </a:p>
          <a:p>
            <a:pPr>
              <a:lnSpc>
                <a:spcPct val="100000"/>
              </a:lnSpc>
              <a:spcBef>
                <a:spcPts val="0"/>
              </a:spcBef>
            </a:pPr>
            <a:r>
              <a:rPr lang="en-GB" sz="2500" b="0"/>
              <a:t>1. Sources, advantages </a:t>
            </a:r>
            <a:br>
              <a:rPr lang="en-GB" sz="2500" b="0"/>
            </a:br>
            <a:r>
              <a:rPr lang="en-GB" sz="2500" b="0"/>
              <a:t>and disadvantages of </a:t>
            </a:r>
            <a:br>
              <a:rPr lang="en-GB" sz="2500" b="0"/>
            </a:br>
            <a:r>
              <a:rPr lang="en-GB" sz="2500" b="0"/>
              <a:t>renewable energy</a:t>
            </a:r>
            <a:endParaRPr lang="en-NZ" sz="25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5A1E15D-C95B-1F63-9C64-83FF4A139700}"/>
              </a:ext>
            </a:extLst>
          </p:cNvPr>
          <p:cNvGraphicFramePr>
            <a:graphicFrameLocks noGrp="1"/>
          </p:cNvGraphicFramePr>
          <p:nvPr>
            <p:extLst>
              <p:ext uri="{D42A27DB-BD31-4B8C-83A1-F6EECF244321}">
                <p14:modId xmlns:p14="http://schemas.microsoft.com/office/powerpoint/2010/main" val="2960375593"/>
              </p:ext>
            </p:extLst>
          </p:nvPr>
        </p:nvGraphicFramePr>
        <p:xfrm>
          <a:off x="554141" y="3640157"/>
          <a:ext cx="8778545" cy="3612167"/>
        </p:xfrm>
        <a:graphic>
          <a:graphicData uri="http://schemas.openxmlformats.org/drawingml/2006/table">
            <a:tbl>
              <a:tblPr firstRow="1" bandRow="1">
                <a:tableStyleId>{2D5ABB26-0587-4C30-8999-92F81FD0307C}</a:tableStyleId>
              </a:tblPr>
              <a:tblGrid>
                <a:gridCol w="1931842">
                  <a:extLst>
                    <a:ext uri="{9D8B030D-6E8A-4147-A177-3AD203B41FA5}">
                      <a16:colId xmlns:a16="http://schemas.microsoft.com/office/drawing/2014/main" val="3534670236"/>
                    </a:ext>
                  </a:extLst>
                </a:gridCol>
                <a:gridCol w="6846703">
                  <a:extLst>
                    <a:ext uri="{9D8B030D-6E8A-4147-A177-3AD203B41FA5}">
                      <a16:colId xmlns:a16="http://schemas.microsoft.com/office/drawing/2014/main" val="2276920172"/>
                    </a:ext>
                  </a:extLst>
                </a:gridCol>
              </a:tblGrid>
              <a:tr h="559287">
                <a:tc>
                  <a:txBody>
                    <a:bodyPr/>
                    <a:lstStyle/>
                    <a:p>
                      <a:r>
                        <a:rPr lang="en-US" sz="1800" b="1" dirty="0">
                          <a:latin typeface="Arial" panose="020B0604020202020204" pitchFamily="34" charset="0"/>
                          <a:cs typeface="Arial" panose="020B0604020202020204" pitchFamily="34" charset="0"/>
                        </a:rPr>
                        <a:t> </a:t>
                      </a:r>
                    </a:p>
                  </a:txBody>
                  <a:tcPr marL="137160" marR="137160" marT="137160" marB="137160">
                    <a:lnL w="12700" cap="flat" cmpd="sng" algn="ctr">
                      <a:solidFill>
                        <a:srgbClr val="ECECE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ECECED"/>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lvl="0" indent="0" algn="l" rtl="0">
                        <a:lnSpc>
                          <a:spcPct val="115000"/>
                        </a:lnSpc>
                        <a:spcBef>
                          <a:spcPts val="1200"/>
                        </a:spcBef>
                        <a:spcAft>
                          <a:spcPts val="1200"/>
                        </a:spcAft>
                        <a:buNone/>
                      </a:pPr>
                      <a:r>
                        <a:rPr lang="en-US" sz="1800" b="1" dirty="0">
                          <a:latin typeface="Arial" panose="020B0604020202020204" pitchFamily="34" charset="0"/>
                          <a:cs typeface="Arial" panose="020B0604020202020204" pitchFamily="34" charset="0"/>
                        </a:rPr>
                        <a:t>Nuclear</a:t>
                      </a:r>
                      <a:endParaRPr lang="en-GB" sz="1800" dirty="0">
                        <a:solidFill>
                          <a:srgbClr val="231F20"/>
                        </a:solidFill>
                        <a:latin typeface="Arial" panose="020B0604020202020204" pitchFamily="34" charset="0"/>
                        <a:cs typeface="Arial" panose="020B0604020202020204" pitchFamily="34"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65532183"/>
                  </a:ext>
                </a:extLst>
              </a:tr>
              <a:tr h="1502170">
                <a:tc>
                  <a:txBody>
                    <a:bodyPr/>
                    <a:lstStyle/>
                    <a:p>
                      <a:r>
                        <a:rPr lang="en-US" sz="1800" b="1" dirty="0">
                          <a:latin typeface="Arial" panose="020B0604020202020204" pitchFamily="34" charset="0"/>
                          <a:cs typeface="Arial" panose="020B0604020202020204" pitchFamily="34" charset="0"/>
                        </a:rPr>
                        <a:t>Advantages</a:t>
                      </a:r>
                    </a:p>
                  </a:txBody>
                  <a:tcPr marL="137160" marR="137160" marT="137160" marB="137160">
                    <a:lnL w="12700" cap="flat" cmpd="sng" algn="ctr">
                      <a:solidFill>
                        <a:srgbClr val="ECECE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600"/>
                        </a:spcAft>
                        <a:buClr>
                          <a:srgbClr val="000000"/>
                        </a:buClr>
                        <a:buSzTx/>
                        <a:buFont typeface="Arial"/>
                        <a:buNone/>
                        <a:tabLst/>
                        <a:defRPr/>
                      </a:pPr>
                      <a:r>
                        <a:rPr lang="en-GB" sz="1800" dirty="0">
                          <a:solidFill>
                            <a:srgbClr val="231F20"/>
                          </a:solidFill>
                          <a:latin typeface="Arial" panose="020B0604020202020204" pitchFamily="34" charset="0"/>
                          <a:cs typeface="Arial" panose="020B0604020202020204" pitchFamily="34" charset="0"/>
                        </a:rPr>
                        <a:t>No carbon emissions during operation.</a:t>
                      </a:r>
                    </a:p>
                    <a:p>
                      <a:pPr marL="0" lvl="0" indent="0" algn="l" rtl="0">
                        <a:lnSpc>
                          <a:spcPct val="115000"/>
                        </a:lnSpc>
                        <a:spcBef>
                          <a:spcPts val="0"/>
                        </a:spcBef>
                        <a:spcAft>
                          <a:spcPts val="600"/>
                        </a:spcAft>
                        <a:buNone/>
                      </a:pPr>
                      <a:r>
                        <a:rPr lang="en-GB" sz="1800" dirty="0">
                          <a:solidFill>
                            <a:srgbClr val="231F20"/>
                          </a:solidFill>
                          <a:latin typeface="Arial" panose="020B0604020202020204" pitchFamily="34" charset="0"/>
                          <a:cs typeface="Arial" panose="020B0604020202020204" pitchFamily="34" charset="0"/>
                        </a:rPr>
                        <a:t>Enormous amounts of energy from uranium fuel.</a:t>
                      </a:r>
                    </a:p>
                    <a:p>
                      <a:pPr marL="0" lvl="0" indent="0" algn="l" rtl="0">
                        <a:lnSpc>
                          <a:spcPct val="115000"/>
                        </a:lnSpc>
                        <a:spcBef>
                          <a:spcPts val="0"/>
                        </a:spcBef>
                        <a:spcAft>
                          <a:spcPts val="0"/>
                        </a:spcAft>
                        <a:buNone/>
                      </a:pPr>
                      <a:r>
                        <a:rPr lang="en-GB" sz="1800" dirty="0">
                          <a:solidFill>
                            <a:srgbClr val="231F20"/>
                          </a:solidFill>
                          <a:latin typeface="Arial" panose="020B0604020202020204" pitchFamily="34" charset="0"/>
                          <a:cs typeface="Arial" panose="020B0604020202020204" pitchFamily="34" charset="0"/>
                        </a:rPr>
                        <a:t>Uranium supplies are predicted to last well over 200 years.</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rgbClr val="ECECE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113537"/>
                  </a:ext>
                </a:extLst>
              </a:tr>
              <a:tr h="1547006">
                <a:tc>
                  <a:txBody>
                    <a:bodyPr/>
                    <a:lstStyle/>
                    <a:p>
                      <a:r>
                        <a:rPr lang="en-US" sz="1800" b="1" dirty="0">
                          <a:latin typeface="Arial" panose="020B0604020202020204" pitchFamily="34" charset="0"/>
                          <a:cs typeface="Arial" panose="020B0604020202020204" pitchFamily="34" charset="0"/>
                        </a:rPr>
                        <a:t>Disadvantages</a:t>
                      </a:r>
                    </a:p>
                  </a:txBody>
                  <a:tcPr marL="137160" marR="137160" marT="137160" marB="137160">
                    <a:lnL w="12700" cap="flat" cmpd="sng" algn="ctr">
                      <a:solidFill>
                        <a:srgbClr val="ECECE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CECED"/>
                      </a:solidFill>
                      <a:prstDash val="solid"/>
                      <a:round/>
                      <a:headEnd type="none" w="med" len="med"/>
                      <a:tailEnd type="none" w="med" len="med"/>
                    </a:lnB>
                  </a:tcPr>
                </a:tc>
                <a:tc>
                  <a:txBody>
                    <a:bodyPr/>
                    <a:lstStyle/>
                    <a:p>
                      <a:pPr marL="0" lvl="0" indent="0" algn="l" rtl="0">
                        <a:lnSpc>
                          <a:spcPct val="115000"/>
                        </a:lnSpc>
                        <a:spcBef>
                          <a:spcPts val="0"/>
                        </a:spcBef>
                        <a:spcAft>
                          <a:spcPts val="600"/>
                        </a:spcAft>
                        <a:buNone/>
                      </a:pPr>
                      <a:r>
                        <a:rPr lang="en-GB" sz="1800" dirty="0">
                          <a:solidFill>
                            <a:srgbClr val="231F20"/>
                          </a:solidFill>
                          <a:latin typeface="Arial" panose="020B0604020202020204" pitchFamily="34" charset="0"/>
                          <a:cs typeface="Arial" panose="020B0604020202020204" pitchFamily="34" charset="0"/>
                        </a:rPr>
                        <a:t>Hazardous, long-lasting nuclear waste.</a:t>
                      </a:r>
                    </a:p>
                    <a:p>
                      <a:pPr marL="0" lvl="0" indent="0" algn="l" rtl="0">
                        <a:lnSpc>
                          <a:spcPct val="115000"/>
                        </a:lnSpc>
                        <a:spcBef>
                          <a:spcPts val="0"/>
                        </a:spcBef>
                        <a:spcAft>
                          <a:spcPts val="600"/>
                        </a:spcAft>
                        <a:buNone/>
                      </a:pPr>
                      <a:r>
                        <a:rPr lang="en-GB" sz="1800" dirty="0">
                          <a:solidFill>
                            <a:srgbClr val="231F20"/>
                          </a:solidFill>
                          <a:latin typeface="Arial" panose="020B0604020202020204" pitchFamily="34" charset="0"/>
                          <a:cs typeface="Arial" panose="020B0604020202020204" pitchFamily="34" charset="0"/>
                        </a:rPr>
                        <a:t>Very expensive and slow to build.</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GB" sz="1800" dirty="0">
                          <a:solidFill>
                            <a:srgbClr val="231F20"/>
                          </a:solidFill>
                          <a:latin typeface="Arial" panose="020B0604020202020204" pitchFamily="34" charset="0"/>
                          <a:cs typeface="Arial" panose="020B0604020202020204" pitchFamily="34" charset="0"/>
                        </a:rPr>
                        <a:t>Very expensive and slow to decommission.</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rgbClr val="ECECE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CECED"/>
                      </a:solidFill>
                      <a:prstDash val="solid"/>
                      <a:round/>
                      <a:headEnd type="none" w="med" len="med"/>
                      <a:tailEnd type="none" w="med" len="med"/>
                    </a:lnB>
                  </a:tcPr>
                </a:tc>
                <a:extLst>
                  <a:ext uri="{0D108BD9-81ED-4DB2-BD59-A6C34878D82A}">
                    <a16:rowId xmlns:a16="http://schemas.microsoft.com/office/drawing/2014/main" val="4143104938"/>
                  </a:ext>
                </a:extLst>
              </a:tr>
            </a:tbl>
          </a:graphicData>
        </a:graphic>
      </p:graphicFrame>
      <p:sp>
        <p:nvSpPr>
          <p:cNvPr id="13" name="Google Shape;698;p10">
            <a:extLst>
              <a:ext uri="{FF2B5EF4-FFF2-40B4-BE49-F238E27FC236}">
                <a16:creationId xmlns:a16="http://schemas.microsoft.com/office/drawing/2014/main" id="{213601E2-C637-B074-4878-B657DB12C419}"/>
              </a:ext>
            </a:extLst>
          </p:cNvPr>
          <p:cNvSpPr txBox="1"/>
          <p:nvPr/>
        </p:nvSpPr>
        <p:spPr>
          <a:xfrm>
            <a:off x="554141" y="3639760"/>
            <a:ext cx="8778545" cy="3631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3350" lvl="0" algn="l" rtl="0">
              <a:lnSpc>
                <a:spcPct val="115000"/>
              </a:lnSpc>
              <a:spcBef>
                <a:spcPts val="0"/>
              </a:spcBef>
              <a:spcAft>
                <a:spcPts val="0"/>
              </a:spcAft>
              <a:buClr>
                <a:schemeClr val="dk2"/>
              </a:buClr>
              <a:buSzPts val="1500"/>
            </a:pPr>
            <a:endParaRPr lang="en-GB" sz="1800" dirty="0">
              <a:solidFill>
                <a:schemeClr val="tx1"/>
              </a:solidFill>
            </a:endParaRPr>
          </a:p>
        </p:txBody>
      </p:sp>
      <p:sp>
        <p:nvSpPr>
          <p:cNvPr id="2" name="Title 1">
            <a:extLst>
              <a:ext uri="{FF2B5EF4-FFF2-40B4-BE49-F238E27FC236}">
                <a16:creationId xmlns:a16="http://schemas.microsoft.com/office/drawing/2014/main" id="{28DB5EEA-BAEB-1D8F-0ABB-110DE8DB4465}"/>
              </a:ext>
            </a:extLst>
          </p:cNvPr>
          <p:cNvSpPr>
            <a:spLocks noGrp="1"/>
          </p:cNvSpPr>
          <p:nvPr>
            <p:ph type="title"/>
          </p:nvPr>
        </p:nvSpPr>
        <p:spPr>
          <a:xfrm>
            <a:off x="411858" y="1445908"/>
            <a:ext cx="14022170" cy="1343787"/>
          </a:xfrm>
        </p:spPr>
        <p:txBody>
          <a:bodyPr/>
          <a:lstStyle/>
          <a:p>
            <a:r>
              <a:rPr lang="en"/>
              <a:t>Renewables and nuclear energy</a:t>
            </a:r>
            <a:endParaRPr lang="en-US"/>
          </a:p>
        </p:txBody>
      </p:sp>
      <p:sp>
        <p:nvSpPr>
          <p:cNvPr id="8" name="Google Shape;827;p15">
            <a:extLst>
              <a:ext uri="{FF2B5EF4-FFF2-40B4-BE49-F238E27FC236}">
                <a16:creationId xmlns:a16="http://schemas.microsoft.com/office/drawing/2014/main" id="{1DB6AC52-AE13-BD4D-62DE-3877C2438B7F}"/>
              </a:ext>
            </a:extLst>
          </p:cNvPr>
          <p:cNvSpPr txBox="1">
            <a:spLocks/>
          </p:cNvSpPr>
          <p:nvPr/>
        </p:nvSpPr>
        <p:spPr>
          <a:xfrm>
            <a:off x="411858" y="2245077"/>
            <a:ext cx="14626756" cy="86344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95000"/>
              </a:lnSpc>
              <a:spcBef>
                <a:spcPts val="0"/>
              </a:spcBef>
              <a:spcAft>
                <a:spcPts val="0"/>
              </a:spcAft>
              <a:buNone/>
            </a:pPr>
            <a:r>
              <a:rPr lang="en-GB" sz="1800" dirty="0"/>
              <a:t>Nuclear energy is non-renewable but is often considered alongside renewable energy.</a:t>
            </a:r>
          </a:p>
          <a:p>
            <a:pPr marL="0" lvl="0" indent="0" algn="l" rtl="0">
              <a:lnSpc>
                <a:spcPct val="95000"/>
              </a:lnSpc>
              <a:spcBef>
                <a:spcPts val="1200"/>
              </a:spcBef>
              <a:spcAft>
                <a:spcPts val="0"/>
              </a:spcAft>
              <a:buNone/>
            </a:pPr>
            <a:r>
              <a:rPr lang="en-GB" sz="1800" dirty="0"/>
              <a:t>The heat from fission reactions is used as a replacement for the combustion of fossil fuels.</a:t>
            </a:r>
          </a:p>
          <a:p>
            <a:pPr marL="0" indent="0">
              <a:lnSpc>
                <a:spcPct val="95000"/>
              </a:lnSpc>
              <a:spcBef>
                <a:spcPts val="1200"/>
              </a:spcBef>
            </a:pPr>
            <a:r>
              <a:rPr lang="en-GB" sz="1800" dirty="0"/>
              <a:t>Nuclear energy can offer significant advantages – but also significant disadvantages:</a:t>
            </a:r>
          </a:p>
        </p:txBody>
      </p:sp>
      <p:sp>
        <p:nvSpPr>
          <p:cNvPr id="9" name="Google Shape;698;p10">
            <a:extLst>
              <a:ext uri="{FF2B5EF4-FFF2-40B4-BE49-F238E27FC236}">
                <a16:creationId xmlns:a16="http://schemas.microsoft.com/office/drawing/2014/main" id="{19758401-8BB4-50F8-4264-89C2EFEBB9DA}"/>
              </a:ext>
            </a:extLst>
          </p:cNvPr>
          <p:cNvSpPr txBox="1"/>
          <p:nvPr/>
        </p:nvSpPr>
        <p:spPr>
          <a:xfrm>
            <a:off x="554141" y="7567443"/>
            <a:ext cx="8778545" cy="1251093"/>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3350">
              <a:lnSpc>
                <a:spcPct val="115000"/>
              </a:lnSpc>
              <a:buClr>
                <a:schemeClr val="dk2"/>
              </a:buClr>
              <a:buSzPts val="1500"/>
            </a:pPr>
            <a:r>
              <a:rPr lang="en-GB" sz="1800" dirty="0">
                <a:solidFill>
                  <a:schemeClr val="tx1"/>
                </a:solidFill>
              </a:rPr>
              <a:t>Decide whether you think nuclear energy should form part of a zero          </a:t>
            </a:r>
          </a:p>
          <a:p>
            <a:pPr marL="133350">
              <a:lnSpc>
                <a:spcPct val="115000"/>
              </a:lnSpc>
              <a:buClr>
                <a:schemeClr val="dk2"/>
              </a:buClr>
              <a:buSzPts val="1500"/>
            </a:pPr>
            <a:r>
              <a:rPr lang="en-GB" sz="1800" dirty="0">
                <a:solidFill>
                  <a:schemeClr val="tx1"/>
                </a:solidFill>
              </a:rPr>
              <a:t>carbon energy system in the future </a:t>
            </a:r>
            <a:r>
              <a:rPr lang="en-GB" sz="1800" dirty="0"/>
              <a:t>–</a:t>
            </a:r>
            <a:r>
              <a:rPr lang="en-GB" sz="1800" dirty="0">
                <a:solidFill>
                  <a:schemeClr val="tx1"/>
                </a:solidFill>
              </a:rPr>
              <a:t> be ready to justify your position.</a:t>
            </a:r>
          </a:p>
        </p:txBody>
      </p:sp>
      <p:sp>
        <p:nvSpPr>
          <p:cNvPr id="21" name="Google Shape;549;p3">
            <a:extLst>
              <a:ext uri="{FF2B5EF4-FFF2-40B4-BE49-F238E27FC236}">
                <a16:creationId xmlns:a16="http://schemas.microsoft.com/office/drawing/2014/main" id="{DED73A76-815D-7C2A-D12A-4718114281EA}"/>
              </a:ext>
            </a:extLst>
          </p:cNvPr>
          <p:cNvSpPr txBox="1"/>
          <p:nvPr/>
        </p:nvSpPr>
        <p:spPr>
          <a:xfrm>
            <a:off x="9866812" y="681262"/>
            <a:ext cx="6025355" cy="558837"/>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sz="1600">
                <a:solidFill>
                  <a:schemeClr val="bg1"/>
                </a:solidFill>
              </a:rPr>
              <a:t>1. Sources, advantages and </a:t>
            </a:r>
            <a:br>
              <a:rPr lang="en-GB" sz="1600">
                <a:solidFill>
                  <a:schemeClr val="bg1"/>
                </a:solidFill>
              </a:rPr>
            </a:br>
            <a:r>
              <a:rPr lang="en-GB" sz="1600">
                <a:solidFill>
                  <a:schemeClr val="bg1"/>
                </a:solidFill>
              </a:rPr>
              <a:t>disadvantages of renewable energy</a:t>
            </a:r>
          </a:p>
        </p:txBody>
      </p:sp>
      <p:sp>
        <p:nvSpPr>
          <p:cNvPr id="22" name="Slide Number Placeholder 5">
            <a:extLst>
              <a:ext uri="{FF2B5EF4-FFF2-40B4-BE49-F238E27FC236}">
                <a16:creationId xmlns:a16="http://schemas.microsoft.com/office/drawing/2014/main" id="{05DFAAF9-54A3-C81F-B188-4D7582FF902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10</a:t>
            </a:fld>
            <a:endParaRPr lang="en-US" b="0">
              <a:solidFill>
                <a:schemeClr val="bg1"/>
              </a:solidFill>
            </a:endParaRPr>
          </a:p>
        </p:txBody>
      </p:sp>
      <p:pic>
        <p:nvPicPr>
          <p:cNvPr id="27" name="Picture 26">
            <a:extLst>
              <a:ext uri="{FF2B5EF4-FFF2-40B4-BE49-F238E27FC236}">
                <a16:creationId xmlns:a16="http://schemas.microsoft.com/office/drawing/2014/main" id="{EE04D728-F7CF-03B4-FE61-25951EC1D7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0122" y="7078493"/>
            <a:ext cx="972874" cy="977900"/>
          </a:xfrm>
          <a:prstGeom prst="rect">
            <a:avLst/>
          </a:prstGeom>
        </p:spPr>
      </p:pic>
      <p:sp>
        <p:nvSpPr>
          <p:cNvPr id="14" name="Slide Number Placeholder 5">
            <a:extLst>
              <a:ext uri="{FF2B5EF4-FFF2-40B4-BE49-F238E27FC236}">
                <a16:creationId xmlns:a16="http://schemas.microsoft.com/office/drawing/2014/main" id="{5D8D8B74-13A4-A9CA-97BE-F4E2B10B7614}"/>
              </a:ext>
            </a:extLst>
          </p:cNvPr>
          <p:cNvSpPr txBox="1">
            <a:spLocks/>
          </p:cNvSpPr>
          <p:nvPr/>
        </p:nvSpPr>
        <p:spPr>
          <a:xfrm>
            <a:off x="15442825" y="86411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10</a:t>
            </a:fld>
            <a:endParaRPr lang="en-US" b="0"/>
          </a:p>
        </p:txBody>
      </p:sp>
    </p:spTree>
    <p:extLst>
      <p:ext uri="{BB962C8B-B14F-4D97-AF65-F5344CB8AC3E}">
        <p14:creationId xmlns:p14="http://schemas.microsoft.com/office/powerpoint/2010/main" val="2530582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dirty="0"/>
              <a:t>How could we become a renewable UK?</a:t>
            </a:r>
            <a:endParaRPr lang="en-US" dirty="0"/>
          </a:p>
        </p:txBody>
      </p:sp>
      <p:sp>
        <p:nvSpPr>
          <p:cNvPr id="4" name="Google Shape;827;p15">
            <a:extLst>
              <a:ext uri="{FF2B5EF4-FFF2-40B4-BE49-F238E27FC236}">
                <a16:creationId xmlns:a16="http://schemas.microsoft.com/office/drawing/2014/main" id="{F911AE00-4037-4A3E-3EE9-2AEACFCADA08}"/>
              </a:ext>
            </a:extLst>
          </p:cNvPr>
          <p:cNvSpPr txBox="1">
            <a:spLocks/>
          </p:cNvSpPr>
          <p:nvPr/>
        </p:nvSpPr>
        <p:spPr>
          <a:xfrm>
            <a:off x="411859" y="2236482"/>
            <a:ext cx="8019219" cy="174407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r>
              <a:rPr lang="en-GB" sz="2000" dirty="0"/>
              <a:t>The UK offers many possibilities for harnessing renewable energy, but these are not evenly distributed.</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t>Public opinion can also play a role in how renewable energy sources can be used.</a:t>
            </a:r>
          </a:p>
        </p:txBody>
      </p:sp>
      <p:sp>
        <p:nvSpPr>
          <p:cNvPr id="7" name="Google Shape;698;p10">
            <a:extLst>
              <a:ext uri="{FF2B5EF4-FFF2-40B4-BE49-F238E27FC236}">
                <a16:creationId xmlns:a16="http://schemas.microsoft.com/office/drawing/2014/main" id="{CB9579A6-C647-5A99-A4F3-238EB75DEDD9}"/>
              </a:ext>
            </a:extLst>
          </p:cNvPr>
          <p:cNvSpPr txBox="1"/>
          <p:nvPr/>
        </p:nvSpPr>
        <p:spPr>
          <a:xfrm>
            <a:off x="553593" y="4432810"/>
            <a:ext cx="8158734" cy="326528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482600" lvl="0" indent="-342900" algn="l" rtl="0">
              <a:spcBef>
                <a:spcPts val="0"/>
              </a:spcBef>
              <a:spcAft>
                <a:spcPts val="0"/>
              </a:spcAft>
              <a:buSzPts val="1400"/>
              <a:buFont typeface="Arial" panose="020B0604020202020204" pitchFamily="34" charset="0"/>
              <a:buChar char="•"/>
            </a:pPr>
            <a:r>
              <a:rPr lang="en-GB" sz="2000" dirty="0"/>
              <a:t>Consider how different forms of renewable energy </a:t>
            </a:r>
            <a:br>
              <a:rPr lang="en-GB" sz="2000" dirty="0"/>
            </a:br>
            <a:r>
              <a:rPr lang="en-GB" sz="2000" dirty="0"/>
              <a:t>could each contribute to a UK that is 100% powered </a:t>
            </a:r>
            <a:br>
              <a:rPr lang="en-GB" sz="2000" dirty="0"/>
            </a:br>
            <a:r>
              <a:rPr lang="en-GB" sz="2000" dirty="0"/>
              <a:t>by renewables.</a:t>
            </a:r>
            <a:br>
              <a:rPr lang="en-GB" sz="2000" dirty="0"/>
            </a:br>
            <a:endParaRPr lang="en-GB" sz="2000" dirty="0"/>
          </a:p>
          <a:p>
            <a:pPr marL="482600" lvl="0" indent="-342900" algn="l" rtl="0">
              <a:spcBef>
                <a:spcPts val="0"/>
              </a:spcBef>
              <a:spcAft>
                <a:spcPts val="0"/>
              </a:spcAft>
              <a:buSzPts val="1400"/>
              <a:buFont typeface="Arial" panose="020B0604020202020204" pitchFamily="34" charset="0"/>
              <a:buChar char="•"/>
            </a:pPr>
            <a:r>
              <a:rPr lang="en-GB" sz="2000" dirty="0"/>
              <a:t>Label the map with your ideas about how some or all forms could be more widely implemented across the UK.</a:t>
            </a:r>
            <a:br>
              <a:rPr lang="en-GB" sz="2000" dirty="0"/>
            </a:br>
            <a:endParaRPr lang="en-GB" sz="2000" dirty="0"/>
          </a:p>
          <a:p>
            <a:pPr marL="482600" lvl="0" indent="-342900" algn="l" rtl="0">
              <a:spcBef>
                <a:spcPts val="0"/>
              </a:spcBef>
              <a:spcAft>
                <a:spcPts val="0"/>
              </a:spcAft>
              <a:buSzPts val="1400"/>
              <a:buFont typeface="Arial" panose="020B0604020202020204" pitchFamily="34" charset="0"/>
              <a:buChar char="•"/>
            </a:pPr>
            <a:r>
              <a:rPr lang="en-GB" sz="2000" dirty="0"/>
              <a:t>Identify some challenges and how these might be overcome.</a:t>
            </a:r>
          </a:p>
        </p:txBody>
      </p:sp>
      <p:pic>
        <p:nvPicPr>
          <p:cNvPr id="9" name="Picture 8">
            <a:extLst>
              <a:ext uri="{FF2B5EF4-FFF2-40B4-BE49-F238E27FC236}">
                <a16:creationId xmlns:a16="http://schemas.microsoft.com/office/drawing/2014/main" id="{E6103E6B-5B4E-8DAF-EA1F-C4A805504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5494" y="3943860"/>
            <a:ext cx="1003300" cy="977900"/>
          </a:xfrm>
          <a:prstGeom prst="rect">
            <a:avLst/>
          </a:prstGeom>
        </p:spPr>
      </p:pic>
      <p:sp>
        <p:nvSpPr>
          <p:cNvPr id="12" name="Google Shape;549;p3">
            <a:extLst>
              <a:ext uri="{FF2B5EF4-FFF2-40B4-BE49-F238E27FC236}">
                <a16:creationId xmlns:a16="http://schemas.microsoft.com/office/drawing/2014/main" id="{4B2AAA56-CC1F-A494-22EA-F542B1B41683}"/>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pic>
        <p:nvPicPr>
          <p:cNvPr id="14" name="Picture 13">
            <a:extLst>
              <a:ext uri="{FF2B5EF4-FFF2-40B4-BE49-F238E27FC236}">
                <a16:creationId xmlns:a16="http://schemas.microsoft.com/office/drawing/2014/main" id="{3A869606-E151-DA9F-461C-087D9F40C2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3034" y="374028"/>
            <a:ext cx="1003300" cy="977900"/>
          </a:xfrm>
          <a:prstGeom prst="rect">
            <a:avLst/>
          </a:prstGeom>
        </p:spPr>
      </p:pic>
      <p:sp>
        <p:nvSpPr>
          <p:cNvPr id="16" name="Slide Number Placeholder 5">
            <a:extLst>
              <a:ext uri="{FF2B5EF4-FFF2-40B4-BE49-F238E27FC236}">
                <a16:creationId xmlns:a16="http://schemas.microsoft.com/office/drawing/2014/main" id="{4F7D8662-A275-5054-5F01-CEFFFC9A8E6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11</a:t>
            </a:fld>
            <a:endParaRPr lang="en-US" b="0"/>
          </a:p>
        </p:txBody>
      </p:sp>
      <p:pic>
        <p:nvPicPr>
          <p:cNvPr id="6" name="Picture 5">
            <a:extLst>
              <a:ext uri="{FF2B5EF4-FFF2-40B4-BE49-F238E27FC236}">
                <a16:creationId xmlns:a16="http://schemas.microsoft.com/office/drawing/2014/main" id="{DBF96B16-583A-94B5-573A-846BE49EEE8C}"/>
              </a:ext>
            </a:extLst>
          </p:cNvPr>
          <p:cNvPicPr>
            <a:picLocks noChangeAspect="1"/>
          </p:cNvPicPr>
          <p:nvPr/>
        </p:nvPicPr>
        <p:blipFill>
          <a:blip r:embed="rId5"/>
          <a:stretch>
            <a:fillRect/>
          </a:stretch>
        </p:blipFill>
        <p:spPr>
          <a:xfrm>
            <a:off x="10215747" y="2470771"/>
            <a:ext cx="3714149" cy="5227321"/>
          </a:xfrm>
          <a:prstGeom prst="rect">
            <a:avLst/>
          </a:prstGeom>
        </p:spPr>
      </p:pic>
    </p:spTree>
    <p:extLst>
      <p:ext uri="{BB962C8B-B14F-4D97-AF65-F5344CB8AC3E}">
        <p14:creationId xmlns:p14="http://schemas.microsoft.com/office/powerpoint/2010/main" val="349314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9B49A71-3BE1-C81F-B40F-D39B0018BA95}"/>
              </a:ext>
            </a:extLst>
          </p:cNvPr>
          <p:cNvPicPr>
            <a:picLocks noChangeAspect="1"/>
          </p:cNvPicPr>
          <p:nvPr/>
        </p:nvPicPr>
        <p:blipFill>
          <a:blip r:embed="rId3"/>
          <a:stretch>
            <a:fillRect/>
          </a:stretch>
        </p:blipFill>
        <p:spPr>
          <a:xfrm>
            <a:off x="6258720" y="3788163"/>
            <a:ext cx="3288999" cy="4628961"/>
          </a:xfrm>
          <a:prstGeom prst="rect">
            <a:avLst/>
          </a:prstGeom>
        </p:spPr>
      </p:pic>
      <p:sp>
        <p:nvSpPr>
          <p:cNvPr id="4" name="Google Shape;827;p15">
            <a:extLst>
              <a:ext uri="{FF2B5EF4-FFF2-40B4-BE49-F238E27FC236}">
                <a16:creationId xmlns:a16="http://schemas.microsoft.com/office/drawing/2014/main" id="{F911AE00-4037-4A3E-3EE9-2AEACFCADA08}"/>
              </a:ext>
            </a:extLst>
          </p:cNvPr>
          <p:cNvSpPr txBox="1">
            <a:spLocks/>
          </p:cNvSpPr>
          <p:nvPr/>
        </p:nvSpPr>
        <p:spPr>
          <a:xfrm>
            <a:off x="411859" y="2227550"/>
            <a:ext cx="9939727" cy="646545"/>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dirty="0"/>
              <a:t>The UK has some of the world’s best conditions for wind energy, and about half </a:t>
            </a:r>
            <a:br>
              <a:rPr lang="en-GB" sz="2000" dirty="0"/>
            </a:br>
            <a:r>
              <a:rPr lang="en-GB" sz="2000" dirty="0"/>
              <a:t>of Europe’s available tidal energy. Solar energy is most available in southern regions.</a:t>
            </a:r>
            <a:endParaRPr lang="en-GB" sz="2000" i="1" dirty="0"/>
          </a:p>
        </p:txBody>
      </p:sp>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dirty="0"/>
              <a:t>How could we become a renewable UK?</a:t>
            </a:r>
            <a:endParaRPr lang="en-US" dirty="0"/>
          </a:p>
        </p:txBody>
      </p:sp>
      <p:sp>
        <p:nvSpPr>
          <p:cNvPr id="5" name="TextBox 4">
            <a:extLst>
              <a:ext uri="{FF2B5EF4-FFF2-40B4-BE49-F238E27FC236}">
                <a16:creationId xmlns:a16="http://schemas.microsoft.com/office/drawing/2014/main" id="{4E6A8690-259B-4569-6AC4-7EB3E19F9304}"/>
              </a:ext>
            </a:extLst>
          </p:cNvPr>
          <p:cNvSpPr txBox="1"/>
          <p:nvPr/>
        </p:nvSpPr>
        <p:spPr>
          <a:xfrm>
            <a:off x="1631799" y="4180304"/>
            <a:ext cx="3313497" cy="1754326"/>
          </a:xfrm>
          <a:prstGeom prst="rect">
            <a:avLst/>
          </a:prstGeom>
          <a:noFill/>
        </p:spPr>
        <p:txBody>
          <a:bodyPr wrap="square">
            <a:spAutoFit/>
          </a:bodyPr>
          <a:lstStyle/>
          <a:p>
            <a:pPr marL="0" lvl="0" indent="0" algn="l" rtl="0">
              <a:spcBef>
                <a:spcPts val="0"/>
              </a:spcBef>
              <a:spcAft>
                <a:spcPts val="0"/>
              </a:spcAft>
              <a:buNone/>
            </a:pPr>
            <a:r>
              <a:rPr lang="en-GB" sz="1800" b="1"/>
              <a:t>Tidal energy </a:t>
            </a:r>
            <a:r>
              <a:rPr lang="en-GB" sz="1800"/>
              <a:t>is available along the west coast and where strong tides occur </a:t>
            </a:r>
            <a:br>
              <a:rPr lang="en-GB" sz="1800"/>
            </a:br>
            <a:r>
              <a:rPr lang="en-GB" sz="1800"/>
              <a:t>but needs to avoid damage </a:t>
            </a:r>
            <a:br>
              <a:rPr lang="en-GB" sz="1800"/>
            </a:br>
            <a:r>
              <a:rPr lang="en-GB" sz="1800"/>
              <a:t>to marine environments </a:t>
            </a:r>
            <a:br>
              <a:rPr lang="en-GB" sz="1800"/>
            </a:br>
            <a:r>
              <a:rPr lang="en-GB" sz="1800"/>
              <a:t>or shipping.</a:t>
            </a:r>
          </a:p>
        </p:txBody>
      </p:sp>
      <p:cxnSp>
        <p:nvCxnSpPr>
          <p:cNvPr id="8" name="Google Shape;117;p20">
            <a:extLst>
              <a:ext uri="{FF2B5EF4-FFF2-40B4-BE49-F238E27FC236}">
                <a16:creationId xmlns:a16="http://schemas.microsoft.com/office/drawing/2014/main" id="{4214B69F-D2CD-8A28-02B0-F077336AF848}"/>
              </a:ext>
            </a:extLst>
          </p:cNvPr>
          <p:cNvCxnSpPr>
            <a:cxnSpLocks/>
          </p:cNvCxnSpPr>
          <p:nvPr/>
        </p:nvCxnSpPr>
        <p:spPr>
          <a:xfrm>
            <a:off x="5022688" y="5156542"/>
            <a:ext cx="1994446" cy="2334216"/>
          </a:xfrm>
          <a:prstGeom prst="straightConnector1">
            <a:avLst/>
          </a:prstGeom>
          <a:noFill/>
          <a:ln w="25400" cap="flat" cmpd="sng">
            <a:solidFill>
              <a:srgbClr val="24CCD1"/>
            </a:solidFill>
            <a:prstDash val="lgDash"/>
            <a:round/>
            <a:headEnd type="none" w="med" len="med"/>
            <a:tailEnd type="triangle" w="lg" len="lg"/>
          </a:ln>
        </p:spPr>
      </p:cxnSp>
      <p:sp>
        <p:nvSpPr>
          <p:cNvPr id="14" name="Google Shape;211;p28">
            <a:extLst>
              <a:ext uri="{FF2B5EF4-FFF2-40B4-BE49-F238E27FC236}">
                <a16:creationId xmlns:a16="http://schemas.microsoft.com/office/drawing/2014/main" id="{81B92B0E-D8AC-4A31-B675-0CD9F91CC7A1}"/>
              </a:ext>
            </a:extLst>
          </p:cNvPr>
          <p:cNvSpPr txBox="1"/>
          <p:nvPr/>
        </p:nvSpPr>
        <p:spPr>
          <a:xfrm>
            <a:off x="10933318" y="4985539"/>
            <a:ext cx="3313497" cy="1292631"/>
          </a:xfrm>
          <a:prstGeom prst="rect">
            <a:avLst/>
          </a:prstGeom>
          <a:noFill/>
          <a:ln>
            <a:noFill/>
          </a:ln>
        </p:spPr>
        <p:txBody>
          <a:bodyPr spcFirstLastPara="1" wrap="square" lIns="91425" tIns="91425" rIns="91425" bIns="91425" anchor="t" anchorCtr="0">
            <a:spAutoFit/>
          </a:bodyPr>
          <a:lstStyle/>
          <a:p>
            <a:pPr algn="r"/>
            <a:r>
              <a:rPr lang="en" sz="1800" b="1"/>
              <a:t>Solar generation </a:t>
            </a:r>
            <a:r>
              <a:rPr lang="en" sz="1800"/>
              <a:t>– mainly in the south and west, but needs to work alongside farming and food security.</a:t>
            </a:r>
            <a:endParaRPr sz="1800"/>
          </a:p>
        </p:txBody>
      </p:sp>
      <p:sp>
        <p:nvSpPr>
          <p:cNvPr id="15" name="Google Shape;212;p28">
            <a:extLst>
              <a:ext uri="{FF2B5EF4-FFF2-40B4-BE49-F238E27FC236}">
                <a16:creationId xmlns:a16="http://schemas.microsoft.com/office/drawing/2014/main" id="{1A41AD2E-C70D-A1F1-B15E-6F7AB3C87362}"/>
              </a:ext>
            </a:extLst>
          </p:cNvPr>
          <p:cNvSpPr txBox="1"/>
          <p:nvPr/>
        </p:nvSpPr>
        <p:spPr>
          <a:xfrm>
            <a:off x="10850128" y="3077137"/>
            <a:ext cx="3313497" cy="156963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t>Offshore wind </a:t>
            </a:r>
            <a:r>
              <a:rPr lang="en" sz="1800"/>
              <a:t>around the coast and in the North Sea, but needs expensive maintenance and connection to the mainland.</a:t>
            </a:r>
            <a:endParaRPr sz="1800"/>
          </a:p>
        </p:txBody>
      </p:sp>
      <p:sp>
        <p:nvSpPr>
          <p:cNvPr id="16" name="Google Shape;213;p28">
            <a:extLst>
              <a:ext uri="{FF2B5EF4-FFF2-40B4-BE49-F238E27FC236}">
                <a16:creationId xmlns:a16="http://schemas.microsoft.com/office/drawing/2014/main" id="{E10575F7-7DC3-81B7-5BBD-1993CE38843C}"/>
              </a:ext>
            </a:extLst>
          </p:cNvPr>
          <p:cNvSpPr txBox="1"/>
          <p:nvPr/>
        </p:nvSpPr>
        <p:spPr>
          <a:xfrm>
            <a:off x="1653527" y="6428033"/>
            <a:ext cx="3313497" cy="1292631"/>
          </a:xfrm>
          <a:prstGeom prst="rect">
            <a:avLst/>
          </a:prstGeom>
          <a:noFill/>
          <a:ln>
            <a:noFill/>
          </a:ln>
        </p:spPr>
        <p:txBody>
          <a:bodyPr spcFirstLastPara="1" wrap="square" lIns="91425" tIns="91425" rIns="91425" bIns="91425" anchor="t" anchorCtr="0">
            <a:spAutoFit/>
          </a:bodyPr>
          <a:lstStyle/>
          <a:p>
            <a:r>
              <a:rPr lang="en" sz="1800"/>
              <a:t>Existing</a:t>
            </a:r>
            <a:r>
              <a:rPr lang="en" sz="1800" b="1"/>
              <a:t> hydro </a:t>
            </a:r>
            <a:r>
              <a:rPr lang="en" sz="1800"/>
              <a:t>in </a:t>
            </a:r>
            <a:br>
              <a:rPr lang="en" sz="1800"/>
            </a:br>
            <a:r>
              <a:rPr lang="en" sz="1800"/>
              <a:t>mountainous regions – </a:t>
            </a:r>
            <a:br>
              <a:rPr lang="en" sz="1800"/>
            </a:br>
            <a:r>
              <a:rPr lang="en" sz="1800"/>
              <a:t>new forms of energy storage </a:t>
            </a:r>
            <a:br>
              <a:rPr lang="en" sz="1800"/>
            </a:br>
            <a:r>
              <a:rPr lang="en" sz="1800"/>
              <a:t>may be cheaper to build.</a:t>
            </a:r>
            <a:endParaRPr sz="1800"/>
          </a:p>
        </p:txBody>
      </p:sp>
      <p:sp>
        <p:nvSpPr>
          <p:cNvPr id="17" name="Google Shape;214;p28">
            <a:extLst>
              <a:ext uri="{FF2B5EF4-FFF2-40B4-BE49-F238E27FC236}">
                <a16:creationId xmlns:a16="http://schemas.microsoft.com/office/drawing/2014/main" id="{753A002D-EEDE-5488-11A7-7EFA35D2A25F}"/>
              </a:ext>
            </a:extLst>
          </p:cNvPr>
          <p:cNvSpPr txBox="1"/>
          <p:nvPr/>
        </p:nvSpPr>
        <p:spPr>
          <a:xfrm>
            <a:off x="10933318" y="6703160"/>
            <a:ext cx="3313497" cy="101563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t>Onshore wind </a:t>
            </a:r>
            <a:r>
              <a:rPr lang="en" sz="1800"/>
              <a:t>in hilly and coastal areas, but needs to overcome visual objections.</a:t>
            </a:r>
            <a:endParaRPr sz="1800"/>
          </a:p>
        </p:txBody>
      </p:sp>
      <p:cxnSp>
        <p:nvCxnSpPr>
          <p:cNvPr id="19" name="Google Shape;117;p20">
            <a:extLst>
              <a:ext uri="{FF2B5EF4-FFF2-40B4-BE49-F238E27FC236}">
                <a16:creationId xmlns:a16="http://schemas.microsoft.com/office/drawing/2014/main" id="{759E499F-BE7A-FCD5-8684-FAE76B1CF57E}"/>
              </a:ext>
            </a:extLst>
          </p:cNvPr>
          <p:cNvCxnSpPr>
            <a:cxnSpLocks/>
          </p:cNvCxnSpPr>
          <p:nvPr/>
        </p:nvCxnSpPr>
        <p:spPr>
          <a:xfrm>
            <a:off x="5047256" y="5156542"/>
            <a:ext cx="1396407" cy="0"/>
          </a:xfrm>
          <a:prstGeom prst="straightConnector1">
            <a:avLst/>
          </a:prstGeom>
          <a:noFill/>
          <a:ln w="25400" cap="flat" cmpd="sng">
            <a:solidFill>
              <a:srgbClr val="24CCD1"/>
            </a:solidFill>
            <a:prstDash val="lgDash"/>
            <a:round/>
            <a:headEnd type="none" w="med" len="med"/>
            <a:tailEnd type="triangle" w="lg" len="lg"/>
          </a:ln>
        </p:spPr>
      </p:cxnSp>
      <p:cxnSp>
        <p:nvCxnSpPr>
          <p:cNvPr id="26" name="Google Shape;117;p20">
            <a:extLst>
              <a:ext uri="{FF2B5EF4-FFF2-40B4-BE49-F238E27FC236}">
                <a16:creationId xmlns:a16="http://schemas.microsoft.com/office/drawing/2014/main" id="{65C7CEE5-8AC4-70CD-583D-2A24227D52BC}"/>
              </a:ext>
            </a:extLst>
          </p:cNvPr>
          <p:cNvCxnSpPr>
            <a:cxnSpLocks/>
            <a:stCxn id="16" idx="3"/>
          </p:cNvCxnSpPr>
          <p:nvPr/>
        </p:nvCxnSpPr>
        <p:spPr>
          <a:xfrm flipV="1">
            <a:off x="4967024" y="6983425"/>
            <a:ext cx="2530213" cy="90924"/>
          </a:xfrm>
          <a:prstGeom prst="straightConnector1">
            <a:avLst/>
          </a:prstGeom>
          <a:noFill/>
          <a:ln w="25400" cap="flat" cmpd="sng">
            <a:solidFill>
              <a:srgbClr val="22166B"/>
            </a:solidFill>
            <a:prstDash val="lgDash"/>
            <a:round/>
            <a:headEnd type="none" w="med" len="med"/>
            <a:tailEnd type="triangle" w="lg" len="lg"/>
          </a:ln>
        </p:spPr>
      </p:cxnSp>
      <p:cxnSp>
        <p:nvCxnSpPr>
          <p:cNvPr id="34" name="Google Shape;117;p20">
            <a:extLst>
              <a:ext uri="{FF2B5EF4-FFF2-40B4-BE49-F238E27FC236}">
                <a16:creationId xmlns:a16="http://schemas.microsoft.com/office/drawing/2014/main" id="{52AEB543-E8F8-B0BB-09D1-B6F6AC434BCD}"/>
              </a:ext>
            </a:extLst>
          </p:cNvPr>
          <p:cNvCxnSpPr>
            <a:cxnSpLocks/>
            <a:stCxn id="14" idx="1"/>
          </p:cNvCxnSpPr>
          <p:nvPr/>
        </p:nvCxnSpPr>
        <p:spPr>
          <a:xfrm flipH="1">
            <a:off x="8651140" y="5631855"/>
            <a:ext cx="2282178" cy="1981416"/>
          </a:xfrm>
          <a:prstGeom prst="straightConnector1">
            <a:avLst/>
          </a:prstGeom>
          <a:noFill/>
          <a:ln w="25400" cap="flat" cmpd="sng">
            <a:solidFill>
              <a:srgbClr val="FFD600"/>
            </a:solidFill>
            <a:prstDash val="lgDash"/>
            <a:round/>
            <a:headEnd type="none" w="med" len="med"/>
            <a:tailEnd type="triangle" w="lg" len="lg"/>
          </a:ln>
        </p:spPr>
      </p:cxnSp>
      <p:pic>
        <p:nvPicPr>
          <p:cNvPr id="53" name="Picture 52">
            <a:extLst>
              <a:ext uri="{FF2B5EF4-FFF2-40B4-BE49-F238E27FC236}">
                <a16:creationId xmlns:a16="http://schemas.microsoft.com/office/drawing/2014/main" id="{3959084F-00E8-8F45-6F89-081C958694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612" y="6515471"/>
            <a:ext cx="1013753" cy="983033"/>
          </a:xfrm>
          <a:prstGeom prst="rect">
            <a:avLst/>
          </a:prstGeom>
        </p:spPr>
      </p:pic>
      <p:pic>
        <p:nvPicPr>
          <p:cNvPr id="54" name="Picture 53">
            <a:extLst>
              <a:ext uri="{FF2B5EF4-FFF2-40B4-BE49-F238E27FC236}">
                <a16:creationId xmlns:a16="http://schemas.microsoft.com/office/drawing/2014/main" id="{52FAAB6C-B644-7658-7778-D8D3812C16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27715" y="5031339"/>
            <a:ext cx="1013753" cy="983033"/>
          </a:xfrm>
          <a:prstGeom prst="rect">
            <a:avLst/>
          </a:prstGeom>
        </p:spPr>
      </p:pic>
      <p:pic>
        <p:nvPicPr>
          <p:cNvPr id="55" name="Picture 54">
            <a:extLst>
              <a:ext uri="{FF2B5EF4-FFF2-40B4-BE49-F238E27FC236}">
                <a16:creationId xmlns:a16="http://schemas.microsoft.com/office/drawing/2014/main" id="{E355F900-A591-A263-6D4F-818946A388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27714" y="6692788"/>
            <a:ext cx="1013753" cy="983033"/>
          </a:xfrm>
          <a:prstGeom prst="rect">
            <a:avLst/>
          </a:prstGeom>
        </p:spPr>
      </p:pic>
      <p:pic>
        <p:nvPicPr>
          <p:cNvPr id="56" name="Picture 55">
            <a:extLst>
              <a:ext uri="{FF2B5EF4-FFF2-40B4-BE49-F238E27FC236}">
                <a16:creationId xmlns:a16="http://schemas.microsoft.com/office/drawing/2014/main" id="{B0757124-8C8B-C32E-7BF5-E73C06F5AA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17251" y="3328461"/>
            <a:ext cx="1013753" cy="983033"/>
          </a:xfrm>
          <a:prstGeom prst="rect">
            <a:avLst/>
          </a:prstGeom>
        </p:spPr>
      </p:pic>
      <p:sp>
        <p:nvSpPr>
          <p:cNvPr id="73" name="Google Shape;549;p3">
            <a:extLst>
              <a:ext uri="{FF2B5EF4-FFF2-40B4-BE49-F238E27FC236}">
                <a16:creationId xmlns:a16="http://schemas.microsoft.com/office/drawing/2014/main" id="{2BAA52CB-AB87-6D74-592D-2AF296865061}"/>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cxnSp>
        <p:nvCxnSpPr>
          <p:cNvPr id="3" name="Google Shape;117;p20">
            <a:extLst>
              <a:ext uri="{FF2B5EF4-FFF2-40B4-BE49-F238E27FC236}">
                <a16:creationId xmlns:a16="http://schemas.microsoft.com/office/drawing/2014/main" id="{FFE3BD54-8B3F-BECD-768C-6C61FBDF842B}"/>
              </a:ext>
            </a:extLst>
          </p:cNvPr>
          <p:cNvCxnSpPr>
            <a:cxnSpLocks/>
          </p:cNvCxnSpPr>
          <p:nvPr/>
        </p:nvCxnSpPr>
        <p:spPr>
          <a:xfrm flipV="1">
            <a:off x="5047256" y="3627685"/>
            <a:ext cx="2866456" cy="1528857"/>
          </a:xfrm>
          <a:prstGeom prst="straightConnector1">
            <a:avLst/>
          </a:prstGeom>
          <a:noFill/>
          <a:ln w="25400" cap="flat" cmpd="sng">
            <a:solidFill>
              <a:srgbClr val="24CCD1"/>
            </a:solidFill>
            <a:prstDash val="lgDash"/>
            <a:round/>
            <a:headEnd type="none" w="med" len="med"/>
            <a:tailEnd type="triangle" w="lg" len="lg"/>
          </a:ln>
        </p:spPr>
      </p:cxnSp>
      <p:cxnSp>
        <p:nvCxnSpPr>
          <p:cNvPr id="10" name="Google Shape;117;p20">
            <a:extLst>
              <a:ext uri="{FF2B5EF4-FFF2-40B4-BE49-F238E27FC236}">
                <a16:creationId xmlns:a16="http://schemas.microsoft.com/office/drawing/2014/main" id="{DDB22BCB-8EB3-F7AD-C319-5DD585BCB582}"/>
              </a:ext>
            </a:extLst>
          </p:cNvPr>
          <p:cNvCxnSpPr>
            <a:cxnSpLocks/>
            <a:stCxn id="16" idx="3"/>
          </p:cNvCxnSpPr>
          <p:nvPr/>
        </p:nvCxnSpPr>
        <p:spPr>
          <a:xfrm flipV="1">
            <a:off x="4967024" y="5061871"/>
            <a:ext cx="2093154" cy="2012478"/>
          </a:xfrm>
          <a:prstGeom prst="straightConnector1">
            <a:avLst/>
          </a:prstGeom>
          <a:noFill/>
          <a:ln w="25400" cap="flat" cmpd="sng">
            <a:solidFill>
              <a:srgbClr val="22166B"/>
            </a:solidFill>
            <a:prstDash val="lgDash"/>
            <a:round/>
            <a:headEnd type="none" w="med" len="med"/>
            <a:tailEnd type="triangle" w="lg" len="lg"/>
          </a:ln>
        </p:spPr>
      </p:cxnSp>
      <p:cxnSp>
        <p:nvCxnSpPr>
          <p:cNvPr id="18" name="Google Shape;117;p20">
            <a:extLst>
              <a:ext uri="{FF2B5EF4-FFF2-40B4-BE49-F238E27FC236}">
                <a16:creationId xmlns:a16="http://schemas.microsoft.com/office/drawing/2014/main" id="{1F946BEB-CEFD-EE4E-A4D4-7A7C1F5BDEE8}"/>
              </a:ext>
            </a:extLst>
          </p:cNvPr>
          <p:cNvCxnSpPr>
            <a:cxnSpLocks/>
            <a:stCxn id="14" idx="1"/>
          </p:cNvCxnSpPr>
          <p:nvPr/>
        </p:nvCxnSpPr>
        <p:spPr>
          <a:xfrm flipH="1">
            <a:off x="9032168" y="5631855"/>
            <a:ext cx="1901150" cy="1486840"/>
          </a:xfrm>
          <a:prstGeom prst="straightConnector1">
            <a:avLst/>
          </a:prstGeom>
          <a:noFill/>
          <a:ln w="25400" cap="flat" cmpd="sng">
            <a:solidFill>
              <a:srgbClr val="FFD600"/>
            </a:solidFill>
            <a:prstDash val="lgDash"/>
            <a:round/>
            <a:headEnd type="none" w="med" len="med"/>
            <a:tailEnd type="triangle" w="lg" len="lg"/>
          </a:ln>
        </p:spPr>
      </p:cxnSp>
      <p:cxnSp>
        <p:nvCxnSpPr>
          <p:cNvPr id="25" name="Google Shape;117;p20">
            <a:extLst>
              <a:ext uri="{FF2B5EF4-FFF2-40B4-BE49-F238E27FC236}">
                <a16:creationId xmlns:a16="http://schemas.microsoft.com/office/drawing/2014/main" id="{BDCAC637-3066-8499-D4AA-D34C4EEF2CA1}"/>
              </a:ext>
            </a:extLst>
          </p:cNvPr>
          <p:cNvCxnSpPr>
            <a:cxnSpLocks/>
            <a:stCxn id="14" idx="1"/>
          </p:cNvCxnSpPr>
          <p:nvPr/>
        </p:nvCxnSpPr>
        <p:spPr>
          <a:xfrm flipH="1">
            <a:off x="7978213" y="5631855"/>
            <a:ext cx="2955105" cy="2142958"/>
          </a:xfrm>
          <a:prstGeom prst="straightConnector1">
            <a:avLst/>
          </a:prstGeom>
          <a:noFill/>
          <a:ln w="25400" cap="flat" cmpd="sng">
            <a:solidFill>
              <a:srgbClr val="FFD600"/>
            </a:solidFill>
            <a:prstDash val="lgDash"/>
            <a:round/>
            <a:headEnd type="none" w="med" len="med"/>
            <a:tailEnd type="triangle" w="lg" len="lg"/>
          </a:ln>
        </p:spPr>
      </p:cxnSp>
      <p:cxnSp>
        <p:nvCxnSpPr>
          <p:cNvPr id="38" name="Google Shape;117;p20">
            <a:extLst>
              <a:ext uri="{FF2B5EF4-FFF2-40B4-BE49-F238E27FC236}">
                <a16:creationId xmlns:a16="http://schemas.microsoft.com/office/drawing/2014/main" id="{F1D6D566-618E-2FBC-1D97-4D54D7590012}"/>
              </a:ext>
            </a:extLst>
          </p:cNvPr>
          <p:cNvCxnSpPr>
            <a:cxnSpLocks/>
          </p:cNvCxnSpPr>
          <p:nvPr/>
        </p:nvCxnSpPr>
        <p:spPr>
          <a:xfrm flipH="1">
            <a:off x="7620452" y="3861952"/>
            <a:ext cx="3390678" cy="2381521"/>
          </a:xfrm>
          <a:prstGeom prst="straightConnector1">
            <a:avLst/>
          </a:prstGeom>
          <a:noFill/>
          <a:ln w="25400" cap="flat" cmpd="sng">
            <a:solidFill>
              <a:srgbClr val="FF7500"/>
            </a:solidFill>
            <a:prstDash val="lgDash"/>
            <a:round/>
            <a:headEnd type="none" w="med" len="med"/>
            <a:tailEnd type="triangle" w="lg" len="lg"/>
          </a:ln>
        </p:spPr>
      </p:cxnSp>
      <p:cxnSp>
        <p:nvCxnSpPr>
          <p:cNvPr id="57" name="Google Shape;117;p20">
            <a:extLst>
              <a:ext uri="{FF2B5EF4-FFF2-40B4-BE49-F238E27FC236}">
                <a16:creationId xmlns:a16="http://schemas.microsoft.com/office/drawing/2014/main" id="{39FEDE81-BA30-8A26-F12D-7C8F58D5F551}"/>
              </a:ext>
            </a:extLst>
          </p:cNvPr>
          <p:cNvCxnSpPr>
            <a:cxnSpLocks/>
          </p:cNvCxnSpPr>
          <p:nvPr/>
        </p:nvCxnSpPr>
        <p:spPr>
          <a:xfrm flipH="1">
            <a:off x="9098754" y="3846337"/>
            <a:ext cx="1919477" cy="1642665"/>
          </a:xfrm>
          <a:prstGeom prst="straightConnector1">
            <a:avLst/>
          </a:prstGeom>
          <a:noFill/>
          <a:ln w="25400" cap="flat" cmpd="sng">
            <a:solidFill>
              <a:srgbClr val="FF7500"/>
            </a:solidFill>
            <a:prstDash val="lgDash"/>
            <a:round/>
            <a:headEnd type="none" w="med" len="med"/>
            <a:tailEnd type="triangle" w="lg" len="lg"/>
          </a:ln>
        </p:spPr>
      </p:cxnSp>
      <p:cxnSp>
        <p:nvCxnSpPr>
          <p:cNvPr id="30" name="Google Shape;117;p20">
            <a:extLst>
              <a:ext uri="{FF2B5EF4-FFF2-40B4-BE49-F238E27FC236}">
                <a16:creationId xmlns:a16="http://schemas.microsoft.com/office/drawing/2014/main" id="{0D5EE3B6-45D0-218E-0739-14FC9D79E46B}"/>
              </a:ext>
            </a:extLst>
          </p:cNvPr>
          <p:cNvCxnSpPr>
            <a:cxnSpLocks/>
          </p:cNvCxnSpPr>
          <p:nvPr/>
        </p:nvCxnSpPr>
        <p:spPr>
          <a:xfrm flipH="1">
            <a:off x="10107994" y="3861952"/>
            <a:ext cx="910237" cy="2806732"/>
          </a:xfrm>
          <a:prstGeom prst="straightConnector1">
            <a:avLst/>
          </a:prstGeom>
          <a:noFill/>
          <a:ln w="25400" cap="flat" cmpd="sng">
            <a:solidFill>
              <a:srgbClr val="FF7500"/>
            </a:solidFill>
            <a:prstDash val="lgDash"/>
            <a:round/>
            <a:headEnd type="none" w="med" len="med"/>
            <a:tailEnd type="triangle" w="lg" len="lg"/>
          </a:ln>
        </p:spPr>
      </p:cxnSp>
      <p:cxnSp>
        <p:nvCxnSpPr>
          <p:cNvPr id="84" name="Google Shape;117;p20">
            <a:extLst>
              <a:ext uri="{FF2B5EF4-FFF2-40B4-BE49-F238E27FC236}">
                <a16:creationId xmlns:a16="http://schemas.microsoft.com/office/drawing/2014/main" id="{503418CB-059F-1C8E-5232-022623DA583E}"/>
              </a:ext>
            </a:extLst>
          </p:cNvPr>
          <p:cNvCxnSpPr>
            <a:cxnSpLocks/>
          </p:cNvCxnSpPr>
          <p:nvPr/>
        </p:nvCxnSpPr>
        <p:spPr>
          <a:xfrm flipH="1">
            <a:off x="7284392" y="7285188"/>
            <a:ext cx="3733839" cy="904018"/>
          </a:xfrm>
          <a:prstGeom prst="straightConnector1">
            <a:avLst/>
          </a:prstGeom>
          <a:noFill/>
          <a:ln w="25400" cap="flat" cmpd="sng">
            <a:solidFill>
              <a:srgbClr val="FF7500"/>
            </a:solidFill>
            <a:prstDash val="lgDash"/>
            <a:round/>
            <a:headEnd type="none" w="med" len="med"/>
            <a:tailEnd type="triangle" w="lg" len="lg"/>
          </a:ln>
        </p:spPr>
      </p:cxnSp>
      <p:grpSp>
        <p:nvGrpSpPr>
          <p:cNvPr id="102" name="Group 101">
            <a:extLst>
              <a:ext uri="{FF2B5EF4-FFF2-40B4-BE49-F238E27FC236}">
                <a16:creationId xmlns:a16="http://schemas.microsoft.com/office/drawing/2014/main" id="{6C657EBD-D731-6F69-F5CA-A9D713E33C80}"/>
              </a:ext>
            </a:extLst>
          </p:cNvPr>
          <p:cNvGrpSpPr/>
          <p:nvPr/>
        </p:nvGrpSpPr>
        <p:grpSpPr>
          <a:xfrm>
            <a:off x="7970882" y="3277904"/>
            <a:ext cx="278332" cy="489625"/>
            <a:chOff x="7970882" y="3545923"/>
            <a:chExt cx="278332" cy="489625"/>
          </a:xfrm>
        </p:grpSpPr>
        <p:cxnSp>
          <p:nvCxnSpPr>
            <p:cNvPr id="20" name="Straight Connector 19">
              <a:extLst>
                <a:ext uri="{FF2B5EF4-FFF2-40B4-BE49-F238E27FC236}">
                  <a16:creationId xmlns:a16="http://schemas.microsoft.com/office/drawing/2014/main" id="{41AAA4FB-0FFD-118D-0315-9710136BC72E}"/>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B09F3B81-8F64-0A95-11ED-E56E11DF9B8F}"/>
                </a:ext>
              </a:extLst>
            </p:cNvPr>
            <p:cNvSpPr txBox="1">
              <a:spLocks/>
            </p:cNvSpPr>
            <p:nvPr/>
          </p:nvSpPr>
          <p:spPr>
            <a:xfrm>
              <a:off x="7970882" y="3545923"/>
              <a:ext cx="278332" cy="278332"/>
            </a:xfrm>
            <a:prstGeom prst="heptagon">
              <a:avLst/>
            </a:prstGeom>
            <a:solidFill>
              <a:srgbClr val="24CCD1"/>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01" name="Oval 100">
              <a:extLst>
                <a:ext uri="{FF2B5EF4-FFF2-40B4-BE49-F238E27FC236}">
                  <a16:creationId xmlns:a16="http://schemas.microsoft.com/office/drawing/2014/main" id="{A09025AE-422E-59BE-6A46-A7BB656DE88B}"/>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86AC805F-0169-B3D7-E853-93EB45FF8E3B}"/>
              </a:ext>
            </a:extLst>
          </p:cNvPr>
          <p:cNvGrpSpPr/>
          <p:nvPr/>
        </p:nvGrpSpPr>
        <p:grpSpPr>
          <a:xfrm>
            <a:off x="6494779" y="4737991"/>
            <a:ext cx="278332" cy="489625"/>
            <a:chOff x="7970882" y="3545923"/>
            <a:chExt cx="278332" cy="489625"/>
          </a:xfrm>
        </p:grpSpPr>
        <p:cxnSp>
          <p:nvCxnSpPr>
            <p:cNvPr id="104" name="Straight Connector 103">
              <a:extLst>
                <a:ext uri="{FF2B5EF4-FFF2-40B4-BE49-F238E27FC236}">
                  <a16:creationId xmlns:a16="http://schemas.microsoft.com/office/drawing/2014/main" id="{87876BC2-9379-9B67-FBC2-BB8C55CF27AE}"/>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Content Placeholder 13">
              <a:extLst>
                <a:ext uri="{FF2B5EF4-FFF2-40B4-BE49-F238E27FC236}">
                  <a16:creationId xmlns:a16="http://schemas.microsoft.com/office/drawing/2014/main" id="{52F6C62A-DEC8-071B-384A-BBA644EC60F1}"/>
                </a:ext>
              </a:extLst>
            </p:cNvPr>
            <p:cNvSpPr txBox="1">
              <a:spLocks/>
            </p:cNvSpPr>
            <p:nvPr/>
          </p:nvSpPr>
          <p:spPr>
            <a:xfrm>
              <a:off x="7970882" y="3545923"/>
              <a:ext cx="278332" cy="278332"/>
            </a:xfrm>
            <a:prstGeom prst="heptagon">
              <a:avLst/>
            </a:prstGeom>
            <a:solidFill>
              <a:srgbClr val="24CCD1"/>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06" name="Oval 105">
              <a:extLst>
                <a:ext uri="{FF2B5EF4-FFF2-40B4-BE49-F238E27FC236}">
                  <a16:creationId xmlns:a16="http://schemas.microsoft.com/office/drawing/2014/main" id="{223B2D64-C241-EE87-48CF-185B5EDEA4EE}"/>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C11DEDFB-78EC-6C82-34AF-6F3F3E5EF7EF}"/>
              </a:ext>
            </a:extLst>
          </p:cNvPr>
          <p:cNvGrpSpPr/>
          <p:nvPr/>
        </p:nvGrpSpPr>
        <p:grpSpPr>
          <a:xfrm>
            <a:off x="7168075" y="4589676"/>
            <a:ext cx="278332" cy="489625"/>
            <a:chOff x="7970882" y="3545923"/>
            <a:chExt cx="278332" cy="489625"/>
          </a:xfrm>
          <a:solidFill>
            <a:schemeClr val="tx1"/>
          </a:solidFill>
        </p:grpSpPr>
        <p:cxnSp>
          <p:nvCxnSpPr>
            <p:cNvPr id="108" name="Straight Connector 107">
              <a:extLst>
                <a:ext uri="{FF2B5EF4-FFF2-40B4-BE49-F238E27FC236}">
                  <a16:creationId xmlns:a16="http://schemas.microsoft.com/office/drawing/2014/main" id="{6F3FA214-361C-23B8-B893-7BF4BD2F9869}"/>
                </a:ext>
              </a:extLst>
            </p:cNvPr>
            <p:cNvCxnSpPr>
              <a:cxnSpLocks/>
            </p:cNvCxnSpPr>
            <p:nvPr/>
          </p:nvCxnSpPr>
          <p:spPr>
            <a:xfrm>
              <a:off x="8110048" y="3757534"/>
              <a:ext cx="0" cy="238371"/>
            </a:xfrm>
            <a:prstGeom prst="line">
              <a:avLst/>
            </a:prstGeom>
            <a:grpFill/>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Content Placeholder 13">
              <a:extLst>
                <a:ext uri="{FF2B5EF4-FFF2-40B4-BE49-F238E27FC236}">
                  <a16:creationId xmlns:a16="http://schemas.microsoft.com/office/drawing/2014/main" id="{41DE8304-9425-2FCC-CC11-954539D73EC5}"/>
                </a:ext>
              </a:extLst>
            </p:cNvPr>
            <p:cNvSpPr txBox="1">
              <a:spLocks/>
            </p:cNvSpPr>
            <p:nvPr/>
          </p:nvSpPr>
          <p:spPr>
            <a:xfrm>
              <a:off x="7970882" y="3545923"/>
              <a:ext cx="278332" cy="278332"/>
            </a:xfrm>
            <a:prstGeom prst="heptagon">
              <a:avLst/>
            </a:prstGeom>
            <a:solidFill>
              <a:srgbClr val="22166B"/>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10" name="Oval 109">
              <a:extLst>
                <a:ext uri="{FF2B5EF4-FFF2-40B4-BE49-F238E27FC236}">
                  <a16:creationId xmlns:a16="http://schemas.microsoft.com/office/drawing/2014/main" id="{E43A7485-7D63-8B9C-1C59-F0923072062A}"/>
                </a:ext>
              </a:extLst>
            </p:cNvPr>
            <p:cNvSpPr/>
            <p:nvPr/>
          </p:nvSpPr>
          <p:spPr>
            <a:xfrm>
              <a:off x="8081579" y="3977755"/>
              <a:ext cx="57793" cy="577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4C49574-406C-8343-E9FF-B7650CCA6AEA}"/>
              </a:ext>
            </a:extLst>
          </p:cNvPr>
          <p:cNvGrpSpPr/>
          <p:nvPr/>
        </p:nvGrpSpPr>
        <p:grpSpPr>
          <a:xfrm>
            <a:off x="8785943" y="5237979"/>
            <a:ext cx="278332" cy="489625"/>
            <a:chOff x="7970882" y="3545923"/>
            <a:chExt cx="278332" cy="489625"/>
          </a:xfrm>
        </p:grpSpPr>
        <p:cxnSp>
          <p:nvCxnSpPr>
            <p:cNvPr id="112" name="Straight Connector 111">
              <a:extLst>
                <a:ext uri="{FF2B5EF4-FFF2-40B4-BE49-F238E27FC236}">
                  <a16:creationId xmlns:a16="http://schemas.microsoft.com/office/drawing/2014/main" id="{81C662F8-75B3-7579-39A4-6BB69D306A19}"/>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Content Placeholder 13">
              <a:extLst>
                <a:ext uri="{FF2B5EF4-FFF2-40B4-BE49-F238E27FC236}">
                  <a16:creationId xmlns:a16="http://schemas.microsoft.com/office/drawing/2014/main" id="{6387CDF3-67A4-41F8-D714-DC557DE8BBDF}"/>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14" name="Oval 113">
              <a:extLst>
                <a:ext uri="{FF2B5EF4-FFF2-40B4-BE49-F238E27FC236}">
                  <a16:creationId xmlns:a16="http://schemas.microsoft.com/office/drawing/2014/main" id="{3BE9C99D-B971-EF1B-1885-D3E8F6418A3E}"/>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F04728E5-805C-3182-781C-DE2AF179520A}"/>
              </a:ext>
            </a:extLst>
          </p:cNvPr>
          <p:cNvGrpSpPr/>
          <p:nvPr/>
        </p:nvGrpSpPr>
        <p:grpSpPr>
          <a:xfrm>
            <a:off x="7278772" y="5954428"/>
            <a:ext cx="278332" cy="489625"/>
            <a:chOff x="7970882" y="3545923"/>
            <a:chExt cx="278332" cy="489625"/>
          </a:xfrm>
        </p:grpSpPr>
        <p:cxnSp>
          <p:nvCxnSpPr>
            <p:cNvPr id="116" name="Straight Connector 115">
              <a:extLst>
                <a:ext uri="{FF2B5EF4-FFF2-40B4-BE49-F238E27FC236}">
                  <a16:creationId xmlns:a16="http://schemas.microsoft.com/office/drawing/2014/main" id="{990E96B8-8831-FC70-42AF-8A2452492D5F}"/>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Content Placeholder 13">
              <a:extLst>
                <a:ext uri="{FF2B5EF4-FFF2-40B4-BE49-F238E27FC236}">
                  <a16:creationId xmlns:a16="http://schemas.microsoft.com/office/drawing/2014/main" id="{401C11E1-8BE5-7778-2707-29D79C731159}"/>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18" name="Oval 117">
              <a:extLst>
                <a:ext uri="{FF2B5EF4-FFF2-40B4-BE49-F238E27FC236}">
                  <a16:creationId xmlns:a16="http://schemas.microsoft.com/office/drawing/2014/main" id="{7414CD74-E136-CC38-100C-0CE686B851A0}"/>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5E978B91-B4D3-FED4-8C07-1EE9EEA10FF0}"/>
              </a:ext>
            </a:extLst>
          </p:cNvPr>
          <p:cNvGrpSpPr/>
          <p:nvPr/>
        </p:nvGrpSpPr>
        <p:grpSpPr>
          <a:xfrm>
            <a:off x="9732522" y="6391480"/>
            <a:ext cx="278332" cy="489625"/>
            <a:chOff x="7970882" y="3545923"/>
            <a:chExt cx="278332" cy="489625"/>
          </a:xfrm>
        </p:grpSpPr>
        <p:cxnSp>
          <p:nvCxnSpPr>
            <p:cNvPr id="120" name="Straight Connector 119">
              <a:extLst>
                <a:ext uri="{FF2B5EF4-FFF2-40B4-BE49-F238E27FC236}">
                  <a16:creationId xmlns:a16="http://schemas.microsoft.com/office/drawing/2014/main" id="{D935C2C2-CA3A-6693-5399-0D01CC9D6DE6}"/>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Content Placeholder 13">
              <a:extLst>
                <a:ext uri="{FF2B5EF4-FFF2-40B4-BE49-F238E27FC236}">
                  <a16:creationId xmlns:a16="http://schemas.microsoft.com/office/drawing/2014/main" id="{52BD7B32-EAD6-1B2E-3F70-4E898DE74B62}"/>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22" name="Oval 121">
              <a:extLst>
                <a:ext uri="{FF2B5EF4-FFF2-40B4-BE49-F238E27FC236}">
                  <a16:creationId xmlns:a16="http://schemas.microsoft.com/office/drawing/2014/main" id="{51D01700-F815-0B96-DF18-8A6A8DEE7643}"/>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F89C77E2-3F9F-2ECA-00C7-D4D584985569}"/>
              </a:ext>
            </a:extLst>
          </p:cNvPr>
          <p:cNvGrpSpPr/>
          <p:nvPr/>
        </p:nvGrpSpPr>
        <p:grpSpPr>
          <a:xfrm>
            <a:off x="8660479" y="6788570"/>
            <a:ext cx="278332" cy="489625"/>
            <a:chOff x="7970882" y="3545923"/>
            <a:chExt cx="278332" cy="489625"/>
          </a:xfrm>
        </p:grpSpPr>
        <p:cxnSp>
          <p:nvCxnSpPr>
            <p:cNvPr id="124" name="Straight Connector 123">
              <a:extLst>
                <a:ext uri="{FF2B5EF4-FFF2-40B4-BE49-F238E27FC236}">
                  <a16:creationId xmlns:a16="http://schemas.microsoft.com/office/drawing/2014/main" id="{1AC4081B-A3C2-6914-75DA-5E91976EEA7B}"/>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Content Placeholder 13">
              <a:extLst>
                <a:ext uri="{FF2B5EF4-FFF2-40B4-BE49-F238E27FC236}">
                  <a16:creationId xmlns:a16="http://schemas.microsoft.com/office/drawing/2014/main" id="{08E24CA0-0F17-2E14-2E7F-1BD2FDADC01D}"/>
                </a:ext>
              </a:extLst>
            </p:cNvPr>
            <p:cNvSpPr txBox="1">
              <a:spLocks/>
            </p:cNvSpPr>
            <p:nvPr/>
          </p:nvSpPr>
          <p:spPr>
            <a:xfrm>
              <a:off x="7970882" y="3545923"/>
              <a:ext cx="278332" cy="278332"/>
            </a:xfrm>
            <a:prstGeom prst="heptagon">
              <a:avLst/>
            </a:prstGeom>
            <a:solidFill>
              <a:srgbClr val="FFD6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26" name="Oval 125">
              <a:extLst>
                <a:ext uri="{FF2B5EF4-FFF2-40B4-BE49-F238E27FC236}">
                  <a16:creationId xmlns:a16="http://schemas.microsoft.com/office/drawing/2014/main" id="{F6D1867F-E4E3-3B93-D2AF-D01E1CD026E7}"/>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18A1E293-7526-D9CC-8EA6-D08CF6B7325B}"/>
              </a:ext>
            </a:extLst>
          </p:cNvPr>
          <p:cNvGrpSpPr/>
          <p:nvPr/>
        </p:nvGrpSpPr>
        <p:grpSpPr>
          <a:xfrm>
            <a:off x="8338549" y="7206471"/>
            <a:ext cx="278332" cy="489625"/>
            <a:chOff x="7970882" y="3545923"/>
            <a:chExt cx="278332" cy="489625"/>
          </a:xfrm>
        </p:grpSpPr>
        <p:cxnSp>
          <p:nvCxnSpPr>
            <p:cNvPr id="128" name="Straight Connector 127">
              <a:extLst>
                <a:ext uri="{FF2B5EF4-FFF2-40B4-BE49-F238E27FC236}">
                  <a16:creationId xmlns:a16="http://schemas.microsoft.com/office/drawing/2014/main" id="{6BFF7805-4F44-D0AC-D5B3-70C9A0924F11}"/>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Content Placeholder 13">
              <a:extLst>
                <a:ext uri="{FF2B5EF4-FFF2-40B4-BE49-F238E27FC236}">
                  <a16:creationId xmlns:a16="http://schemas.microsoft.com/office/drawing/2014/main" id="{32D14CF4-F7A6-AD95-61C3-B37DB1BDB846}"/>
                </a:ext>
              </a:extLst>
            </p:cNvPr>
            <p:cNvSpPr txBox="1">
              <a:spLocks/>
            </p:cNvSpPr>
            <p:nvPr/>
          </p:nvSpPr>
          <p:spPr>
            <a:xfrm>
              <a:off x="7970882" y="3545923"/>
              <a:ext cx="278332" cy="278332"/>
            </a:xfrm>
            <a:prstGeom prst="heptagon">
              <a:avLst/>
            </a:prstGeom>
            <a:solidFill>
              <a:srgbClr val="FFD6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30" name="Oval 129">
              <a:extLst>
                <a:ext uri="{FF2B5EF4-FFF2-40B4-BE49-F238E27FC236}">
                  <a16:creationId xmlns:a16="http://schemas.microsoft.com/office/drawing/2014/main" id="{3948220A-E3A0-568E-9954-6714A4976E2A}"/>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384CE0BD-CAC8-7889-E435-1CA6C008DEE0}"/>
              </a:ext>
            </a:extLst>
          </p:cNvPr>
          <p:cNvGrpSpPr/>
          <p:nvPr/>
        </p:nvGrpSpPr>
        <p:grpSpPr>
          <a:xfrm>
            <a:off x="7676494" y="7417764"/>
            <a:ext cx="278332" cy="489625"/>
            <a:chOff x="7970882" y="3545923"/>
            <a:chExt cx="278332" cy="489625"/>
          </a:xfrm>
        </p:grpSpPr>
        <p:cxnSp>
          <p:nvCxnSpPr>
            <p:cNvPr id="132" name="Straight Connector 131">
              <a:extLst>
                <a:ext uri="{FF2B5EF4-FFF2-40B4-BE49-F238E27FC236}">
                  <a16:creationId xmlns:a16="http://schemas.microsoft.com/office/drawing/2014/main" id="{EB40DD6C-D23A-BC64-ABA6-6870FA52E1D3}"/>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Content Placeholder 13">
              <a:extLst>
                <a:ext uri="{FF2B5EF4-FFF2-40B4-BE49-F238E27FC236}">
                  <a16:creationId xmlns:a16="http://schemas.microsoft.com/office/drawing/2014/main" id="{7D04CA0C-9D0D-A477-E7FC-B65C5F21F7E7}"/>
                </a:ext>
              </a:extLst>
            </p:cNvPr>
            <p:cNvSpPr txBox="1">
              <a:spLocks/>
            </p:cNvSpPr>
            <p:nvPr/>
          </p:nvSpPr>
          <p:spPr>
            <a:xfrm>
              <a:off x="7970882" y="3545923"/>
              <a:ext cx="278332" cy="278332"/>
            </a:xfrm>
            <a:prstGeom prst="heptagon">
              <a:avLst/>
            </a:prstGeom>
            <a:solidFill>
              <a:srgbClr val="FFD6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34" name="Oval 133">
              <a:extLst>
                <a:ext uri="{FF2B5EF4-FFF2-40B4-BE49-F238E27FC236}">
                  <a16:creationId xmlns:a16="http://schemas.microsoft.com/office/drawing/2014/main" id="{D92EA868-C65D-98EC-3B94-4E6DE21A5A71}"/>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E69FE15F-A8E6-EBBD-6A50-FA204D6AB698}"/>
              </a:ext>
            </a:extLst>
          </p:cNvPr>
          <p:cNvGrpSpPr/>
          <p:nvPr/>
        </p:nvGrpSpPr>
        <p:grpSpPr>
          <a:xfrm>
            <a:off x="6939188" y="7846046"/>
            <a:ext cx="278332" cy="489625"/>
            <a:chOff x="7970882" y="3545923"/>
            <a:chExt cx="278332" cy="489625"/>
          </a:xfrm>
        </p:grpSpPr>
        <p:cxnSp>
          <p:nvCxnSpPr>
            <p:cNvPr id="137" name="Straight Connector 136">
              <a:extLst>
                <a:ext uri="{FF2B5EF4-FFF2-40B4-BE49-F238E27FC236}">
                  <a16:creationId xmlns:a16="http://schemas.microsoft.com/office/drawing/2014/main" id="{B2026A74-6CAB-771E-6641-4C00FB888086}"/>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Content Placeholder 13">
              <a:extLst>
                <a:ext uri="{FF2B5EF4-FFF2-40B4-BE49-F238E27FC236}">
                  <a16:creationId xmlns:a16="http://schemas.microsoft.com/office/drawing/2014/main" id="{46B5D625-7159-765D-380D-FA5F51060AE4}"/>
                </a:ext>
              </a:extLst>
            </p:cNvPr>
            <p:cNvSpPr txBox="1">
              <a:spLocks/>
            </p:cNvSpPr>
            <p:nvPr/>
          </p:nvSpPr>
          <p:spPr>
            <a:xfrm>
              <a:off x="7970882" y="3545923"/>
              <a:ext cx="278332" cy="278332"/>
            </a:xfrm>
            <a:prstGeom prst="heptagon">
              <a:avLst/>
            </a:prstGeom>
            <a:solidFill>
              <a:srgbClr val="FF7500"/>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39" name="Oval 138">
              <a:extLst>
                <a:ext uri="{FF2B5EF4-FFF2-40B4-BE49-F238E27FC236}">
                  <a16:creationId xmlns:a16="http://schemas.microsoft.com/office/drawing/2014/main" id="{42AA51C5-594B-E6CF-D946-A847EA54A970}"/>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1C6591F6-A391-2A8D-309F-889FD5E0379F}"/>
              </a:ext>
            </a:extLst>
          </p:cNvPr>
          <p:cNvGrpSpPr/>
          <p:nvPr/>
        </p:nvGrpSpPr>
        <p:grpSpPr>
          <a:xfrm>
            <a:off x="7033128" y="7118695"/>
            <a:ext cx="278332" cy="489625"/>
            <a:chOff x="7970882" y="3545923"/>
            <a:chExt cx="278332" cy="489625"/>
          </a:xfrm>
        </p:grpSpPr>
        <p:cxnSp>
          <p:nvCxnSpPr>
            <p:cNvPr id="141" name="Straight Connector 140">
              <a:extLst>
                <a:ext uri="{FF2B5EF4-FFF2-40B4-BE49-F238E27FC236}">
                  <a16:creationId xmlns:a16="http://schemas.microsoft.com/office/drawing/2014/main" id="{B783A1D8-F95B-3C97-3B94-F1242BD481C9}"/>
                </a:ext>
              </a:extLst>
            </p:cNvPr>
            <p:cNvCxnSpPr>
              <a:cxnSpLocks/>
            </p:cNvCxnSpPr>
            <p:nvPr/>
          </p:nvCxnSpPr>
          <p:spPr>
            <a:xfrm>
              <a:off x="8110048" y="3757534"/>
              <a:ext cx="0" cy="238371"/>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Content Placeholder 13">
              <a:extLst>
                <a:ext uri="{FF2B5EF4-FFF2-40B4-BE49-F238E27FC236}">
                  <a16:creationId xmlns:a16="http://schemas.microsoft.com/office/drawing/2014/main" id="{64348846-77B6-154C-768C-CE185F586E57}"/>
                </a:ext>
              </a:extLst>
            </p:cNvPr>
            <p:cNvSpPr txBox="1">
              <a:spLocks/>
            </p:cNvSpPr>
            <p:nvPr/>
          </p:nvSpPr>
          <p:spPr>
            <a:xfrm>
              <a:off x="7970882" y="3545923"/>
              <a:ext cx="278332" cy="278332"/>
            </a:xfrm>
            <a:prstGeom prst="heptagon">
              <a:avLst/>
            </a:prstGeom>
            <a:solidFill>
              <a:srgbClr val="24CCD1"/>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43" name="Oval 142">
              <a:extLst>
                <a:ext uri="{FF2B5EF4-FFF2-40B4-BE49-F238E27FC236}">
                  <a16:creationId xmlns:a16="http://schemas.microsoft.com/office/drawing/2014/main" id="{1B1C031D-EF62-1F61-95AD-672E7ABBEF34}"/>
                </a:ext>
              </a:extLst>
            </p:cNvPr>
            <p:cNvSpPr/>
            <p:nvPr/>
          </p:nvSpPr>
          <p:spPr>
            <a:xfrm>
              <a:off x="8081579" y="3977755"/>
              <a:ext cx="57793" cy="57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CA2CF2D0-80AD-9CB3-704B-86B7CBF6D488}"/>
              </a:ext>
            </a:extLst>
          </p:cNvPr>
          <p:cNvGrpSpPr/>
          <p:nvPr/>
        </p:nvGrpSpPr>
        <p:grpSpPr>
          <a:xfrm>
            <a:off x="7517115" y="6553216"/>
            <a:ext cx="278332" cy="489625"/>
            <a:chOff x="7970882" y="3545923"/>
            <a:chExt cx="278332" cy="489625"/>
          </a:xfrm>
          <a:solidFill>
            <a:schemeClr val="tx1"/>
          </a:solidFill>
        </p:grpSpPr>
        <p:cxnSp>
          <p:nvCxnSpPr>
            <p:cNvPr id="146" name="Straight Connector 145">
              <a:extLst>
                <a:ext uri="{FF2B5EF4-FFF2-40B4-BE49-F238E27FC236}">
                  <a16:creationId xmlns:a16="http://schemas.microsoft.com/office/drawing/2014/main" id="{44453F0D-184B-CA61-A81D-0790088B8DA4}"/>
                </a:ext>
              </a:extLst>
            </p:cNvPr>
            <p:cNvCxnSpPr>
              <a:cxnSpLocks/>
            </p:cNvCxnSpPr>
            <p:nvPr/>
          </p:nvCxnSpPr>
          <p:spPr>
            <a:xfrm>
              <a:off x="8110048" y="3757534"/>
              <a:ext cx="0" cy="238371"/>
            </a:xfrm>
            <a:prstGeom prst="line">
              <a:avLst/>
            </a:prstGeom>
            <a:grpFill/>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Content Placeholder 13">
              <a:extLst>
                <a:ext uri="{FF2B5EF4-FFF2-40B4-BE49-F238E27FC236}">
                  <a16:creationId xmlns:a16="http://schemas.microsoft.com/office/drawing/2014/main" id="{B3A04CFF-D174-22B4-68B9-78B648CFDB95}"/>
                </a:ext>
              </a:extLst>
            </p:cNvPr>
            <p:cNvSpPr txBox="1">
              <a:spLocks/>
            </p:cNvSpPr>
            <p:nvPr/>
          </p:nvSpPr>
          <p:spPr>
            <a:xfrm>
              <a:off x="7970882" y="3545923"/>
              <a:ext cx="278332" cy="278332"/>
            </a:xfrm>
            <a:prstGeom prst="heptagon">
              <a:avLst/>
            </a:prstGeom>
            <a:solidFill>
              <a:srgbClr val="22166B"/>
            </a:solidFill>
            <a:ln w="12700">
              <a:solidFill>
                <a:schemeClr val="tx1"/>
              </a:solidFill>
            </a:ln>
          </p:spPr>
          <p:txBody>
            <a:bodyPr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148" name="Oval 147">
              <a:extLst>
                <a:ext uri="{FF2B5EF4-FFF2-40B4-BE49-F238E27FC236}">
                  <a16:creationId xmlns:a16="http://schemas.microsoft.com/office/drawing/2014/main" id="{DFDCBDEE-DFCE-BE8D-439C-D8D8D355784D}"/>
                </a:ext>
              </a:extLst>
            </p:cNvPr>
            <p:cNvSpPr/>
            <p:nvPr/>
          </p:nvSpPr>
          <p:spPr>
            <a:xfrm>
              <a:off x="8081579" y="3977755"/>
              <a:ext cx="57793" cy="577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12">
            <a:extLst>
              <a:ext uri="{FF2B5EF4-FFF2-40B4-BE49-F238E27FC236}">
                <a16:creationId xmlns:a16="http://schemas.microsoft.com/office/drawing/2014/main" id="{F284E319-B4E8-EB45-F2E4-791D911BC7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337" y="4449124"/>
            <a:ext cx="1028760" cy="1000956"/>
          </a:xfrm>
          <a:prstGeom prst="rect">
            <a:avLst/>
          </a:prstGeom>
        </p:spPr>
      </p:pic>
      <p:sp>
        <p:nvSpPr>
          <p:cNvPr id="23" name="Slide Number Placeholder 5">
            <a:extLst>
              <a:ext uri="{FF2B5EF4-FFF2-40B4-BE49-F238E27FC236}">
                <a16:creationId xmlns:a16="http://schemas.microsoft.com/office/drawing/2014/main" id="{A31AFC81-526D-EAFB-2614-E20EB950EB93}"/>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12</a:t>
            </a:fld>
            <a:endParaRPr lang="en-US" b="0"/>
          </a:p>
        </p:txBody>
      </p:sp>
    </p:spTree>
    <p:extLst>
      <p:ext uri="{BB962C8B-B14F-4D97-AF65-F5344CB8AC3E}">
        <p14:creationId xmlns:p14="http://schemas.microsoft.com/office/powerpoint/2010/main" val="89635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ECE6-57E8-B14A-25EB-F9BE0CB2F321}"/>
              </a:ext>
            </a:extLst>
          </p:cNvPr>
          <p:cNvSpPr>
            <a:spLocks noGrp="1"/>
          </p:cNvSpPr>
          <p:nvPr>
            <p:ph type="title"/>
          </p:nvPr>
        </p:nvSpPr>
        <p:spPr/>
        <p:txBody>
          <a:bodyPr/>
          <a:lstStyle/>
          <a:p>
            <a:r>
              <a:rPr lang="en"/>
              <a:t>Renewable energy and engineering careers</a:t>
            </a:r>
            <a:endParaRPr lang="en-US"/>
          </a:p>
        </p:txBody>
      </p:sp>
      <p:pic>
        <p:nvPicPr>
          <p:cNvPr id="5" name="Picture 4">
            <a:extLst>
              <a:ext uri="{FF2B5EF4-FFF2-40B4-BE49-F238E27FC236}">
                <a16:creationId xmlns:a16="http://schemas.microsoft.com/office/drawing/2014/main" id="{72D16B96-C316-BDAD-9437-00DB579C6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8383" y="3141947"/>
            <a:ext cx="1155690" cy="1120669"/>
          </a:xfrm>
          <a:prstGeom prst="rect">
            <a:avLst/>
          </a:prstGeom>
        </p:spPr>
      </p:pic>
      <p:pic>
        <p:nvPicPr>
          <p:cNvPr id="6" name="Picture 5">
            <a:extLst>
              <a:ext uri="{FF2B5EF4-FFF2-40B4-BE49-F238E27FC236}">
                <a16:creationId xmlns:a16="http://schemas.microsoft.com/office/drawing/2014/main" id="{A8A4D1A2-FB93-EC2F-ECB0-AD9F3D08E4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8382" y="4714432"/>
            <a:ext cx="1155690" cy="1120669"/>
          </a:xfrm>
          <a:prstGeom prst="rect">
            <a:avLst/>
          </a:prstGeom>
        </p:spPr>
      </p:pic>
      <p:pic>
        <p:nvPicPr>
          <p:cNvPr id="8" name="Picture 7">
            <a:extLst>
              <a:ext uri="{FF2B5EF4-FFF2-40B4-BE49-F238E27FC236}">
                <a16:creationId xmlns:a16="http://schemas.microsoft.com/office/drawing/2014/main" id="{830F6A3E-83F6-AA43-ED85-74E799B5BA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811" y="4738065"/>
            <a:ext cx="1155690" cy="1120669"/>
          </a:xfrm>
          <a:prstGeom prst="rect">
            <a:avLst/>
          </a:prstGeom>
        </p:spPr>
      </p:pic>
      <p:pic>
        <p:nvPicPr>
          <p:cNvPr id="9" name="Picture 8">
            <a:extLst>
              <a:ext uri="{FF2B5EF4-FFF2-40B4-BE49-F238E27FC236}">
                <a16:creationId xmlns:a16="http://schemas.microsoft.com/office/drawing/2014/main" id="{C7704078-297D-274C-2B11-9CD6BCCD27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811" y="6357817"/>
            <a:ext cx="1155690" cy="1120669"/>
          </a:xfrm>
          <a:prstGeom prst="rect">
            <a:avLst/>
          </a:prstGeom>
        </p:spPr>
      </p:pic>
      <p:pic>
        <p:nvPicPr>
          <p:cNvPr id="10" name="Picture 9">
            <a:extLst>
              <a:ext uri="{FF2B5EF4-FFF2-40B4-BE49-F238E27FC236}">
                <a16:creationId xmlns:a16="http://schemas.microsoft.com/office/drawing/2014/main" id="{AD103870-3737-E54A-B10D-FEFAC2BD31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8382" y="6357817"/>
            <a:ext cx="1155690" cy="1120669"/>
          </a:xfrm>
          <a:prstGeom prst="rect">
            <a:avLst/>
          </a:prstGeom>
        </p:spPr>
      </p:pic>
      <p:sp>
        <p:nvSpPr>
          <p:cNvPr id="13" name="Google Shape;698;p10">
            <a:extLst>
              <a:ext uri="{FF2B5EF4-FFF2-40B4-BE49-F238E27FC236}">
                <a16:creationId xmlns:a16="http://schemas.microsoft.com/office/drawing/2014/main" id="{57C7AD9C-9FF0-0C6E-E9AE-753DF8BD1BC6}"/>
              </a:ext>
            </a:extLst>
          </p:cNvPr>
          <p:cNvSpPr txBox="1"/>
          <p:nvPr/>
        </p:nvSpPr>
        <p:spPr>
          <a:xfrm>
            <a:off x="3896859" y="3266573"/>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Planning and feasibility</a:t>
            </a:r>
          </a:p>
          <a:p>
            <a:pPr marL="0" lvl="0" indent="0" algn="l" rtl="0">
              <a:spcBef>
                <a:spcPts val="0"/>
              </a:spcBef>
              <a:spcAft>
                <a:spcPts val="0"/>
              </a:spcAft>
              <a:buNone/>
            </a:pPr>
            <a:r>
              <a:rPr lang="en-GB" sz="1800"/>
              <a:t>Identifying and modelling opportunities for renewable </a:t>
            </a:r>
            <a:br>
              <a:rPr lang="en-GB" sz="1800"/>
            </a:br>
            <a:r>
              <a:rPr lang="en-GB" sz="1800"/>
              <a:t>energy generation.</a:t>
            </a:r>
          </a:p>
          <a:p>
            <a:pPr marL="482600" lvl="0" indent="-342900" algn="l" rtl="0">
              <a:spcBef>
                <a:spcPts val="0"/>
              </a:spcBef>
              <a:spcAft>
                <a:spcPts val="0"/>
              </a:spcAft>
              <a:buSzPts val="1400"/>
              <a:buFont typeface="Arial" panose="020B0604020202020204" pitchFamily="34" charset="0"/>
              <a:buChar char="•"/>
            </a:pPr>
            <a:endParaRPr lang="en-GB" sz="1800"/>
          </a:p>
        </p:txBody>
      </p:sp>
      <p:sp>
        <p:nvSpPr>
          <p:cNvPr id="14" name="Google Shape;698;p10">
            <a:extLst>
              <a:ext uri="{FF2B5EF4-FFF2-40B4-BE49-F238E27FC236}">
                <a16:creationId xmlns:a16="http://schemas.microsoft.com/office/drawing/2014/main" id="{2D068241-8541-CA92-4B6A-B3A4A8B190E6}"/>
              </a:ext>
            </a:extLst>
          </p:cNvPr>
          <p:cNvSpPr txBox="1"/>
          <p:nvPr/>
        </p:nvSpPr>
        <p:spPr>
          <a:xfrm>
            <a:off x="7929583" y="3266573"/>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Design</a:t>
            </a:r>
          </a:p>
          <a:p>
            <a:pPr marL="0" lvl="0" indent="0" algn="l" rtl="0">
              <a:spcBef>
                <a:spcPts val="0"/>
              </a:spcBef>
              <a:spcAft>
                <a:spcPts val="0"/>
              </a:spcAft>
              <a:buNone/>
            </a:pPr>
            <a:r>
              <a:rPr lang="en-GB" sz="1800"/>
              <a:t>Designing wind turbines and solar panels, or installations like wind or solar farms.</a:t>
            </a:r>
          </a:p>
        </p:txBody>
      </p:sp>
      <p:sp>
        <p:nvSpPr>
          <p:cNvPr id="15" name="Google Shape;698;p10">
            <a:extLst>
              <a:ext uri="{FF2B5EF4-FFF2-40B4-BE49-F238E27FC236}">
                <a16:creationId xmlns:a16="http://schemas.microsoft.com/office/drawing/2014/main" id="{57F066D4-EDCD-6F2F-C42D-498B3DBD6FB7}"/>
              </a:ext>
            </a:extLst>
          </p:cNvPr>
          <p:cNvSpPr txBox="1"/>
          <p:nvPr/>
        </p:nvSpPr>
        <p:spPr>
          <a:xfrm>
            <a:off x="11962308" y="3266573"/>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Construction</a:t>
            </a:r>
          </a:p>
          <a:p>
            <a:pPr marL="0" lvl="0" indent="0" algn="l" rtl="0">
              <a:spcBef>
                <a:spcPts val="0"/>
              </a:spcBef>
              <a:spcAft>
                <a:spcPts val="0"/>
              </a:spcAft>
              <a:buNone/>
            </a:pPr>
            <a:r>
              <a:rPr lang="en-GB" sz="1800"/>
              <a:t>Constructing new wind and solar farms, or other forms of renewable generation.</a:t>
            </a:r>
          </a:p>
        </p:txBody>
      </p:sp>
      <p:sp>
        <p:nvSpPr>
          <p:cNvPr id="16" name="Google Shape;698;p10">
            <a:extLst>
              <a:ext uri="{FF2B5EF4-FFF2-40B4-BE49-F238E27FC236}">
                <a16:creationId xmlns:a16="http://schemas.microsoft.com/office/drawing/2014/main" id="{90811167-50E4-0D24-7D6C-A6F2702DF97E}"/>
              </a:ext>
            </a:extLst>
          </p:cNvPr>
          <p:cNvSpPr txBox="1"/>
          <p:nvPr/>
        </p:nvSpPr>
        <p:spPr>
          <a:xfrm>
            <a:off x="3896859" y="5536244"/>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Maintenance</a:t>
            </a:r>
          </a:p>
          <a:p>
            <a:pPr marL="0" lvl="0" indent="0" algn="l" rtl="0">
              <a:spcBef>
                <a:spcPts val="0"/>
              </a:spcBef>
              <a:spcAft>
                <a:spcPts val="0"/>
              </a:spcAft>
              <a:buNone/>
            </a:pPr>
            <a:r>
              <a:rPr lang="en-GB" sz="1800"/>
              <a:t>Making sure renewable generation stays safe </a:t>
            </a:r>
            <a:br>
              <a:rPr lang="en-GB" sz="1800"/>
            </a:br>
            <a:r>
              <a:rPr lang="en-GB" sz="1800"/>
              <a:t>and efficient.</a:t>
            </a:r>
          </a:p>
        </p:txBody>
      </p:sp>
      <p:sp>
        <p:nvSpPr>
          <p:cNvPr id="17" name="Google Shape;698;p10">
            <a:extLst>
              <a:ext uri="{FF2B5EF4-FFF2-40B4-BE49-F238E27FC236}">
                <a16:creationId xmlns:a16="http://schemas.microsoft.com/office/drawing/2014/main" id="{77F570A2-5C0C-0388-659D-675E96793CFB}"/>
              </a:ext>
            </a:extLst>
          </p:cNvPr>
          <p:cNvSpPr txBox="1"/>
          <p:nvPr/>
        </p:nvSpPr>
        <p:spPr>
          <a:xfrm>
            <a:off x="7929583" y="5536244"/>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Distribution and integration</a:t>
            </a:r>
          </a:p>
          <a:p>
            <a:pPr marL="0" lvl="0" indent="0" algn="l" rtl="0">
              <a:spcBef>
                <a:spcPts val="0"/>
              </a:spcBef>
              <a:spcAft>
                <a:spcPts val="0"/>
              </a:spcAft>
              <a:buNone/>
            </a:pPr>
            <a:r>
              <a:rPr lang="en-GB" sz="1800"/>
              <a:t>Linking renewable generation to the national grid.</a:t>
            </a:r>
          </a:p>
        </p:txBody>
      </p:sp>
      <p:sp>
        <p:nvSpPr>
          <p:cNvPr id="18" name="Google Shape;698;p10">
            <a:extLst>
              <a:ext uri="{FF2B5EF4-FFF2-40B4-BE49-F238E27FC236}">
                <a16:creationId xmlns:a16="http://schemas.microsoft.com/office/drawing/2014/main" id="{E1D9ABB1-8292-634A-4C3C-51D5B18B263A}"/>
              </a:ext>
            </a:extLst>
          </p:cNvPr>
          <p:cNvSpPr txBox="1"/>
          <p:nvPr/>
        </p:nvSpPr>
        <p:spPr>
          <a:xfrm>
            <a:off x="11962308" y="5536244"/>
            <a:ext cx="3736468" cy="194224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Energy storage</a:t>
            </a:r>
          </a:p>
          <a:p>
            <a:pPr marL="0" lvl="0" indent="0" algn="l" rtl="0">
              <a:spcBef>
                <a:spcPts val="0"/>
              </a:spcBef>
              <a:spcAft>
                <a:spcPts val="0"/>
              </a:spcAft>
              <a:buNone/>
            </a:pPr>
            <a:r>
              <a:rPr lang="en-GB" sz="1800"/>
              <a:t>Designing, building and maintaining new battery grid storage to even out supply to meet demand.</a:t>
            </a:r>
          </a:p>
        </p:txBody>
      </p:sp>
      <p:sp>
        <p:nvSpPr>
          <p:cNvPr id="19" name="Google Shape;549;p3">
            <a:extLst>
              <a:ext uri="{FF2B5EF4-FFF2-40B4-BE49-F238E27FC236}">
                <a16:creationId xmlns:a16="http://schemas.microsoft.com/office/drawing/2014/main" id="{4C2ECF52-71CE-DC60-98CC-1B6741B90955}"/>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20" name="Slide Number Placeholder 5">
            <a:extLst>
              <a:ext uri="{FF2B5EF4-FFF2-40B4-BE49-F238E27FC236}">
                <a16:creationId xmlns:a16="http://schemas.microsoft.com/office/drawing/2014/main" id="{85CBDF32-6A3A-8B39-B30E-C371D79C016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13</a:t>
            </a:fld>
            <a:endParaRPr lang="en-US" b="0"/>
          </a:p>
        </p:txBody>
      </p:sp>
      <p:pic>
        <p:nvPicPr>
          <p:cNvPr id="7" name="Graphic 6">
            <a:extLst>
              <a:ext uri="{FF2B5EF4-FFF2-40B4-BE49-F238E27FC236}">
                <a16:creationId xmlns:a16="http://schemas.microsoft.com/office/drawing/2014/main" id="{B6F0CBC1-E466-3A84-BEF9-0EE8AD420A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3313" y="3141947"/>
            <a:ext cx="1155689" cy="1124455"/>
          </a:xfrm>
          <a:prstGeom prst="rect">
            <a:avLst/>
          </a:prstGeom>
        </p:spPr>
      </p:pic>
    </p:spTree>
    <p:extLst>
      <p:ext uri="{BB962C8B-B14F-4D97-AF65-F5344CB8AC3E}">
        <p14:creationId xmlns:p14="http://schemas.microsoft.com/office/powerpoint/2010/main" val="261852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7" name="Picture 16">
            <a:extLst>
              <a:ext uri="{FF2B5EF4-FFF2-40B4-BE49-F238E27FC236}">
                <a16:creationId xmlns:a16="http://schemas.microsoft.com/office/drawing/2014/main" id="{05685BDF-6087-4F43-E6E0-C1D225F74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7731" y="5562077"/>
            <a:ext cx="3214395" cy="3118917"/>
          </a:xfrm>
          <a:prstGeom prst="rect">
            <a:avLst/>
          </a:prstGeom>
        </p:spPr>
      </p:pic>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796" y="2790178"/>
            <a:ext cx="3214395" cy="3118917"/>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8441" y="5580371"/>
            <a:ext cx="3214395" cy="3118917"/>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1221080" y="3712248"/>
            <a:ext cx="2526453" cy="1477287"/>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2000"/>
              <a:t>Explain the link between fossil fuel consumption and climate change.</a:t>
            </a:r>
          </a:p>
        </p:txBody>
      </p:sp>
      <p:sp>
        <p:nvSpPr>
          <p:cNvPr id="596" name="Google Shape;596;p7"/>
          <p:cNvSpPr txBox="1"/>
          <p:nvPr/>
        </p:nvSpPr>
        <p:spPr>
          <a:xfrm>
            <a:off x="6657175" y="6655117"/>
            <a:ext cx="2693734" cy="1323399"/>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Identity engineering career opportunities related to renewable energy.</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14</a:t>
            </a:fld>
            <a:endParaRPr lang="en-US" b="0">
              <a:solidFill>
                <a:schemeClr val="bg1"/>
              </a:solidFill>
            </a:endParaRPr>
          </a:p>
        </p:txBody>
      </p:sp>
      <p:sp>
        <p:nvSpPr>
          <p:cNvPr id="4" name="Google Shape;549;p3">
            <a:extLst>
              <a:ext uri="{FF2B5EF4-FFF2-40B4-BE49-F238E27FC236}">
                <a16:creationId xmlns:a16="http://schemas.microsoft.com/office/drawing/2014/main" id="{6FFE1AD4-02CB-E501-FC89-D8CA90D3E94A}"/>
              </a:ext>
            </a:extLst>
          </p:cNvPr>
          <p:cNvSpPr txBox="1"/>
          <p:nvPr/>
        </p:nvSpPr>
        <p:spPr>
          <a:xfrm>
            <a:off x="9938170" y="66627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598" name="Google Shape;598;p7"/>
          <p:cNvSpPr txBox="1"/>
          <p:nvPr/>
        </p:nvSpPr>
        <p:spPr>
          <a:xfrm>
            <a:off x="2965601" y="6372349"/>
            <a:ext cx="2658132" cy="1938952"/>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Identify some challenges and opportunities related </a:t>
            </a:r>
            <a:br>
              <a:rPr lang="en-GB" sz="2000"/>
            </a:br>
            <a:r>
              <a:rPr lang="en-GB" sz="2000"/>
              <a:t>to a transition to renewable </a:t>
            </a:r>
            <a:br>
              <a:rPr lang="en-GB" sz="2000"/>
            </a:br>
            <a:r>
              <a:rPr lang="en-GB" sz="2000"/>
              <a:t>energy.</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8086" y="2790178"/>
            <a:ext cx="3214395" cy="3118917"/>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901060" y="3633682"/>
            <a:ext cx="2526453" cy="1631175"/>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Suggest some advantages and disadvantages of different forms of renewable energy.</a:t>
            </a:r>
          </a:p>
        </p:txBody>
      </p:sp>
    </p:spTree>
    <p:extLst>
      <p:ext uri="{BB962C8B-B14F-4D97-AF65-F5344CB8AC3E}">
        <p14:creationId xmlns:p14="http://schemas.microsoft.com/office/powerpoint/2010/main" val="1878190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
          <p:cNvSpPr txBox="1">
            <a:spLocks noGrp="1"/>
          </p:cNvSpPr>
          <p:nvPr>
            <p:ph type="title"/>
          </p:nvPr>
        </p:nvSpPr>
        <p:spPr>
          <a:xfrm>
            <a:off x="3097609" y="1445578"/>
            <a:ext cx="10062369" cy="6910070"/>
          </a:xfrm>
          <a:prstGeom prst="rect">
            <a:avLst/>
          </a:prstGeom>
          <a:noFill/>
          <a:ln>
            <a:noFill/>
          </a:ln>
        </p:spPr>
        <p:txBody>
          <a:bodyPr spcFirstLastPara="1" wrap="square" lIns="90000" tIns="45700" rIns="91425" bIns="45700" anchor="ctr" anchorCtr="0">
            <a:normAutofit/>
          </a:bodyPr>
          <a:lstStyle/>
          <a:p>
            <a:pPr>
              <a:lnSpc>
                <a:spcPct val="100000"/>
              </a:lnSpc>
              <a:spcBef>
                <a:spcPts val="0"/>
              </a:spcBef>
            </a:pPr>
            <a:r>
              <a:rPr lang="en-GB" sz="4000"/>
              <a:t>1. Sources, advantages </a:t>
            </a:r>
            <a:br>
              <a:rPr lang="en-GB" sz="4000"/>
            </a:br>
            <a:r>
              <a:rPr lang="en-GB" sz="4000"/>
              <a:t>and disadvantages </a:t>
            </a:r>
            <a:br>
              <a:rPr lang="en-GB" sz="4000"/>
            </a:br>
            <a:r>
              <a:rPr lang="en-GB" sz="4000"/>
              <a:t>of renewable energy</a:t>
            </a:r>
            <a:endParaRPr lang="en-NZ" sz="4000"/>
          </a:p>
        </p:txBody>
      </p:sp>
      <p:sp>
        <p:nvSpPr>
          <p:cNvPr id="2" name="Slide Number Placeholder 5">
            <a:extLst>
              <a:ext uri="{FF2B5EF4-FFF2-40B4-BE49-F238E27FC236}">
                <a16:creationId xmlns:a16="http://schemas.microsoft.com/office/drawing/2014/main" id="{4B353AE2-284F-2DF3-760A-AB7EA45E4362}"/>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2</a:t>
            </a:fld>
            <a:endParaRPr lang="en-US" b="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7" name="Picture 16">
            <a:extLst>
              <a:ext uri="{FF2B5EF4-FFF2-40B4-BE49-F238E27FC236}">
                <a16:creationId xmlns:a16="http://schemas.microsoft.com/office/drawing/2014/main" id="{05685BDF-6087-4F43-E6E0-C1D225F74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7731" y="5562077"/>
            <a:ext cx="3214395" cy="3118917"/>
          </a:xfrm>
          <a:prstGeom prst="rect">
            <a:avLst/>
          </a:prstGeom>
        </p:spPr>
      </p:pic>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796" y="2790178"/>
            <a:ext cx="3214395" cy="3118917"/>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8441" y="5580371"/>
            <a:ext cx="3214395" cy="3118917"/>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1221080" y="3712248"/>
            <a:ext cx="2526453" cy="1477287"/>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2000"/>
              <a:t>Explain the link between fossil fuel consumption and climate change.</a:t>
            </a:r>
          </a:p>
        </p:txBody>
      </p:sp>
      <p:sp>
        <p:nvSpPr>
          <p:cNvPr id="596" name="Google Shape;596;p7"/>
          <p:cNvSpPr txBox="1"/>
          <p:nvPr/>
        </p:nvSpPr>
        <p:spPr>
          <a:xfrm>
            <a:off x="6657175" y="6655117"/>
            <a:ext cx="2693734" cy="1323399"/>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dirty="0"/>
              <a:t>Identify engineering career opportunities related to renewable energy.</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a:solidFill>
                <a:schemeClr val="bg1"/>
              </a:solidFill>
            </a:endParaRPr>
          </a:p>
        </p:txBody>
      </p:sp>
      <p:sp>
        <p:nvSpPr>
          <p:cNvPr id="4" name="Google Shape;549;p3">
            <a:extLst>
              <a:ext uri="{FF2B5EF4-FFF2-40B4-BE49-F238E27FC236}">
                <a16:creationId xmlns:a16="http://schemas.microsoft.com/office/drawing/2014/main" id="{6FFE1AD4-02CB-E501-FC89-D8CA90D3E94A}"/>
              </a:ext>
            </a:extLst>
          </p:cNvPr>
          <p:cNvSpPr txBox="1"/>
          <p:nvPr/>
        </p:nvSpPr>
        <p:spPr>
          <a:xfrm>
            <a:off x="9938170" y="66627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dirty="0">
                <a:solidFill>
                  <a:schemeClr val="tx1"/>
                </a:solidFill>
              </a:rPr>
              <a:t>1. Sources, advantages and disadvantages of renewable energy</a:t>
            </a:r>
          </a:p>
        </p:txBody>
      </p:sp>
      <p:sp>
        <p:nvSpPr>
          <p:cNvPr id="598" name="Google Shape;598;p7"/>
          <p:cNvSpPr txBox="1"/>
          <p:nvPr/>
        </p:nvSpPr>
        <p:spPr>
          <a:xfrm>
            <a:off x="2965601" y="6372349"/>
            <a:ext cx="2658132" cy="1938952"/>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Identify some challenges and opportunities related </a:t>
            </a:r>
            <a:br>
              <a:rPr lang="en-GB" sz="2000"/>
            </a:br>
            <a:r>
              <a:rPr lang="en-GB" sz="2000"/>
              <a:t>to a transition to renewable </a:t>
            </a:r>
            <a:br>
              <a:rPr lang="en-GB" sz="2000"/>
            </a:br>
            <a:r>
              <a:rPr lang="en-GB" sz="2000"/>
              <a:t>energy.</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8086" y="2790178"/>
            <a:ext cx="3214395" cy="3118917"/>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901060" y="3633682"/>
            <a:ext cx="2526453" cy="1631175"/>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2000"/>
              <a:t>Suggest some advantages and disadvantages of different forms of renewable energy.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GB" i="0">
                <a:solidFill>
                  <a:schemeClr val="tx1"/>
                </a:solidFill>
                <a:effectLst/>
                <a:latin typeface="Arial" panose="020B0604020202020204" pitchFamily="34" charset="0"/>
                <a:cs typeface="Arial" panose="020B0604020202020204" pitchFamily="34" charset="0"/>
              </a:rPr>
              <a:t>How do we get electricity from fossil fuels?</a:t>
            </a:r>
            <a:endParaRPr lang="en-US">
              <a:solidFill>
                <a:schemeClr val="tx1"/>
              </a:solidFill>
              <a:latin typeface="Arial" panose="020B0604020202020204" pitchFamily="34" charset="0"/>
              <a:cs typeface="Arial" panose="020B0604020202020204" pitchFamily="34" charset="0"/>
            </a:endParaRPr>
          </a:p>
        </p:txBody>
      </p:sp>
      <p:sp>
        <p:nvSpPr>
          <p:cNvPr id="6" name="Google Shape;105;p20">
            <a:extLst>
              <a:ext uri="{FF2B5EF4-FFF2-40B4-BE49-F238E27FC236}">
                <a16:creationId xmlns:a16="http://schemas.microsoft.com/office/drawing/2014/main" id="{3E19A1CE-F6D7-C0A5-EDE9-8DF43390DB01}"/>
              </a:ext>
            </a:extLst>
          </p:cNvPr>
          <p:cNvSpPr/>
          <p:nvPr/>
        </p:nvSpPr>
        <p:spPr>
          <a:xfrm>
            <a:off x="1768204" y="5872645"/>
            <a:ext cx="1626817"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Fossil fuel</a:t>
            </a:r>
            <a:endParaRPr sz="2000"/>
          </a:p>
        </p:txBody>
      </p:sp>
      <p:sp>
        <p:nvSpPr>
          <p:cNvPr id="7" name="Google Shape;107;p20">
            <a:extLst>
              <a:ext uri="{FF2B5EF4-FFF2-40B4-BE49-F238E27FC236}">
                <a16:creationId xmlns:a16="http://schemas.microsoft.com/office/drawing/2014/main" id="{EFCAE194-4980-609D-3F3A-319647BCCCC0}"/>
              </a:ext>
            </a:extLst>
          </p:cNvPr>
          <p:cNvSpPr/>
          <p:nvPr/>
        </p:nvSpPr>
        <p:spPr>
          <a:xfrm>
            <a:off x="3860453" y="4366189"/>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Combustion</a:t>
            </a:r>
            <a:endParaRPr sz="2000"/>
          </a:p>
        </p:txBody>
      </p:sp>
      <p:sp>
        <p:nvSpPr>
          <p:cNvPr id="8" name="Google Shape;108;p20">
            <a:extLst>
              <a:ext uri="{FF2B5EF4-FFF2-40B4-BE49-F238E27FC236}">
                <a16:creationId xmlns:a16="http://schemas.microsoft.com/office/drawing/2014/main" id="{462463D4-5783-A45E-D0E0-B383BB4C048F}"/>
              </a:ext>
            </a:extLst>
          </p:cNvPr>
          <p:cNvSpPr/>
          <p:nvPr/>
        </p:nvSpPr>
        <p:spPr>
          <a:xfrm>
            <a:off x="8446029" y="4366189"/>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Turbine</a:t>
            </a:r>
            <a:endParaRPr sz="2000"/>
          </a:p>
        </p:txBody>
      </p:sp>
      <p:sp>
        <p:nvSpPr>
          <p:cNvPr id="9" name="Google Shape;109;p20">
            <a:extLst>
              <a:ext uri="{FF2B5EF4-FFF2-40B4-BE49-F238E27FC236}">
                <a16:creationId xmlns:a16="http://schemas.microsoft.com/office/drawing/2014/main" id="{3B56DB67-5EB8-7F1B-66A0-B90C26EE90F3}"/>
              </a:ext>
            </a:extLst>
          </p:cNvPr>
          <p:cNvSpPr/>
          <p:nvPr/>
        </p:nvSpPr>
        <p:spPr>
          <a:xfrm>
            <a:off x="6156331" y="3315881"/>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Cooling tower</a:t>
            </a:r>
            <a:endParaRPr sz="2000"/>
          </a:p>
        </p:txBody>
      </p:sp>
      <p:sp>
        <p:nvSpPr>
          <p:cNvPr id="10" name="Google Shape;110;p20">
            <a:extLst>
              <a:ext uri="{FF2B5EF4-FFF2-40B4-BE49-F238E27FC236}">
                <a16:creationId xmlns:a16="http://schemas.microsoft.com/office/drawing/2014/main" id="{BBC90537-9997-8FAE-F7D7-070BA601AF50}"/>
              </a:ext>
            </a:extLst>
          </p:cNvPr>
          <p:cNvSpPr/>
          <p:nvPr/>
        </p:nvSpPr>
        <p:spPr>
          <a:xfrm>
            <a:off x="11478204" y="4366189"/>
            <a:ext cx="1847518" cy="1090764"/>
          </a:xfrm>
          <a:prstGeom prst="rect">
            <a:avLst/>
          </a:prstGeom>
          <a:noFill/>
          <a:ln w="25400"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a:r>
              <a:rPr lang="en" sz="2000"/>
              <a:t>Generator</a:t>
            </a:r>
            <a:endParaRPr sz="2000"/>
          </a:p>
        </p:txBody>
      </p:sp>
      <p:cxnSp>
        <p:nvCxnSpPr>
          <p:cNvPr id="11" name="Google Shape;111;p20">
            <a:extLst>
              <a:ext uri="{FF2B5EF4-FFF2-40B4-BE49-F238E27FC236}">
                <a16:creationId xmlns:a16="http://schemas.microsoft.com/office/drawing/2014/main" id="{A746E641-0A1F-DAB4-A868-30102BA1958F}"/>
              </a:ext>
            </a:extLst>
          </p:cNvPr>
          <p:cNvCxnSpPr>
            <a:cxnSpLocks/>
            <a:endCxn id="8" idx="1"/>
          </p:cNvCxnSpPr>
          <p:nvPr/>
        </p:nvCxnSpPr>
        <p:spPr>
          <a:xfrm>
            <a:off x="5718340" y="4911570"/>
            <a:ext cx="2727689" cy="1"/>
          </a:xfrm>
          <a:prstGeom prst="straightConnector1">
            <a:avLst/>
          </a:prstGeom>
          <a:noFill/>
          <a:ln w="25400" cap="flat" cmpd="sng">
            <a:solidFill>
              <a:srgbClr val="FFD600"/>
            </a:solidFill>
            <a:prstDash val="solid"/>
            <a:round/>
            <a:headEnd type="none" w="med" len="med"/>
            <a:tailEnd type="triangle" w="lg" len="lg"/>
          </a:ln>
        </p:spPr>
      </p:cxnSp>
      <p:cxnSp>
        <p:nvCxnSpPr>
          <p:cNvPr id="12" name="Google Shape;112;p20">
            <a:extLst>
              <a:ext uri="{FF2B5EF4-FFF2-40B4-BE49-F238E27FC236}">
                <a16:creationId xmlns:a16="http://schemas.microsoft.com/office/drawing/2014/main" id="{60B89640-5B0A-6AB5-D7C1-376975464773}"/>
              </a:ext>
            </a:extLst>
          </p:cNvPr>
          <p:cNvCxnSpPr>
            <a:cxnSpLocks/>
          </p:cNvCxnSpPr>
          <p:nvPr/>
        </p:nvCxnSpPr>
        <p:spPr>
          <a:xfrm rot="16200000" flipV="1">
            <a:off x="8427965" y="3403476"/>
            <a:ext cx="540000" cy="1368000"/>
          </a:xfrm>
          <a:prstGeom prst="bentConnector2">
            <a:avLst/>
          </a:prstGeom>
          <a:noFill/>
          <a:ln w="25400" cap="flat" cmpd="sng">
            <a:solidFill>
              <a:srgbClr val="FFD600"/>
            </a:solidFill>
            <a:prstDash val="solid"/>
            <a:round/>
            <a:headEnd type="none" w="med" len="med"/>
            <a:tailEnd type="triangle" w="lg" len="lg"/>
          </a:ln>
        </p:spPr>
      </p:cxnSp>
      <p:cxnSp>
        <p:nvCxnSpPr>
          <p:cNvPr id="13" name="Google Shape;113;p20">
            <a:extLst>
              <a:ext uri="{FF2B5EF4-FFF2-40B4-BE49-F238E27FC236}">
                <a16:creationId xmlns:a16="http://schemas.microsoft.com/office/drawing/2014/main" id="{15255FEC-0243-7CFE-B5D1-804BB864C36B}"/>
              </a:ext>
            </a:extLst>
          </p:cNvPr>
          <p:cNvCxnSpPr>
            <a:cxnSpLocks/>
          </p:cNvCxnSpPr>
          <p:nvPr/>
        </p:nvCxnSpPr>
        <p:spPr>
          <a:xfrm flipH="1">
            <a:off x="4781420" y="3815954"/>
            <a:ext cx="1368000" cy="545609"/>
          </a:xfrm>
          <a:prstGeom prst="bentConnector2">
            <a:avLst/>
          </a:prstGeom>
          <a:noFill/>
          <a:ln w="25400" cap="flat" cmpd="sng">
            <a:solidFill>
              <a:srgbClr val="FF7500"/>
            </a:solidFill>
            <a:prstDash val="solid"/>
            <a:round/>
            <a:headEnd type="none" w="med" len="med"/>
            <a:tailEnd type="triangle" w="lg" len="lg"/>
          </a:ln>
        </p:spPr>
      </p:cxnSp>
      <p:cxnSp>
        <p:nvCxnSpPr>
          <p:cNvPr id="14" name="Google Shape;114;p20">
            <a:extLst>
              <a:ext uri="{FF2B5EF4-FFF2-40B4-BE49-F238E27FC236}">
                <a16:creationId xmlns:a16="http://schemas.microsoft.com/office/drawing/2014/main" id="{2FDF5E46-81BD-AB02-71DE-64B814C1697A}"/>
              </a:ext>
            </a:extLst>
          </p:cNvPr>
          <p:cNvCxnSpPr/>
          <p:nvPr/>
        </p:nvCxnSpPr>
        <p:spPr>
          <a:xfrm rot="10800000">
            <a:off x="4210275" y="3302804"/>
            <a:ext cx="0" cy="1053904"/>
          </a:xfrm>
          <a:prstGeom prst="straightConnector1">
            <a:avLst/>
          </a:prstGeom>
          <a:noFill/>
          <a:ln w="25400" cap="flat" cmpd="sng">
            <a:solidFill>
              <a:schemeClr val="dk1"/>
            </a:solidFill>
            <a:prstDash val="solid"/>
            <a:round/>
            <a:headEnd type="none" w="med" len="med"/>
            <a:tailEnd type="triangle" w="lg" len="lg"/>
          </a:ln>
        </p:spPr>
      </p:cxnSp>
      <p:cxnSp>
        <p:nvCxnSpPr>
          <p:cNvPr id="15" name="Google Shape;115;p20">
            <a:extLst>
              <a:ext uri="{FF2B5EF4-FFF2-40B4-BE49-F238E27FC236}">
                <a16:creationId xmlns:a16="http://schemas.microsoft.com/office/drawing/2014/main" id="{0DCC7B09-D72B-C2BB-5409-05966EBFBB40}"/>
              </a:ext>
            </a:extLst>
          </p:cNvPr>
          <p:cNvCxnSpPr>
            <a:cxnSpLocks/>
          </p:cNvCxnSpPr>
          <p:nvPr/>
        </p:nvCxnSpPr>
        <p:spPr>
          <a:xfrm rot="10800000" flipH="1">
            <a:off x="2581614" y="4911570"/>
            <a:ext cx="1296000" cy="961074"/>
          </a:xfrm>
          <a:prstGeom prst="bentConnector3">
            <a:avLst>
              <a:gd name="adj1" fmla="val -923"/>
            </a:avLst>
          </a:prstGeom>
          <a:noFill/>
          <a:ln w="25400" cap="flat" cmpd="sng">
            <a:solidFill>
              <a:schemeClr val="dk1"/>
            </a:solidFill>
            <a:prstDash val="solid"/>
            <a:round/>
            <a:headEnd type="none" w="med" len="med"/>
            <a:tailEnd type="triangle" w="lg" len="lg"/>
          </a:ln>
        </p:spPr>
      </p:cxnSp>
      <p:cxnSp>
        <p:nvCxnSpPr>
          <p:cNvPr id="16" name="Google Shape;116;p20">
            <a:extLst>
              <a:ext uri="{FF2B5EF4-FFF2-40B4-BE49-F238E27FC236}">
                <a16:creationId xmlns:a16="http://schemas.microsoft.com/office/drawing/2014/main" id="{043E9492-86A0-AD44-40E0-5DBE565C89A6}"/>
              </a:ext>
            </a:extLst>
          </p:cNvPr>
          <p:cNvCxnSpPr>
            <a:cxnSpLocks/>
            <a:stCxn id="8" idx="3"/>
            <a:endCxn id="10" idx="1"/>
          </p:cNvCxnSpPr>
          <p:nvPr/>
        </p:nvCxnSpPr>
        <p:spPr>
          <a:xfrm>
            <a:off x="10293547" y="4911571"/>
            <a:ext cx="1184657" cy="0"/>
          </a:xfrm>
          <a:prstGeom prst="straightConnector1">
            <a:avLst/>
          </a:prstGeom>
          <a:noFill/>
          <a:ln w="25400" cap="flat" cmpd="sng">
            <a:solidFill>
              <a:schemeClr val="tx1"/>
            </a:solidFill>
            <a:prstDash val="lgDash"/>
            <a:round/>
            <a:headEnd type="none" w="med" len="med"/>
            <a:tailEnd type="triangle" w="lg" len="lg"/>
          </a:ln>
        </p:spPr>
      </p:cxnSp>
      <p:cxnSp>
        <p:nvCxnSpPr>
          <p:cNvPr id="17" name="Google Shape;117;p20">
            <a:extLst>
              <a:ext uri="{FF2B5EF4-FFF2-40B4-BE49-F238E27FC236}">
                <a16:creationId xmlns:a16="http://schemas.microsoft.com/office/drawing/2014/main" id="{A0FA9049-DA74-DFAD-A916-25E3A7C88B54}"/>
              </a:ext>
            </a:extLst>
          </p:cNvPr>
          <p:cNvCxnSpPr/>
          <p:nvPr/>
        </p:nvCxnSpPr>
        <p:spPr>
          <a:xfrm>
            <a:off x="13325723" y="4911570"/>
            <a:ext cx="1184505" cy="0"/>
          </a:xfrm>
          <a:prstGeom prst="straightConnector1">
            <a:avLst/>
          </a:prstGeom>
          <a:noFill/>
          <a:ln w="25400" cap="flat" cmpd="sng">
            <a:solidFill>
              <a:schemeClr val="tx1"/>
            </a:solidFill>
            <a:prstDash val="lgDash"/>
            <a:round/>
            <a:headEnd type="none" w="med" len="med"/>
            <a:tailEnd type="triangle" w="lg" len="lg"/>
          </a:ln>
        </p:spPr>
      </p:cxnSp>
      <p:sp>
        <p:nvSpPr>
          <p:cNvPr id="18" name="Google Shape;119;p20">
            <a:extLst>
              <a:ext uri="{FF2B5EF4-FFF2-40B4-BE49-F238E27FC236}">
                <a16:creationId xmlns:a16="http://schemas.microsoft.com/office/drawing/2014/main" id="{CA57D513-2012-563B-21B5-3E502692BB92}"/>
              </a:ext>
            </a:extLst>
          </p:cNvPr>
          <p:cNvSpPr txBox="1"/>
          <p:nvPr/>
        </p:nvSpPr>
        <p:spPr>
          <a:xfrm>
            <a:off x="6475115" y="4809601"/>
            <a:ext cx="1626817" cy="606895"/>
          </a:xfrm>
          <a:prstGeom prst="rect">
            <a:avLst/>
          </a:prstGeom>
          <a:noFill/>
          <a:ln>
            <a:noFill/>
          </a:ln>
        </p:spPr>
        <p:txBody>
          <a:bodyPr spcFirstLastPara="1" wrap="square" lIns="162533" tIns="162533" rIns="162533" bIns="162533" anchor="t" anchorCtr="0">
            <a:spAutoFit/>
          </a:bodyPr>
          <a:lstStyle/>
          <a:p>
            <a:r>
              <a:rPr lang="en" sz="2000"/>
              <a:t>steam</a:t>
            </a:r>
            <a:endParaRPr sz="2000"/>
          </a:p>
        </p:txBody>
      </p:sp>
      <p:sp>
        <p:nvSpPr>
          <p:cNvPr id="19" name="Google Shape;120;p20">
            <a:extLst>
              <a:ext uri="{FF2B5EF4-FFF2-40B4-BE49-F238E27FC236}">
                <a16:creationId xmlns:a16="http://schemas.microsoft.com/office/drawing/2014/main" id="{C28D90E6-CEF3-EB43-9012-9572E23C3A8E}"/>
              </a:ext>
            </a:extLst>
          </p:cNvPr>
          <p:cNvSpPr txBox="1"/>
          <p:nvPr/>
        </p:nvSpPr>
        <p:spPr>
          <a:xfrm>
            <a:off x="8555622" y="3307014"/>
            <a:ext cx="1626817" cy="606895"/>
          </a:xfrm>
          <a:prstGeom prst="rect">
            <a:avLst/>
          </a:prstGeom>
          <a:noFill/>
          <a:ln>
            <a:noFill/>
          </a:ln>
        </p:spPr>
        <p:txBody>
          <a:bodyPr spcFirstLastPara="1" wrap="square" lIns="162533" tIns="162533" rIns="162533" bIns="162533" anchor="t" anchorCtr="0">
            <a:spAutoFit/>
          </a:bodyPr>
          <a:lstStyle/>
          <a:p>
            <a:r>
              <a:rPr lang="en" sz="2000"/>
              <a:t>steam</a:t>
            </a:r>
            <a:endParaRPr sz="2000"/>
          </a:p>
        </p:txBody>
      </p:sp>
      <p:sp>
        <p:nvSpPr>
          <p:cNvPr id="20" name="Google Shape;121;p20">
            <a:extLst>
              <a:ext uri="{FF2B5EF4-FFF2-40B4-BE49-F238E27FC236}">
                <a16:creationId xmlns:a16="http://schemas.microsoft.com/office/drawing/2014/main" id="{1835B7F5-40EE-D057-5F2F-FC14D07F8876}"/>
              </a:ext>
            </a:extLst>
          </p:cNvPr>
          <p:cNvSpPr txBox="1"/>
          <p:nvPr/>
        </p:nvSpPr>
        <p:spPr>
          <a:xfrm>
            <a:off x="5088112" y="3307014"/>
            <a:ext cx="1626817" cy="606895"/>
          </a:xfrm>
          <a:prstGeom prst="rect">
            <a:avLst/>
          </a:prstGeom>
          <a:noFill/>
          <a:ln>
            <a:noFill/>
          </a:ln>
        </p:spPr>
        <p:txBody>
          <a:bodyPr spcFirstLastPara="1" wrap="square" lIns="162533" tIns="162533" rIns="162533" bIns="162533" anchor="t" anchorCtr="0">
            <a:spAutoFit/>
          </a:bodyPr>
          <a:lstStyle/>
          <a:p>
            <a:r>
              <a:rPr lang="en" sz="2000"/>
              <a:t>water</a:t>
            </a:r>
            <a:endParaRPr sz="2000"/>
          </a:p>
        </p:txBody>
      </p:sp>
      <p:sp>
        <p:nvSpPr>
          <p:cNvPr id="21" name="Google Shape;549;p3">
            <a:extLst>
              <a:ext uri="{FF2B5EF4-FFF2-40B4-BE49-F238E27FC236}">
                <a16:creationId xmlns:a16="http://schemas.microsoft.com/office/drawing/2014/main" id="{D86158F7-5904-D847-5F62-13C3FCA17475}"/>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3805367" y="6201496"/>
            <a:ext cx="8493313" cy="2652944"/>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57200" indent="-317500">
              <a:spcAft>
                <a:spcPts val="600"/>
              </a:spcAft>
              <a:buSzPct val="70000"/>
              <a:buFont typeface="Arial" panose="020B0604020202020204" pitchFamily="34" charset="0"/>
              <a:buChar char="•"/>
            </a:pPr>
            <a:r>
              <a:rPr lang="en-GB" sz="1800">
                <a:solidFill>
                  <a:schemeClr val="dk1"/>
                </a:solidFill>
              </a:rPr>
              <a:t>Discuss and list how you have used energy today: at home, </a:t>
            </a:r>
            <a:br>
              <a:rPr lang="en-GB" sz="1800">
                <a:solidFill>
                  <a:schemeClr val="dk1"/>
                </a:solidFill>
              </a:rPr>
            </a:br>
            <a:r>
              <a:rPr lang="en-GB" sz="1800">
                <a:solidFill>
                  <a:schemeClr val="dk1"/>
                </a:solidFill>
              </a:rPr>
              <a:t>to get to college or school, and during the day.</a:t>
            </a:r>
            <a:endParaRPr lang="en-GB" sz="1800"/>
          </a:p>
          <a:p>
            <a:pPr marL="457200" lvl="0" indent="-317500" algn="l" rtl="0">
              <a:spcBef>
                <a:spcPts val="0"/>
              </a:spcBef>
              <a:spcAft>
                <a:spcPts val="600"/>
              </a:spcAft>
              <a:buSzPct val="70000"/>
              <a:buFont typeface="Arial" panose="020B0604020202020204" pitchFamily="34" charset="0"/>
              <a:buChar char="•"/>
            </a:pPr>
            <a:r>
              <a:rPr lang="en-GB" sz="1800"/>
              <a:t>What are the three forms of fossil fuel?</a:t>
            </a:r>
          </a:p>
          <a:p>
            <a:pPr marL="457200" indent="-317500">
              <a:spcAft>
                <a:spcPts val="600"/>
              </a:spcAft>
              <a:buSzPct val="70000"/>
              <a:buFont typeface="Arial" panose="020B0604020202020204" pitchFamily="34" charset="0"/>
              <a:buChar char="•"/>
            </a:pPr>
            <a:r>
              <a:rPr lang="en-GB" sz="1800"/>
              <a:t>Can you explain how they were formed – and when?</a:t>
            </a:r>
          </a:p>
          <a:p>
            <a:pPr marL="457200" lvl="0" indent="-317500" algn="l" rtl="0">
              <a:spcBef>
                <a:spcPts val="0"/>
              </a:spcBef>
              <a:spcAft>
                <a:spcPts val="600"/>
              </a:spcAft>
              <a:buSzPct val="70000"/>
              <a:buFont typeface="Arial" panose="020B0604020202020204" pitchFamily="34" charset="0"/>
              <a:buChar char="•"/>
            </a:pPr>
            <a:r>
              <a:rPr lang="en-GB" sz="1800"/>
              <a:t>What energy transformations take place in this power station?</a:t>
            </a:r>
          </a:p>
          <a:p>
            <a:pPr marL="457200" lvl="0" indent="-317500" algn="l" rtl="0">
              <a:spcBef>
                <a:spcPts val="0"/>
              </a:spcBef>
              <a:spcAft>
                <a:spcPts val="600"/>
              </a:spcAft>
              <a:buSzPct val="70000"/>
              <a:buFont typeface="Arial" panose="020B0604020202020204" pitchFamily="34" charset="0"/>
              <a:buChar char="•"/>
            </a:pPr>
            <a:r>
              <a:rPr lang="en-GB" sz="1800"/>
              <a:t>What do the solid black arrows represent?</a:t>
            </a:r>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4</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09924" y="5712546"/>
            <a:ext cx="1003300" cy="977900"/>
          </a:xfrm>
          <a:prstGeom prst="rect">
            <a:avLst/>
          </a:prstGeom>
        </p:spPr>
      </p:pic>
      <p:sp>
        <p:nvSpPr>
          <p:cNvPr id="23" name="Text Placeholder 18">
            <a:extLst>
              <a:ext uri="{FF2B5EF4-FFF2-40B4-BE49-F238E27FC236}">
                <a16:creationId xmlns:a16="http://schemas.microsoft.com/office/drawing/2014/main" id="{8FEA2DA2-B75A-225F-77B6-3AE32AC6AE8E}"/>
              </a:ext>
            </a:extLst>
          </p:cNvPr>
          <p:cNvSpPr txBox="1">
            <a:spLocks/>
          </p:cNvSpPr>
          <p:nvPr/>
        </p:nvSpPr>
        <p:spPr>
          <a:xfrm>
            <a:off x="451615" y="2287588"/>
            <a:ext cx="7677180" cy="493411"/>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sz="2000" b="0" i="0">
                <a:effectLst/>
              </a:rPr>
              <a:t>Power generation transforms energy from one form into another.</a:t>
            </a:r>
            <a:endParaRPr lang="en-US" sz="2000"/>
          </a:p>
        </p:txBody>
      </p:sp>
      <p:sp>
        <p:nvSpPr>
          <p:cNvPr id="3" name="Google Shape;120;p20">
            <a:extLst>
              <a:ext uri="{FF2B5EF4-FFF2-40B4-BE49-F238E27FC236}">
                <a16:creationId xmlns:a16="http://schemas.microsoft.com/office/drawing/2014/main" id="{69839F51-3FB8-D80F-9A4D-85A01E8A43D8}"/>
              </a:ext>
            </a:extLst>
          </p:cNvPr>
          <p:cNvSpPr txBox="1"/>
          <p:nvPr/>
        </p:nvSpPr>
        <p:spPr>
          <a:xfrm>
            <a:off x="9369030" y="2420527"/>
            <a:ext cx="2244194" cy="636017"/>
          </a:xfrm>
          <a:prstGeom prst="rect">
            <a:avLst/>
          </a:prstGeom>
          <a:noFill/>
          <a:ln>
            <a:noFill/>
          </a:ln>
        </p:spPr>
        <p:txBody>
          <a:bodyPr spcFirstLastPara="1" wrap="square" lIns="162533" tIns="162533" rIns="162533" bIns="162533" anchor="t" anchorCtr="0">
            <a:spAutoFit/>
          </a:bodyPr>
          <a:lstStyle/>
          <a:p>
            <a:r>
              <a:rPr lang="en" sz="2000" b="1"/>
              <a:t>Power station</a:t>
            </a:r>
            <a:endParaRPr sz="2000" b="1"/>
          </a:p>
        </p:txBody>
      </p:sp>
    </p:spTree>
    <p:extLst>
      <p:ext uri="{BB962C8B-B14F-4D97-AF65-F5344CB8AC3E}">
        <p14:creationId xmlns:p14="http://schemas.microsoft.com/office/powerpoint/2010/main" val="974508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39DB-BEE4-C74F-D431-F3C2995AE4FD}"/>
              </a:ext>
            </a:extLst>
          </p:cNvPr>
          <p:cNvSpPr>
            <a:spLocks noGrp="1"/>
          </p:cNvSpPr>
          <p:nvPr>
            <p:ph type="title"/>
          </p:nvPr>
        </p:nvSpPr>
        <p:spPr/>
        <p:txBody>
          <a:bodyPr/>
          <a:lstStyle/>
          <a:p>
            <a:r>
              <a:rPr lang="en"/>
              <a:t>How are fossil fuels changing the Earth’s climate?</a:t>
            </a:r>
            <a:endParaRPr lang="en-US"/>
          </a:p>
        </p:txBody>
      </p:sp>
      <p:sp>
        <p:nvSpPr>
          <p:cNvPr id="5" name="Text Placeholder 18">
            <a:extLst>
              <a:ext uri="{FF2B5EF4-FFF2-40B4-BE49-F238E27FC236}">
                <a16:creationId xmlns:a16="http://schemas.microsoft.com/office/drawing/2014/main" id="{EB7474AD-F801-374E-F063-86957DA956EF}"/>
              </a:ext>
            </a:extLst>
          </p:cNvPr>
          <p:cNvSpPr txBox="1">
            <a:spLocks/>
          </p:cNvSpPr>
          <p:nvPr/>
        </p:nvSpPr>
        <p:spPr>
          <a:xfrm>
            <a:off x="451615" y="2287588"/>
            <a:ext cx="7677180" cy="3603546"/>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00000"/>
              </a:lnSpc>
              <a:spcBef>
                <a:spcPts val="0"/>
              </a:spcBef>
              <a:spcAft>
                <a:spcPts val="0"/>
              </a:spcAft>
              <a:buNone/>
            </a:pPr>
            <a:r>
              <a:rPr lang="en-GB" sz="2000" b="1">
                <a:solidFill>
                  <a:schemeClr val="tx1"/>
                </a:solidFill>
              </a:rPr>
              <a:t>Fossil fuels and power generation</a:t>
            </a:r>
          </a:p>
          <a:p>
            <a:pPr marL="0" lvl="0" indent="0" algn="l" rtl="0">
              <a:lnSpc>
                <a:spcPct val="100000"/>
              </a:lnSpc>
              <a:spcBef>
                <a:spcPts val="1200"/>
              </a:spcBef>
              <a:spcAft>
                <a:spcPts val="0"/>
              </a:spcAft>
              <a:buNone/>
            </a:pPr>
            <a:r>
              <a:rPr lang="en-GB" sz="2000">
                <a:solidFill>
                  <a:schemeClr val="tx1"/>
                </a:solidFill>
              </a:rPr>
              <a:t>Fossil fuels include coal, oil and gas, formed millions of years ago from the remains of dead plants and animals.</a:t>
            </a:r>
          </a:p>
          <a:p>
            <a:pPr marL="0" lvl="0" indent="0" algn="l" rtl="0">
              <a:lnSpc>
                <a:spcPct val="100000"/>
              </a:lnSpc>
              <a:spcBef>
                <a:spcPts val="1200"/>
              </a:spcBef>
              <a:spcAft>
                <a:spcPts val="0"/>
              </a:spcAft>
              <a:buNone/>
            </a:pPr>
            <a:r>
              <a:rPr lang="en-GB" sz="2000">
                <a:solidFill>
                  <a:schemeClr val="tx1"/>
                </a:solidFill>
              </a:rPr>
              <a:t>In a fossil fuel power station:</a:t>
            </a:r>
          </a:p>
          <a:p>
            <a:pPr marL="0" lvl="0" indent="0" algn="l" rtl="0">
              <a:lnSpc>
                <a:spcPct val="100000"/>
              </a:lnSpc>
              <a:spcBef>
                <a:spcPts val="1200"/>
              </a:spcBef>
              <a:spcAft>
                <a:spcPts val="0"/>
              </a:spcAft>
              <a:buNone/>
            </a:pPr>
            <a:r>
              <a:rPr lang="en-GB" sz="2000">
                <a:solidFill>
                  <a:schemeClr val="tx1"/>
                </a:solidFill>
              </a:rPr>
              <a:t>Chemical energy &gt; Heat &gt; Kinetic energy &gt; Electrical energy</a:t>
            </a:r>
          </a:p>
          <a:p>
            <a:pPr marL="0" lvl="0" indent="0" algn="l" rtl="0">
              <a:lnSpc>
                <a:spcPct val="100000"/>
              </a:lnSpc>
              <a:spcBef>
                <a:spcPts val="1200"/>
              </a:spcBef>
              <a:spcAft>
                <a:spcPts val="1200"/>
              </a:spcAft>
              <a:buNone/>
            </a:pPr>
            <a:r>
              <a:rPr lang="en-GB" sz="2000">
                <a:solidFill>
                  <a:schemeClr val="tx1"/>
                </a:solidFill>
              </a:rPr>
              <a:t>The </a:t>
            </a:r>
            <a:r>
              <a:rPr lang="en-GB" sz="2000"/>
              <a:t>black</a:t>
            </a:r>
            <a:r>
              <a:rPr lang="en-GB" sz="2000">
                <a:solidFill>
                  <a:schemeClr val="tx1"/>
                </a:solidFill>
              </a:rPr>
              <a:t> arrows represent how the carbon stored in fossil fuels is released by combustion into the atmosphere as carbon dioxide.</a:t>
            </a:r>
            <a:endParaRPr lang="en-GB" sz="1050">
              <a:solidFill>
                <a:schemeClr val="tx1"/>
              </a:solidFill>
            </a:endParaRPr>
          </a:p>
        </p:txBody>
      </p:sp>
      <p:sp>
        <p:nvSpPr>
          <p:cNvPr id="8" name="Google Shape;698;p10">
            <a:extLst>
              <a:ext uri="{FF2B5EF4-FFF2-40B4-BE49-F238E27FC236}">
                <a16:creationId xmlns:a16="http://schemas.microsoft.com/office/drawing/2014/main" id="{F5918B4D-C81E-1CD3-19D4-5ADE698D0056}"/>
              </a:ext>
            </a:extLst>
          </p:cNvPr>
          <p:cNvSpPr txBox="1"/>
          <p:nvPr/>
        </p:nvSpPr>
        <p:spPr>
          <a:xfrm>
            <a:off x="591742" y="5942035"/>
            <a:ext cx="7677180" cy="276853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25450" lvl="0" indent="-285750" algn="l" rtl="0">
              <a:spcBef>
                <a:spcPts val="0"/>
              </a:spcBef>
              <a:spcAft>
                <a:spcPts val="1200"/>
              </a:spcAft>
              <a:buSzPct val="70000"/>
              <a:buFont typeface="Arial" panose="020B0604020202020204" pitchFamily="34" charset="0"/>
              <a:buChar char="•"/>
            </a:pPr>
            <a:r>
              <a:rPr lang="en-GB" sz="2000"/>
              <a:t>What do the orange arrows represent in </a:t>
            </a:r>
            <a:br>
              <a:rPr lang="en-GB" sz="2000"/>
            </a:br>
            <a:r>
              <a:rPr lang="en-GB" sz="2000"/>
              <a:t>this carbon cycle?</a:t>
            </a:r>
          </a:p>
          <a:p>
            <a:pPr marL="425450" lvl="0" indent="-285750" algn="l" rtl="0">
              <a:spcBef>
                <a:spcPts val="0"/>
              </a:spcBef>
              <a:spcAft>
                <a:spcPts val="1200"/>
              </a:spcAft>
              <a:buSzPct val="70000"/>
              <a:buFont typeface="Arial" panose="020B0604020202020204" pitchFamily="34" charset="0"/>
              <a:buChar char="•"/>
            </a:pPr>
            <a:r>
              <a:rPr lang="en-GB" sz="2000"/>
              <a:t>What do the black arrows represent?</a:t>
            </a:r>
          </a:p>
          <a:p>
            <a:pPr marL="425450" lvl="0" indent="-285750" algn="l" rtl="0">
              <a:spcBef>
                <a:spcPts val="0"/>
              </a:spcBef>
              <a:spcAft>
                <a:spcPts val="1200"/>
              </a:spcAft>
              <a:buSzPct val="70000"/>
              <a:buFont typeface="Arial" panose="020B0604020202020204" pitchFamily="34" charset="0"/>
              <a:buChar char="•"/>
            </a:pPr>
            <a:r>
              <a:rPr lang="en-GB" sz="2000"/>
              <a:t>What is the significance of the black arrows?</a:t>
            </a:r>
          </a:p>
          <a:p>
            <a:pPr marL="425450" lvl="0" indent="-285750" algn="l" rtl="0">
              <a:spcBef>
                <a:spcPts val="0"/>
              </a:spcBef>
              <a:spcAft>
                <a:spcPts val="1200"/>
              </a:spcAft>
              <a:buSzPct val="70000"/>
              <a:buFont typeface="Arial" panose="020B0604020202020204" pitchFamily="34" charset="0"/>
              <a:buChar char="•"/>
            </a:pPr>
            <a:r>
              <a:rPr lang="en-GB" sz="2000"/>
              <a:t>Can you explain the meaning of the ‘greenhouse effect’?</a:t>
            </a:r>
          </a:p>
        </p:txBody>
      </p:sp>
      <p:sp>
        <p:nvSpPr>
          <p:cNvPr id="11" name="Google Shape;549;p3">
            <a:extLst>
              <a:ext uri="{FF2B5EF4-FFF2-40B4-BE49-F238E27FC236}">
                <a16:creationId xmlns:a16="http://schemas.microsoft.com/office/drawing/2014/main" id="{B05A231B-F19B-9BD0-5753-68BF4102C9B9}"/>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12" name="Slide Number Placeholder 5">
            <a:extLst>
              <a:ext uri="{FF2B5EF4-FFF2-40B4-BE49-F238E27FC236}">
                <a16:creationId xmlns:a16="http://schemas.microsoft.com/office/drawing/2014/main" id="{34181613-9336-BC8A-AF39-CFCA00B59A1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5</a:t>
            </a:fld>
            <a:endParaRPr lang="en-US" b="0"/>
          </a:p>
        </p:txBody>
      </p:sp>
      <p:pic>
        <p:nvPicPr>
          <p:cNvPr id="4" name="Picture 3">
            <a:extLst>
              <a:ext uri="{FF2B5EF4-FFF2-40B4-BE49-F238E27FC236}">
                <a16:creationId xmlns:a16="http://schemas.microsoft.com/office/drawing/2014/main" id="{1C0197D4-A1A6-CEA0-A10E-E7ABFC2808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603" y="5427584"/>
            <a:ext cx="1003300" cy="977900"/>
          </a:xfrm>
          <a:prstGeom prst="rect">
            <a:avLst/>
          </a:prstGeom>
        </p:spPr>
      </p:pic>
      <p:grpSp>
        <p:nvGrpSpPr>
          <p:cNvPr id="9" name="Group 8">
            <a:extLst>
              <a:ext uri="{FF2B5EF4-FFF2-40B4-BE49-F238E27FC236}">
                <a16:creationId xmlns:a16="http://schemas.microsoft.com/office/drawing/2014/main" id="{E1DF371D-47B4-8CA9-641B-A08BB0FD7CF3}"/>
              </a:ext>
            </a:extLst>
          </p:cNvPr>
          <p:cNvGrpSpPr/>
          <p:nvPr/>
        </p:nvGrpSpPr>
        <p:grpSpPr>
          <a:xfrm>
            <a:off x="9300262" y="2696615"/>
            <a:ext cx="6398509" cy="4803212"/>
            <a:chOff x="9300262" y="2696615"/>
            <a:chExt cx="6398509" cy="4803212"/>
          </a:xfrm>
        </p:grpSpPr>
        <p:pic>
          <p:nvPicPr>
            <p:cNvPr id="6" name="Picture 5">
              <a:extLst>
                <a:ext uri="{FF2B5EF4-FFF2-40B4-BE49-F238E27FC236}">
                  <a16:creationId xmlns:a16="http://schemas.microsoft.com/office/drawing/2014/main" id="{DCB185CC-66A6-4332-3CC0-B96ECB0BBD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3591" y="2696615"/>
              <a:ext cx="5898377" cy="4120867"/>
            </a:xfrm>
            <a:prstGeom prst="rect">
              <a:avLst/>
            </a:prstGeom>
          </p:spPr>
        </p:pic>
        <p:sp>
          <p:nvSpPr>
            <p:cNvPr id="17" name="TextBox 16">
              <a:extLst>
                <a:ext uri="{FF2B5EF4-FFF2-40B4-BE49-F238E27FC236}">
                  <a16:creationId xmlns:a16="http://schemas.microsoft.com/office/drawing/2014/main" id="{41ADBCAB-E2BA-4278-FC02-71638B5F12BF}"/>
                </a:ext>
              </a:extLst>
            </p:cNvPr>
            <p:cNvSpPr txBox="1"/>
            <p:nvPr/>
          </p:nvSpPr>
          <p:spPr>
            <a:xfrm>
              <a:off x="9322504" y="3809657"/>
              <a:ext cx="1543311" cy="307777"/>
            </a:xfrm>
            <a:prstGeom prst="rect">
              <a:avLst/>
            </a:prstGeom>
            <a:noFill/>
          </p:spPr>
          <p:txBody>
            <a:bodyPr wrap="square">
              <a:spAutoFit/>
            </a:bodyPr>
            <a:lstStyle/>
            <a:p>
              <a:pPr algn="ctr"/>
              <a:r>
                <a:rPr lang="en-GB"/>
                <a:t>Combustion</a:t>
              </a:r>
            </a:p>
          </p:txBody>
        </p:sp>
        <p:sp>
          <p:nvSpPr>
            <p:cNvPr id="18" name="TextBox 17">
              <a:extLst>
                <a:ext uri="{FF2B5EF4-FFF2-40B4-BE49-F238E27FC236}">
                  <a16:creationId xmlns:a16="http://schemas.microsoft.com/office/drawing/2014/main" id="{8557F6A0-7E77-6B0E-64F6-8BD91E8EAB63}"/>
                </a:ext>
              </a:extLst>
            </p:cNvPr>
            <p:cNvSpPr txBox="1"/>
            <p:nvPr/>
          </p:nvSpPr>
          <p:spPr>
            <a:xfrm>
              <a:off x="9300262" y="6866195"/>
              <a:ext cx="1543311" cy="307777"/>
            </a:xfrm>
            <a:prstGeom prst="rect">
              <a:avLst/>
            </a:prstGeom>
            <a:noFill/>
          </p:spPr>
          <p:txBody>
            <a:bodyPr wrap="square">
              <a:spAutoFit/>
            </a:bodyPr>
            <a:lstStyle/>
            <a:p>
              <a:pPr algn="ctr"/>
              <a:r>
                <a:rPr lang="en-GB" sz="1400"/>
                <a:t>Fossil fuel</a:t>
              </a:r>
            </a:p>
          </p:txBody>
        </p:sp>
        <p:sp>
          <p:nvSpPr>
            <p:cNvPr id="19" name="TextBox 18">
              <a:extLst>
                <a:ext uri="{FF2B5EF4-FFF2-40B4-BE49-F238E27FC236}">
                  <a16:creationId xmlns:a16="http://schemas.microsoft.com/office/drawing/2014/main" id="{3B6D4001-9BCF-4E44-7EBB-121879D5122F}"/>
                </a:ext>
              </a:extLst>
            </p:cNvPr>
            <p:cNvSpPr txBox="1"/>
            <p:nvPr/>
          </p:nvSpPr>
          <p:spPr>
            <a:xfrm>
              <a:off x="11512030" y="6853496"/>
              <a:ext cx="1543311" cy="307777"/>
            </a:xfrm>
            <a:prstGeom prst="rect">
              <a:avLst/>
            </a:prstGeom>
            <a:noFill/>
          </p:spPr>
          <p:txBody>
            <a:bodyPr wrap="square">
              <a:spAutoFit/>
            </a:bodyPr>
            <a:lstStyle/>
            <a:p>
              <a:pPr algn="ctr"/>
              <a:r>
                <a:rPr lang="en-GB" sz="1400"/>
                <a:t>Decay</a:t>
              </a:r>
            </a:p>
          </p:txBody>
        </p:sp>
        <p:sp>
          <p:nvSpPr>
            <p:cNvPr id="22" name="TextBox 21">
              <a:extLst>
                <a:ext uri="{FF2B5EF4-FFF2-40B4-BE49-F238E27FC236}">
                  <a16:creationId xmlns:a16="http://schemas.microsoft.com/office/drawing/2014/main" id="{C6F13835-F581-61B7-20FC-09A4D75499C4}"/>
                </a:ext>
              </a:extLst>
            </p:cNvPr>
            <p:cNvSpPr txBox="1"/>
            <p:nvPr/>
          </p:nvSpPr>
          <p:spPr>
            <a:xfrm>
              <a:off x="11512029" y="5389484"/>
              <a:ext cx="1543311" cy="307777"/>
            </a:xfrm>
            <a:prstGeom prst="rect">
              <a:avLst/>
            </a:prstGeom>
            <a:noFill/>
          </p:spPr>
          <p:txBody>
            <a:bodyPr wrap="square">
              <a:spAutoFit/>
            </a:bodyPr>
            <a:lstStyle/>
            <a:p>
              <a:pPr algn="ctr"/>
              <a:r>
                <a:rPr lang="en-GB" sz="1400"/>
                <a:t>Respiration</a:t>
              </a:r>
            </a:p>
          </p:txBody>
        </p:sp>
        <p:sp>
          <p:nvSpPr>
            <p:cNvPr id="23" name="TextBox 22">
              <a:extLst>
                <a:ext uri="{FF2B5EF4-FFF2-40B4-BE49-F238E27FC236}">
                  <a16:creationId xmlns:a16="http://schemas.microsoft.com/office/drawing/2014/main" id="{0E2EF197-011A-34FA-9BE2-D2EC68689C21}"/>
                </a:ext>
              </a:extLst>
            </p:cNvPr>
            <p:cNvSpPr txBox="1"/>
            <p:nvPr/>
          </p:nvSpPr>
          <p:spPr>
            <a:xfrm>
              <a:off x="14107171" y="5427584"/>
              <a:ext cx="1543311" cy="307777"/>
            </a:xfrm>
            <a:prstGeom prst="rect">
              <a:avLst/>
            </a:prstGeom>
            <a:noFill/>
          </p:spPr>
          <p:txBody>
            <a:bodyPr wrap="square">
              <a:spAutoFit/>
            </a:bodyPr>
            <a:lstStyle/>
            <a:p>
              <a:pPr algn="ctr"/>
              <a:r>
                <a:rPr lang="en-GB" sz="1400"/>
                <a:t>Photosynthesis</a:t>
              </a:r>
            </a:p>
          </p:txBody>
        </p:sp>
        <p:sp>
          <p:nvSpPr>
            <p:cNvPr id="24" name="TextBox 23">
              <a:extLst>
                <a:ext uri="{FF2B5EF4-FFF2-40B4-BE49-F238E27FC236}">
                  <a16:creationId xmlns:a16="http://schemas.microsoft.com/office/drawing/2014/main" id="{A966311D-8310-6D0D-C6B9-9A35B4BABEBA}"/>
                </a:ext>
              </a:extLst>
            </p:cNvPr>
            <p:cNvSpPr txBox="1"/>
            <p:nvPr/>
          </p:nvSpPr>
          <p:spPr>
            <a:xfrm>
              <a:off x="12860031" y="3792987"/>
              <a:ext cx="1543311" cy="523220"/>
            </a:xfrm>
            <a:prstGeom prst="rect">
              <a:avLst/>
            </a:prstGeom>
            <a:noFill/>
          </p:spPr>
          <p:txBody>
            <a:bodyPr wrap="square">
              <a:spAutoFit/>
            </a:bodyPr>
            <a:lstStyle/>
            <a:p>
              <a:pPr algn="ctr"/>
              <a:r>
                <a:rPr lang="en-GB" sz="1400"/>
                <a:t>Atmospheric carbon</a:t>
              </a:r>
            </a:p>
          </p:txBody>
        </p:sp>
        <p:sp>
          <p:nvSpPr>
            <p:cNvPr id="25" name="TextBox 24">
              <a:extLst>
                <a:ext uri="{FF2B5EF4-FFF2-40B4-BE49-F238E27FC236}">
                  <a16:creationId xmlns:a16="http://schemas.microsoft.com/office/drawing/2014/main" id="{3910895F-B92D-1478-AB05-4EF5839A981E}"/>
                </a:ext>
              </a:extLst>
            </p:cNvPr>
            <p:cNvSpPr txBox="1"/>
            <p:nvPr/>
          </p:nvSpPr>
          <p:spPr>
            <a:xfrm>
              <a:off x="13831582" y="6853495"/>
              <a:ext cx="1742700" cy="307777"/>
            </a:xfrm>
            <a:prstGeom prst="rect">
              <a:avLst/>
            </a:prstGeom>
            <a:noFill/>
          </p:spPr>
          <p:txBody>
            <a:bodyPr wrap="square">
              <a:spAutoFit/>
            </a:bodyPr>
            <a:lstStyle/>
            <a:p>
              <a:pPr algn="ctr"/>
              <a:endParaRPr lang="en-GB" sz="1400" b="1"/>
            </a:p>
          </p:txBody>
        </p:sp>
        <p:cxnSp>
          <p:nvCxnSpPr>
            <p:cNvPr id="26" name="Google Shape;117;p20">
              <a:extLst>
                <a:ext uri="{FF2B5EF4-FFF2-40B4-BE49-F238E27FC236}">
                  <a16:creationId xmlns:a16="http://schemas.microsoft.com/office/drawing/2014/main" id="{76A0BB2E-9D65-E1FC-F3F1-3F37B7FFA39F}"/>
                </a:ext>
              </a:extLst>
            </p:cNvPr>
            <p:cNvCxnSpPr>
              <a:cxnSpLocks/>
            </p:cNvCxnSpPr>
            <p:nvPr/>
          </p:nvCxnSpPr>
          <p:spPr>
            <a:xfrm>
              <a:off x="10865815" y="3155104"/>
              <a:ext cx="1894751" cy="0"/>
            </a:xfrm>
            <a:prstGeom prst="straightConnector1">
              <a:avLst/>
            </a:prstGeom>
            <a:noFill/>
            <a:ln w="22860" cap="flat" cmpd="sng">
              <a:solidFill>
                <a:schemeClr val="tx1"/>
              </a:solidFill>
              <a:prstDash val="solid"/>
              <a:round/>
              <a:headEnd type="none" w="med" len="med"/>
              <a:tailEnd type="triangle" w="lg" len="lg"/>
            </a:ln>
          </p:spPr>
        </p:cxnSp>
        <p:cxnSp>
          <p:nvCxnSpPr>
            <p:cNvPr id="13" name="Google Shape;117;p20">
              <a:extLst>
                <a:ext uri="{FF2B5EF4-FFF2-40B4-BE49-F238E27FC236}">
                  <a16:creationId xmlns:a16="http://schemas.microsoft.com/office/drawing/2014/main" id="{C28C6688-4EA3-762B-EDEA-9974AE5692AE}"/>
                </a:ext>
              </a:extLst>
            </p:cNvPr>
            <p:cNvCxnSpPr>
              <a:cxnSpLocks/>
            </p:cNvCxnSpPr>
            <p:nvPr/>
          </p:nvCxnSpPr>
          <p:spPr>
            <a:xfrm flipV="1">
              <a:off x="10026508" y="4184479"/>
              <a:ext cx="0" cy="1497542"/>
            </a:xfrm>
            <a:prstGeom prst="straightConnector1">
              <a:avLst/>
            </a:prstGeom>
            <a:noFill/>
            <a:ln w="22860" cap="flat" cmpd="sng">
              <a:solidFill>
                <a:schemeClr val="tx1"/>
              </a:solidFill>
              <a:prstDash val="solid"/>
              <a:round/>
              <a:headEnd type="none" w="med" len="med"/>
              <a:tailEnd type="triangle" w="lg" len="lg"/>
            </a:ln>
          </p:spPr>
        </p:cxnSp>
        <p:sp>
          <p:nvSpPr>
            <p:cNvPr id="28" name="TextBox 27">
              <a:extLst>
                <a:ext uri="{FF2B5EF4-FFF2-40B4-BE49-F238E27FC236}">
                  <a16:creationId xmlns:a16="http://schemas.microsoft.com/office/drawing/2014/main" id="{C883CA28-E841-A003-B594-E6A49712ED21}"/>
                </a:ext>
              </a:extLst>
            </p:cNvPr>
            <p:cNvSpPr txBox="1"/>
            <p:nvPr/>
          </p:nvSpPr>
          <p:spPr>
            <a:xfrm>
              <a:off x="13956071" y="6853496"/>
              <a:ext cx="1742700" cy="646331"/>
            </a:xfrm>
            <a:prstGeom prst="rect">
              <a:avLst/>
            </a:prstGeom>
            <a:noFill/>
          </p:spPr>
          <p:txBody>
            <a:bodyPr wrap="square">
              <a:spAutoFit/>
            </a:bodyPr>
            <a:lstStyle/>
            <a:p>
              <a:pPr algn="ctr"/>
              <a:r>
                <a:rPr lang="en-GB" sz="1800" b="1" dirty="0"/>
                <a:t>The carbon cycle</a:t>
              </a:r>
            </a:p>
          </p:txBody>
        </p:sp>
      </p:grpSp>
    </p:spTree>
    <p:extLst>
      <p:ext uri="{BB962C8B-B14F-4D97-AF65-F5344CB8AC3E}">
        <p14:creationId xmlns:p14="http://schemas.microsoft.com/office/powerpoint/2010/main" val="323243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39DB-BEE4-C74F-D431-F3C2995AE4FD}"/>
              </a:ext>
            </a:extLst>
          </p:cNvPr>
          <p:cNvSpPr>
            <a:spLocks noGrp="1"/>
          </p:cNvSpPr>
          <p:nvPr>
            <p:ph type="title"/>
          </p:nvPr>
        </p:nvSpPr>
        <p:spPr/>
        <p:txBody>
          <a:bodyPr/>
          <a:lstStyle/>
          <a:p>
            <a:r>
              <a:rPr lang="en"/>
              <a:t>Fossil fuels, energy and climate change </a:t>
            </a:r>
            <a:r>
              <a:rPr lang="en" b="0"/>
              <a:t>–</a:t>
            </a:r>
            <a:r>
              <a:rPr lang="en"/>
              <a:t> answers</a:t>
            </a:r>
            <a:endParaRPr lang="en-US"/>
          </a:p>
        </p:txBody>
      </p:sp>
      <p:sp>
        <p:nvSpPr>
          <p:cNvPr id="5" name="Text Placeholder 18">
            <a:extLst>
              <a:ext uri="{FF2B5EF4-FFF2-40B4-BE49-F238E27FC236}">
                <a16:creationId xmlns:a16="http://schemas.microsoft.com/office/drawing/2014/main" id="{EB7474AD-F801-374E-F063-86957DA956EF}"/>
              </a:ext>
            </a:extLst>
          </p:cNvPr>
          <p:cNvSpPr txBox="1">
            <a:spLocks/>
          </p:cNvSpPr>
          <p:nvPr/>
        </p:nvSpPr>
        <p:spPr>
          <a:xfrm>
            <a:off x="451615" y="2287587"/>
            <a:ext cx="7677180" cy="3865239"/>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00000"/>
              </a:lnSpc>
              <a:spcBef>
                <a:spcPts val="0"/>
              </a:spcBef>
              <a:spcAft>
                <a:spcPts val="0"/>
              </a:spcAft>
              <a:buNone/>
            </a:pPr>
            <a:r>
              <a:rPr lang="en-GB" sz="2000" b="1">
                <a:solidFill>
                  <a:schemeClr val="dk1"/>
                </a:solidFill>
              </a:rPr>
              <a:t>Fossil fuels and climate change</a:t>
            </a:r>
          </a:p>
          <a:p>
            <a:pPr marL="0" lvl="0" indent="0" algn="l" rtl="0">
              <a:lnSpc>
                <a:spcPct val="100000"/>
              </a:lnSpc>
              <a:spcBef>
                <a:spcPts val="0"/>
              </a:spcBef>
              <a:spcAft>
                <a:spcPts val="0"/>
              </a:spcAft>
              <a:buNone/>
            </a:pPr>
            <a:endParaRPr lang="en-GB" sz="2000">
              <a:solidFill>
                <a:schemeClr val="dk1"/>
              </a:solidFill>
            </a:endParaRPr>
          </a:p>
          <a:p>
            <a:pPr marL="0" lvl="0" indent="0" algn="l" rtl="0">
              <a:lnSpc>
                <a:spcPct val="100000"/>
              </a:lnSpc>
              <a:spcBef>
                <a:spcPts val="0"/>
              </a:spcBef>
              <a:spcAft>
                <a:spcPts val="0"/>
              </a:spcAft>
              <a:buNone/>
            </a:pPr>
            <a:r>
              <a:rPr lang="en-GB" sz="2000">
                <a:solidFill>
                  <a:schemeClr val="dk1"/>
                </a:solidFill>
              </a:rPr>
              <a:t>The orange arrows in the carbon cycle diagram represent natural carbon cycles that change very slowly over time.</a:t>
            </a:r>
          </a:p>
          <a:p>
            <a:pPr marL="0" lvl="0" indent="0" algn="l" rtl="0">
              <a:lnSpc>
                <a:spcPct val="100000"/>
              </a:lnSpc>
              <a:spcBef>
                <a:spcPts val="0"/>
              </a:spcBef>
              <a:spcAft>
                <a:spcPts val="0"/>
              </a:spcAft>
              <a:buNone/>
            </a:pPr>
            <a:endParaRPr lang="en-GB" sz="2000">
              <a:solidFill>
                <a:schemeClr val="dk1"/>
              </a:solidFill>
            </a:endParaRPr>
          </a:p>
          <a:p>
            <a:pPr marL="0" lvl="0" indent="0" algn="l" rtl="0">
              <a:lnSpc>
                <a:spcPct val="100000"/>
              </a:lnSpc>
              <a:spcBef>
                <a:spcPts val="0"/>
              </a:spcBef>
              <a:spcAft>
                <a:spcPts val="0"/>
              </a:spcAft>
              <a:buNone/>
            </a:pPr>
            <a:r>
              <a:rPr lang="en-GB" sz="2000">
                <a:solidFill>
                  <a:schemeClr val="dk1"/>
                </a:solidFill>
              </a:rPr>
              <a:t>The black arrows represent human processes that have rapidly added carbon into the atmosphere.</a:t>
            </a:r>
          </a:p>
          <a:p>
            <a:pPr marL="0" lvl="0" indent="0" algn="l" rtl="0">
              <a:lnSpc>
                <a:spcPct val="100000"/>
              </a:lnSpc>
              <a:spcBef>
                <a:spcPts val="0"/>
              </a:spcBef>
              <a:spcAft>
                <a:spcPts val="0"/>
              </a:spcAft>
              <a:buNone/>
            </a:pPr>
            <a:endParaRPr lang="en-GB" sz="2000">
              <a:solidFill>
                <a:schemeClr val="dk1"/>
              </a:solidFill>
            </a:endParaRPr>
          </a:p>
          <a:p>
            <a:pPr marL="0" lvl="0" indent="0" algn="l" rtl="0">
              <a:lnSpc>
                <a:spcPct val="100000"/>
              </a:lnSpc>
              <a:spcBef>
                <a:spcPts val="0"/>
              </a:spcBef>
              <a:spcAft>
                <a:spcPts val="0"/>
              </a:spcAft>
              <a:buNone/>
            </a:pPr>
            <a:r>
              <a:rPr lang="en-GB" sz="2000">
                <a:solidFill>
                  <a:schemeClr val="dk1"/>
                </a:solidFill>
              </a:rPr>
              <a:t>The ‘greenhouse effect’ is the natural process by which certain gases ‘trap’ the sun’s heat, warming the Earth. The rapid rise in atmospheric carbon has amplified the greenhouse effect, leading to global warming and the current climate crisis.</a:t>
            </a:r>
            <a:endParaRPr lang="en-GB" sz="2000"/>
          </a:p>
        </p:txBody>
      </p:sp>
      <p:sp>
        <p:nvSpPr>
          <p:cNvPr id="8" name="Google Shape;698;p10">
            <a:extLst>
              <a:ext uri="{FF2B5EF4-FFF2-40B4-BE49-F238E27FC236}">
                <a16:creationId xmlns:a16="http://schemas.microsoft.com/office/drawing/2014/main" id="{F5918B4D-C81E-1CD3-19D4-5ADE698D0056}"/>
              </a:ext>
            </a:extLst>
          </p:cNvPr>
          <p:cNvSpPr txBox="1"/>
          <p:nvPr/>
        </p:nvSpPr>
        <p:spPr>
          <a:xfrm>
            <a:off x="586527" y="6966538"/>
            <a:ext cx="7403230" cy="1637815"/>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139700" lvl="0" algn="l" rtl="0">
              <a:spcBef>
                <a:spcPts val="0"/>
              </a:spcBef>
              <a:spcAft>
                <a:spcPts val="0"/>
              </a:spcAft>
              <a:buSzPts val="1400"/>
            </a:pPr>
            <a:r>
              <a:rPr lang="en-GB" sz="2000"/>
              <a:t>Renewable energy sources provide a solution to </a:t>
            </a:r>
            <a:br>
              <a:rPr lang="en-GB" sz="2000"/>
            </a:br>
            <a:r>
              <a:rPr lang="en-GB" sz="2000"/>
              <a:t>the problems of climate change. Can you define </a:t>
            </a:r>
            <a:br>
              <a:rPr lang="en-GB" sz="2000"/>
            </a:br>
            <a:r>
              <a:rPr lang="en-GB" sz="2000"/>
              <a:t>a renewable energy source?</a:t>
            </a:r>
          </a:p>
        </p:txBody>
      </p:sp>
      <p:sp>
        <p:nvSpPr>
          <p:cNvPr id="11" name="Google Shape;549;p3">
            <a:extLst>
              <a:ext uri="{FF2B5EF4-FFF2-40B4-BE49-F238E27FC236}">
                <a16:creationId xmlns:a16="http://schemas.microsoft.com/office/drawing/2014/main" id="{B05A231B-F19B-9BD0-5753-68BF4102C9B9}"/>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12" name="Slide Number Placeholder 5">
            <a:extLst>
              <a:ext uri="{FF2B5EF4-FFF2-40B4-BE49-F238E27FC236}">
                <a16:creationId xmlns:a16="http://schemas.microsoft.com/office/drawing/2014/main" id="{34181613-9336-BC8A-AF39-CFCA00B59A1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6</a:t>
            </a:fld>
            <a:endParaRPr lang="en-US" b="0"/>
          </a:p>
        </p:txBody>
      </p:sp>
      <p:pic>
        <p:nvPicPr>
          <p:cNvPr id="3" name="Picture 2">
            <a:extLst>
              <a:ext uri="{FF2B5EF4-FFF2-40B4-BE49-F238E27FC236}">
                <a16:creationId xmlns:a16="http://schemas.microsoft.com/office/drawing/2014/main" id="{FE4C52EE-2678-F49B-23C1-B0918D9506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9737" y="6477588"/>
            <a:ext cx="1003300" cy="977900"/>
          </a:xfrm>
          <a:prstGeom prst="rect">
            <a:avLst/>
          </a:prstGeom>
        </p:spPr>
      </p:pic>
      <p:grpSp>
        <p:nvGrpSpPr>
          <p:cNvPr id="4" name="Group 3">
            <a:extLst>
              <a:ext uri="{FF2B5EF4-FFF2-40B4-BE49-F238E27FC236}">
                <a16:creationId xmlns:a16="http://schemas.microsoft.com/office/drawing/2014/main" id="{D767B10D-945A-A451-95E9-806D58AE2693}"/>
              </a:ext>
            </a:extLst>
          </p:cNvPr>
          <p:cNvGrpSpPr/>
          <p:nvPr/>
        </p:nvGrpSpPr>
        <p:grpSpPr>
          <a:xfrm>
            <a:off x="9322504" y="2696615"/>
            <a:ext cx="6376267" cy="4803212"/>
            <a:chOff x="9322504" y="2696615"/>
            <a:chExt cx="6376267" cy="4803212"/>
          </a:xfrm>
        </p:grpSpPr>
        <p:pic>
          <p:nvPicPr>
            <p:cNvPr id="6" name="Picture 5">
              <a:extLst>
                <a:ext uri="{FF2B5EF4-FFF2-40B4-BE49-F238E27FC236}">
                  <a16:creationId xmlns:a16="http://schemas.microsoft.com/office/drawing/2014/main" id="{A504B9A4-F31A-C0F8-64F1-7298997B21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3591" y="2696615"/>
              <a:ext cx="5898377" cy="4120867"/>
            </a:xfrm>
            <a:prstGeom prst="rect">
              <a:avLst/>
            </a:prstGeom>
          </p:spPr>
        </p:pic>
        <p:sp>
          <p:nvSpPr>
            <p:cNvPr id="7" name="TextBox 6">
              <a:extLst>
                <a:ext uri="{FF2B5EF4-FFF2-40B4-BE49-F238E27FC236}">
                  <a16:creationId xmlns:a16="http://schemas.microsoft.com/office/drawing/2014/main" id="{8CC7049B-1AC1-4CBC-0E3E-D56DD000AED8}"/>
                </a:ext>
              </a:extLst>
            </p:cNvPr>
            <p:cNvSpPr txBox="1"/>
            <p:nvPr/>
          </p:nvSpPr>
          <p:spPr>
            <a:xfrm>
              <a:off x="9322504" y="3809657"/>
              <a:ext cx="1543311" cy="307777"/>
            </a:xfrm>
            <a:prstGeom prst="rect">
              <a:avLst/>
            </a:prstGeom>
            <a:noFill/>
          </p:spPr>
          <p:txBody>
            <a:bodyPr wrap="square">
              <a:spAutoFit/>
            </a:bodyPr>
            <a:lstStyle/>
            <a:p>
              <a:pPr algn="ctr"/>
              <a:r>
                <a:rPr lang="en-GB"/>
                <a:t>Combustion</a:t>
              </a:r>
            </a:p>
          </p:txBody>
        </p:sp>
        <p:sp>
          <p:nvSpPr>
            <p:cNvPr id="9" name="TextBox 8">
              <a:extLst>
                <a:ext uri="{FF2B5EF4-FFF2-40B4-BE49-F238E27FC236}">
                  <a16:creationId xmlns:a16="http://schemas.microsoft.com/office/drawing/2014/main" id="{373ADE30-0D54-C84A-E6FE-D05CCBFB3A90}"/>
                </a:ext>
              </a:extLst>
            </p:cNvPr>
            <p:cNvSpPr txBox="1"/>
            <p:nvPr/>
          </p:nvSpPr>
          <p:spPr>
            <a:xfrm>
              <a:off x="9330742" y="6866195"/>
              <a:ext cx="1543311" cy="307777"/>
            </a:xfrm>
            <a:prstGeom prst="rect">
              <a:avLst/>
            </a:prstGeom>
            <a:noFill/>
          </p:spPr>
          <p:txBody>
            <a:bodyPr wrap="square">
              <a:spAutoFit/>
            </a:bodyPr>
            <a:lstStyle/>
            <a:p>
              <a:pPr algn="ctr"/>
              <a:r>
                <a:rPr lang="en-GB" sz="1400"/>
                <a:t>Fossil fuel</a:t>
              </a:r>
            </a:p>
          </p:txBody>
        </p:sp>
        <p:sp>
          <p:nvSpPr>
            <p:cNvPr id="10" name="TextBox 9">
              <a:extLst>
                <a:ext uri="{FF2B5EF4-FFF2-40B4-BE49-F238E27FC236}">
                  <a16:creationId xmlns:a16="http://schemas.microsoft.com/office/drawing/2014/main" id="{6E7DC61D-6FC9-96A2-6059-83C8EE905A7B}"/>
                </a:ext>
              </a:extLst>
            </p:cNvPr>
            <p:cNvSpPr txBox="1"/>
            <p:nvPr/>
          </p:nvSpPr>
          <p:spPr>
            <a:xfrm>
              <a:off x="11512030" y="6853496"/>
              <a:ext cx="1543311" cy="307777"/>
            </a:xfrm>
            <a:prstGeom prst="rect">
              <a:avLst/>
            </a:prstGeom>
            <a:noFill/>
          </p:spPr>
          <p:txBody>
            <a:bodyPr wrap="square">
              <a:spAutoFit/>
            </a:bodyPr>
            <a:lstStyle/>
            <a:p>
              <a:pPr algn="ctr"/>
              <a:r>
                <a:rPr lang="en-GB" sz="1400"/>
                <a:t>Decay</a:t>
              </a:r>
            </a:p>
          </p:txBody>
        </p:sp>
        <p:sp>
          <p:nvSpPr>
            <p:cNvPr id="13" name="TextBox 12">
              <a:extLst>
                <a:ext uri="{FF2B5EF4-FFF2-40B4-BE49-F238E27FC236}">
                  <a16:creationId xmlns:a16="http://schemas.microsoft.com/office/drawing/2014/main" id="{B6EBB5C8-BF88-32E0-23BB-5E4511DC2D60}"/>
                </a:ext>
              </a:extLst>
            </p:cNvPr>
            <p:cNvSpPr txBox="1"/>
            <p:nvPr/>
          </p:nvSpPr>
          <p:spPr>
            <a:xfrm>
              <a:off x="11512029" y="5389484"/>
              <a:ext cx="1543311" cy="307777"/>
            </a:xfrm>
            <a:prstGeom prst="rect">
              <a:avLst/>
            </a:prstGeom>
            <a:noFill/>
          </p:spPr>
          <p:txBody>
            <a:bodyPr wrap="square">
              <a:spAutoFit/>
            </a:bodyPr>
            <a:lstStyle/>
            <a:p>
              <a:pPr algn="ctr"/>
              <a:r>
                <a:rPr lang="en-GB" sz="1400"/>
                <a:t>Respiration</a:t>
              </a:r>
            </a:p>
          </p:txBody>
        </p:sp>
        <p:sp>
          <p:nvSpPr>
            <p:cNvPr id="14" name="TextBox 13">
              <a:extLst>
                <a:ext uri="{FF2B5EF4-FFF2-40B4-BE49-F238E27FC236}">
                  <a16:creationId xmlns:a16="http://schemas.microsoft.com/office/drawing/2014/main" id="{3F8534B7-699A-F4F2-65B4-93074218CAFE}"/>
                </a:ext>
              </a:extLst>
            </p:cNvPr>
            <p:cNvSpPr txBox="1"/>
            <p:nvPr/>
          </p:nvSpPr>
          <p:spPr>
            <a:xfrm>
              <a:off x="14107171" y="5427584"/>
              <a:ext cx="1543311" cy="307777"/>
            </a:xfrm>
            <a:prstGeom prst="rect">
              <a:avLst/>
            </a:prstGeom>
            <a:noFill/>
          </p:spPr>
          <p:txBody>
            <a:bodyPr wrap="square">
              <a:spAutoFit/>
            </a:bodyPr>
            <a:lstStyle/>
            <a:p>
              <a:pPr algn="ctr"/>
              <a:r>
                <a:rPr lang="en-GB" sz="1400"/>
                <a:t>Photosynthesis</a:t>
              </a:r>
            </a:p>
          </p:txBody>
        </p:sp>
        <p:sp>
          <p:nvSpPr>
            <p:cNvPr id="15" name="TextBox 14">
              <a:extLst>
                <a:ext uri="{FF2B5EF4-FFF2-40B4-BE49-F238E27FC236}">
                  <a16:creationId xmlns:a16="http://schemas.microsoft.com/office/drawing/2014/main" id="{EBD6AF80-D654-F41F-6D4E-091D0882C779}"/>
                </a:ext>
              </a:extLst>
            </p:cNvPr>
            <p:cNvSpPr txBox="1"/>
            <p:nvPr/>
          </p:nvSpPr>
          <p:spPr>
            <a:xfrm>
              <a:off x="12860031" y="3792987"/>
              <a:ext cx="1543311" cy="523220"/>
            </a:xfrm>
            <a:prstGeom prst="rect">
              <a:avLst/>
            </a:prstGeom>
            <a:noFill/>
          </p:spPr>
          <p:txBody>
            <a:bodyPr wrap="square">
              <a:spAutoFit/>
            </a:bodyPr>
            <a:lstStyle/>
            <a:p>
              <a:pPr algn="ctr"/>
              <a:r>
                <a:rPr lang="en-GB" sz="1400"/>
                <a:t>Atmospheric carbon</a:t>
              </a:r>
            </a:p>
          </p:txBody>
        </p:sp>
        <p:sp>
          <p:nvSpPr>
            <p:cNvPr id="16" name="TextBox 15">
              <a:extLst>
                <a:ext uri="{FF2B5EF4-FFF2-40B4-BE49-F238E27FC236}">
                  <a16:creationId xmlns:a16="http://schemas.microsoft.com/office/drawing/2014/main" id="{683A81E5-F4B4-2576-12EA-9F186301D2C5}"/>
                </a:ext>
              </a:extLst>
            </p:cNvPr>
            <p:cNvSpPr txBox="1"/>
            <p:nvPr/>
          </p:nvSpPr>
          <p:spPr>
            <a:xfrm>
              <a:off x="13831582" y="6853495"/>
              <a:ext cx="1742700" cy="307777"/>
            </a:xfrm>
            <a:prstGeom prst="rect">
              <a:avLst/>
            </a:prstGeom>
            <a:noFill/>
          </p:spPr>
          <p:txBody>
            <a:bodyPr wrap="square">
              <a:spAutoFit/>
            </a:bodyPr>
            <a:lstStyle/>
            <a:p>
              <a:pPr algn="ctr"/>
              <a:endParaRPr lang="en-GB" sz="1400" b="1"/>
            </a:p>
          </p:txBody>
        </p:sp>
        <p:cxnSp>
          <p:nvCxnSpPr>
            <p:cNvPr id="17" name="Google Shape;117;p20">
              <a:extLst>
                <a:ext uri="{FF2B5EF4-FFF2-40B4-BE49-F238E27FC236}">
                  <a16:creationId xmlns:a16="http://schemas.microsoft.com/office/drawing/2014/main" id="{62E685B1-0904-A467-7BEA-0BFEDAD27DAB}"/>
                </a:ext>
              </a:extLst>
            </p:cNvPr>
            <p:cNvCxnSpPr>
              <a:cxnSpLocks/>
            </p:cNvCxnSpPr>
            <p:nvPr/>
          </p:nvCxnSpPr>
          <p:spPr>
            <a:xfrm>
              <a:off x="10865815" y="3155104"/>
              <a:ext cx="1894751" cy="0"/>
            </a:xfrm>
            <a:prstGeom prst="straightConnector1">
              <a:avLst/>
            </a:prstGeom>
            <a:noFill/>
            <a:ln w="22860" cap="flat" cmpd="sng">
              <a:solidFill>
                <a:schemeClr val="tx1"/>
              </a:solidFill>
              <a:prstDash val="solid"/>
              <a:round/>
              <a:headEnd type="none" w="med" len="med"/>
              <a:tailEnd type="triangle" w="lg" len="lg"/>
            </a:ln>
          </p:spPr>
        </p:cxnSp>
        <p:cxnSp>
          <p:nvCxnSpPr>
            <p:cNvPr id="18" name="Google Shape;117;p20">
              <a:extLst>
                <a:ext uri="{FF2B5EF4-FFF2-40B4-BE49-F238E27FC236}">
                  <a16:creationId xmlns:a16="http://schemas.microsoft.com/office/drawing/2014/main" id="{41DF1841-67D0-2391-8C1E-0CE55943CCC7}"/>
                </a:ext>
              </a:extLst>
            </p:cNvPr>
            <p:cNvCxnSpPr>
              <a:cxnSpLocks/>
            </p:cNvCxnSpPr>
            <p:nvPr/>
          </p:nvCxnSpPr>
          <p:spPr>
            <a:xfrm flipV="1">
              <a:off x="10026508" y="4184479"/>
              <a:ext cx="0" cy="1497542"/>
            </a:xfrm>
            <a:prstGeom prst="straightConnector1">
              <a:avLst/>
            </a:prstGeom>
            <a:noFill/>
            <a:ln w="22860" cap="flat" cmpd="sng">
              <a:solidFill>
                <a:schemeClr val="tx1"/>
              </a:solidFill>
              <a:prstDash val="solid"/>
              <a:round/>
              <a:headEnd type="none" w="med" len="med"/>
              <a:tailEnd type="triangle" w="lg" len="lg"/>
            </a:ln>
          </p:spPr>
        </p:cxnSp>
        <p:sp>
          <p:nvSpPr>
            <p:cNvPr id="19" name="TextBox 18">
              <a:extLst>
                <a:ext uri="{FF2B5EF4-FFF2-40B4-BE49-F238E27FC236}">
                  <a16:creationId xmlns:a16="http://schemas.microsoft.com/office/drawing/2014/main" id="{66227FBB-DA7C-9036-A6CB-253D9014EE60}"/>
                </a:ext>
              </a:extLst>
            </p:cNvPr>
            <p:cNvSpPr txBox="1"/>
            <p:nvPr/>
          </p:nvSpPr>
          <p:spPr>
            <a:xfrm>
              <a:off x="13956071" y="6853496"/>
              <a:ext cx="1742700" cy="646331"/>
            </a:xfrm>
            <a:prstGeom prst="rect">
              <a:avLst/>
            </a:prstGeom>
            <a:noFill/>
          </p:spPr>
          <p:txBody>
            <a:bodyPr wrap="square">
              <a:spAutoFit/>
            </a:bodyPr>
            <a:lstStyle/>
            <a:p>
              <a:pPr algn="ctr"/>
              <a:r>
                <a:rPr lang="en-GB" sz="1800" b="1"/>
                <a:t>The carbon cycle</a:t>
              </a:r>
            </a:p>
          </p:txBody>
        </p:sp>
      </p:grpSp>
    </p:spTree>
    <p:extLst>
      <p:ext uri="{BB962C8B-B14F-4D97-AF65-F5344CB8AC3E}">
        <p14:creationId xmlns:p14="http://schemas.microsoft.com/office/powerpoint/2010/main" val="154524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a:xfrm>
            <a:off x="411858" y="1445908"/>
            <a:ext cx="7025262" cy="728133"/>
          </a:xfrm>
        </p:spPr>
        <p:txBody>
          <a:bodyPr/>
          <a:lstStyle/>
          <a:p>
            <a:r>
              <a:rPr lang="en"/>
              <a:t>Introducing renewables</a:t>
            </a:r>
            <a:endParaRPr lang="en-US"/>
          </a:p>
        </p:txBody>
      </p:sp>
      <p:sp>
        <p:nvSpPr>
          <p:cNvPr id="6" name="Google Shape;827;p15">
            <a:extLst>
              <a:ext uri="{FF2B5EF4-FFF2-40B4-BE49-F238E27FC236}">
                <a16:creationId xmlns:a16="http://schemas.microsoft.com/office/drawing/2014/main" id="{27C7EFB1-30F9-476E-6FD9-FB3D49B10FBD}"/>
              </a:ext>
            </a:extLst>
          </p:cNvPr>
          <p:cNvSpPr txBox="1">
            <a:spLocks/>
          </p:cNvSpPr>
          <p:nvPr/>
        </p:nvSpPr>
        <p:spPr>
          <a:xfrm>
            <a:off x="411858" y="2046254"/>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a:r>
              <a:rPr lang="en-GB" sz="2000">
                <a:solidFill>
                  <a:schemeClr val="tx1"/>
                </a:solidFill>
              </a:rPr>
              <a:t>Renewable energy is energy that is collected from resources that are naturally replenished on a human timescale.</a:t>
            </a:r>
          </a:p>
          <a:p>
            <a:pPr marL="0"/>
            <a:endParaRPr lang="en-US" sz="2000">
              <a:solidFill>
                <a:schemeClr val="tx1"/>
              </a:solidFill>
            </a:endParaRPr>
          </a:p>
        </p:txBody>
      </p:sp>
      <p:sp>
        <p:nvSpPr>
          <p:cNvPr id="9" name="Google Shape;698;p10">
            <a:extLst>
              <a:ext uri="{FF2B5EF4-FFF2-40B4-BE49-F238E27FC236}">
                <a16:creationId xmlns:a16="http://schemas.microsoft.com/office/drawing/2014/main" id="{D8A13409-DFB7-7D84-238D-D68DE4247E7B}"/>
              </a:ext>
            </a:extLst>
          </p:cNvPr>
          <p:cNvSpPr txBox="1"/>
          <p:nvPr/>
        </p:nvSpPr>
        <p:spPr>
          <a:xfrm>
            <a:off x="540718" y="3438166"/>
            <a:ext cx="4794424" cy="283938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lvl="0">
              <a:lnSpc>
                <a:spcPct val="100000"/>
              </a:lnSpc>
              <a:spcBef>
                <a:spcPts val="0"/>
              </a:spcBef>
            </a:pPr>
            <a:r>
              <a:rPr lang="en-GB" sz="2000" b="1"/>
              <a:t>Wind</a:t>
            </a:r>
          </a:p>
          <a:p>
            <a:pPr marL="0" lvl="0" indent="0" algn="l" rtl="0">
              <a:spcBef>
                <a:spcPts val="1200"/>
              </a:spcBef>
              <a:spcAft>
                <a:spcPts val="0"/>
              </a:spcAft>
              <a:buNone/>
            </a:pPr>
            <a:r>
              <a:rPr lang="en-GB" sz="2000"/>
              <a:t>Wind generation converts the kinetic energy of moving wind into electricity.</a:t>
            </a:r>
          </a:p>
          <a:p>
            <a:pPr marL="0" lvl="0" indent="0" algn="l" rtl="0">
              <a:spcBef>
                <a:spcPts val="1200"/>
              </a:spcBef>
              <a:spcAft>
                <a:spcPts val="0"/>
              </a:spcAft>
              <a:buNone/>
            </a:pPr>
            <a:r>
              <a:rPr lang="en-GB" sz="2000"/>
              <a:t>Wind turbines can be located in onshore or offshore wind farms.</a:t>
            </a:r>
          </a:p>
        </p:txBody>
      </p:sp>
      <p:sp>
        <p:nvSpPr>
          <p:cNvPr id="10" name="Google Shape;698;p10">
            <a:extLst>
              <a:ext uri="{FF2B5EF4-FFF2-40B4-BE49-F238E27FC236}">
                <a16:creationId xmlns:a16="http://schemas.microsoft.com/office/drawing/2014/main" id="{2E82962F-4B04-7FE6-9D65-889C883AEC46}"/>
              </a:ext>
            </a:extLst>
          </p:cNvPr>
          <p:cNvSpPr txBox="1"/>
          <p:nvPr/>
        </p:nvSpPr>
        <p:spPr>
          <a:xfrm>
            <a:off x="5781417" y="3459138"/>
            <a:ext cx="4794423" cy="283938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Solar</a:t>
            </a:r>
          </a:p>
          <a:p>
            <a:pPr marL="0" lvl="0" indent="0" algn="l" rtl="0">
              <a:spcBef>
                <a:spcPts val="1200"/>
              </a:spcBef>
              <a:spcAft>
                <a:spcPts val="0"/>
              </a:spcAft>
              <a:buNone/>
            </a:pPr>
            <a:r>
              <a:rPr lang="en-GB" sz="2000"/>
              <a:t>Solar generation converts radiant energy from the sun into electricity.</a:t>
            </a:r>
          </a:p>
          <a:p>
            <a:pPr marL="0" lvl="0" indent="0" algn="l" rtl="0">
              <a:spcBef>
                <a:spcPts val="1200"/>
              </a:spcBef>
              <a:spcAft>
                <a:spcPts val="0"/>
              </a:spcAft>
              <a:buNone/>
            </a:pPr>
            <a:r>
              <a:rPr lang="en-GB" sz="2000"/>
              <a:t>Solar panels can be mounted </a:t>
            </a:r>
            <a:br>
              <a:rPr lang="en-GB" sz="2000"/>
            </a:br>
            <a:r>
              <a:rPr lang="en-GB" sz="2000"/>
              <a:t>on roofs or in ground-level </a:t>
            </a:r>
            <a:br>
              <a:rPr lang="en-GB" sz="2000"/>
            </a:br>
            <a:r>
              <a:rPr lang="en-GB" sz="2000"/>
              <a:t>solar farms.</a:t>
            </a:r>
          </a:p>
        </p:txBody>
      </p:sp>
      <p:sp>
        <p:nvSpPr>
          <p:cNvPr id="11" name="Google Shape;698;p10">
            <a:extLst>
              <a:ext uri="{FF2B5EF4-FFF2-40B4-BE49-F238E27FC236}">
                <a16:creationId xmlns:a16="http://schemas.microsoft.com/office/drawing/2014/main" id="{C6E4E87A-6015-E182-15A0-EE0E053AF9FB}"/>
              </a:ext>
            </a:extLst>
          </p:cNvPr>
          <p:cNvSpPr txBox="1"/>
          <p:nvPr/>
        </p:nvSpPr>
        <p:spPr>
          <a:xfrm>
            <a:off x="11022116" y="3452570"/>
            <a:ext cx="4694754" cy="284071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Hydro</a:t>
            </a:r>
          </a:p>
          <a:p>
            <a:pPr marL="0" lvl="0" indent="0" algn="l" rtl="0">
              <a:spcBef>
                <a:spcPts val="1200"/>
              </a:spcBef>
              <a:spcAft>
                <a:spcPts val="0"/>
              </a:spcAft>
              <a:buNone/>
            </a:pPr>
            <a:r>
              <a:rPr lang="en-GB" sz="2000"/>
              <a:t>Hydro generation converts the kinetic energy in flowing water </a:t>
            </a:r>
            <a:br>
              <a:rPr lang="en-GB" sz="2000"/>
            </a:br>
            <a:r>
              <a:rPr lang="en-GB" sz="2000"/>
              <a:t>into electricity.</a:t>
            </a:r>
          </a:p>
          <a:p>
            <a:pPr marL="0" lvl="0" indent="0" algn="l" rtl="0">
              <a:spcBef>
                <a:spcPts val="1200"/>
              </a:spcBef>
              <a:spcAft>
                <a:spcPts val="0"/>
              </a:spcAft>
              <a:buNone/>
            </a:pPr>
            <a:r>
              <a:rPr lang="en-GB" sz="2000"/>
              <a:t>This requires water to be stored at altitude, or to be readily available.</a:t>
            </a:r>
          </a:p>
        </p:txBody>
      </p:sp>
      <p:sp>
        <p:nvSpPr>
          <p:cNvPr id="46" name="Slide Number Placeholder 5">
            <a:extLst>
              <a:ext uri="{FF2B5EF4-FFF2-40B4-BE49-F238E27FC236}">
                <a16:creationId xmlns:a16="http://schemas.microsoft.com/office/drawing/2014/main" id="{062CC8C9-0C46-9DFA-8BD1-DBA68F83D0B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7</a:t>
            </a:fld>
            <a:endParaRPr lang="en-US" b="0"/>
          </a:p>
        </p:txBody>
      </p:sp>
      <p:sp>
        <p:nvSpPr>
          <p:cNvPr id="47" name="Google Shape;549;p3">
            <a:extLst>
              <a:ext uri="{FF2B5EF4-FFF2-40B4-BE49-F238E27FC236}">
                <a16:creationId xmlns:a16="http://schemas.microsoft.com/office/drawing/2014/main" id="{8E8581E7-1F16-E616-1804-FDC2AA98AC25}"/>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pic>
        <p:nvPicPr>
          <p:cNvPr id="13" name="Picture 12">
            <a:extLst>
              <a:ext uri="{FF2B5EF4-FFF2-40B4-BE49-F238E27FC236}">
                <a16:creationId xmlns:a16="http://schemas.microsoft.com/office/drawing/2014/main" id="{665D7D6D-44DD-9466-BEF4-B84AE0BB09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89719" y="2967621"/>
            <a:ext cx="1013753" cy="983033"/>
          </a:xfrm>
          <a:prstGeom prst="rect">
            <a:avLst/>
          </a:prstGeom>
        </p:spPr>
      </p:pic>
      <p:pic>
        <p:nvPicPr>
          <p:cNvPr id="15" name="Picture 14">
            <a:extLst>
              <a:ext uri="{FF2B5EF4-FFF2-40B4-BE49-F238E27FC236}">
                <a16:creationId xmlns:a16="http://schemas.microsoft.com/office/drawing/2014/main" id="{1B27D182-A243-9F69-F4A3-D6C50B3983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9021" y="2967621"/>
            <a:ext cx="1013753" cy="983033"/>
          </a:xfrm>
          <a:prstGeom prst="rect">
            <a:avLst/>
          </a:prstGeom>
        </p:spPr>
      </p:pic>
      <p:pic>
        <p:nvPicPr>
          <p:cNvPr id="19" name="Picture 18">
            <a:extLst>
              <a:ext uri="{FF2B5EF4-FFF2-40B4-BE49-F238E27FC236}">
                <a16:creationId xmlns:a16="http://schemas.microsoft.com/office/drawing/2014/main" id="{C620BB6F-8B69-6CCF-24DB-D42D4CACCF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8266" y="2967621"/>
            <a:ext cx="1013753" cy="983033"/>
          </a:xfrm>
          <a:prstGeom prst="rect">
            <a:avLst/>
          </a:prstGeom>
        </p:spPr>
      </p:pic>
    </p:spTree>
    <p:extLst>
      <p:ext uri="{BB962C8B-B14F-4D97-AF65-F5344CB8AC3E}">
        <p14:creationId xmlns:p14="http://schemas.microsoft.com/office/powerpoint/2010/main" val="88475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Introducing renewables</a:t>
            </a:r>
            <a:endParaRPr lang="en-US"/>
          </a:p>
        </p:txBody>
      </p:sp>
      <p:sp>
        <p:nvSpPr>
          <p:cNvPr id="9" name="Google Shape;698;p10">
            <a:extLst>
              <a:ext uri="{FF2B5EF4-FFF2-40B4-BE49-F238E27FC236}">
                <a16:creationId xmlns:a16="http://schemas.microsoft.com/office/drawing/2014/main" id="{D8A13409-DFB7-7D84-238D-D68DE4247E7B}"/>
              </a:ext>
            </a:extLst>
          </p:cNvPr>
          <p:cNvSpPr txBox="1"/>
          <p:nvPr/>
        </p:nvSpPr>
        <p:spPr>
          <a:xfrm>
            <a:off x="560807" y="3438166"/>
            <a:ext cx="4694756" cy="284769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Biofuels</a:t>
            </a:r>
          </a:p>
          <a:p>
            <a:pPr marL="0" lvl="0" indent="0" algn="l" rtl="0">
              <a:spcBef>
                <a:spcPts val="1200"/>
              </a:spcBef>
              <a:spcAft>
                <a:spcPts val="0"/>
              </a:spcAft>
              <a:buNone/>
            </a:pPr>
            <a:r>
              <a:rPr lang="en-GB" sz="2000"/>
              <a:t>Biofuels are fuels produced from plant materials, including bioethanol, biodiesel and oils.</a:t>
            </a:r>
          </a:p>
          <a:p>
            <a:pPr marL="0" lvl="0" indent="0" algn="l" rtl="0">
              <a:spcBef>
                <a:spcPts val="1200"/>
              </a:spcBef>
              <a:spcAft>
                <a:spcPts val="0"/>
              </a:spcAft>
              <a:buNone/>
            </a:pPr>
            <a:r>
              <a:rPr lang="en-GB" sz="2000"/>
              <a:t>Fast-growing biofuel crops are grown on farmland.</a:t>
            </a:r>
          </a:p>
        </p:txBody>
      </p:sp>
      <p:sp>
        <p:nvSpPr>
          <p:cNvPr id="10" name="Google Shape;698;p10">
            <a:extLst>
              <a:ext uri="{FF2B5EF4-FFF2-40B4-BE49-F238E27FC236}">
                <a16:creationId xmlns:a16="http://schemas.microsoft.com/office/drawing/2014/main" id="{2E82962F-4B04-7FE6-9D65-889C883AEC46}"/>
              </a:ext>
            </a:extLst>
          </p:cNvPr>
          <p:cNvSpPr txBox="1"/>
          <p:nvPr/>
        </p:nvSpPr>
        <p:spPr>
          <a:xfrm>
            <a:off x="5739824" y="3462766"/>
            <a:ext cx="4694756" cy="284071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Geothermal</a:t>
            </a:r>
          </a:p>
          <a:p>
            <a:pPr marL="0" lvl="0" indent="0" algn="l" rtl="0">
              <a:spcBef>
                <a:spcPts val="1200"/>
              </a:spcBef>
              <a:spcAft>
                <a:spcPts val="0"/>
              </a:spcAft>
              <a:buNone/>
            </a:pPr>
            <a:r>
              <a:rPr lang="en-GB" sz="2000"/>
              <a:t>Geothermal energy extracts </a:t>
            </a:r>
            <a:br>
              <a:rPr lang="en-GB" sz="2000"/>
            </a:br>
            <a:r>
              <a:rPr lang="en-GB" sz="2000"/>
              <a:t>heat stored in deep rocks.</a:t>
            </a:r>
          </a:p>
          <a:p>
            <a:pPr marL="0" lvl="0" indent="0" algn="l" rtl="0">
              <a:spcBef>
                <a:spcPts val="1200"/>
              </a:spcBef>
              <a:spcAft>
                <a:spcPts val="0"/>
              </a:spcAft>
              <a:buClr>
                <a:schemeClr val="dk1"/>
              </a:buClr>
              <a:buSzPts val="1100"/>
              <a:buFont typeface="Arial"/>
              <a:buNone/>
            </a:pPr>
            <a:r>
              <a:rPr lang="en-GB" sz="2000"/>
              <a:t>The heat is used directly or to generate electricity. </a:t>
            </a:r>
          </a:p>
          <a:p>
            <a:pPr marL="0" lvl="0" indent="0" algn="l" rtl="0">
              <a:spcBef>
                <a:spcPts val="1200"/>
              </a:spcBef>
              <a:spcAft>
                <a:spcPts val="1200"/>
              </a:spcAft>
              <a:buNone/>
            </a:pPr>
            <a:endParaRPr lang="en-GB" sz="2000"/>
          </a:p>
        </p:txBody>
      </p:sp>
      <p:sp>
        <p:nvSpPr>
          <p:cNvPr id="11" name="Google Shape;698;p10">
            <a:extLst>
              <a:ext uri="{FF2B5EF4-FFF2-40B4-BE49-F238E27FC236}">
                <a16:creationId xmlns:a16="http://schemas.microsoft.com/office/drawing/2014/main" id="{C6E4E87A-6015-E182-15A0-EE0E053AF9FB}"/>
              </a:ext>
            </a:extLst>
          </p:cNvPr>
          <p:cNvSpPr txBox="1"/>
          <p:nvPr/>
        </p:nvSpPr>
        <p:spPr>
          <a:xfrm>
            <a:off x="10914041" y="3408630"/>
            <a:ext cx="4694755" cy="284071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0" lvl="0" indent="0" algn="l" rtl="0">
              <a:spcBef>
                <a:spcPts val="0"/>
              </a:spcBef>
              <a:spcAft>
                <a:spcPts val="0"/>
              </a:spcAft>
              <a:buNone/>
            </a:pPr>
            <a:r>
              <a:rPr lang="en-GB" sz="2000" b="1"/>
              <a:t>Tidal</a:t>
            </a:r>
          </a:p>
          <a:p>
            <a:pPr marL="0" lvl="0" indent="0" algn="l" rtl="0">
              <a:spcBef>
                <a:spcPts val="1200"/>
              </a:spcBef>
              <a:spcAft>
                <a:spcPts val="0"/>
              </a:spcAft>
              <a:buClr>
                <a:schemeClr val="dk1"/>
              </a:buClr>
              <a:buSzPct val="37913"/>
              <a:buFont typeface="Arial"/>
              <a:buNone/>
            </a:pPr>
            <a:r>
              <a:rPr lang="en-GB" sz="2000"/>
              <a:t>Tidal energy converts the kinetic energy in flowing tidal streams.</a:t>
            </a:r>
          </a:p>
          <a:p>
            <a:pPr marL="0" lvl="0" indent="0" algn="l" rtl="0">
              <a:spcBef>
                <a:spcPts val="1200"/>
              </a:spcBef>
              <a:spcAft>
                <a:spcPts val="0"/>
              </a:spcAft>
              <a:buClr>
                <a:schemeClr val="dk1"/>
              </a:buClr>
              <a:buSzPct val="37913"/>
              <a:buFont typeface="Arial"/>
              <a:buNone/>
            </a:pPr>
            <a:r>
              <a:rPr lang="en-GB" sz="2000"/>
              <a:t>This requires fast-flowing, deep tides for a large volume of water.</a:t>
            </a:r>
          </a:p>
          <a:p>
            <a:pPr marL="0" lvl="0" indent="0" algn="l" rtl="0">
              <a:spcBef>
                <a:spcPts val="1200"/>
              </a:spcBef>
              <a:spcAft>
                <a:spcPts val="1200"/>
              </a:spcAft>
              <a:buNone/>
            </a:pPr>
            <a:endParaRPr lang="en-GB" sz="2800"/>
          </a:p>
        </p:txBody>
      </p:sp>
      <p:sp>
        <p:nvSpPr>
          <p:cNvPr id="12" name="Google Shape;698;p10">
            <a:extLst>
              <a:ext uri="{FF2B5EF4-FFF2-40B4-BE49-F238E27FC236}">
                <a16:creationId xmlns:a16="http://schemas.microsoft.com/office/drawing/2014/main" id="{0473EF13-558D-8E8B-C12D-5B775A836E83}"/>
              </a:ext>
            </a:extLst>
          </p:cNvPr>
          <p:cNvSpPr txBox="1"/>
          <p:nvPr/>
        </p:nvSpPr>
        <p:spPr>
          <a:xfrm>
            <a:off x="3523534" y="6974496"/>
            <a:ext cx="8158734" cy="1729740"/>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a:t>Think carefully about how each form of renewable energy can </a:t>
            </a:r>
            <a:br>
              <a:rPr lang="en-GB" sz="1800"/>
            </a:br>
            <a:r>
              <a:rPr lang="en-GB" sz="1800"/>
              <a:t>be harnessed and used.</a:t>
            </a:r>
          </a:p>
          <a:p>
            <a:pPr marL="476250" lvl="0" indent="-342900" algn="l" rtl="0">
              <a:spcBef>
                <a:spcPts val="0"/>
              </a:spcBef>
              <a:spcAft>
                <a:spcPts val="0"/>
              </a:spcAft>
              <a:buSzPct val="70000"/>
              <a:buFont typeface="Arial" panose="020B0604020202020204" pitchFamily="34" charset="0"/>
              <a:buChar char="•"/>
            </a:pPr>
            <a:r>
              <a:rPr lang="en-GB" sz="1800"/>
              <a:t>Identify at least one advantage and disadvantage of each form.</a:t>
            </a:r>
          </a:p>
          <a:p>
            <a:pPr marL="476250" lvl="0" indent="-342900" algn="l" rtl="0">
              <a:spcBef>
                <a:spcPts val="0"/>
              </a:spcBef>
              <a:spcAft>
                <a:spcPts val="0"/>
              </a:spcAft>
              <a:buSzPct val="70000"/>
              <a:buFont typeface="Arial" panose="020B0604020202020204" pitchFamily="34" charset="0"/>
              <a:buChar char="•"/>
            </a:pPr>
            <a:r>
              <a:rPr lang="en-GB" sz="1800"/>
              <a:t>List some advantages of combining renewable sources of energy.</a:t>
            </a:r>
          </a:p>
        </p:txBody>
      </p:sp>
      <p:pic>
        <p:nvPicPr>
          <p:cNvPr id="19" name="Picture 18">
            <a:extLst>
              <a:ext uri="{FF2B5EF4-FFF2-40B4-BE49-F238E27FC236}">
                <a16:creationId xmlns:a16="http://schemas.microsoft.com/office/drawing/2014/main" id="{EBF3B874-8AA5-6869-9D4F-0806C3C18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3034" y="392382"/>
            <a:ext cx="931671" cy="908084"/>
          </a:xfrm>
          <a:prstGeom prst="rect">
            <a:avLst/>
          </a:prstGeom>
        </p:spPr>
      </p:pic>
      <p:sp>
        <p:nvSpPr>
          <p:cNvPr id="23" name="Slide Number Placeholder 5">
            <a:extLst>
              <a:ext uri="{FF2B5EF4-FFF2-40B4-BE49-F238E27FC236}">
                <a16:creationId xmlns:a16="http://schemas.microsoft.com/office/drawing/2014/main" id="{02FC8929-E359-00D6-6E15-1D2C8200AE4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8</a:t>
            </a:fld>
            <a:endParaRPr lang="en-US" b="0"/>
          </a:p>
        </p:txBody>
      </p:sp>
      <p:pic>
        <p:nvPicPr>
          <p:cNvPr id="24" name="Picture 23">
            <a:extLst>
              <a:ext uri="{FF2B5EF4-FFF2-40B4-BE49-F238E27FC236}">
                <a16:creationId xmlns:a16="http://schemas.microsoft.com/office/drawing/2014/main" id="{0B8F9F7F-488E-E3B8-FD1D-8391F4B10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8670" y="6437964"/>
            <a:ext cx="1003300" cy="977900"/>
          </a:xfrm>
          <a:prstGeom prst="rect">
            <a:avLst/>
          </a:prstGeom>
        </p:spPr>
      </p:pic>
      <p:sp>
        <p:nvSpPr>
          <p:cNvPr id="25" name="Google Shape;549;p3">
            <a:extLst>
              <a:ext uri="{FF2B5EF4-FFF2-40B4-BE49-F238E27FC236}">
                <a16:creationId xmlns:a16="http://schemas.microsoft.com/office/drawing/2014/main" id="{7CECE3F2-7032-36A2-1399-6640371BA20E}"/>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pic>
        <p:nvPicPr>
          <p:cNvPr id="13" name="Picture 12">
            <a:extLst>
              <a:ext uri="{FF2B5EF4-FFF2-40B4-BE49-F238E27FC236}">
                <a16:creationId xmlns:a16="http://schemas.microsoft.com/office/drawing/2014/main" id="{9F64905E-1720-31F1-FB1F-F6CF907E77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8193" y="2922214"/>
            <a:ext cx="1013753" cy="983033"/>
          </a:xfrm>
          <a:prstGeom prst="rect">
            <a:avLst/>
          </a:prstGeom>
        </p:spPr>
      </p:pic>
      <p:pic>
        <p:nvPicPr>
          <p:cNvPr id="14" name="Picture 13">
            <a:extLst>
              <a:ext uri="{FF2B5EF4-FFF2-40B4-BE49-F238E27FC236}">
                <a16:creationId xmlns:a16="http://schemas.microsoft.com/office/drawing/2014/main" id="{E9FA05E1-D972-1744-3A54-20FD8C412B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2410" y="2917114"/>
            <a:ext cx="1013753" cy="983033"/>
          </a:xfrm>
          <a:prstGeom prst="rect">
            <a:avLst/>
          </a:prstGeom>
        </p:spPr>
      </p:pic>
      <p:pic>
        <p:nvPicPr>
          <p:cNvPr id="20" name="Graphic 19">
            <a:extLst>
              <a:ext uri="{FF2B5EF4-FFF2-40B4-BE49-F238E27FC236}">
                <a16:creationId xmlns:a16="http://schemas.microsoft.com/office/drawing/2014/main" id="{276BA3AE-43C6-759C-441F-2A00513A77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46435" y="2923675"/>
            <a:ext cx="1028760" cy="1000956"/>
          </a:xfrm>
          <a:prstGeom prst="rect">
            <a:avLst/>
          </a:prstGeom>
        </p:spPr>
      </p:pic>
    </p:spTree>
    <p:extLst>
      <p:ext uri="{BB962C8B-B14F-4D97-AF65-F5344CB8AC3E}">
        <p14:creationId xmlns:p14="http://schemas.microsoft.com/office/powerpoint/2010/main" val="140892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81;p25">
            <a:extLst>
              <a:ext uri="{FF2B5EF4-FFF2-40B4-BE49-F238E27FC236}">
                <a16:creationId xmlns:a16="http://schemas.microsoft.com/office/drawing/2014/main" id="{AD6FD63F-F52D-1E6C-5812-9FD251BE4194}"/>
              </a:ext>
            </a:extLst>
          </p:cNvPr>
          <p:cNvGraphicFramePr/>
          <p:nvPr>
            <p:extLst>
              <p:ext uri="{D42A27DB-BD31-4B8C-83A1-F6EECF244321}">
                <p14:modId xmlns:p14="http://schemas.microsoft.com/office/powerpoint/2010/main" val="4021345853"/>
              </p:ext>
            </p:extLst>
          </p:nvPr>
        </p:nvGraphicFramePr>
        <p:xfrm>
          <a:off x="554143" y="3046452"/>
          <a:ext cx="15087310" cy="3892139"/>
        </p:xfrm>
        <a:graphic>
          <a:graphicData uri="http://schemas.openxmlformats.org/drawingml/2006/table">
            <a:tbl>
              <a:tblPr>
                <a:noFill/>
              </a:tblPr>
              <a:tblGrid>
                <a:gridCol w="2155330">
                  <a:extLst>
                    <a:ext uri="{9D8B030D-6E8A-4147-A177-3AD203B41FA5}">
                      <a16:colId xmlns:a16="http://schemas.microsoft.com/office/drawing/2014/main" val="20000"/>
                    </a:ext>
                  </a:extLst>
                </a:gridCol>
                <a:gridCol w="2155330">
                  <a:extLst>
                    <a:ext uri="{9D8B030D-6E8A-4147-A177-3AD203B41FA5}">
                      <a16:colId xmlns:a16="http://schemas.microsoft.com/office/drawing/2014/main" val="20001"/>
                    </a:ext>
                  </a:extLst>
                </a:gridCol>
                <a:gridCol w="2155330">
                  <a:extLst>
                    <a:ext uri="{9D8B030D-6E8A-4147-A177-3AD203B41FA5}">
                      <a16:colId xmlns:a16="http://schemas.microsoft.com/office/drawing/2014/main" val="20002"/>
                    </a:ext>
                  </a:extLst>
                </a:gridCol>
                <a:gridCol w="2155330">
                  <a:extLst>
                    <a:ext uri="{9D8B030D-6E8A-4147-A177-3AD203B41FA5}">
                      <a16:colId xmlns:a16="http://schemas.microsoft.com/office/drawing/2014/main" val="20003"/>
                    </a:ext>
                  </a:extLst>
                </a:gridCol>
                <a:gridCol w="2155330">
                  <a:extLst>
                    <a:ext uri="{9D8B030D-6E8A-4147-A177-3AD203B41FA5}">
                      <a16:colId xmlns:a16="http://schemas.microsoft.com/office/drawing/2014/main" val="20004"/>
                    </a:ext>
                  </a:extLst>
                </a:gridCol>
                <a:gridCol w="2155330">
                  <a:extLst>
                    <a:ext uri="{9D8B030D-6E8A-4147-A177-3AD203B41FA5}">
                      <a16:colId xmlns:a16="http://schemas.microsoft.com/office/drawing/2014/main" val="20005"/>
                    </a:ext>
                  </a:extLst>
                </a:gridCol>
                <a:gridCol w="2155330">
                  <a:extLst>
                    <a:ext uri="{9D8B030D-6E8A-4147-A177-3AD203B41FA5}">
                      <a16:colId xmlns:a16="http://schemas.microsoft.com/office/drawing/2014/main" val="20006"/>
                    </a:ext>
                  </a:extLst>
                </a:gridCol>
              </a:tblGrid>
              <a:tr h="630125">
                <a:tc>
                  <a:txBody>
                    <a:bodyPr/>
                    <a:lstStyle/>
                    <a:p>
                      <a:pPr marL="0" lvl="0" indent="0" algn="l" rtl="0">
                        <a:spcBef>
                          <a:spcPts val="0"/>
                        </a:spcBef>
                        <a:spcAft>
                          <a:spcPts val="0"/>
                        </a:spcAft>
                        <a:buNone/>
                      </a:pPr>
                      <a:endParaRPr sz="1800">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dirty="0">
                          <a:latin typeface="Arial" panose="020B0604020202020204" pitchFamily="34" charset="0"/>
                          <a:cs typeface="Arial" panose="020B0604020202020204" pitchFamily="34" charset="0"/>
                        </a:rPr>
                        <a:t>Wind</a:t>
                      </a:r>
                      <a:endParaRPr sz="1800" b="1" dirty="0">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Solar</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Hydro</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Biofuels</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Geothermal</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Tidal</a:t>
                      </a:r>
                      <a:endParaRPr sz="1800" b="1">
                        <a:latin typeface="Arial" panose="020B0604020202020204" pitchFamily="34" charset="0"/>
                        <a:cs typeface="Arial" panose="020B0604020202020204" pitchFamily="34" charset="0"/>
                      </a:endParaRPr>
                    </a:p>
                  </a:txBody>
                  <a:tcPr marL="115822" marR="115822" marT="115822" marB="115822">
                    <a:solidFill>
                      <a:schemeClr val="bg1">
                        <a:lumMod val="85000"/>
                      </a:schemeClr>
                    </a:solidFill>
                  </a:tcPr>
                </a:tc>
                <a:extLst>
                  <a:ext uri="{0D108BD9-81ED-4DB2-BD59-A6C34878D82A}">
                    <a16:rowId xmlns:a16="http://schemas.microsoft.com/office/drawing/2014/main" val="10000"/>
                  </a:ext>
                </a:extLst>
              </a:tr>
              <a:tr h="1558625">
                <a:tc>
                  <a:txBody>
                    <a:bodyPr/>
                    <a:lstStyle/>
                    <a:p>
                      <a:pPr marL="0" lvl="0" indent="0" algn="l" rtl="0">
                        <a:spcBef>
                          <a:spcPts val="0"/>
                        </a:spcBef>
                        <a:spcAft>
                          <a:spcPts val="0"/>
                        </a:spcAft>
                        <a:buNone/>
                      </a:pPr>
                      <a:r>
                        <a:rPr lang="en-GB" sz="1800" b="1" dirty="0">
                          <a:latin typeface="Arial" panose="020B0604020202020204" pitchFamily="34" charset="0"/>
                          <a:cs typeface="Arial" panose="020B0604020202020204" pitchFamily="34" charset="0"/>
                        </a:rPr>
                        <a:t>Advantages</a:t>
                      </a:r>
                      <a:endParaRPr sz="1800" b="1"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dirty="0">
                          <a:latin typeface="Arial" panose="020B0604020202020204" pitchFamily="34" charset="0"/>
                          <a:cs typeface="Arial" panose="020B0604020202020204" pitchFamily="34" charset="0"/>
                        </a:rPr>
                        <a:t>Easily scaled up</a:t>
                      </a: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Can be offshore</a:t>
                      </a:r>
                      <a:endParaRPr sz="1800"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a:latin typeface="Arial" panose="020B0604020202020204" pitchFamily="34" charset="0"/>
                          <a:cs typeface="Arial" panose="020B0604020202020204" pitchFamily="34" charset="0"/>
                        </a:rPr>
                        <a:t>Easily scaled up</a:t>
                      </a:r>
                      <a:endParaRPr sz="18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a:latin typeface="Arial" panose="020B0604020202020204" pitchFamily="34" charset="0"/>
                          <a:cs typeface="Arial" panose="020B0604020202020204" pitchFamily="34" charset="0"/>
                        </a:rPr>
                        <a:t>Can use roofs</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Reliable</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Portable</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a:latin typeface="Arial" panose="020B0604020202020204" pitchFamily="34" charset="0"/>
                          <a:cs typeface="Arial" panose="020B0604020202020204" pitchFamily="34" charset="0"/>
                        </a:rPr>
                        <a:t>Reliable</a:t>
                      </a:r>
                      <a:endParaRPr sz="18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a:latin typeface="Arial" panose="020B0604020202020204" pitchFamily="34" charset="0"/>
                          <a:cs typeface="Arial" panose="020B0604020202020204" pitchFamily="34" charset="0"/>
                        </a:rPr>
                        <a:t>Lots available</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Reliable</a:t>
                      </a:r>
                      <a:endParaRPr sz="1800">
                        <a:latin typeface="Arial" panose="020B0604020202020204" pitchFamily="34" charset="0"/>
                        <a:cs typeface="Arial" panose="020B0604020202020204" pitchFamily="34" charset="0"/>
                      </a:endParaRPr>
                    </a:p>
                  </a:txBody>
                  <a:tcPr marL="115822" marR="115822" marT="115822" marB="115822"/>
                </a:tc>
                <a:extLst>
                  <a:ext uri="{0D108BD9-81ED-4DB2-BD59-A6C34878D82A}">
                    <a16:rowId xmlns:a16="http://schemas.microsoft.com/office/drawing/2014/main" val="10001"/>
                  </a:ext>
                </a:extLst>
              </a:tr>
              <a:tr h="1703389">
                <a:tc>
                  <a:txBody>
                    <a:bodyPr/>
                    <a:lstStyle/>
                    <a:p>
                      <a:pPr marL="0" lvl="0" indent="0" algn="l" rtl="0">
                        <a:spcBef>
                          <a:spcPts val="0"/>
                        </a:spcBef>
                        <a:spcAft>
                          <a:spcPts val="0"/>
                        </a:spcAft>
                        <a:buNone/>
                      </a:pPr>
                      <a:r>
                        <a:rPr lang="en-GB" sz="1800" b="1" dirty="0">
                          <a:latin typeface="Arial" panose="020B0604020202020204" pitchFamily="34" charset="0"/>
                          <a:cs typeface="Arial" panose="020B0604020202020204" pitchFamily="34" charset="0"/>
                        </a:rPr>
                        <a:t>Disadvantages</a:t>
                      </a:r>
                      <a:endParaRPr sz="1800" b="1"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Output varies with conditions</a:t>
                      </a:r>
                      <a:endParaRPr sz="1800" dirty="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dirty="0">
                          <a:latin typeface="Arial" panose="020B0604020202020204" pitchFamily="34" charset="0"/>
                          <a:cs typeface="Arial" panose="020B0604020202020204" pitchFamily="34" charset="0"/>
                        </a:rPr>
                        <a:t>Unevenly distributed</a:t>
                      </a: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dirty="0">
                          <a:latin typeface="Arial" panose="020B0604020202020204" pitchFamily="34" charset="0"/>
                          <a:cs typeface="Arial" panose="020B0604020202020204" pitchFamily="34" charset="0"/>
                        </a:rPr>
                        <a:t>Output varies with conditions</a:t>
                      </a:r>
                    </a:p>
                  </a:txBody>
                  <a:tcPr marL="115822" marR="115822" marT="115822" marB="115822"/>
                </a:tc>
                <a:tc>
                  <a:txBody>
                    <a:bodyPr/>
                    <a:lstStyle/>
                    <a:p>
                      <a:pPr marL="0" lvl="0" indent="0" algn="l" rtl="0">
                        <a:lnSpc>
                          <a:spcPct val="100000"/>
                        </a:lnSpc>
                        <a:spcBef>
                          <a:spcPts val="0"/>
                        </a:spcBef>
                        <a:spcAft>
                          <a:spcPts val="1200"/>
                        </a:spcAft>
                        <a:buClr>
                          <a:schemeClr val="dk1"/>
                        </a:buClr>
                        <a:buSzPts val="1100"/>
                        <a:buFont typeface="Arial"/>
                        <a:buNone/>
                      </a:pPr>
                      <a:r>
                        <a:rPr lang="en" sz="1800">
                          <a:solidFill>
                            <a:schemeClr val="dk1"/>
                          </a:solidFill>
                          <a:latin typeface="Arial" panose="020B0604020202020204" pitchFamily="34" charset="0"/>
                          <a:cs typeface="Arial" panose="020B0604020202020204" pitchFamily="34" charset="0"/>
                        </a:rPr>
                        <a:t>Unevenly distributed – </a:t>
                      </a:r>
                      <a:br>
                        <a:rPr lang="en" sz="1800">
                          <a:solidFill>
                            <a:schemeClr val="dk1"/>
                          </a:solidFill>
                          <a:latin typeface="Arial" panose="020B0604020202020204" pitchFamily="34" charset="0"/>
                          <a:cs typeface="Arial" panose="020B0604020202020204" pitchFamily="34" charset="0"/>
                        </a:rPr>
                      </a:br>
                      <a:r>
                        <a:rPr lang="en" sz="1800">
                          <a:solidFill>
                            <a:schemeClr val="dk1"/>
                          </a:solidFill>
                          <a:latin typeface="Arial" panose="020B0604020202020204" pitchFamily="34" charset="0"/>
                          <a:cs typeface="Arial" panose="020B0604020202020204" pitchFamily="34" charset="0"/>
                        </a:rPr>
                        <a:t>needs mountains</a:t>
                      </a:r>
                      <a:endParaRPr lang="en-GB" sz="18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a:latin typeface="Arial" panose="020B0604020202020204" pitchFamily="34" charset="0"/>
                          <a:cs typeface="Arial" panose="020B0604020202020204" pitchFamily="34" charset="0"/>
                        </a:rPr>
                        <a:t>Expensive</a:t>
                      </a: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Uses land that could be used to grow food</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0"/>
                        </a:spcAft>
                        <a:buNone/>
                      </a:pPr>
                      <a:r>
                        <a:rPr lang="en" sz="1800">
                          <a:latin typeface="Arial" panose="020B0604020202020204" pitchFamily="34" charset="0"/>
                          <a:cs typeface="Arial" panose="020B0604020202020204" pitchFamily="34" charset="0"/>
                        </a:rPr>
                        <a:t>Unevenly distributed</a:t>
                      </a:r>
                      <a:endParaRPr sz="1800">
                        <a:latin typeface="Arial" panose="020B0604020202020204" pitchFamily="34" charset="0"/>
                        <a:cs typeface="Arial" panose="020B0604020202020204" pitchFamily="34" charset="0"/>
                      </a:endParaRPr>
                    </a:p>
                  </a:txBody>
                  <a:tcPr marL="115822" marR="115822" marT="115822" marB="115822"/>
                </a:tc>
                <a:tc>
                  <a:txBody>
                    <a:bodyPr/>
                    <a:lstStyle/>
                    <a:p>
                      <a:pPr marL="0" lvl="0" indent="0" algn="l" rtl="0">
                        <a:spcBef>
                          <a:spcPts val="0"/>
                        </a:spcBef>
                        <a:spcAft>
                          <a:spcPts val="1200"/>
                        </a:spcAft>
                        <a:buNone/>
                      </a:pPr>
                      <a:r>
                        <a:rPr lang="en" sz="1800" dirty="0">
                          <a:latin typeface="Arial" panose="020B0604020202020204" pitchFamily="34" charset="0"/>
                          <a:cs typeface="Arial" panose="020B0604020202020204" pitchFamily="34" charset="0"/>
                        </a:rPr>
                        <a:t>Expensive</a:t>
                      </a:r>
                      <a:endParaRPr sz="18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 sz="1800" dirty="0">
                          <a:latin typeface="Arial" panose="020B0604020202020204" pitchFamily="34" charset="0"/>
                          <a:cs typeface="Arial" panose="020B0604020202020204" pitchFamily="34" charset="0"/>
                        </a:rPr>
                        <a:t>Marine habitat damage</a:t>
                      </a:r>
                      <a:endParaRPr sz="1800" dirty="0">
                        <a:latin typeface="Arial" panose="020B0604020202020204" pitchFamily="34" charset="0"/>
                        <a:cs typeface="Arial" panose="020B0604020202020204" pitchFamily="34" charset="0"/>
                      </a:endParaRPr>
                    </a:p>
                  </a:txBody>
                  <a:tcPr marL="115822" marR="115822" marT="115822" marB="115822"/>
                </a:tc>
                <a:extLst>
                  <a:ext uri="{0D108BD9-81ED-4DB2-BD59-A6C34878D82A}">
                    <a16:rowId xmlns:a16="http://schemas.microsoft.com/office/drawing/2014/main" val="10002"/>
                  </a:ext>
                </a:extLst>
              </a:tr>
            </a:tbl>
          </a:graphicData>
        </a:graphic>
      </p:graphicFrame>
      <p:sp>
        <p:nvSpPr>
          <p:cNvPr id="19" name="Google Shape;698;p10">
            <a:extLst>
              <a:ext uri="{FF2B5EF4-FFF2-40B4-BE49-F238E27FC236}">
                <a16:creationId xmlns:a16="http://schemas.microsoft.com/office/drawing/2014/main" id="{FA1E37A2-61A0-25E7-3530-B1207EC11251}"/>
              </a:ext>
            </a:extLst>
          </p:cNvPr>
          <p:cNvSpPr txBox="1"/>
          <p:nvPr/>
        </p:nvSpPr>
        <p:spPr>
          <a:xfrm>
            <a:off x="548785" y="3044516"/>
            <a:ext cx="15087310" cy="3892139"/>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endParaRPr lang="en-GB" sz="2000" dirty="0"/>
          </a:p>
        </p:txBody>
      </p:sp>
      <p:sp>
        <p:nvSpPr>
          <p:cNvPr id="2" name="Title 1">
            <a:extLst>
              <a:ext uri="{FF2B5EF4-FFF2-40B4-BE49-F238E27FC236}">
                <a16:creationId xmlns:a16="http://schemas.microsoft.com/office/drawing/2014/main" id="{28DB5EEA-BAEB-1D8F-0ABB-110DE8DB4465}"/>
              </a:ext>
            </a:extLst>
          </p:cNvPr>
          <p:cNvSpPr>
            <a:spLocks noGrp="1"/>
          </p:cNvSpPr>
          <p:nvPr>
            <p:ph type="title"/>
          </p:nvPr>
        </p:nvSpPr>
        <p:spPr/>
        <p:txBody>
          <a:bodyPr/>
          <a:lstStyle/>
          <a:p>
            <a:r>
              <a:rPr lang="en"/>
              <a:t>Advantages and disadvantages of renewables</a:t>
            </a:r>
            <a:endParaRPr lang="en-US"/>
          </a:p>
        </p:txBody>
      </p:sp>
      <p:sp>
        <p:nvSpPr>
          <p:cNvPr id="8" name="Google Shape;827;p15">
            <a:extLst>
              <a:ext uri="{FF2B5EF4-FFF2-40B4-BE49-F238E27FC236}">
                <a16:creationId xmlns:a16="http://schemas.microsoft.com/office/drawing/2014/main" id="{1DB6AC52-AE13-BD4D-62DE-3877C2438B7F}"/>
              </a:ext>
            </a:extLst>
          </p:cNvPr>
          <p:cNvSpPr txBox="1">
            <a:spLocks/>
          </p:cNvSpPr>
          <p:nvPr/>
        </p:nvSpPr>
        <p:spPr>
          <a:xfrm>
            <a:off x="411858" y="2174041"/>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a:t>Combining renewable energy sources overcomes many limitations. Different areas can make the most of local renewable resources. Different sources can help to balance out differences between supply and demand.</a:t>
            </a:r>
          </a:p>
        </p:txBody>
      </p:sp>
      <p:sp>
        <p:nvSpPr>
          <p:cNvPr id="9" name="Google Shape;698;p10">
            <a:extLst>
              <a:ext uri="{FF2B5EF4-FFF2-40B4-BE49-F238E27FC236}">
                <a16:creationId xmlns:a16="http://schemas.microsoft.com/office/drawing/2014/main" id="{19758401-8BB4-50F8-4264-89C2EFEBB9DA}"/>
              </a:ext>
            </a:extLst>
          </p:cNvPr>
          <p:cNvSpPr txBox="1"/>
          <p:nvPr/>
        </p:nvSpPr>
        <p:spPr>
          <a:xfrm>
            <a:off x="3790412" y="7483137"/>
            <a:ext cx="8604057" cy="1090269"/>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r>
              <a:rPr lang="en-GB" sz="2000" dirty="0"/>
              <a:t>Which other engineering technologies might help to make </a:t>
            </a:r>
            <a:br>
              <a:rPr lang="en-GB" sz="2000" dirty="0"/>
            </a:br>
            <a:r>
              <a:rPr lang="en-GB" sz="2000" dirty="0"/>
              <a:t>renewables as reliable and dependable as our current energy supply?</a:t>
            </a:r>
          </a:p>
        </p:txBody>
      </p:sp>
      <p:pic>
        <p:nvPicPr>
          <p:cNvPr id="20" name="Picture 19">
            <a:extLst>
              <a:ext uri="{FF2B5EF4-FFF2-40B4-BE49-F238E27FC236}">
                <a16:creationId xmlns:a16="http://schemas.microsoft.com/office/drawing/2014/main" id="{DC64EE40-1AFB-1E44-90F2-56065B3AE2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7808" y="7050371"/>
            <a:ext cx="1003300" cy="977900"/>
          </a:xfrm>
          <a:prstGeom prst="rect">
            <a:avLst/>
          </a:prstGeom>
        </p:spPr>
      </p:pic>
      <p:sp>
        <p:nvSpPr>
          <p:cNvPr id="21" name="Google Shape;549;p3">
            <a:extLst>
              <a:ext uri="{FF2B5EF4-FFF2-40B4-BE49-F238E27FC236}">
                <a16:creationId xmlns:a16="http://schemas.microsoft.com/office/drawing/2014/main" id="{DED73A76-815D-7C2A-D12A-4718114281EA}"/>
              </a:ext>
            </a:extLst>
          </p:cNvPr>
          <p:cNvSpPr txBox="1"/>
          <p:nvPr/>
        </p:nvSpPr>
        <p:spPr>
          <a:xfrm>
            <a:off x="9938170" y="681262"/>
            <a:ext cx="6025355" cy="558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a:solidFill>
                  <a:schemeClr val="tx1"/>
                </a:solidFill>
              </a:rPr>
              <a:t>1. Sources, advantages and disadvantages of renewable energy</a:t>
            </a:r>
          </a:p>
        </p:txBody>
      </p:sp>
      <p:sp>
        <p:nvSpPr>
          <p:cNvPr id="22" name="Slide Number Placeholder 5">
            <a:extLst>
              <a:ext uri="{FF2B5EF4-FFF2-40B4-BE49-F238E27FC236}">
                <a16:creationId xmlns:a16="http://schemas.microsoft.com/office/drawing/2014/main" id="{05DFAAF9-54A3-C81F-B188-4D7582FF902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9</a:t>
            </a:fld>
            <a:endParaRPr lang="en-US" b="0"/>
          </a:p>
        </p:txBody>
      </p:sp>
      <p:pic>
        <p:nvPicPr>
          <p:cNvPr id="24" name="Picture 23">
            <a:extLst>
              <a:ext uri="{FF2B5EF4-FFF2-40B4-BE49-F238E27FC236}">
                <a16:creationId xmlns:a16="http://schemas.microsoft.com/office/drawing/2014/main" id="{D8281AA4-2ACE-F5EF-DC64-F1278B6354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3034" y="357474"/>
            <a:ext cx="1003300" cy="977900"/>
          </a:xfrm>
          <a:prstGeom prst="rect">
            <a:avLst/>
          </a:prstGeom>
        </p:spPr>
      </p:pic>
      <p:sp>
        <p:nvSpPr>
          <p:cNvPr id="3" name="TextBox 2">
            <a:extLst>
              <a:ext uri="{FF2B5EF4-FFF2-40B4-BE49-F238E27FC236}">
                <a16:creationId xmlns:a16="http://schemas.microsoft.com/office/drawing/2014/main" id="{92D9FC00-7AA7-86F6-066B-07193CC53F8C}"/>
              </a:ext>
            </a:extLst>
          </p:cNvPr>
          <p:cNvSpPr txBox="1"/>
          <p:nvPr/>
        </p:nvSpPr>
        <p:spPr>
          <a:xfrm>
            <a:off x="77492" y="3316637"/>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29971914"/>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c2123c-08af-4259-afd9-327c11a3f8fe">
      <Terms xmlns="http://schemas.microsoft.com/office/infopath/2007/PartnerControls"/>
    </lcf76f155ced4ddcb4097134ff3c332f>
    <TaxCatchAll xmlns="d89c1b2d-70bc-4028-a552-56ef7d93df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271370A8D5F84984EAE15DB732DB6C" ma:contentTypeVersion="16" ma:contentTypeDescription="Create a new document." ma:contentTypeScope="" ma:versionID="2b54ce7290fde532be993e28e34bd198">
  <xsd:schema xmlns:xsd="http://www.w3.org/2001/XMLSchema" xmlns:xs="http://www.w3.org/2001/XMLSchema" xmlns:p="http://schemas.microsoft.com/office/2006/metadata/properties" xmlns:ns2="94c2123c-08af-4259-afd9-327c11a3f8fe" xmlns:ns3="d89c1b2d-70bc-4028-a552-56ef7d93dfa4" targetNamespace="http://schemas.microsoft.com/office/2006/metadata/properties" ma:root="true" ma:fieldsID="16645318af8df42f134168db9f6cd70e" ns2:_="" ns3:_="">
    <xsd:import namespace="94c2123c-08af-4259-afd9-327c11a3f8fe"/>
    <xsd:import namespace="d89c1b2d-70bc-4028-a552-56ef7d93df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2123c-08af-4259-afd9-327c11a3f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9c1b2d-70bc-4028-a552-56ef7d93df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8fe45d-e1cc-4125-a718-5efafb3beb06}" ma:internalName="TaxCatchAll" ma:showField="CatchAllData" ma:web="d89c1b2d-70bc-4028-a552-56ef7d93d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BB96CE-6F3F-4301-BCF1-F7C3A04FC413}">
  <ds:schemaRefs>
    <ds:schemaRef ds:uri="1ccdc7b9-4b6b-4ed9-8fc5-54a67669b5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0edf7d78-1330-49f6-bffc-7239953f04fe"/>
    <ds:schemaRef ds:uri="f97151d3-a763-4fee-95d1-c0b0132eac99"/>
    <ds:schemaRef ds:uri="94c2123c-08af-4259-afd9-327c11a3f8fe"/>
    <ds:schemaRef ds:uri="d89c1b2d-70bc-4028-a552-56ef7d93dfa4"/>
  </ds:schemaRefs>
</ds:datastoreItem>
</file>

<file path=customXml/itemProps2.xml><?xml version="1.0" encoding="utf-8"?>
<ds:datastoreItem xmlns:ds="http://schemas.openxmlformats.org/officeDocument/2006/customXml" ds:itemID="{30E4A84D-6AB1-446A-98DB-6FE4F11880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2123c-08af-4259-afd9-327c11a3f8fe"/>
    <ds:schemaRef ds:uri="d89c1b2d-70bc-4028-a552-56ef7d93d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06CF85-3DBC-41A2-91CE-83D71F124C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TotalTime>
  <Words>1409</Words>
  <Application>Microsoft Office PowerPoint</Application>
  <PresentationFormat>Custom</PresentationFormat>
  <Paragraphs>200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1. Sources, advantages  and disadvantages  of renewable energy</vt:lpstr>
      <vt:lpstr>Learning outcomes</vt:lpstr>
      <vt:lpstr>How do we get electricity from fossil fuels?</vt:lpstr>
      <vt:lpstr>How are fossil fuels changing the Earth’s climate?</vt:lpstr>
      <vt:lpstr>Fossil fuels, energy and climate change – answers</vt:lpstr>
      <vt:lpstr>Introducing renewables</vt:lpstr>
      <vt:lpstr>Introducing renewables</vt:lpstr>
      <vt:lpstr>Advantages and disadvantages of renewables</vt:lpstr>
      <vt:lpstr>Renewables and nuclear energy</vt:lpstr>
      <vt:lpstr>How could we become a renewable UK?</vt:lpstr>
      <vt:lpstr>How could we become a renewable UK?</vt:lpstr>
      <vt:lpstr>Renewable energy and engineering careers</vt:lpstr>
      <vt:lpstr>Learning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Esther Sadler</cp:lastModifiedBy>
  <cp:revision>13</cp:revision>
  <dcterms:created xsi:type="dcterms:W3CDTF">2022-05-23T15:11:33Z</dcterms:created>
  <dcterms:modified xsi:type="dcterms:W3CDTF">2023-07-14T15:47:34Z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ies>
</file>