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4"/>
  </p:notesMasterIdLst>
  <p:sldIdLst>
    <p:sldId id="256" r:id="rId3"/>
    <p:sldId id="272" r:id="rId4"/>
    <p:sldId id="275" r:id="rId5"/>
    <p:sldId id="302" r:id="rId6"/>
    <p:sldId id="266" r:id="rId7"/>
    <p:sldId id="310" r:id="rId8"/>
    <p:sldId id="311" r:id="rId9"/>
    <p:sldId id="271" r:id="rId10"/>
    <p:sldId id="305" r:id="rId11"/>
    <p:sldId id="307" r:id="rId12"/>
    <p:sldId id="308" r:id="rId13"/>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9" clrIdx="0">
    <p:extLst>
      <p:ext uri="{19B8F6BF-5375-455C-9EA6-DF929625EA0E}">
        <p15:presenceInfo xmlns:p15="http://schemas.microsoft.com/office/powerpoint/2012/main" userId="f49f9c9fde2637aa" providerId="Windows Live"/>
      </p:ext>
    </p:extLst>
  </p:cmAuthor>
  <p:cmAuthor id="2" name="Bryony" initials="B" lastIdx="36"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6" clrIdx="3">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D"/>
    <a:srgbClr val="D91C5C"/>
    <a:srgbClr val="21176B"/>
    <a:srgbClr val="3DB876"/>
    <a:srgbClr val="00F291"/>
    <a:srgbClr val="24D6D1"/>
    <a:srgbClr val="22166B"/>
    <a:srgbClr val="F1D408"/>
    <a:srgbClr val="D2CF1C"/>
    <a:srgbClr val="E15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9"/>
    <p:restoredTop sz="63914" autoAdjust="0"/>
  </p:normalViewPr>
  <p:slideViewPr>
    <p:cSldViewPr snapToGrid="0" snapToObjects="1">
      <p:cViewPr varScale="1">
        <p:scale>
          <a:sx n="28" d="100"/>
          <a:sy n="28" d="100"/>
        </p:scale>
        <p:origin x="19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11/14/2022</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ea typeface="Arial"/>
              <a:cs typeface="Arial" panose="020B0604020202020204" pitchFamily="34" charset="0"/>
              <a:sym typeface="Arial"/>
            </a:endParaRPr>
          </a:p>
        </p:txBody>
      </p:sp>
      <p:sp>
        <p:nvSpPr>
          <p:cNvPr id="723" name="Google Shape;7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8865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99310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endParaRPr lang="en-GB"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254911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9246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183828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566863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06C82C81-D860-D8A6-61EF-391C9409E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6836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99565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dirty="0"/>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dirty="0"/>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9644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dirty="0"/>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dirty="0"/>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dirty="0"/>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dirty="0"/>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dirty="0"/>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dirty="0"/>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dirty="0"/>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dirty="0"/>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dirty="0"/>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dirty="0"/>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dirty="0"/>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22826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17437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8403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369115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8023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7" name="Picture 6">
            <a:extLst>
              <a:ext uri="{FF2B5EF4-FFF2-40B4-BE49-F238E27FC236}">
                <a16:creationId xmlns:a16="http://schemas.microsoft.com/office/drawing/2014/main" id="{D205496F-EE63-C446-0DE9-22210745F0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dirty="0"/>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70388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262641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738868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1941319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3168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97213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9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25" name="Google Shape;2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extLst>
      <p:ext uri="{BB962C8B-B14F-4D97-AF65-F5344CB8AC3E}">
        <p14:creationId xmlns:p14="http://schemas.microsoft.com/office/powerpoint/2010/main" val="2732429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7263BD5B-CAA7-55CF-CDCC-AF16E87C09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dirty="0"/>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8" name="Picture 7">
            <a:extLst>
              <a:ext uri="{FF2B5EF4-FFF2-40B4-BE49-F238E27FC236}">
                <a16:creationId xmlns:a16="http://schemas.microsoft.com/office/drawing/2014/main" id="{D472FE23-9465-85A3-5362-65D499DC53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B92B721A-E746-050B-BBF4-44D4C54559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290" y="-4021"/>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extLst>
      <p:ext uri="{BB962C8B-B14F-4D97-AF65-F5344CB8AC3E}">
        <p14:creationId xmlns:p14="http://schemas.microsoft.com/office/powerpoint/2010/main" val="278825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dirty="0"/>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pic>
        <p:nvPicPr>
          <p:cNvPr id="6" name="Picture 5">
            <a:extLst>
              <a:ext uri="{FF2B5EF4-FFF2-40B4-BE49-F238E27FC236}">
                <a16:creationId xmlns:a16="http://schemas.microsoft.com/office/drawing/2014/main" id="{3036ACB5-E8FC-FD7E-D03A-58C23ABE1B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 y="-15498"/>
            <a:ext cx="16272746" cy="9160576"/>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75195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dirty="0"/>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405549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dirty="0"/>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dirty="0"/>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695" r:id="rId5"/>
    <p:sldLayoutId id="2147483690" r:id="rId6"/>
    <p:sldLayoutId id="2147483663" r:id="rId7"/>
    <p:sldLayoutId id="2147483684" r:id="rId8"/>
    <p:sldLayoutId id="2147483691" r:id="rId9"/>
    <p:sldLayoutId id="2147483688" r:id="rId10"/>
    <p:sldLayoutId id="2147483685" r:id="rId11"/>
    <p:sldLayoutId id="2147483692" r:id="rId12"/>
    <p:sldLayoutId id="2147483697" r:id="rId13"/>
    <p:sldLayoutId id="2147483686" r:id="rId14"/>
    <p:sldLayoutId id="2147483693" r:id="rId15"/>
    <p:sldLayoutId id="2147483689" r:id="rId16"/>
    <p:sldLayoutId id="2147483698" r:id="rId17"/>
    <p:sldLayoutId id="2147483666" r:id="rId18"/>
    <p:sldLayoutId id="2147483699" r:id="rId19"/>
    <p:sldLayoutId id="2147483700" r:id="rId20"/>
    <p:sldLayoutId id="2147483701" r:id="rId21"/>
    <p:sldLayoutId id="2147483696" r:id="rId22"/>
    <p:sldLayoutId id="2147483667" r:id="rId23"/>
    <p:sldLayoutId id="2147483668" r:id="rId24"/>
    <p:sldLayoutId id="2147483669" r:id="rId25"/>
    <p:sldLayoutId id="2147483670" r:id="rId26"/>
    <p:sldLayoutId id="2147483671" r:id="rId27"/>
    <p:sldLayoutId id="2147483704" r:id="rId28"/>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11/14/2022</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spcAft>
                <a:spcPts val="1200"/>
              </a:spcAft>
            </a:pPr>
            <a:r>
              <a:rPr lang="en-NZ" dirty="0"/>
              <a:t>Robotics</a:t>
            </a:r>
          </a:p>
          <a:p>
            <a:pPr>
              <a:lnSpc>
                <a:spcPct val="100000"/>
              </a:lnSpc>
              <a:spcBef>
                <a:spcPts val="0"/>
              </a:spcBef>
              <a:spcAft>
                <a:spcPts val="1200"/>
              </a:spcAft>
            </a:pPr>
            <a:r>
              <a:rPr lang="en" sz="2500" b="0" dirty="0"/>
              <a:t>2. Industrial robotics </a:t>
            </a:r>
            <a:br>
              <a:rPr lang="en" sz="2500" b="0" dirty="0"/>
            </a:br>
            <a:r>
              <a:rPr lang="en" sz="2500" b="0" dirty="0"/>
              <a:t>design principles</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
          <p:cNvSpPr txBox="1"/>
          <p:nvPr/>
        </p:nvSpPr>
        <p:spPr>
          <a:xfrm>
            <a:off x="413456" y="1446214"/>
            <a:ext cx="14249027"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dirty="0">
                <a:solidFill>
                  <a:schemeClr val="dk1"/>
                </a:solidFill>
                <a:latin typeface="Arial"/>
                <a:ea typeface="Arial"/>
                <a:cs typeface="Arial"/>
                <a:sym typeface="Arial"/>
              </a:rPr>
              <a:t>Closed loop servo control systems</a:t>
            </a:r>
          </a:p>
        </p:txBody>
      </p:sp>
      <p:sp>
        <p:nvSpPr>
          <p:cNvPr id="726" name="Google Shape;726;p12"/>
          <p:cNvSpPr txBox="1"/>
          <p:nvPr/>
        </p:nvSpPr>
        <p:spPr>
          <a:xfrm>
            <a:off x="413456" y="2411946"/>
            <a:ext cx="9215598" cy="2079117"/>
          </a:xfrm>
          <a:prstGeom prst="rect">
            <a:avLst/>
          </a:prstGeom>
          <a:noFill/>
          <a:ln>
            <a:noFill/>
          </a:ln>
        </p:spPr>
        <p:txBody>
          <a:bodyPr spcFirstLastPara="1" wrap="square" lIns="91425" tIns="45700" rIns="91425" bIns="45700" anchor="t" anchorCtr="0">
            <a:noAutofit/>
          </a:bodyPr>
          <a:lstStyle/>
          <a:p>
            <a:pPr>
              <a:spcAft>
                <a:spcPts val="1200"/>
              </a:spcAft>
            </a:pPr>
            <a:r>
              <a:rPr lang="en-GB" sz="2000" dirty="0">
                <a:latin typeface="Arial" panose="020B0604020202020204" pitchFamily="34" charset="0"/>
                <a:cs typeface="Arial" panose="020B0604020202020204" pitchFamily="34" charset="0"/>
              </a:rPr>
              <a:t>Servo stands for ‘servomechanism’ and describes any system that includes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negative or ‘balancing’ feedback that reduces any error.</a:t>
            </a:r>
          </a:p>
          <a:p>
            <a:pPr marL="0" lvl="0" indent="0" algn="l" rtl="0">
              <a:spcAft>
                <a:spcPts val="1200"/>
              </a:spcAft>
              <a:buNone/>
            </a:pPr>
            <a:r>
              <a:rPr lang="en-GB" sz="2000" dirty="0">
                <a:latin typeface="Arial" panose="020B0604020202020204" pitchFamily="34" charset="0"/>
                <a:cs typeface="Arial" panose="020B0604020202020204" pitchFamily="34" charset="0"/>
              </a:rPr>
              <a:t>A motor is given instructions to rotate a robot arm joint.</a:t>
            </a:r>
          </a:p>
          <a:p>
            <a:pPr marL="0" lvl="0" indent="0" algn="l" rtl="0">
              <a:spcAft>
                <a:spcPts val="1200"/>
              </a:spcAft>
              <a:buNone/>
            </a:pPr>
            <a:r>
              <a:rPr lang="en-GB" sz="2000" dirty="0">
                <a:latin typeface="Arial" panose="020B0604020202020204" pitchFamily="34" charset="0"/>
                <a:cs typeface="Arial" panose="020B0604020202020204" pitchFamily="34" charset="0"/>
              </a:rPr>
              <a:t>A rotary encoder reports the rotary position of the joint 500 times per second.</a:t>
            </a:r>
          </a:p>
        </p:txBody>
      </p:sp>
      <p:sp>
        <p:nvSpPr>
          <p:cNvPr id="727" name="Google Shape;727;p12"/>
          <p:cNvSpPr txBox="1"/>
          <p:nvPr/>
        </p:nvSpPr>
        <p:spPr>
          <a:xfrm>
            <a:off x="1100497" y="379308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2"/>
          <p:cNvSpPr txBox="1"/>
          <p:nvPr/>
        </p:nvSpPr>
        <p:spPr>
          <a:xfrm>
            <a:off x="15702721" y="832697"/>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a:solidFill>
                <a:schemeClr val="dk1"/>
              </a:solidFill>
              <a:latin typeface="Arial"/>
              <a:ea typeface="Arial"/>
              <a:cs typeface="Arial"/>
              <a:sym typeface="Arial"/>
            </a:endParaRPr>
          </a:p>
        </p:txBody>
      </p:sp>
      <p:sp>
        <p:nvSpPr>
          <p:cNvPr id="729" name="Google Shape;729;p12"/>
          <p:cNvSpPr txBox="1"/>
          <p:nvPr/>
        </p:nvSpPr>
        <p:spPr>
          <a:xfrm>
            <a:off x="1819928" y="5267588"/>
            <a:ext cx="2031026" cy="1172884"/>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lvl="0" indent="0" algn="ctr" rtl="0">
              <a:spcBef>
                <a:spcPts val="0"/>
              </a:spcBef>
              <a:spcAft>
                <a:spcPts val="0"/>
              </a:spcAft>
              <a:buNone/>
            </a:pPr>
            <a:r>
              <a:rPr lang="en-GB" sz="2000" b="1" dirty="0">
                <a:latin typeface="Arial" panose="020B0604020202020204" pitchFamily="34" charset="0"/>
                <a:cs typeface="Arial" panose="020B0604020202020204" pitchFamily="34" charset="0"/>
              </a:rPr>
              <a:t>Motion instructions</a:t>
            </a:r>
          </a:p>
        </p:txBody>
      </p:sp>
      <p:sp>
        <p:nvSpPr>
          <p:cNvPr id="730" name="Google Shape;730;p12"/>
          <p:cNvSpPr txBox="1"/>
          <p:nvPr/>
        </p:nvSpPr>
        <p:spPr>
          <a:xfrm>
            <a:off x="10397236" y="5245857"/>
            <a:ext cx="2022096" cy="1191599"/>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600"/>
              </a:spcBef>
              <a:spcAft>
                <a:spcPts val="0"/>
              </a:spcAft>
              <a:buClr>
                <a:schemeClr val="dk1"/>
              </a:buClr>
              <a:buSzPts val="1400"/>
              <a:buFont typeface="Arial"/>
              <a:buNone/>
            </a:pPr>
            <a:r>
              <a:rPr lang="en-GB" sz="1900" b="1" i="0" dirty="0">
                <a:solidFill>
                  <a:schemeClr val="dk1"/>
                </a:solidFill>
                <a:latin typeface="Arial"/>
                <a:ea typeface="Arial"/>
                <a:cs typeface="Arial"/>
                <a:sym typeface="Arial"/>
              </a:rPr>
              <a:t>Motor</a:t>
            </a:r>
            <a:endParaRPr dirty="0"/>
          </a:p>
        </p:txBody>
      </p:sp>
      <p:sp>
        <p:nvSpPr>
          <p:cNvPr id="731" name="Google Shape;731;p12"/>
          <p:cNvSpPr txBox="1"/>
          <p:nvPr/>
        </p:nvSpPr>
        <p:spPr>
          <a:xfrm>
            <a:off x="3375594" y="4641523"/>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Input</a:t>
            </a:r>
            <a:endParaRPr dirty="0"/>
          </a:p>
        </p:txBody>
      </p:sp>
      <p:cxnSp>
        <p:nvCxnSpPr>
          <p:cNvPr id="732" name="Google Shape;732;p12"/>
          <p:cNvCxnSpPr>
            <a:cxnSpLocks/>
          </p:cNvCxnSpPr>
          <p:nvPr/>
        </p:nvCxnSpPr>
        <p:spPr>
          <a:xfrm>
            <a:off x="9135687" y="5908225"/>
            <a:ext cx="1261549" cy="0"/>
          </a:xfrm>
          <a:prstGeom prst="straightConnector1">
            <a:avLst/>
          </a:prstGeom>
          <a:noFill/>
          <a:ln w="15875" cap="flat" cmpd="sng">
            <a:solidFill>
              <a:schemeClr val="dk1"/>
            </a:solidFill>
            <a:prstDash val="solid"/>
            <a:miter lim="800000"/>
            <a:headEnd type="none" w="sm" len="sm"/>
            <a:tailEnd type="stealth" w="med" len="med"/>
          </a:ln>
        </p:spPr>
      </p:cxnSp>
      <p:cxnSp>
        <p:nvCxnSpPr>
          <p:cNvPr id="733" name="Google Shape;733;p12"/>
          <p:cNvCxnSpPr>
            <a:cxnSpLocks/>
            <a:stCxn id="3" idx="3"/>
          </p:cNvCxnSpPr>
          <p:nvPr/>
        </p:nvCxnSpPr>
        <p:spPr>
          <a:xfrm>
            <a:off x="5949140" y="5894833"/>
            <a:ext cx="116444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4" name="Google Shape;734;p12"/>
          <p:cNvCxnSpPr>
            <a:cxnSpLocks/>
          </p:cNvCxnSpPr>
          <p:nvPr/>
        </p:nvCxnSpPr>
        <p:spPr>
          <a:xfrm>
            <a:off x="3850954" y="5913649"/>
            <a:ext cx="998033" cy="0"/>
          </a:xfrm>
          <a:prstGeom prst="straightConnector1">
            <a:avLst/>
          </a:prstGeom>
          <a:noFill/>
          <a:ln w="15875" cap="flat" cmpd="sng">
            <a:solidFill>
              <a:schemeClr val="dk1"/>
            </a:solidFill>
            <a:prstDash val="solid"/>
            <a:miter lim="800000"/>
            <a:headEnd type="none" w="sm" len="sm"/>
            <a:tailEnd type="stealth" w="med" len="med"/>
          </a:ln>
        </p:spPr>
      </p:cxnSp>
      <p:cxnSp>
        <p:nvCxnSpPr>
          <p:cNvPr id="736" name="Google Shape;736;p12"/>
          <p:cNvCxnSpPr>
            <a:cxnSpLocks/>
          </p:cNvCxnSpPr>
          <p:nvPr/>
        </p:nvCxnSpPr>
        <p:spPr>
          <a:xfrm flipV="1">
            <a:off x="12949232" y="5872495"/>
            <a:ext cx="16933" cy="1705702"/>
          </a:xfrm>
          <a:prstGeom prst="straightConnector1">
            <a:avLst/>
          </a:prstGeom>
          <a:noFill/>
          <a:ln w="15875" cap="flat" cmpd="sng">
            <a:solidFill>
              <a:schemeClr val="dk1"/>
            </a:solidFill>
            <a:prstDash val="solid"/>
            <a:miter lim="800000"/>
            <a:headEnd type="none" w="sm" len="sm"/>
            <a:tailEnd type="none" w="sm" len="sm"/>
          </a:ln>
        </p:spPr>
      </p:cxnSp>
      <p:cxnSp>
        <p:nvCxnSpPr>
          <p:cNvPr id="737" name="Google Shape;737;p12"/>
          <p:cNvCxnSpPr>
            <a:cxnSpLocks/>
            <a:endCxn id="3" idx="2"/>
          </p:cNvCxnSpPr>
          <p:nvPr/>
        </p:nvCxnSpPr>
        <p:spPr>
          <a:xfrm flipV="1">
            <a:off x="5399064" y="6444909"/>
            <a:ext cx="0" cy="1139313"/>
          </a:xfrm>
          <a:prstGeom prst="straightConnector1">
            <a:avLst/>
          </a:prstGeom>
          <a:noFill/>
          <a:ln w="15875" cap="flat" cmpd="sng">
            <a:solidFill>
              <a:schemeClr val="dk1"/>
            </a:solidFill>
            <a:prstDash val="solid"/>
            <a:miter lim="800000"/>
            <a:headEnd type="none" w="sm" len="sm"/>
            <a:tailEnd type="triangle" w="med" len="med"/>
          </a:ln>
        </p:spPr>
      </p:cxnSp>
      <p:sp>
        <p:nvSpPr>
          <p:cNvPr id="739" name="Google Shape;739;p12"/>
          <p:cNvSpPr txBox="1"/>
          <p:nvPr/>
        </p:nvSpPr>
        <p:spPr>
          <a:xfrm>
            <a:off x="7117741" y="5250134"/>
            <a:ext cx="2022105" cy="1187916"/>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algn="ctr">
              <a:buClr>
                <a:schemeClr val="dk1"/>
              </a:buClr>
              <a:buSzPts val="1900"/>
            </a:pPr>
            <a:r>
              <a:rPr lang="en-GB" sz="2000" b="1" dirty="0">
                <a:latin typeface="Arial" panose="020B0604020202020204" pitchFamily="34" charset="0"/>
                <a:cs typeface="Arial" panose="020B0604020202020204" pitchFamily="34" charset="0"/>
              </a:rPr>
              <a:t>Motor controller</a:t>
            </a:r>
          </a:p>
          <a:p>
            <a:pPr marL="0" marR="0" lvl="0" indent="0" algn="ctr" rtl="0">
              <a:lnSpc>
                <a:spcPct val="100000"/>
              </a:lnSpc>
              <a:spcBef>
                <a:spcPts val="600"/>
              </a:spcBef>
              <a:spcAft>
                <a:spcPts val="0"/>
              </a:spcAft>
              <a:buClr>
                <a:schemeClr val="dk1"/>
              </a:buClr>
              <a:buSzPts val="1900"/>
              <a:buFont typeface="Arial"/>
              <a:buNone/>
            </a:pPr>
            <a:endParaRPr dirty="0"/>
          </a:p>
        </p:txBody>
      </p:sp>
      <p:cxnSp>
        <p:nvCxnSpPr>
          <p:cNvPr id="743" name="Google Shape;743;p12"/>
          <p:cNvCxnSpPr>
            <a:cxnSpLocks/>
          </p:cNvCxnSpPr>
          <p:nvPr/>
        </p:nvCxnSpPr>
        <p:spPr>
          <a:xfrm flipH="1">
            <a:off x="5395108" y="7584222"/>
            <a:ext cx="1705705" cy="0"/>
          </a:xfrm>
          <a:prstGeom prst="straightConnector1">
            <a:avLst/>
          </a:prstGeom>
          <a:noFill/>
          <a:ln w="15875" cap="flat" cmpd="sng">
            <a:solidFill>
              <a:schemeClr val="dk1"/>
            </a:solidFill>
            <a:prstDash val="solid"/>
            <a:miter lim="800000"/>
            <a:headEnd type="none" w="sm" len="sm"/>
            <a:tailEnd type="none" w="sm" len="sm"/>
          </a:ln>
        </p:spPr>
      </p:cxnSp>
      <p:sp>
        <p:nvSpPr>
          <p:cNvPr id="742" name="Google Shape;742;p12"/>
          <p:cNvSpPr txBox="1"/>
          <p:nvPr/>
        </p:nvSpPr>
        <p:spPr>
          <a:xfrm>
            <a:off x="7113587" y="7070330"/>
            <a:ext cx="2022100" cy="1172884"/>
          </a:xfrm>
          <a:prstGeom prst="rect">
            <a:avLst/>
          </a:prstGeom>
          <a:noFill/>
          <a:ln w="28575" cap="flat" cmpd="sng">
            <a:gradFill>
              <a:gsLst>
                <a:gs pos="21000">
                  <a:srgbClr val="234485"/>
                </a:gs>
                <a:gs pos="98000">
                  <a:srgbClr val="D91C5C"/>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900" b="1" i="0" dirty="0">
                <a:solidFill>
                  <a:schemeClr val="dk1"/>
                </a:solidFill>
                <a:latin typeface="Arial"/>
                <a:ea typeface="Arial"/>
                <a:cs typeface="Arial"/>
                <a:sym typeface="Arial"/>
              </a:rPr>
              <a:t>Rotary encoder</a:t>
            </a:r>
            <a:endParaRPr dirty="0"/>
          </a:p>
        </p:txBody>
      </p:sp>
      <p:sp>
        <p:nvSpPr>
          <p:cNvPr id="744" name="Google Shape;744;p12"/>
          <p:cNvSpPr txBox="1"/>
          <p:nvPr/>
        </p:nvSpPr>
        <p:spPr>
          <a:xfrm>
            <a:off x="5306080" y="4634528"/>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Error</a:t>
            </a:r>
            <a:endParaRPr dirty="0"/>
          </a:p>
        </p:txBody>
      </p:sp>
      <p:sp>
        <p:nvSpPr>
          <p:cNvPr id="746" name="Google Shape;746;p12"/>
          <p:cNvSpPr txBox="1"/>
          <p:nvPr/>
        </p:nvSpPr>
        <p:spPr>
          <a:xfrm>
            <a:off x="4939485" y="7656772"/>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Feedback</a:t>
            </a:r>
            <a:endParaRPr dirty="0"/>
          </a:p>
        </p:txBody>
      </p:sp>
      <p:sp>
        <p:nvSpPr>
          <p:cNvPr id="2" name="Slide Number Placeholder 5">
            <a:extLst>
              <a:ext uri="{FF2B5EF4-FFF2-40B4-BE49-F238E27FC236}">
                <a16:creationId xmlns:a16="http://schemas.microsoft.com/office/drawing/2014/main" id="{6298B65A-280A-97F3-DA1C-06B69839C7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5" name="Footer Placeholder 3">
            <a:extLst>
              <a:ext uri="{FF2B5EF4-FFF2-40B4-BE49-F238E27FC236}">
                <a16:creationId xmlns:a16="http://schemas.microsoft.com/office/drawing/2014/main" id="{17582D37-ABA1-1168-E54A-E0205285FDB0}"/>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cxnSp>
        <p:nvCxnSpPr>
          <p:cNvPr id="21" name="Google Shape;732;p12">
            <a:extLst>
              <a:ext uri="{FF2B5EF4-FFF2-40B4-BE49-F238E27FC236}">
                <a16:creationId xmlns:a16="http://schemas.microsoft.com/office/drawing/2014/main" id="{70D1EB9B-0715-2751-E18B-6378D9BCEBA3}"/>
              </a:ext>
            </a:extLst>
          </p:cNvPr>
          <p:cNvCxnSpPr>
            <a:cxnSpLocks/>
          </p:cNvCxnSpPr>
          <p:nvPr/>
        </p:nvCxnSpPr>
        <p:spPr>
          <a:xfrm>
            <a:off x="12419332" y="5872495"/>
            <a:ext cx="1388108" cy="0"/>
          </a:xfrm>
          <a:prstGeom prst="straightConnector1">
            <a:avLst/>
          </a:prstGeom>
          <a:noFill/>
          <a:ln w="15875" cap="flat" cmpd="sng">
            <a:solidFill>
              <a:schemeClr val="dk1"/>
            </a:solidFill>
            <a:prstDash val="solid"/>
            <a:miter lim="800000"/>
            <a:headEnd type="none" w="sm" len="sm"/>
            <a:tailEnd type="stealth" w="med" len="med"/>
          </a:ln>
        </p:spPr>
      </p:cxnSp>
      <p:sp>
        <p:nvSpPr>
          <p:cNvPr id="22" name="Content Placeholder 11">
            <a:extLst>
              <a:ext uri="{FF2B5EF4-FFF2-40B4-BE49-F238E27FC236}">
                <a16:creationId xmlns:a16="http://schemas.microsoft.com/office/drawing/2014/main" id="{6FFE7367-32AD-3E01-66CB-7ED53B876971}"/>
              </a:ext>
            </a:extLst>
          </p:cNvPr>
          <p:cNvSpPr txBox="1">
            <a:spLocks/>
          </p:cNvSpPr>
          <p:nvPr/>
        </p:nvSpPr>
        <p:spPr>
          <a:xfrm>
            <a:off x="11090997" y="2475962"/>
            <a:ext cx="4611724" cy="1417905"/>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buSzPts val="1400"/>
            </a:pPr>
            <a:r>
              <a:rPr lang="en-GB" dirty="0"/>
              <a:t>Discuss how the diagram illustrates negative feedback.</a:t>
            </a:r>
          </a:p>
        </p:txBody>
      </p:sp>
      <p:cxnSp>
        <p:nvCxnSpPr>
          <p:cNvPr id="26" name="Google Shape;743;p12">
            <a:extLst>
              <a:ext uri="{FF2B5EF4-FFF2-40B4-BE49-F238E27FC236}">
                <a16:creationId xmlns:a16="http://schemas.microsoft.com/office/drawing/2014/main" id="{D97601ED-0C7C-2130-90F9-D214683E5103}"/>
              </a:ext>
            </a:extLst>
          </p:cNvPr>
          <p:cNvCxnSpPr>
            <a:cxnSpLocks/>
          </p:cNvCxnSpPr>
          <p:nvPr/>
        </p:nvCxnSpPr>
        <p:spPr>
          <a:xfrm flipH="1">
            <a:off x="9139846" y="7578197"/>
            <a:ext cx="3826319" cy="0"/>
          </a:xfrm>
          <a:prstGeom prst="straightConnector1">
            <a:avLst/>
          </a:prstGeom>
          <a:noFill/>
          <a:ln w="15875" cap="flat" cmpd="sng">
            <a:solidFill>
              <a:schemeClr val="dk1"/>
            </a:solidFill>
            <a:prstDash val="solid"/>
            <a:miter lim="800000"/>
            <a:headEnd type="none" w="sm" len="sm"/>
            <a:tailEnd type="none" w="sm" len="sm"/>
          </a:ln>
        </p:spPr>
      </p:cxnSp>
      <p:sp>
        <p:nvSpPr>
          <p:cNvPr id="33" name="Google Shape;744;p12">
            <a:extLst>
              <a:ext uri="{FF2B5EF4-FFF2-40B4-BE49-F238E27FC236}">
                <a16:creationId xmlns:a16="http://schemas.microsoft.com/office/drawing/2014/main" id="{EF92596F-9405-1799-7543-7E31601E6BD7}"/>
              </a:ext>
            </a:extLst>
          </p:cNvPr>
          <p:cNvSpPr txBox="1"/>
          <p:nvPr/>
        </p:nvSpPr>
        <p:spPr>
          <a:xfrm>
            <a:off x="8675814" y="4634528"/>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Output</a:t>
            </a:r>
            <a:endParaRPr dirty="0"/>
          </a:p>
        </p:txBody>
      </p:sp>
      <p:sp>
        <p:nvSpPr>
          <p:cNvPr id="34" name="Google Shape;744;p12">
            <a:extLst>
              <a:ext uri="{FF2B5EF4-FFF2-40B4-BE49-F238E27FC236}">
                <a16:creationId xmlns:a16="http://schemas.microsoft.com/office/drawing/2014/main" id="{805089B9-13C1-2990-C89E-AFE360040711}"/>
              </a:ext>
            </a:extLst>
          </p:cNvPr>
          <p:cNvSpPr txBox="1"/>
          <p:nvPr/>
        </p:nvSpPr>
        <p:spPr>
          <a:xfrm>
            <a:off x="11854884" y="4496049"/>
            <a:ext cx="228157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dk1"/>
                </a:solidFill>
                <a:latin typeface="Arial"/>
                <a:ea typeface="Arial"/>
                <a:cs typeface="Arial"/>
                <a:sym typeface="Arial"/>
              </a:rPr>
              <a:t>Joint </a:t>
            </a:r>
            <a:br>
              <a:rPr lang="en-GB" sz="1800" b="1"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motion</a:t>
            </a:r>
            <a:endParaRPr dirty="0"/>
          </a:p>
        </p:txBody>
      </p:sp>
      <p:pic>
        <p:nvPicPr>
          <p:cNvPr id="4" name="Picture 3">
            <a:extLst>
              <a:ext uri="{FF2B5EF4-FFF2-40B4-BE49-F238E27FC236}">
                <a16:creationId xmlns:a16="http://schemas.microsoft.com/office/drawing/2014/main" id="{37EA76AA-7FAA-D74A-759B-6BF938650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65854" y="1888036"/>
            <a:ext cx="1003300" cy="977900"/>
          </a:xfrm>
          <a:prstGeom prst="rect">
            <a:avLst/>
          </a:prstGeom>
        </p:spPr>
      </p:pic>
      <p:pic>
        <p:nvPicPr>
          <p:cNvPr id="3" name="Picture 2">
            <a:extLst>
              <a:ext uri="{FF2B5EF4-FFF2-40B4-BE49-F238E27FC236}">
                <a16:creationId xmlns:a16="http://schemas.microsoft.com/office/drawing/2014/main" id="{40CB4C30-AD98-35AF-5C28-708C4A6E9D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8987" y="5344756"/>
            <a:ext cx="1100153" cy="11001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D5EE-B48D-FC13-7E43-B7BBEF816AA6}"/>
              </a:ext>
            </a:extLst>
          </p:cNvPr>
          <p:cNvSpPr>
            <a:spLocks noGrp="1"/>
          </p:cNvSpPr>
          <p:nvPr>
            <p:ph type="title"/>
          </p:nvPr>
        </p:nvSpPr>
        <p:spPr/>
        <p:txBody>
          <a:bodyPr/>
          <a:lstStyle/>
          <a:p>
            <a:r>
              <a:rPr lang="en" dirty="0"/>
              <a:t>Robotics v automation: what do you think?</a:t>
            </a:r>
            <a:endParaRPr lang="en-US" dirty="0"/>
          </a:p>
        </p:txBody>
      </p:sp>
      <p:sp>
        <p:nvSpPr>
          <p:cNvPr id="5" name="Text Placeholder 18">
            <a:extLst>
              <a:ext uri="{FF2B5EF4-FFF2-40B4-BE49-F238E27FC236}">
                <a16:creationId xmlns:a16="http://schemas.microsoft.com/office/drawing/2014/main" id="{614F660F-6371-8EE0-D909-866ED0584B9D}"/>
              </a:ext>
            </a:extLst>
          </p:cNvPr>
          <p:cNvSpPr txBox="1">
            <a:spLocks/>
          </p:cNvSpPr>
          <p:nvPr/>
        </p:nvSpPr>
        <p:spPr>
          <a:xfrm>
            <a:off x="411064" y="2291753"/>
            <a:ext cx="10256936"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en-GB" sz="2000" dirty="0"/>
              <a:t>Robotics and automation are closely related and both make use of microprocessors, PLCs and control loops.</a:t>
            </a:r>
          </a:p>
          <a:p>
            <a:pPr>
              <a:lnSpc>
                <a:spcPct val="100000"/>
              </a:lnSpc>
            </a:pPr>
            <a:r>
              <a:rPr lang="en-GB" sz="2000" dirty="0"/>
              <a:t> </a:t>
            </a:r>
            <a:endParaRPr lang="en-US" sz="2000" dirty="0"/>
          </a:p>
        </p:txBody>
      </p:sp>
      <p:sp>
        <p:nvSpPr>
          <p:cNvPr id="6" name="Footer Placeholder 3">
            <a:extLst>
              <a:ext uri="{FF2B5EF4-FFF2-40B4-BE49-F238E27FC236}">
                <a16:creationId xmlns:a16="http://schemas.microsoft.com/office/drawing/2014/main" id="{54336DFF-3B78-984F-6C84-3680A91FAAD8}"/>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7" name="Slide Number Placeholder 5">
            <a:extLst>
              <a:ext uri="{FF2B5EF4-FFF2-40B4-BE49-F238E27FC236}">
                <a16:creationId xmlns:a16="http://schemas.microsoft.com/office/drawing/2014/main" id="{BA9021AC-A4C6-78EC-DE16-2E4790A7F4F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8" name="Content Placeholder 11">
            <a:extLst>
              <a:ext uri="{FF2B5EF4-FFF2-40B4-BE49-F238E27FC236}">
                <a16:creationId xmlns:a16="http://schemas.microsoft.com/office/drawing/2014/main" id="{57BD7D95-0365-DD44-2F9A-4364FC9E4352}"/>
              </a:ext>
            </a:extLst>
          </p:cNvPr>
          <p:cNvSpPr txBox="1">
            <a:spLocks/>
          </p:cNvSpPr>
          <p:nvPr/>
        </p:nvSpPr>
        <p:spPr>
          <a:xfrm>
            <a:off x="11582400" y="2637928"/>
            <a:ext cx="4183595" cy="4220072"/>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69900" lvl="0" indent="-342900" algn="l" rtl="0">
              <a:lnSpc>
                <a:spcPct val="115000"/>
              </a:lnSpc>
              <a:spcBef>
                <a:spcPts val="1200"/>
              </a:spcBef>
              <a:spcAft>
                <a:spcPts val="0"/>
              </a:spcAft>
              <a:buClr>
                <a:schemeClr val="dk2"/>
              </a:buClr>
              <a:buSzPct val="70000"/>
              <a:buFont typeface="Arial" panose="020B0604020202020204" pitchFamily="34" charset="0"/>
              <a:buChar char="•"/>
            </a:pPr>
            <a:r>
              <a:rPr lang="en-GB" sz="2000" dirty="0"/>
              <a:t>Are automation and robotics the same thing?</a:t>
            </a:r>
            <a:br>
              <a:rPr lang="en-GB" sz="2000" dirty="0"/>
            </a:br>
            <a:endParaRPr lang="en-GB" sz="2000" dirty="0"/>
          </a:p>
          <a:p>
            <a:pPr marL="469900" lvl="0" indent="-342900" algn="l" rtl="0">
              <a:lnSpc>
                <a:spcPct val="115000"/>
              </a:lnSpc>
              <a:spcBef>
                <a:spcPts val="0"/>
              </a:spcBef>
              <a:spcAft>
                <a:spcPts val="0"/>
              </a:spcAft>
              <a:buClr>
                <a:schemeClr val="dk2"/>
              </a:buClr>
              <a:buSzPct val="70000"/>
              <a:buFont typeface="Arial" panose="020B0604020202020204" pitchFamily="34" charset="0"/>
              <a:buChar char="•"/>
            </a:pPr>
            <a:r>
              <a:rPr lang="en-GB" sz="2000" dirty="0"/>
              <a:t>Is robotics a subset of automation, or can you think of other examples </a:t>
            </a:r>
            <a:br>
              <a:rPr lang="en-GB" sz="2000" dirty="0"/>
            </a:br>
            <a:r>
              <a:rPr lang="en-GB" sz="2000" dirty="0"/>
              <a:t>of robotics that go beyond this? Which </a:t>
            </a:r>
            <a:r>
              <a:rPr lang="en-GB" dirty="0"/>
              <a:t>V</a:t>
            </a:r>
            <a:r>
              <a:rPr lang="en-GB" sz="2000" dirty="0"/>
              <a:t>enn diagram best represents your view?</a:t>
            </a:r>
          </a:p>
        </p:txBody>
      </p:sp>
      <p:sp>
        <p:nvSpPr>
          <p:cNvPr id="10" name="Oval 9">
            <a:extLst>
              <a:ext uri="{FF2B5EF4-FFF2-40B4-BE49-F238E27FC236}">
                <a16:creationId xmlns:a16="http://schemas.microsoft.com/office/drawing/2014/main" id="{2B37106F-7BAA-DDC5-415E-3DDBF5443E1D}"/>
              </a:ext>
            </a:extLst>
          </p:cNvPr>
          <p:cNvSpPr/>
          <p:nvPr/>
        </p:nvSpPr>
        <p:spPr>
          <a:xfrm>
            <a:off x="2929202" y="4063735"/>
            <a:ext cx="3793067" cy="3793067"/>
          </a:xfrm>
          <a:prstGeom prst="ellipse">
            <a:avLst/>
          </a:prstGeom>
          <a:noFill/>
          <a:ln w="25400">
            <a:solidFill>
              <a:srgbClr val="211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5752EBE-753B-8ECD-CED8-9D552E191939}"/>
              </a:ext>
            </a:extLst>
          </p:cNvPr>
          <p:cNvSpPr/>
          <p:nvPr/>
        </p:nvSpPr>
        <p:spPr>
          <a:xfrm>
            <a:off x="508262" y="4063736"/>
            <a:ext cx="3793067" cy="3793067"/>
          </a:xfrm>
          <a:prstGeom prst="ellipse">
            <a:avLst/>
          </a:prstGeom>
          <a:noFill/>
          <a:ln w="25400">
            <a:solidFill>
              <a:srgbClr val="D9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2077C86-DE4C-F016-37C8-0567E4A3A3C6}"/>
              </a:ext>
            </a:extLst>
          </p:cNvPr>
          <p:cNvSpPr/>
          <p:nvPr/>
        </p:nvSpPr>
        <p:spPr>
          <a:xfrm>
            <a:off x="8196256" y="4961463"/>
            <a:ext cx="1997607" cy="1997607"/>
          </a:xfrm>
          <a:prstGeom prst="ellipse">
            <a:avLst/>
          </a:prstGeom>
          <a:noFill/>
          <a:ln w="25400">
            <a:solidFill>
              <a:srgbClr val="211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2C5B5E3-C4A9-9779-BC28-C5FFEA67613F}"/>
              </a:ext>
            </a:extLst>
          </p:cNvPr>
          <p:cNvSpPr/>
          <p:nvPr/>
        </p:nvSpPr>
        <p:spPr>
          <a:xfrm>
            <a:off x="7298529" y="4063736"/>
            <a:ext cx="3793067" cy="3793067"/>
          </a:xfrm>
          <a:prstGeom prst="ellipse">
            <a:avLst/>
          </a:prstGeom>
          <a:noFill/>
          <a:ln w="25400">
            <a:solidFill>
              <a:srgbClr val="D91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731;p12">
            <a:extLst>
              <a:ext uri="{FF2B5EF4-FFF2-40B4-BE49-F238E27FC236}">
                <a16:creationId xmlns:a16="http://schemas.microsoft.com/office/drawing/2014/main" id="{DEB62A90-0760-92C4-F4A9-FA7CF9AFA403}"/>
              </a:ext>
            </a:extLst>
          </p:cNvPr>
          <p:cNvSpPr txBox="1"/>
          <p:nvPr/>
        </p:nvSpPr>
        <p:spPr>
          <a:xfrm>
            <a:off x="577945" y="5688052"/>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Automation</a:t>
            </a:r>
            <a:endParaRPr dirty="0"/>
          </a:p>
        </p:txBody>
      </p:sp>
      <p:sp>
        <p:nvSpPr>
          <p:cNvPr id="16" name="Google Shape;731;p12">
            <a:extLst>
              <a:ext uri="{FF2B5EF4-FFF2-40B4-BE49-F238E27FC236}">
                <a16:creationId xmlns:a16="http://schemas.microsoft.com/office/drawing/2014/main" id="{7D164C62-4B5C-422D-B16B-6154E7684E80}"/>
              </a:ext>
            </a:extLst>
          </p:cNvPr>
          <p:cNvSpPr txBox="1"/>
          <p:nvPr/>
        </p:nvSpPr>
        <p:spPr>
          <a:xfrm>
            <a:off x="4183046" y="5688052"/>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Robotics</a:t>
            </a:r>
            <a:endParaRPr dirty="0"/>
          </a:p>
        </p:txBody>
      </p:sp>
      <p:sp>
        <p:nvSpPr>
          <p:cNvPr id="17" name="Google Shape;731;p12">
            <a:extLst>
              <a:ext uri="{FF2B5EF4-FFF2-40B4-BE49-F238E27FC236}">
                <a16:creationId xmlns:a16="http://schemas.microsoft.com/office/drawing/2014/main" id="{D1F46BDD-AD5B-71D4-AA21-12E98844780B}"/>
              </a:ext>
            </a:extLst>
          </p:cNvPr>
          <p:cNvSpPr txBox="1"/>
          <p:nvPr/>
        </p:nvSpPr>
        <p:spPr>
          <a:xfrm>
            <a:off x="8054273" y="5775601"/>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Robotics</a:t>
            </a:r>
            <a:endParaRPr dirty="0"/>
          </a:p>
        </p:txBody>
      </p:sp>
      <p:sp>
        <p:nvSpPr>
          <p:cNvPr id="18" name="Google Shape;731;p12">
            <a:extLst>
              <a:ext uri="{FF2B5EF4-FFF2-40B4-BE49-F238E27FC236}">
                <a16:creationId xmlns:a16="http://schemas.microsoft.com/office/drawing/2014/main" id="{F991394B-C1D4-8424-50D7-FB73DADF6231}"/>
              </a:ext>
            </a:extLst>
          </p:cNvPr>
          <p:cNvSpPr txBox="1"/>
          <p:nvPr/>
        </p:nvSpPr>
        <p:spPr>
          <a:xfrm>
            <a:off x="8054271" y="4442633"/>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dirty="0">
                <a:solidFill>
                  <a:schemeClr val="dk1"/>
                </a:solidFill>
                <a:latin typeface="Arial"/>
                <a:ea typeface="Arial"/>
                <a:cs typeface="Arial"/>
                <a:sym typeface="Arial"/>
              </a:rPr>
              <a:t>Automation</a:t>
            </a:r>
            <a:endParaRPr dirty="0"/>
          </a:p>
        </p:txBody>
      </p:sp>
      <p:pic>
        <p:nvPicPr>
          <p:cNvPr id="3" name="Picture 2">
            <a:extLst>
              <a:ext uri="{FF2B5EF4-FFF2-40B4-BE49-F238E27FC236}">
                <a16:creationId xmlns:a16="http://schemas.microsoft.com/office/drawing/2014/main" id="{F66EB5DB-F97E-F9B0-B876-A3049E64F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1015" y="2030623"/>
            <a:ext cx="1003300" cy="977900"/>
          </a:xfrm>
          <a:prstGeom prst="rect">
            <a:avLst/>
          </a:prstGeom>
        </p:spPr>
      </p:pic>
    </p:spTree>
    <p:extLst>
      <p:ext uri="{BB962C8B-B14F-4D97-AF65-F5344CB8AC3E}">
        <p14:creationId xmlns:p14="http://schemas.microsoft.com/office/powerpoint/2010/main" val="226070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838714" y="1464386"/>
            <a:ext cx="6380130" cy="6910070"/>
          </a:xfrm>
        </p:spPr>
        <p:txBody>
          <a:bodyPr/>
          <a:lstStyle/>
          <a:p>
            <a:r>
              <a:rPr lang="en-US" dirty="0"/>
              <a:t>2. </a:t>
            </a:r>
            <a:r>
              <a:rPr lang="en" sz="5400" dirty="0"/>
              <a:t>Industrial robotics design principles</a:t>
            </a:r>
            <a:endParaRPr lang="en-US" dirty="0"/>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191BBB-C667-CDF4-006A-808090AC5D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TextBox 12">
            <a:extLst>
              <a:ext uri="{FF2B5EF4-FFF2-40B4-BE49-F238E27FC236}">
                <a16:creationId xmlns:a16="http://schemas.microsoft.com/office/drawing/2014/main" id="{37D94F0F-5D87-B03F-90FD-D00320AF138E}"/>
              </a:ext>
            </a:extLst>
          </p:cNvPr>
          <p:cNvSpPr txBox="1"/>
          <p:nvPr/>
        </p:nvSpPr>
        <p:spPr>
          <a:xfrm>
            <a:off x="591725" y="4244829"/>
            <a:ext cx="2999022" cy="1477328"/>
          </a:xfrm>
          <a:prstGeom prst="rect">
            <a:avLst/>
          </a:prstGeom>
          <a:noFill/>
        </p:spPr>
        <p:txBody>
          <a:bodyPr wrap="square" rtlCol="0">
            <a:spAutoFit/>
          </a:bodyPr>
          <a:lstStyle/>
          <a:p>
            <a:pPr marL="146050" lvl="0" algn="ctr" rtl="0">
              <a:lnSpc>
                <a:spcPct val="100000"/>
              </a:lnSpc>
              <a:spcBef>
                <a:spcPts val="1200"/>
              </a:spcBef>
              <a:spcAft>
                <a:spcPts val="0"/>
              </a:spcAft>
              <a:buClr>
                <a:schemeClr val="dk1"/>
              </a:buClr>
              <a:buSzPts val="1300"/>
            </a:pPr>
            <a:r>
              <a:rPr lang="en-GB" sz="1800" dirty="0">
                <a:solidFill>
                  <a:schemeClr val="dk1"/>
                </a:solidFill>
                <a:latin typeface="Arial" panose="020B0604020202020204" pitchFamily="34" charset="0"/>
                <a:cs typeface="Arial" panose="020B0604020202020204" pitchFamily="34" charset="0"/>
              </a:rPr>
              <a:t>List some common types of industrial robot design, identify key features and work envelopes of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each type.</a:t>
            </a:r>
          </a:p>
        </p:txBody>
      </p:sp>
      <p:sp>
        <p:nvSpPr>
          <p:cNvPr id="22" name="TextBox 21">
            <a:extLst>
              <a:ext uri="{FF2B5EF4-FFF2-40B4-BE49-F238E27FC236}">
                <a16:creationId xmlns:a16="http://schemas.microsoft.com/office/drawing/2014/main" id="{F5E80F1B-10A0-3E8D-B1E1-14C238BB3530}"/>
              </a:ext>
            </a:extLst>
          </p:cNvPr>
          <p:cNvSpPr txBox="1"/>
          <p:nvPr/>
        </p:nvSpPr>
        <p:spPr>
          <a:xfrm>
            <a:off x="4557758" y="4079483"/>
            <a:ext cx="2999022" cy="1477328"/>
          </a:xfrm>
          <a:prstGeom prst="rect">
            <a:avLst/>
          </a:prstGeom>
          <a:noFill/>
        </p:spPr>
        <p:txBody>
          <a:bodyPr wrap="square" rtlCol="0">
            <a:spAutoFit/>
          </a:bodyPr>
          <a:lstStyle/>
          <a:p>
            <a:pPr lvl="0" algn="ctr">
              <a:lnSpc>
                <a:spcPct val="100000"/>
              </a:lnSpc>
              <a:spcBef>
                <a:spcPts val="0"/>
              </a:spcBef>
              <a:buClr>
                <a:schemeClr val="dk1"/>
              </a:buClr>
              <a:buSzPct val="100000"/>
            </a:pPr>
            <a:endParaRPr lang="en-GB" dirty="0">
              <a:solidFill>
                <a:schemeClr val="dk1"/>
              </a:solidFill>
              <a:latin typeface="Arial" panose="020B0604020202020204" pitchFamily="34" charset="0"/>
              <a:cs typeface="Arial" panose="020B0604020202020204" pitchFamily="34" charset="0"/>
            </a:endParaRPr>
          </a:p>
          <a:p>
            <a:pPr marL="146050" lvl="0" algn="ctr" rtl="0">
              <a:lnSpc>
                <a:spcPct val="100000"/>
              </a:lnSpc>
              <a:spcBef>
                <a:spcPts val="0"/>
              </a:spcBef>
              <a:spcAft>
                <a:spcPts val="0"/>
              </a:spcAft>
              <a:buClr>
                <a:schemeClr val="dk1"/>
              </a:buClr>
              <a:buSzPts val="1300"/>
            </a:pPr>
            <a:r>
              <a:rPr lang="en-GB" sz="1800" dirty="0">
                <a:solidFill>
                  <a:schemeClr val="dk1"/>
                </a:solidFill>
                <a:latin typeface="Arial" panose="020B0604020202020204" pitchFamily="34" charset="0"/>
                <a:cs typeface="Arial" panose="020B0604020202020204" pitchFamily="34" charset="0"/>
              </a:rPr>
              <a:t>Describe the operation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a closed-loop servo control system for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 robot joint.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2" name="Footer Placeholder 3">
            <a:extLst>
              <a:ext uri="{FF2B5EF4-FFF2-40B4-BE49-F238E27FC236}">
                <a16:creationId xmlns:a16="http://schemas.microsoft.com/office/drawing/2014/main" id="{E8BB0D49-2936-F2B7-9C3D-72035C0D0759}"/>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10" name="Picture 9">
            <a:extLst>
              <a:ext uri="{FF2B5EF4-FFF2-40B4-BE49-F238E27FC236}">
                <a16:creationId xmlns:a16="http://schemas.microsoft.com/office/drawing/2014/main" id="{A66CCADE-8D8E-E278-E9A8-426567D26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0968" y="2998111"/>
            <a:ext cx="3513563" cy="3409200"/>
          </a:xfrm>
          <a:prstGeom prst="rect">
            <a:avLst/>
          </a:prstGeom>
        </p:spPr>
      </p:pic>
      <p:pic>
        <p:nvPicPr>
          <p:cNvPr id="14" name="Picture 13">
            <a:extLst>
              <a:ext uri="{FF2B5EF4-FFF2-40B4-BE49-F238E27FC236}">
                <a16:creationId xmlns:a16="http://schemas.microsoft.com/office/drawing/2014/main" id="{2AF4715E-FC9B-B04A-6B90-7B840946AB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9858" y="3001280"/>
            <a:ext cx="3510297" cy="3406031"/>
          </a:xfrm>
          <a:prstGeom prst="rect">
            <a:avLst/>
          </a:prstGeom>
        </p:spPr>
      </p:pic>
      <p:sp>
        <p:nvSpPr>
          <p:cNvPr id="12" name="TextBox 11">
            <a:extLst>
              <a:ext uri="{FF2B5EF4-FFF2-40B4-BE49-F238E27FC236}">
                <a16:creationId xmlns:a16="http://schemas.microsoft.com/office/drawing/2014/main" id="{1C9F6A0A-0590-F606-A52B-13A474465C3E}"/>
              </a:ext>
            </a:extLst>
          </p:cNvPr>
          <p:cNvSpPr txBox="1"/>
          <p:nvPr/>
        </p:nvSpPr>
        <p:spPr>
          <a:xfrm>
            <a:off x="8144618" y="4144881"/>
            <a:ext cx="3510296" cy="1787567"/>
          </a:xfrm>
          <a:prstGeom prst="rect">
            <a:avLst/>
          </a:prstGeom>
          <a:noFill/>
        </p:spPr>
        <p:txBody>
          <a:bodyPr wrap="square" rtlCol="0">
            <a:spAutoFit/>
          </a:bodyPr>
          <a:lstStyle/>
          <a:p>
            <a:pPr marL="139700" lvl="0" algn="ctr" rtl="0">
              <a:lnSpc>
                <a:spcPct val="100000"/>
              </a:lnSpc>
              <a:spcBef>
                <a:spcPts val="0"/>
              </a:spcBef>
              <a:spcAft>
                <a:spcPts val="0"/>
              </a:spcAft>
              <a:buClr>
                <a:schemeClr val="dk1"/>
              </a:buClr>
              <a:buSzPts val="1400"/>
            </a:pPr>
            <a:r>
              <a:rPr lang="en" sz="1800" dirty="0">
                <a:solidFill>
                  <a:schemeClr val="dk1"/>
                </a:solidFill>
                <a:latin typeface="Arial" panose="020B0604020202020204" pitchFamily="34" charset="0"/>
                <a:cs typeface="Arial" panose="020B0604020202020204" pitchFamily="34" charset="0"/>
              </a:rPr>
              <a:t>Identify applications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of each robot type,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using your examples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to contrast robotics </a:t>
            </a:r>
            <a:br>
              <a:rPr lang="en" sz="1800" dirty="0">
                <a:solidFill>
                  <a:schemeClr val="dk1"/>
                </a:solidFill>
                <a:latin typeface="Arial" panose="020B0604020202020204" pitchFamily="34" charset="0"/>
                <a:cs typeface="Arial" panose="020B0604020202020204" pitchFamily="34" charset="0"/>
              </a:rPr>
            </a:br>
            <a:r>
              <a:rPr lang="en" sz="1800" dirty="0">
                <a:solidFill>
                  <a:schemeClr val="dk1"/>
                </a:solidFill>
                <a:latin typeface="Arial" panose="020B0604020202020204" pitchFamily="34" charset="0"/>
                <a:cs typeface="Arial" panose="020B0604020202020204" pitchFamily="34" charset="0"/>
              </a:rPr>
              <a:t>with automation.</a:t>
            </a:r>
            <a:endParaRPr lang="en-GB" sz="1800" dirty="0">
              <a:solidFill>
                <a:schemeClr val="dk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C4C6BB15-E1C9-06D0-DB7D-A9204FF8FD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308" y="3001280"/>
            <a:ext cx="3510297" cy="3406031"/>
          </a:xfrm>
          <a:prstGeom prst="rect">
            <a:avLst/>
          </a:prstGeom>
        </p:spPr>
      </p:pic>
      <p:sp>
        <p:nvSpPr>
          <p:cNvPr id="6" name="Google Shape;539;p3">
            <a:extLst>
              <a:ext uri="{FF2B5EF4-FFF2-40B4-BE49-F238E27FC236}">
                <a16:creationId xmlns:a16="http://schemas.microsoft.com/office/drawing/2014/main" id="{E194F714-234A-CD3B-B240-DB0CA8E32153}"/>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 dirty="0"/>
              <a:t>Industrial robot designs</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dirty="0">
              <a:solidFill>
                <a:schemeClr val="bg1"/>
              </a:solidFill>
            </a:endParaRPr>
          </a:p>
        </p:txBody>
      </p:sp>
      <p:sp>
        <p:nvSpPr>
          <p:cNvPr id="9" name="Rectangle 8">
            <a:extLst>
              <a:ext uri="{FF2B5EF4-FFF2-40B4-BE49-F238E27FC236}">
                <a16:creationId xmlns:a16="http://schemas.microsoft.com/office/drawing/2014/main" id="{98CC2131-0F6E-137D-5A52-BC64C97ADE1E}"/>
              </a:ext>
            </a:extLst>
          </p:cNvPr>
          <p:cNvSpPr/>
          <p:nvPr/>
        </p:nvSpPr>
        <p:spPr>
          <a:xfrm>
            <a:off x="411858" y="2291753"/>
            <a:ext cx="13740043" cy="707886"/>
          </a:xfrm>
          <a:prstGeom prst="rect">
            <a:avLst/>
          </a:prstGeom>
        </p:spPr>
        <p:txBody>
          <a:bodyPr wrap="none">
            <a:spAutoFit/>
          </a:bodyPr>
          <a:lstStyle/>
          <a:p>
            <a:r>
              <a:rPr lang="en-GB" sz="2000" dirty="0">
                <a:latin typeface="Arial" panose="020B0604020202020204" pitchFamily="34" charset="0"/>
                <a:cs typeface="Arial" panose="020B0604020202020204" pitchFamily="34" charset="0"/>
              </a:rPr>
              <a:t>Different robot designs provide optimal solutions to a wide range of material handling and processing tasks. </a:t>
            </a:r>
          </a:p>
          <a:p>
            <a:r>
              <a:rPr lang="en-GB" sz="2000" dirty="0">
                <a:latin typeface="Arial" panose="020B0604020202020204" pitchFamily="34" charset="0"/>
                <a:cs typeface="Arial" panose="020B0604020202020204" pitchFamily="34" charset="0"/>
              </a:rPr>
              <a:t>The key difference is in how each design uses rotary or linear actuators to create different axes and types of movement.</a:t>
            </a:r>
          </a:p>
        </p:txBody>
      </p:sp>
      <p:sp>
        <p:nvSpPr>
          <p:cNvPr id="10" name="Google Shape;104;p20">
            <a:extLst>
              <a:ext uri="{FF2B5EF4-FFF2-40B4-BE49-F238E27FC236}">
                <a16:creationId xmlns:a16="http://schemas.microsoft.com/office/drawing/2014/main" id="{2FEEEA55-2391-F861-DD23-D79EF82DDAEA}"/>
              </a:ext>
            </a:extLst>
          </p:cNvPr>
          <p:cNvSpPr/>
          <p:nvPr/>
        </p:nvSpPr>
        <p:spPr>
          <a:xfrm>
            <a:off x="215577" y="2967335"/>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Articulated arm</a:t>
            </a:r>
            <a:endParaRPr sz="2000" b="1" dirty="0">
              <a:latin typeface="Arial" panose="020B0604020202020204" pitchFamily="34" charset="0"/>
              <a:cs typeface="Arial" panose="020B0604020202020204" pitchFamily="34" charset="0"/>
            </a:endParaRPr>
          </a:p>
        </p:txBody>
      </p:sp>
      <p:sp>
        <p:nvSpPr>
          <p:cNvPr id="11" name="Google Shape;105;p20">
            <a:extLst>
              <a:ext uri="{FF2B5EF4-FFF2-40B4-BE49-F238E27FC236}">
                <a16:creationId xmlns:a16="http://schemas.microsoft.com/office/drawing/2014/main" id="{29D2F13B-ACD6-9AEE-3BE1-495D499093EC}"/>
              </a:ext>
            </a:extLst>
          </p:cNvPr>
          <p:cNvSpPr/>
          <p:nvPr/>
        </p:nvSpPr>
        <p:spPr>
          <a:xfrm>
            <a:off x="2851865" y="2982832"/>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12" name="Google Shape;106;p20">
            <a:extLst>
              <a:ext uri="{FF2B5EF4-FFF2-40B4-BE49-F238E27FC236}">
                <a16:creationId xmlns:a16="http://schemas.microsoft.com/office/drawing/2014/main" id="{6621E7C5-25BC-7631-BD14-09F178CA552C}"/>
              </a:ext>
            </a:extLst>
          </p:cNvPr>
          <p:cNvSpPr/>
          <p:nvPr/>
        </p:nvSpPr>
        <p:spPr>
          <a:xfrm>
            <a:off x="5549071" y="2967335"/>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GB" sz="2000" b="1" dirty="0">
                <a:latin typeface="Arial" panose="020B0604020202020204" pitchFamily="34" charset="0"/>
                <a:cs typeface="Arial" panose="020B0604020202020204" pitchFamily="34" charset="0"/>
              </a:rPr>
              <a:t>Polar/</a:t>
            </a:r>
          </a:p>
          <a:p>
            <a:pPr algn="ctr"/>
            <a:r>
              <a:rPr lang="en-GB" sz="2000" b="1" dirty="0">
                <a:latin typeface="Arial" panose="020B0604020202020204" pitchFamily="34" charset="0"/>
                <a:cs typeface="Arial" panose="020B0604020202020204" pitchFamily="34" charset="0"/>
              </a:rPr>
              <a:t>Cylindrical</a:t>
            </a:r>
          </a:p>
        </p:txBody>
      </p:sp>
      <p:sp>
        <p:nvSpPr>
          <p:cNvPr id="14" name="Google Shape;107;p20">
            <a:extLst>
              <a:ext uri="{FF2B5EF4-FFF2-40B4-BE49-F238E27FC236}">
                <a16:creationId xmlns:a16="http://schemas.microsoft.com/office/drawing/2014/main" id="{C6D3ADA6-1537-8F4F-0F4B-21199495FB3B}"/>
              </a:ext>
            </a:extLst>
          </p:cNvPr>
          <p:cNvSpPr/>
          <p:nvPr/>
        </p:nvSpPr>
        <p:spPr>
          <a:xfrm>
            <a:off x="8128794" y="2969214"/>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16" name="Google Shape;108;p20">
            <a:extLst>
              <a:ext uri="{FF2B5EF4-FFF2-40B4-BE49-F238E27FC236}">
                <a16:creationId xmlns:a16="http://schemas.microsoft.com/office/drawing/2014/main" id="{B62CCBF4-743C-26F7-D94F-4D034D4E9659}"/>
              </a:ext>
            </a:extLst>
          </p:cNvPr>
          <p:cNvSpPr/>
          <p:nvPr/>
        </p:nvSpPr>
        <p:spPr>
          <a:xfrm>
            <a:off x="10875525" y="2952533"/>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17" name="Google Shape;109;p20">
            <a:extLst>
              <a:ext uri="{FF2B5EF4-FFF2-40B4-BE49-F238E27FC236}">
                <a16:creationId xmlns:a16="http://schemas.microsoft.com/office/drawing/2014/main" id="{B508A0E2-12C1-04F1-2DB9-18771B094A6B}"/>
              </a:ext>
            </a:extLst>
          </p:cNvPr>
          <p:cNvSpPr/>
          <p:nvPr/>
        </p:nvSpPr>
        <p:spPr>
          <a:xfrm>
            <a:off x="13345710" y="2952533"/>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AA56104-6D93-746E-F4BA-E9EEB4F0C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595" y="4538790"/>
            <a:ext cx="1093038" cy="1678594"/>
          </a:xfrm>
          <a:prstGeom prst="rect">
            <a:avLst/>
          </a:prstGeom>
        </p:spPr>
      </p:pic>
      <p:pic>
        <p:nvPicPr>
          <p:cNvPr id="21" name="Picture 20">
            <a:extLst>
              <a:ext uri="{FF2B5EF4-FFF2-40B4-BE49-F238E27FC236}">
                <a16:creationId xmlns:a16="http://schemas.microsoft.com/office/drawing/2014/main" id="{AEEA7F14-D441-F4C4-DE16-F84D2DA04B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9535" y="4406128"/>
            <a:ext cx="1192927" cy="1712574"/>
          </a:xfrm>
          <a:prstGeom prst="rect">
            <a:avLst/>
          </a:prstGeom>
        </p:spPr>
      </p:pic>
      <p:pic>
        <p:nvPicPr>
          <p:cNvPr id="23" name="Picture 22">
            <a:extLst>
              <a:ext uri="{FF2B5EF4-FFF2-40B4-BE49-F238E27FC236}">
                <a16:creationId xmlns:a16="http://schemas.microsoft.com/office/drawing/2014/main" id="{905DAC1A-4AB3-9CEF-500A-A3B6BFF914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0886" y="4523988"/>
            <a:ext cx="1367990" cy="1520554"/>
          </a:xfrm>
          <a:prstGeom prst="rect">
            <a:avLst/>
          </a:prstGeom>
        </p:spPr>
      </p:pic>
      <p:sp>
        <p:nvSpPr>
          <p:cNvPr id="26" name="Content Placeholder 11">
            <a:extLst>
              <a:ext uri="{FF2B5EF4-FFF2-40B4-BE49-F238E27FC236}">
                <a16:creationId xmlns:a16="http://schemas.microsoft.com/office/drawing/2014/main" id="{7185AB0E-5391-F515-8F8D-993250C9650B}"/>
              </a:ext>
            </a:extLst>
          </p:cNvPr>
          <p:cNvSpPr txBox="1">
            <a:spLocks/>
          </p:cNvSpPr>
          <p:nvPr/>
        </p:nvSpPr>
        <p:spPr>
          <a:xfrm>
            <a:off x="2823551" y="7071366"/>
            <a:ext cx="9291132" cy="1366708"/>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lnSpc>
                <a:spcPct val="100000"/>
              </a:lnSpc>
              <a:spcBef>
                <a:spcPts val="0"/>
              </a:spcBef>
              <a:spcAft>
                <a:spcPts val="0"/>
              </a:spcAft>
              <a:buSzPts val="1400"/>
              <a:buFont typeface="Arial" panose="020B0604020202020204" pitchFamily="34" charset="0"/>
              <a:buChar char="•"/>
            </a:pPr>
            <a:r>
              <a:rPr lang="en-GB" dirty="0"/>
              <a:t>How would you describe each of these industrial robot designs?</a:t>
            </a:r>
          </a:p>
          <a:p>
            <a:pPr marL="482600" lvl="0" indent="-342900" algn="l" rtl="0">
              <a:lnSpc>
                <a:spcPct val="100000"/>
              </a:lnSpc>
              <a:spcBef>
                <a:spcPts val="0"/>
              </a:spcBef>
              <a:spcAft>
                <a:spcPts val="0"/>
              </a:spcAft>
              <a:buSzPts val="1400"/>
              <a:buFont typeface="Arial" panose="020B0604020202020204" pitchFamily="34" charset="0"/>
              <a:buChar char="•"/>
            </a:pPr>
            <a:r>
              <a:rPr lang="en-GB" dirty="0"/>
              <a:t>What design features make each one distinctive?</a:t>
            </a:r>
          </a:p>
        </p:txBody>
      </p:sp>
      <p:sp>
        <p:nvSpPr>
          <p:cNvPr id="2" name="Footer Placeholder 3">
            <a:extLst>
              <a:ext uri="{FF2B5EF4-FFF2-40B4-BE49-F238E27FC236}">
                <a16:creationId xmlns:a16="http://schemas.microsoft.com/office/drawing/2014/main" id="{C18D442B-8510-423D-074D-E20C2BA295A9}"/>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33" name="Picture 32">
            <a:extLst>
              <a:ext uri="{FF2B5EF4-FFF2-40B4-BE49-F238E27FC236}">
                <a16:creationId xmlns:a16="http://schemas.microsoft.com/office/drawing/2014/main" id="{3D99CDF7-65CF-8D89-6652-0B9398101C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39922" y="4460247"/>
            <a:ext cx="1368908" cy="1607924"/>
          </a:xfrm>
          <a:prstGeom prst="rect">
            <a:avLst/>
          </a:prstGeom>
        </p:spPr>
      </p:pic>
      <p:pic>
        <p:nvPicPr>
          <p:cNvPr id="3" name="Picture 2">
            <a:extLst>
              <a:ext uri="{FF2B5EF4-FFF2-40B4-BE49-F238E27FC236}">
                <a16:creationId xmlns:a16="http://schemas.microsoft.com/office/drawing/2014/main" id="{1B4CDBA0-4C22-CFE5-EA7F-005A011FF4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86347" y="6495046"/>
            <a:ext cx="1003300" cy="977900"/>
          </a:xfrm>
          <a:prstGeom prst="rect">
            <a:avLst/>
          </a:prstGeom>
        </p:spPr>
      </p:pic>
      <p:pic>
        <p:nvPicPr>
          <p:cNvPr id="24" name="Picture 23">
            <a:extLst>
              <a:ext uri="{FF2B5EF4-FFF2-40B4-BE49-F238E27FC236}">
                <a16:creationId xmlns:a16="http://schemas.microsoft.com/office/drawing/2014/main" id="{3AA9B099-774F-EF4A-0342-8BEE669EF7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29916" y="4406127"/>
            <a:ext cx="1222756" cy="1683033"/>
          </a:xfrm>
          <a:prstGeom prst="rect">
            <a:avLst/>
          </a:prstGeom>
        </p:spPr>
      </p:pic>
      <p:pic>
        <p:nvPicPr>
          <p:cNvPr id="30" name="Picture 29">
            <a:extLst>
              <a:ext uri="{FF2B5EF4-FFF2-40B4-BE49-F238E27FC236}">
                <a16:creationId xmlns:a16="http://schemas.microsoft.com/office/drawing/2014/main" id="{EDE514EB-61B0-DC3E-DEC9-801CD4BBF1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2672" y="4421394"/>
            <a:ext cx="931475" cy="1678595"/>
          </a:xfrm>
          <a:prstGeom prst="rect">
            <a:avLst/>
          </a:prstGeom>
        </p:spPr>
      </p:pic>
    </p:spTree>
    <p:extLst>
      <p:ext uri="{BB962C8B-B14F-4D97-AF65-F5344CB8AC3E}">
        <p14:creationId xmlns:p14="http://schemas.microsoft.com/office/powerpoint/2010/main" val="176829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pPr marL="0" lvl="0" indent="0" algn="l" rtl="0">
              <a:spcBef>
                <a:spcPts val="0"/>
              </a:spcBef>
              <a:spcAft>
                <a:spcPts val="0"/>
              </a:spcAft>
              <a:buNone/>
            </a:pPr>
            <a:r>
              <a:rPr lang="en-GB" dirty="0"/>
              <a:t>Industrial robot designs</a:t>
            </a: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10" name="Content Placeholder 11">
            <a:extLst>
              <a:ext uri="{FF2B5EF4-FFF2-40B4-BE49-F238E27FC236}">
                <a16:creationId xmlns:a16="http://schemas.microsoft.com/office/drawing/2014/main" id="{B2F1B163-ADF7-B3ED-10F7-F8F41F502637}"/>
              </a:ext>
            </a:extLst>
          </p:cNvPr>
          <p:cNvSpPr txBox="1">
            <a:spLocks/>
          </p:cNvSpPr>
          <p:nvPr/>
        </p:nvSpPr>
        <p:spPr>
          <a:xfrm>
            <a:off x="411064" y="2324140"/>
            <a:ext cx="5247808" cy="211210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Articulated arm</a:t>
            </a:r>
          </a:p>
          <a:p>
            <a:pPr marL="489268" lvl="0" indent="-342900" algn="l" rtl="0">
              <a:lnSpc>
                <a:spcPct val="100000"/>
              </a:lnSpc>
              <a:spcBef>
                <a:spcPts val="1200"/>
              </a:spcBef>
              <a:spcAft>
                <a:spcPts val="0"/>
              </a:spcAft>
              <a:buSzPct val="70000"/>
              <a:buFont typeface="Arial" panose="020B0604020202020204" pitchFamily="34" charset="0"/>
              <a:buChar char="•"/>
            </a:pPr>
            <a:r>
              <a:rPr lang="en-GB" sz="1800" dirty="0"/>
              <a:t>Base with rotating joint</a:t>
            </a:r>
          </a:p>
          <a:p>
            <a:pPr marL="489268" lvl="0" indent="-342900" algn="l" rtl="0">
              <a:lnSpc>
                <a:spcPct val="100000"/>
              </a:lnSpc>
              <a:spcBef>
                <a:spcPts val="0"/>
              </a:spcBef>
              <a:spcAft>
                <a:spcPts val="0"/>
              </a:spcAft>
              <a:buSzPct val="70000"/>
              <a:buFont typeface="Arial" panose="020B0604020202020204" pitchFamily="34" charset="0"/>
              <a:buChar char="•"/>
            </a:pPr>
            <a:r>
              <a:rPr lang="en-GB" sz="1800" dirty="0"/>
              <a:t>Two to ten further joints each provide a degree of motion</a:t>
            </a:r>
          </a:p>
        </p:txBody>
      </p:sp>
      <p:sp>
        <p:nvSpPr>
          <p:cNvPr id="11" name="Content Placeholder 11">
            <a:extLst>
              <a:ext uri="{FF2B5EF4-FFF2-40B4-BE49-F238E27FC236}">
                <a16:creationId xmlns:a16="http://schemas.microsoft.com/office/drawing/2014/main" id="{3CC7A825-25ED-CA95-9E40-6327F55A7BA1}"/>
              </a:ext>
            </a:extLst>
          </p:cNvPr>
          <p:cNvSpPr txBox="1">
            <a:spLocks/>
          </p:cNvSpPr>
          <p:nvPr/>
        </p:nvSpPr>
        <p:spPr>
          <a:xfrm>
            <a:off x="5784495" y="2308374"/>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Cartesian/Gantry</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t>One, two or three dimensions (axes)</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High accuracy</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Desktop to extremely large</a:t>
            </a:r>
          </a:p>
        </p:txBody>
      </p:sp>
      <p:sp>
        <p:nvSpPr>
          <p:cNvPr id="21" name="Content Placeholder 11">
            <a:extLst>
              <a:ext uri="{FF2B5EF4-FFF2-40B4-BE49-F238E27FC236}">
                <a16:creationId xmlns:a16="http://schemas.microsoft.com/office/drawing/2014/main" id="{C7FFE5B1-2E12-6F2E-C4F9-A268DA774653}"/>
              </a:ext>
            </a:extLst>
          </p:cNvPr>
          <p:cNvSpPr txBox="1">
            <a:spLocks/>
          </p:cNvSpPr>
          <p:nvPr/>
        </p:nvSpPr>
        <p:spPr>
          <a:xfrm>
            <a:off x="5784021" y="4533441"/>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1800" b="1" dirty="0"/>
              <a:t>SCARA</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solidFill>
                  <a:srgbClr val="282828"/>
                </a:solidFill>
                <a:ea typeface="Roboto"/>
                <a:sym typeface="Roboto"/>
              </a:rPr>
              <a:t>Selective Compliance Assembly </a:t>
            </a:r>
            <a:br>
              <a:rPr lang="en-GB" sz="1800" dirty="0">
                <a:solidFill>
                  <a:srgbClr val="282828"/>
                </a:solidFill>
                <a:ea typeface="Roboto"/>
                <a:sym typeface="Roboto"/>
              </a:rPr>
            </a:br>
            <a:r>
              <a:rPr lang="en-GB" sz="1800" dirty="0">
                <a:solidFill>
                  <a:srgbClr val="282828"/>
                </a:solidFill>
                <a:ea typeface="Roboto"/>
                <a:sym typeface="Roboto"/>
              </a:rPr>
              <a:t>Robot Arm</a:t>
            </a:r>
          </a:p>
          <a:p>
            <a:pPr marL="457200" lvl="0" indent="-317500" algn="l" rtl="0">
              <a:lnSpc>
                <a:spcPct val="100000"/>
              </a:lnSpc>
              <a:spcBef>
                <a:spcPts val="0"/>
              </a:spcBef>
              <a:spcAft>
                <a:spcPts val="0"/>
              </a:spcAft>
              <a:buClr>
                <a:srgbClr val="282828"/>
              </a:buClr>
              <a:buSzPct val="70000"/>
              <a:buFont typeface="Arial" panose="020B0604020202020204" pitchFamily="34" charset="0"/>
              <a:buChar char="•"/>
            </a:pPr>
            <a:r>
              <a:rPr lang="en-GB" sz="1800" dirty="0">
                <a:solidFill>
                  <a:srgbClr val="282828"/>
                </a:solidFill>
                <a:ea typeface="Roboto"/>
                <a:sym typeface="Roboto"/>
              </a:rPr>
              <a:t>Rotary joints enable x-y motion</a:t>
            </a:r>
          </a:p>
          <a:p>
            <a:pPr marL="457200" lvl="0" indent="-317500" algn="l" rtl="0">
              <a:lnSpc>
                <a:spcPct val="100000"/>
              </a:lnSpc>
              <a:spcBef>
                <a:spcPts val="0"/>
              </a:spcBef>
              <a:spcAft>
                <a:spcPts val="0"/>
              </a:spcAft>
              <a:buClr>
                <a:srgbClr val="282828"/>
              </a:buClr>
              <a:buSzPct val="70000"/>
              <a:buFont typeface="Arial" panose="020B0604020202020204" pitchFamily="34" charset="0"/>
              <a:buChar char="•"/>
            </a:pPr>
            <a:r>
              <a:rPr lang="en-GB" sz="1800" dirty="0">
                <a:solidFill>
                  <a:srgbClr val="282828"/>
                </a:solidFill>
                <a:ea typeface="Roboto"/>
                <a:sym typeface="Roboto"/>
              </a:rPr>
              <a:t>Faster than cartesian</a:t>
            </a:r>
          </a:p>
        </p:txBody>
      </p:sp>
      <p:sp>
        <p:nvSpPr>
          <p:cNvPr id="22" name="Content Placeholder 11">
            <a:extLst>
              <a:ext uri="{FF2B5EF4-FFF2-40B4-BE49-F238E27FC236}">
                <a16:creationId xmlns:a16="http://schemas.microsoft.com/office/drawing/2014/main" id="{EE00ABEF-D179-BCD4-9DB7-3E5AD0928954}"/>
              </a:ext>
            </a:extLst>
          </p:cNvPr>
          <p:cNvSpPr txBox="1">
            <a:spLocks/>
          </p:cNvSpPr>
          <p:nvPr/>
        </p:nvSpPr>
        <p:spPr>
          <a:xfrm>
            <a:off x="411064" y="4546076"/>
            <a:ext cx="5247808" cy="211210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Spherical</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t>Two rotary joints control direction</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One linear joint controls extension</a:t>
            </a:r>
          </a:p>
        </p:txBody>
      </p:sp>
      <p:sp>
        <p:nvSpPr>
          <p:cNvPr id="23" name="Content Placeholder 11">
            <a:extLst>
              <a:ext uri="{FF2B5EF4-FFF2-40B4-BE49-F238E27FC236}">
                <a16:creationId xmlns:a16="http://schemas.microsoft.com/office/drawing/2014/main" id="{7F5C0579-E078-D5BF-FC6E-010A7E201854}"/>
              </a:ext>
            </a:extLst>
          </p:cNvPr>
          <p:cNvSpPr txBox="1">
            <a:spLocks/>
          </p:cNvSpPr>
          <p:nvPr/>
        </p:nvSpPr>
        <p:spPr>
          <a:xfrm>
            <a:off x="10955585" y="2308747"/>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b="1" dirty="0"/>
              <a:t>Polar/Cylindrical</a:t>
            </a:r>
          </a:p>
          <a:p>
            <a:pPr marL="425450" lvl="0" indent="-285750" algn="l" rtl="0">
              <a:lnSpc>
                <a:spcPct val="100000"/>
              </a:lnSpc>
              <a:spcBef>
                <a:spcPts val="1200"/>
              </a:spcBef>
              <a:spcAft>
                <a:spcPts val="0"/>
              </a:spcAft>
              <a:buSzPct val="70000"/>
              <a:buFont typeface="Arial" panose="020B0604020202020204" pitchFamily="34" charset="0"/>
              <a:buChar char="•"/>
            </a:pPr>
            <a:r>
              <a:rPr lang="en-GB" sz="1800" dirty="0"/>
              <a:t>Rotating shaft and extendible arm</a:t>
            </a:r>
          </a:p>
          <a:p>
            <a:pPr marL="425450" lvl="0" indent="-285750" algn="l" rtl="0">
              <a:lnSpc>
                <a:spcPct val="100000"/>
              </a:lnSpc>
              <a:spcBef>
                <a:spcPts val="0"/>
              </a:spcBef>
              <a:spcAft>
                <a:spcPts val="0"/>
              </a:spcAft>
              <a:buSzPct val="70000"/>
              <a:buFont typeface="Arial" panose="020B0604020202020204" pitchFamily="34" charset="0"/>
              <a:buChar char="•"/>
            </a:pPr>
            <a:r>
              <a:rPr lang="en-GB" sz="1800" dirty="0"/>
              <a:t>Cylindrical robots can also move up and down the shaft</a:t>
            </a:r>
          </a:p>
        </p:txBody>
      </p:sp>
      <p:sp>
        <p:nvSpPr>
          <p:cNvPr id="24" name="Content Placeholder 11">
            <a:extLst>
              <a:ext uri="{FF2B5EF4-FFF2-40B4-BE49-F238E27FC236}">
                <a16:creationId xmlns:a16="http://schemas.microsoft.com/office/drawing/2014/main" id="{FCAFA6DA-E741-5979-2A0C-6C84A6839E03}"/>
              </a:ext>
            </a:extLst>
          </p:cNvPr>
          <p:cNvSpPr txBox="1">
            <a:spLocks/>
          </p:cNvSpPr>
          <p:nvPr/>
        </p:nvSpPr>
        <p:spPr>
          <a:xfrm>
            <a:off x="10955585" y="4530310"/>
            <a:ext cx="5046415" cy="2128769"/>
          </a:xfrm>
          <a:prstGeom prst="rect">
            <a:avLst/>
          </a:prstGeom>
          <a:ln w="28575">
            <a:gradFill flip="none" rotWithShape="1">
              <a:gsLst>
                <a:gs pos="21000">
                  <a:srgbClr val="21176B"/>
                </a:gs>
                <a:gs pos="99000">
                  <a:srgbClr val="D91C5C"/>
                </a:gs>
              </a:gsLst>
              <a:lin ang="18900000" scaled="1"/>
              <a:tileRect/>
            </a:gradFill>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gn="l" rtl="0">
              <a:spcBef>
                <a:spcPts val="0"/>
              </a:spcBef>
              <a:spcAft>
                <a:spcPts val="0"/>
              </a:spcAft>
              <a:buSzPct val="70000"/>
            </a:pPr>
            <a:r>
              <a:rPr lang="en-GB" b="1" dirty="0"/>
              <a:t>Delta</a:t>
            </a:r>
          </a:p>
          <a:p>
            <a:pPr marL="457200" lvl="0" indent="-317500" algn="l" rtl="0">
              <a:lnSpc>
                <a:spcPct val="100000"/>
              </a:lnSpc>
              <a:spcBef>
                <a:spcPts val="1200"/>
              </a:spcBef>
              <a:spcAft>
                <a:spcPts val="0"/>
              </a:spcAft>
              <a:buSzPct val="70000"/>
              <a:buFont typeface="Arial" panose="020B0604020202020204" pitchFamily="34" charset="0"/>
              <a:buChar char="•"/>
            </a:pPr>
            <a:r>
              <a:rPr lang="en-GB" sz="1800" dirty="0"/>
              <a:t>Three arms control the working end of the robot</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Light payloads only</a:t>
            </a:r>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Very fast and precise</a:t>
            </a:r>
          </a:p>
        </p:txBody>
      </p:sp>
      <p:pic>
        <p:nvPicPr>
          <p:cNvPr id="26" name="Picture 25">
            <a:extLst>
              <a:ext uri="{FF2B5EF4-FFF2-40B4-BE49-F238E27FC236}">
                <a16:creationId xmlns:a16="http://schemas.microsoft.com/office/drawing/2014/main" id="{DEC59ADC-E897-2010-365C-EB2500441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8976" y="285808"/>
            <a:ext cx="934616" cy="911251"/>
          </a:xfrm>
          <a:prstGeom prst="rect">
            <a:avLst/>
          </a:prstGeom>
        </p:spPr>
      </p:pic>
      <p:sp>
        <p:nvSpPr>
          <p:cNvPr id="4" name="Footer Placeholder 3">
            <a:extLst>
              <a:ext uri="{FF2B5EF4-FFF2-40B4-BE49-F238E27FC236}">
                <a16:creationId xmlns:a16="http://schemas.microsoft.com/office/drawing/2014/main" id="{04F931F6-8F15-00A1-3E3E-42FE4AA772C1}"/>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3" name="Content Placeholder 11">
            <a:extLst>
              <a:ext uri="{FF2B5EF4-FFF2-40B4-BE49-F238E27FC236}">
                <a16:creationId xmlns:a16="http://schemas.microsoft.com/office/drawing/2014/main" id="{8E26B441-A87C-E66F-FD10-89B8E9476ED6}"/>
              </a:ext>
            </a:extLst>
          </p:cNvPr>
          <p:cNvSpPr txBox="1">
            <a:spLocks/>
          </p:cNvSpPr>
          <p:nvPr/>
        </p:nvSpPr>
        <p:spPr>
          <a:xfrm>
            <a:off x="411064" y="7407832"/>
            <a:ext cx="12012356" cy="1253568"/>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lnSpc>
                <a:spcPct val="100000"/>
              </a:lnSpc>
              <a:spcBef>
                <a:spcPts val="0"/>
              </a:spcBef>
              <a:spcAft>
                <a:spcPts val="0"/>
              </a:spcAft>
              <a:buSzPts val="1400"/>
              <a:buFont typeface="Arial" panose="020B0604020202020204" pitchFamily="34" charset="0"/>
              <a:buChar char="•"/>
            </a:pPr>
            <a:r>
              <a:rPr lang="en-GB" dirty="0"/>
              <a:t>Identify one advantage and one limitation of each design.</a:t>
            </a:r>
          </a:p>
          <a:p>
            <a:pPr marL="482600" lvl="0" indent="-342900" algn="l" rtl="0">
              <a:lnSpc>
                <a:spcPct val="100000"/>
              </a:lnSpc>
              <a:spcBef>
                <a:spcPts val="0"/>
              </a:spcBef>
              <a:spcAft>
                <a:spcPts val="0"/>
              </a:spcAft>
              <a:buSzPts val="1400"/>
              <a:buFont typeface="Arial" panose="020B0604020202020204" pitchFamily="34" charset="0"/>
              <a:buChar char="•"/>
            </a:pPr>
            <a:r>
              <a:rPr lang="en-GB" dirty="0"/>
              <a:t>Suggest some industrial sectors and working environments where each design might be used.</a:t>
            </a:r>
          </a:p>
        </p:txBody>
      </p:sp>
      <p:pic>
        <p:nvPicPr>
          <p:cNvPr id="5" name="Picture 4">
            <a:extLst>
              <a:ext uri="{FF2B5EF4-FFF2-40B4-BE49-F238E27FC236}">
                <a16:creationId xmlns:a16="http://schemas.microsoft.com/office/drawing/2014/main" id="{5A661E9D-87EE-3CE9-63C6-9ABA572B20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55585" y="6793412"/>
            <a:ext cx="1003300" cy="977900"/>
          </a:xfrm>
          <a:prstGeom prst="rect">
            <a:avLst/>
          </a:prstGeom>
        </p:spPr>
      </p:pic>
    </p:spTree>
    <p:extLst>
      <p:ext uri="{BB962C8B-B14F-4D97-AF65-F5344CB8AC3E}">
        <p14:creationId xmlns:p14="http://schemas.microsoft.com/office/powerpoint/2010/main" val="50255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2">
            <a:extLst>
              <a:ext uri="{FF2B5EF4-FFF2-40B4-BE49-F238E27FC236}">
                <a16:creationId xmlns:a16="http://schemas.microsoft.com/office/drawing/2014/main" id="{01BE7A25-7751-1C03-3512-56822EE63932}"/>
              </a:ext>
            </a:extLst>
          </p:cNvPr>
          <p:cNvGraphicFramePr>
            <a:graphicFrameLocks/>
          </p:cNvGraphicFramePr>
          <p:nvPr>
            <p:extLst>
              <p:ext uri="{D42A27DB-BD31-4B8C-83A1-F6EECF244321}">
                <p14:modId xmlns:p14="http://schemas.microsoft.com/office/powerpoint/2010/main" val="2631620133"/>
              </p:ext>
            </p:extLst>
          </p:nvPr>
        </p:nvGraphicFramePr>
        <p:xfrm>
          <a:off x="1037263" y="2746120"/>
          <a:ext cx="14253162" cy="4605214"/>
        </p:xfrm>
        <a:graphic>
          <a:graphicData uri="http://schemas.openxmlformats.org/drawingml/2006/table">
            <a:tbl>
              <a:tblPr firstRow="1" bandRow="1">
                <a:tableStyleId>{2D5ABB26-0587-4C30-8999-92F81FD0307C}</a:tableStyleId>
              </a:tblPr>
              <a:tblGrid>
                <a:gridCol w="1890272">
                  <a:extLst>
                    <a:ext uri="{9D8B030D-6E8A-4147-A177-3AD203B41FA5}">
                      <a16:colId xmlns:a16="http://schemas.microsoft.com/office/drawing/2014/main" val="2515935273"/>
                    </a:ext>
                  </a:extLst>
                </a:gridCol>
                <a:gridCol w="2251507">
                  <a:extLst>
                    <a:ext uri="{9D8B030D-6E8A-4147-A177-3AD203B41FA5}">
                      <a16:colId xmlns:a16="http://schemas.microsoft.com/office/drawing/2014/main" val="1523472692"/>
                    </a:ext>
                  </a:extLst>
                </a:gridCol>
                <a:gridCol w="2193775">
                  <a:extLst>
                    <a:ext uri="{9D8B030D-6E8A-4147-A177-3AD203B41FA5}">
                      <a16:colId xmlns:a16="http://schemas.microsoft.com/office/drawing/2014/main" val="3281694043"/>
                    </a:ext>
                  </a:extLst>
                </a:gridCol>
                <a:gridCol w="1979402">
                  <a:extLst>
                    <a:ext uri="{9D8B030D-6E8A-4147-A177-3AD203B41FA5}">
                      <a16:colId xmlns:a16="http://schemas.microsoft.com/office/drawing/2014/main" val="376253062"/>
                    </a:ext>
                  </a:extLst>
                </a:gridCol>
                <a:gridCol w="1979402">
                  <a:extLst>
                    <a:ext uri="{9D8B030D-6E8A-4147-A177-3AD203B41FA5}">
                      <a16:colId xmlns:a16="http://schemas.microsoft.com/office/drawing/2014/main" val="2950481752"/>
                    </a:ext>
                  </a:extLst>
                </a:gridCol>
                <a:gridCol w="1979402">
                  <a:extLst>
                    <a:ext uri="{9D8B030D-6E8A-4147-A177-3AD203B41FA5}">
                      <a16:colId xmlns:a16="http://schemas.microsoft.com/office/drawing/2014/main" val="1971273592"/>
                    </a:ext>
                  </a:extLst>
                </a:gridCol>
                <a:gridCol w="1979402">
                  <a:extLst>
                    <a:ext uri="{9D8B030D-6E8A-4147-A177-3AD203B41FA5}">
                      <a16:colId xmlns:a16="http://schemas.microsoft.com/office/drawing/2014/main" val="796352530"/>
                    </a:ext>
                  </a:extLst>
                </a:gridCol>
              </a:tblGrid>
              <a:tr h="991258">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1714938">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242113"/>
                  </a:ext>
                </a:extLst>
              </a:tr>
              <a:tr h="1899018">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3365078"/>
                  </a:ext>
                </a:extLst>
              </a:tr>
            </a:tbl>
          </a:graphicData>
        </a:graphic>
      </p:graphicFrame>
      <p:sp>
        <p:nvSpPr>
          <p:cNvPr id="4" name="Google Shape;104;p20">
            <a:extLst>
              <a:ext uri="{FF2B5EF4-FFF2-40B4-BE49-F238E27FC236}">
                <a16:creationId xmlns:a16="http://schemas.microsoft.com/office/drawing/2014/main" id="{9799E3A6-38BF-48E5-9F3D-51933ADDB87C}"/>
              </a:ext>
            </a:extLst>
          </p:cNvPr>
          <p:cNvSpPr/>
          <p:nvPr/>
        </p:nvSpPr>
        <p:spPr>
          <a:xfrm>
            <a:off x="2938895" y="2605981"/>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Articulated </a:t>
            </a:r>
            <a:br>
              <a:rPr lang="en" sz="2000" b="1" dirty="0">
                <a:latin typeface="Arial" panose="020B0604020202020204" pitchFamily="34" charset="0"/>
                <a:cs typeface="Arial" panose="020B0604020202020204" pitchFamily="34" charset="0"/>
              </a:rPr>
            </a:br>
            <a:r>
              <a:rPr lang="en" sz="2000" b="1" dirty="0">
                <a:latin typeface="Arial" panose="020B0604020202020204" pitchFamily="34" charset="0"/>
                <a:cs typeface="Arial" panose="020B0604020202020204" pitchFamily="34" charset="0"/>
              </a:rPr>
              <a:t>arm</a:t>
            </a:r>
            <a:endParaRPr sz="2000" b="1" dirty="0">
              <a:latin typeface="Arial" panose="020B0604020202020204" pitchFamily="34" charset="0"/>
              <a:cs typeface="Arial" panose="020B0604020202020204" pitchFamily="34" charset="0"/>
            </a:endParaRPr>
          </a:p>
        </p:txBody>
      </p:sp>
      <p:sp>
        <p:nvSpPr>
          <p:cNvPr id="5" name="Google Shape;105;p20">
            <a:extLst>
              <a:ext uri="{FF2B5EF4-FFF2-40B4-BE49-F238E27FC236}">
                <a16:creationId xmlns:a16="http://schemas.microsoft.com/office/drawing/2014/main" id="{8D1263FE-1C71-A2A7-4D8C-CE4702C00684}"/>
              </a:ext>
            </a:extLst>
          </p:cNvPr>
          <p:cNvSpPr/>
          <p:nvPr/>
        </p:nvSpPr>
        <p:spPr>
          <a:xfrm>
            <a:off x="5184828"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6" name="Google Shape;106;p20">
            <a:extLst>
              <a:ext uri="{FF2B5EF4-FFF2-40B4-BE49-F238E27FC236}">
                <a16:creationId xmlns:a16="http://schemas.microsoft.com/office/drawing/2014/main" id="{C413EC94-4F2A-3516-A40A-396518A7A8EA}"/>
              </a:ext>
            </a:extLst>
          </p:cNvPr>
          <p:cNvSpPr/>
          <p:nvPr/>
        </p:nvSpPr>
        <p:spPr>
          <a:xfrm>
            <a:off x="7392489"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7" name="Google Shape;107;p20">
            <a:extLst>
              <a:ext uri="{FF2B5EF4-FFF2-40B4-BE49-F238E27FC236}">
                <a16:creationId xmlns:a16="http://schemas.microsoft.com/office/drawing/2014/main" id="{59BA6E19-5D90-78B5-44DD-914FA86F00EB}"/>
              </a:ext>
            </a:extLst>
          </p:cNvPr>
          <p:cNvSpPr/>
          <p:nvPr/>
        </p:nvSpPr>
        <p:spPr>
          <a:xfrm>
            <a:off x="9418004" y="252532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8" name="Google Shape;108;p20">
            <a:extLst>
              <a:ext uri="{FF2B5EF4-FFF2-40B4-BE49-F238E27FC236}">
                <a16:creationId xmlns:a16="http://schemas.microsoft.com/office/drawing/2014/main" id="{DA941E1F-12E9-77E0-3B26-0E06F83BC83A}"/>
              </a:ext>
            </a:extLst>
          </p:cNvPr>
          <p:cNvSpPr/>
          <p:nvPr/>
        </p:nvSpPr>
        <p:spPr>
          <a:xfrm>
            <a:off x="11278349" y="2525327"/>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9" name="Google Shape;109;p20">
            <a:extLst>
              <a:ext uri="{FF2B5EF4-FFF2-40B4-BE49-F238E27FC236}">
                <a16:creationId xmlns:a16="http://schemas.microsoft.com/office/drawing/2014/main" id="{E0D60E83-42B5-E937-D075-E34962D7959C}"/>
              </a:ext>
            </a:extLst>
          </p:cNvPr>
          <p:cNvSpPr/>
          <p:nvPr/>
        </p:nvSpPr>
        <p:spPr>
          <a:xfrm>
            <a:off x="13303864" y="252532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38473E8-520E-D525-697C-D8484AA9A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9614" y="5933910"/>
            <a:ext cx="1027418" cy="997200"/>
          </a:xfrm>
          <a:prstGeom prst="rect">
            <a:avLst/>
          </a:prstGeom>
        </p:spPr>
      </p:pic>
      <p:pic>
        <p:nvPicPr>
          <p:cNvPr id="11" name="Picture 10">
            <a:extLst>
              <a:ext uri="{FF2B5EF4-FFF2-40B4-BE49-F238E27FC236}">
                <a16:creationId xmlns:a16="http://schemas.microsoft.com/office/drawing/2014/main" id="{2EDCDDE1-D636-BF25-C5DD-D306B86D1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268" y="4109153"/>
            <a:ext cx="1030399" cy="1000093"/>
          </a:xfrm>
          <a:prstGeom prst="rect">
            <a:avLst/>
          </a:prstGeom>
        </p:spPr>
      </p:pic>
      <p:sp>
        <p:nvSpPr>
          <p:cNvPr id="12" name="Google Shape;104;p20">
            <a:extLst>
              <a:ext uri="{FF2B5EF4-FFF2-40B4-BE49-F238E27FC236}">
                <a16:creationId xmlns:a16="http://schemas.microsoft.com/office/drawing/2014/main" id="{422CE492-CB8C-7FC4-65F6-08B13F639444}"/>
              </a:ext>
            </a:extLst>
          </p:cNvPr>
          <p:cNvSpPr/>
          <p:nvPr/>
        </p:nvSpPr>
        <p:spPr>
          <a:xfrm>
            <a:off x="823849" y="4061174"/>
            <a:ext cx="2208351" cy="1133374"/>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4400" b="1" dirty="0">
                <a:latin typeface="Arial" panose="020B0604020202020204" pitchFamily="34" charset="0"/>
                <a:cs typeface="Arial" panose="020B0604020202020204" pitchFamily="34" charset="0"/>
              </a:rPr>
              <a:t>+</a:t>
            </a:r>
            <a:endParaRPr sz="4400" b="1" dirty="0">
              <a:latin typeface="Arial" panose="020B0604020202020204" pitchFamily="34" charset="0"/>
              <a:cs typeface="Arial" panose="020B0604020202020204" pitchFamily="34" charset="0"/>
            </a:endParaRPr>
          </a:p>
        </p:txBody>
      </p:sp>
      <p:sp>
        <p:nvSpPr>
          <p:cNvPr id="13" name="Google Shape;104;p20">
            <a:extLst>
              <a:ext uri="{FF2B5EF4-FFF2-40B4-BE49-F238E27FC236}">
                <a16:creationId xmlns:a16="http://schemas.microsoft.com/office/drawing/2014/main" id="{6DA5A99D-9E19-FEEF-2CA2-49CFDEE47D6F}"/>
              </a:ext>
            </a:extLst>
          </p:cNvPr>
          <p:cNvSpPr/>
          <p:nvPr/>
        </p:nvSpPr>
        <p:spPr>
          <a:xfrm>
            <a:off x="688935" y="573099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4800" b="1" dirty="0">
                <a:latin typeface="Arial" panose="020B0604020202020204" pitchFamily="34" charset="0"/>
                <a:cs typeface="Arial" panose="020B0604020202020204" pitchFamily="34" charset="0"/>
              </a:rPr>
              <a:t>-</a:t>
            </a:r>
            <a:endParaRPr sz="4800" b="1"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E7C3BFAE-489D-1568-23B0-6443536A51C1}"/>
              </a:ext>
            </a:extLst>
          </p:cNvPr>
          <p:cNvSpPr>
            <a:spLocks noGrp="1"/>
          </p:cNvSpPr>
          <p:nvPr>
            <p:ph type="title"/>
          </p:nvPr>
        </p:nvSpPr>
        <p:spPr>
          <a:xfrm>
            <a:off x="411858" y="1445908"/>
            <a:ext cx="14022170" cy="728133"/>
          </a:xfrm>
        </p:spPr>
        <p:txBody>
          <a:bodyPr>
            <a:normAutofit/>
          </a:bodyPr>
          <a:lstStyle/>
          <a:p>
            <a:r>
              <a:rPr lang="en" dirty="0"/>
              <a:t>Answers</a:t>
            </a:r>
            <a:endParaRPr lang="en-US" dirty="0"/>
          </a:p>
        </p:txBody>
      </p:sp>
      <p:sp>
        <p:nvSpPr>
          <p:cNvPr id="21" name="TextBox 20">
            <a:extLst>
              <a:ext uri="{FF2B5EF4-FFF2-40B4-BE49-F238E27FC236}">
                <a16:creationId xmlns:a16="http://schemas.microsoft.com/office/drawing/2014/main" id="{4006BE7B-0A69-020B-440B-5A760D5DB681}"/>
              </a:ext>
            </a:extLst>
          </p:cNvPr>
          <p:cNvSpPr txBox="1"/>
          <p:nvPr/>
        </p:nvSpPr>
        <p:spPr>
          <a:xfrm>
            <a:off x="5323783" y="4018132"/>
            <a:ext cx="2144293" cy="2554545"/>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Scalability</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Large floor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area required</a:t>
            </a:r>
          </a:p>
        </p:txBody>
      </p:sp>
      <p:sp>
        <p:nvSpPr>
          <p:cNvPr id="22" name="TextBox 21">
            <a:extLst>
              <a:ext uri="{FF2B5EF4-FFF2-40B4-BE49-F238E27FC236}">
                <a16:creationId xmlns:a16="http://schemas.microsoft.com/office/drawing/2014/main" id="{A958FA2F-9740-098D-962C-F7AD231F4870}"/>
              </a:ext>
            </a:extLst>
          </p:cNvPr>
          <p:cNvSpPr txBox="1"/>
          <p:nvPr/>
        </p:nvSpPr>
        <p:spPr>
          <a:xfrm>
            <a:off x="7520052" y="3991559"/>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Relatively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simple</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Can’t reach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around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objects</a:t>
            </a:r>
          </a:p>
        </p:txBody>
      </p:sp>
      <p:sp>
        <p:nvSpPr>
          <p:cNvPr id="23" name="TextBox 22">
            <a:extLst>
              <a:ext uri="{FF2B5EF4-FFF2-40B4-BE49-F238E27FC236}">
                <a16:creationId xmlns:a16="http://schemas.microsoft.com/office/drawing/2014/main" id="{A7593146-0BC0-F599-CDB0-CC1BEA28F97D}"/>
              </a:ext>
            </a:extLst>
          </p:cNvPr>
          <p:cNvSpPr txBox="1"/>
          <p:nvPr/>
        </p:nvSpPr>
        <p:spPr>
          <a:xfrm>
            <a:off x="9529216" y="3992786"/>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Large work space</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Restricted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reach within workspace</a:t>
            </a:r>
          </a:p>
        </p:txBody>
      </p:sp>
      <p:sp>
        <p:nvSpPr>
          <p:cNvPr id="24" name="TextBox 23">
            <a:extLst>
              <a:ext uri="{FF2B5EF4-FFF2-40B4-BE49-F238E27FC236}">
                <a16:creationId xmlns:a16="http://schemas.microsoft.com/office/drawing/2014/main" id="{74927837-289C-3B4D-BC41-C7BF6B148336}"/>
              </a:ext>
            </a:extLst>
          </p:cNvPr>
          <p:cNvSpPr txBox="1"/>
          <p:nvPr/>
        </p:nvSpPr>
        <p:spPr>
          <a:xfrm>
            <a:off x="3075009" y="4018132"/>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Almost complete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freedom of movement</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Complex to program</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1324A6D-19A4-49CC-6F9C-7C66CA557ACF}"/>
              </a:ext>
            </a:extLst>
          </p:cNvPr>
          <p:cNvSpPr txBox="1"/>
          <p:nvPr/>
        </p:nvSpPr>
        <p:spPr>
          <a:xfrm>
            <a:off x="11443188" y="3998621"/>
            <a:ext cx="2144293" cy="2554545"/>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Fast</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Limited to two dimensions</a:t>
            </a:r>
          </a:p>
        </p:txBody>
      </p:sp>
      <p:sp>
        <p:nvSpPr>
          <p:cNvPr id="26" name="TextBox 25">
            <a:extLst>
              <a:ext uri="{FF2B5EF4-FFF2-40B4-BE49-F238E27FC236}">
                <a16:creationId xmlns:a16="http://schemas.microsoft.com/office/drawing/2014/main" id="{DABBFAA8-2ACE-EAB3-D2DD-F574B2EECB7A}"/>
              </a:ext>
            </a:extLst>
          </p:cNvPr>
          <p:cNvSpPr txBox="1"/>
          <p:nvPr/>
        </p:nvSpPr>
        <p:spPr>
          <a:xfrm>
            <a:off x="13471013" y="4018132"/>
            <a:ext cx="2144293" cy="2862322"/>
          </a:xfrm>
          <a:prstGeom prst="rect">
            <a:avLst/>
          </a:prstGeom>
          <a:noFill/>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Fast and accurate</a:t>
            </a: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Light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payloads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only</a:t>
            </a:r>
          </a:p>
        </p:txBody>
      </p:sp>
      <p:sp>
        <p:nvSpPr>
          <p:cNvPr id="2" name="Slide Number Placeholder 5">
            <a:extLst>
              <a:ext uri="{FF2B5EF4-FFF2-40B4-BE49-F238E27FC236}">
                <a16:creationId xmlns:a16="http://schemas.microsoft.com/office/drawing/2014/main" id="{A05D6780-D277-AF9C-9FD6-69B03B260DA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
        <p:nvSpPr>
          <p:cNvPr id="14" name="Footer Placeholder 3">
            <a:extLst>
              <a:ext uri="{FF2B5EF4-FFF2-40B4-BE49-F238E27FC236}">
                <a16:creationId xmlns:a16="http://schemas.microsoft.com/office/drawing/2014/main" id="{1061F860-2E3C-531D-E706-52BE07275C09}"/>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18" name="Content Placeholder 11">
            <a:extLst>
              <a:ext uri="{FF2B5EF4-FFF2-40B4-BE49-F238E27FC236}">
                <a16:creationId xmlns:a16="http://schemas.microsoft.com/office/drawing/2014/main" id="{979D91B8-C3FC-BA15-BAAC-DA7095D8F9B1}"/>
              </a:ext>
            </a:extLst>
          </p:cNvPr>
          <p:cNvSpPr txBox="1">
            <a:spLocks/>
          </p:cNvSpPr>
          <p:nvPr/>
        </p:nvSpPr>
        <p:spPr>
          <a:xfrm>
            <a:off x="1040753" y="2757456"/>
            <a:ext cx="14249672" cy="4605214"/>
          </a:xfrm>
          <a:prstGeom prst="rect">
            <a:avLst/>
          </a:prstGeom>
          <a:ln w="28575">
            <a:gradFill flip="none" rotWithShape="1">
              <a:gsLst>
                <a:gs pos="100000">
                  <a:srgbClr val="D91C5C"/>
                </a:gs>
                <a:gs pos="19000">
                  <a:srgbClr val="22166B"/>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3350" lvl="0">
              <a:lnSpc>
                <a:spcPct val="100000"/>
              </a:lnSpc>
              <a:spcBef>
                <a:spcPts val="0"/>
              </a:spcBef>
              <a:buSzPts val="1500"/>
            </a:pPr>
            <a:endParaRPr lang="en-GB" dirty="0"/>
          </a:p>
        </p:txBody>
      </p:sp>
    </p:spTree>
    <p:extLst>
      <p:ext uri="{BB962C8B-B14F-4D97-AF65-F5344CB8AC3E}">
        <p14:creationId xmlns:p14="http://schemas.microsoft.com/office/powerpoint/2010/main" val="332422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2">
            <a:extLst>
              <a:ext uri="{FF2B5EF4-FFF2-40B4-BE49-F238E27FC236}">
                <a16:creationId xmlns:a16="http://schemas.microsoft.com/office/drawing/2014/main" id="{20AA63E0-911C-C910-FC6E-5D41188E579B}"/>
              </a:ext>
            </a:extLst>
          </p:cNvPr>
          <p:cNvGraphicFramePr>
            <a:graphicFrameLocks/>
          </p:cNvGraphicFramePr>
          <p:nvPr>
            <p:extLst>
              <p:ext uri="{D42A27DB-BD31-4B8C-83A1-F6EECF244321}">
                <p14:modId xmlns:p14="http://schemas.microsoft.com/office/powerpoint/2010/main" val="938668930"/>
              </p:ext>
            </p:extLst>
          </p:nvPr>
        </p:nvGraphicFramePr>
        <p:xfrm>
          <a:off x="568269" y="2758612"/>
          <a:ext cx="15121050" cy="3175657"/>
        </p:xfrm>
        <a:graphic>
          <a:graphicData uri="http://schemas.openxmlformats.org/drawingml/2006/table">
            <a:tbl>
              <a:tblPr firstRow="1" bandRow="1">
                <a:tableStyleId>{2D5ABB26-0587-4C30-8999-92F81FD0307C}</a:tableStyleId>
              </a:tblPr>
              <a:tblGrid>
                <a:gridCol w="2520175">
                  <a:extLst>
                    <a:ext uri="{9D8B030D-6E8A-4147-A177-3AD203B41FA5}">
                      <a16:colId xmlns:a16="http://schemas.microsoft.com/office/drawing/2014/main" val="1523472692"/>
                    </a:ext>
                  </a:extLst>
                </a:gridCol>
                <a:gridCol w="2520175">
                  <a:extLst>
                    <a:ext uri="{9D8B030D-6E8A-4147-A177-3AD203B41FA5}">
                      <a16:colId xmlns:a16="http://schemas.microsoft.com/office/drawing/2014/main" val="3281694043"/>
                    </a:ext>
                  </a:extLst>
                </a:gridCol>
                <a:gridCol w="2520175">
                  <a:extLst>
                    <a:ext uri="{9D8B030D-6E8A-4147-A177-3AD203B41FA5}">
                      <a16:colId xmlns:a16="http://schemas.microsoft.com/office/drawing/2014/main" val="376253062"/>
                    </a:ext>
                  </a:extLst>
                </a:gridCol>
                <a:gridCol w="2520175">
                  <a:extLst>
                    <a:ext uri="{9D8B030D-6E8A-4147-A177-3AD203B41FA5}">
                      <a16:colId xmlns:a16="http://schemas.microsoft.com/office/drawing/2014/main" val="2950481752"/>
                    </a:ext>
                  </a:extLst>
                </a:gridCol>
                <a:gridCol w="2520175">
                  <a:extLst>
                    <a:ext uri="{9D8B030D-6E8A-4147-A177-3AD203B41FA5}">
                      <a16:colId xmlns:a16="http://schemas.microsoft.com/office/drawing/2014/main" val="1971273592"/>
                    </a:ext>
                  </a:extLst>
                </a:gridCol>
                <a:gridCol w="2520175">
                  <a:extLst>
                    <a:ext uri="{9D8B030D-6E8A-4147-A177-3AD203B41FA5}">
                      <a16:colId xmlns:a16="http://schemas.microsoft.com/office/drawing/2014/main" val="796352530"/>
                    </a:ext>
                  </a:extLst>
                </a:gridCol>
              </a:tblGrid>
              <a:tr h="1029617">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l" rtl="0">
                        <a:spcBef>
                          <a:spcPts val="0"/>
                        </a:spcBef>
                        <a:spcAft>
                          <a:spcPts val="0"/>
                        </a:spcAft>
                        <a:buNone/>
                      </a:pPr>
                      <a:endParaRPr lang="en-GB" sz="1800" b="1"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0339642"/>
                  </a:ext>
                </a:extLst>
              </a:tr>
              <a:tr h="2146040">
                <a:tc>
                  <a:txBody>
                    <a:bodyPr/>
                    <a:lstStyle/>
                    <a:p>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20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rtl="0">
                        <a:spcBef>
                          <a:spcPts val="0"/>
                        </a:spcBef>
                        <a:spcAft>
                          <a:spcPts val="0"/>
                        </a:spcAft>
                        <a:buNone/>
                      </a:pPr>
                      <a:endParaRPr lang="en-GB" sz="1800" dirty="0">
                        <a:solidFill>
                          <a:sysClr val="windowText" lastClr="000000"/>
                        </a:solidFill>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3365078"/>
                  </a:ext>
                </a:extLst>
              </a:tr>
            </a:tbl>
          </a:graphicData>
        </a:graphic>
      </p:graphicFrame>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 dirty="0"/>
              <a:t>Answers</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
        <p:nvSpPr>
          <p:cNvPr id="6" name="Google Shape;163;p23">
            <a:extLst>
              <a:ext uri="{FF2B5EF4-FFF2-40B4-BE49-F238E27FC236}">
                <a16:creationId xmlns:a16="http://schemas.microsoft.com/office/drawing/2014/main" id="{3E0A41ED-7441-7D2F-B275-609CE504B520}"/>
              </a:ext>
            </a:extLst>
          </p:cNvPr>
          <p:cNvSpPr txBox="1"/>
          <p:nvPr/>
        </p:nvSpPr>
        <p:spPr>
          <a:xfrm>
            <a:off x="747200" y="3981320"/>
            <a:ext cx="1374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Assembly</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Welding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Coating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Picking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Packing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2000" dirty="0">
              <a:latin typeface="Arial" panose="020B0604020202020204" pitchFamily="34" charset="0"/>
              <a:cs typeface="Arial" panose="020B0604020202020204" pitchFamily="34" charset="0"/>
            </a:endParaRPr>
          </a:p>
        </p:txBody>
      </p:sp>
      <p:sp>
        <p:nvSpPr>
          <p:cNvPr id="8" name="Google Shape;164;p23">
            <a:extLst>
              <a:ext uri="{FF2B5EF4-FFF2-40B4-BE49-F238E27FC236}">
                <a16:creationId xmlns:a16="http://schemas.microsoft.com/office/drawing/2014/main" id="{07F657D9-500A-C050-DA82-9CE815F4E4AD}"/>
              </a:ext>
            </a:extLst>
          </p:cNvPr>
          <p:cNvSpPr txBox="1"/>
          <p:nvPr/>
        </p:nvSpPr>
        <p:spPr>
          <a:xfrm>
            <a:off x="3243159" y="4013697"/>
            <a:ext cx="2188601"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CNC</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Milling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Material handling</a:t>
            </a:r>
            <a:endParaRPr sz="2000" dirty="0">
              <a:latin typeface="Arial" panose="020B0604020202020204" pitchFamily="34" charset="0"/>
              <a:cs typeface="Arial" panose="020B0604020202020204" pitchFamily="34" charset="0"/>
            </a:endParaRPr>
          </a:p>
        </p:txBody>
      </p:sp>
      <p:sp>
        <p:nvSpPr>
          <p:cNvPr id="9" name="Google Shape;165;p23">
            <a:extLst>
              <a:ext uri="{FF2B5EF4-FFF2-40B4-BE49-F238E27FC236}">
                <a16:creationId xmlns:a16="http://schemas.microsoft.com/office/drawing/2014/main" id="{124E232A-0577-1EB8-B31B-9C33BFC2ADFD}"/>
              </a:ext>
            </a:extLst>
          </p:cNvPr>
          <p:cNvSpPr txBox="1"/>
          <p:nvPr/>
        </p:nvSpPr>
        <p:spPr>
          <a:xfrm>
            <a:off x="10804956" y="4013697"/>
            <a:ext cx="1728746"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Assembly</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err="1">
                <a:latin typeface="Arial" panose="020B0604020202020204" pitchFamily="34" charset="0"/>
                <a:cs typeface="Arial" panose="020B0604020202020204" pitchFamily="34" charset="0"/>
              </a:rPr>
              <a:t>Palletising</a:t>
            </a:r>
            <a:endParaRPr sz="2000" dirty="0">
              <a:latin typeface="Arial" panose="020B0604020202020204" pitchFamily="34" charset="0"/>
              <a:cs typeface="Arial" panose="020B0604020202020204" pitchFamily="34" charset="0"/>
            </a:endParaRPr>
          </a:p>
        </p:txBody>
      </p:sp>
      <p:sp>
        <p:nvSpPr>
          <p:cNvPr id="18" name="Google Shape;166;p23">
            <a:extLst>
              <a:ext uri="{FF2B5EF4-FFF2-40B4-BE49-F238E27FC236}">
                <a16:creationId xmlns:a16="http://schemas.microsoft.com/office/drawing/2014/main" id="{020AAB41-572B-38A9-B3CE-F072B4407F1D}"/>
              </a:ext>
            </a:extLst>
          </p:cNvPr>
          <p:cNvSpPr txBox="1"/>
          <p:nvPr/>
        </p:nvSpPr>
        <p:spPr>
          <a:xfrm>
            <a:off x="5764943" y="3981320"/>
            <a:ext cx="2636855"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Assembly</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Coating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Machine tending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Material handling</a:t>
            </a:r>
            <a:endParaRPr sz="2000" dirty="0">
              <a:latin typeface="Arial" panose="020B0604020202020204" pitchFamily="34" charset="0"/>
              <a:cs typeface="Arial" panose="020B0604020202020204" pitchFamily="34" charset="0"/>
            </a:endParaRPr>
          </a:p>
        </p:txBody>
      </p:sp>
      <p:sp>
        <p:nvSpPr>
          <p:cNvPr id="19" name="Google Shape;167;p23">
            <a:extLst>
              <a:ext uri="{FF2B5EF4-FFF2-40B4-BE49-F238E27FC236}">
                <a16:creationId xmlns:a16="http://schemas.microsoft.com/office/drawing/2014/main" id="{DFAEFF83-2D06-F73A-C238-D420B508448E}"/>
              </a:ext>
            </a:extLst>
          </p:cNvPr>
          <p:cNvSpPr txBox="1"/>
          <p:nvPr/>
        </p:nvSpPr>
        <p:spPr>
          <a:xfrm>
            <a:off x="13287318" y="3994071"/>
            <a:ext cx="189374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Pick and place</a:t>
            </a:r>
            <a:endParaRPr sz="2000" dirty="0">
              <a:latin typeface="Arial" panose="020B0604020202020204" pitchFamily="34" charset="0"/>
              <a:cs typeface="Arial" panose="020B0604020202020204" pitchFamily="34" charset="0"/>
            </a:endParaRPr>
          </a:p>
        </p:txBody>
      </p:sp>
      <p:sp>
        <p:nvSpPr>
          <p:cNvPr id="21" name="Google Shape;168;p23">
            <a:extLst>
              <a:ext uri="{FF2B5EF4-FFF2-40B4-BE49-F238E27FC236}">
                <a16:creationId xmlns:a16="http://schemas.microsoft.com/office/drawing/2014/main" id="{4F4687D9-EC50-E7AE-2B49-8DB9A04F7E5E}"/>
              </a:ext>
            </a:extLst>
          </p:cNvPr>
          <p:cNvSpPr txBox="1"/>
          <p:nvPr/>
        </p:nvSpPr>
        <p:spPr>
          <a:xfrm>
            <a:off x="8265228" y="4013880"/>
            <a:ext cx="2521067" cy="1723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Die casting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Injection </a:t>
            </a:r>
            <a:r>
              <a:rPr lang="en" sz="2000" dirty="0" err="1">
                <a:latin typeface="Arial" panose="020B0604020202020204" pitchFamily="34" charset="0"/>
                <a:cs typeface="Arial" panose="020B0604020202020204" pitchFamily="34" charset="0"/>
              </a:rPr>
              <a:t>moulding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Welding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2000" dirty="0">
                <a:latin typeface="Arial" panose="020B0604020202020204" pitchFamily="34" charset="0"/>
                <a:cs typeface="Arial" panose="020B0604020202020204" pitchFamily="34" charset="0"/>
              </a:rPr>
              <a:t>Material handling</a:t>
            </a:r>
            <a:endParaRPr sz="2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2000" dirty="0">
              <a:latin typeface="Arial" panose="020B0604020202020204" pitchFamily="34" charset="0"/>
              <a:cs typeface="Arial" panose="020B0604020202020204" pitchFamily="34" charset="0"/>
            </a:endParaRPr>
          </a:p>
        </p:txBody>
      </p:sp>
      <p:sp>
        <p:nvSpPr>
          <p:cNvPr id="22" name="Content Placeholder 11">
            <a:extLst>
              <a:ext uri="{FF2B5EF4-FFF2-40B4-BE49-F238E27FC236}">
                <a16:creationId xmlns:a16="http://schemas.microsoft.com/office/drawing/2014/main" id="{BE01EED2-99C1-503F-079A-43BE814999B0}"/>
              </a:ext>
            </a:extLst>
          </p:cNvPr>
          <p:cNvSpPr txBox="1">
            <a:spLocks/>
          </p:cNvSpPr>
          <p:nvPr/>
        </p:nvSpPr>
        <p:spPr>
          <a:xfrm>
            <a:off x="3353682" y="7015789"/>
            <a:ext cx="9291132" cy="1293867"/>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lnSpc>
                <a:spcPct val="100000"/>
              </a:lnSpc>
              <a:spcBef>
                <a:spcPts val="0"/>
              </a:spcBef>
              <a:spcAft>
                <a:spcPts val="0"/>
              </a:spcAft>
              <a:buSzPts val="1400"/>
            </a:pPr>
            <a:r>
              <a:rPr lang="en-GB" dirty="0"/>
              <a:t>What information might an engineer want to know when selecting </a:t>
            </a:r>
            <a:br>
              <a:rPr lang="en-GB" dirty="0"/>
            </a:br>
            <a:r>
              <a:rPr lang="en-GB" dirty="0"/>
              <a:t>and placing robots in a work cell?</a:t>
            </a:r>
          </a:p>
        </p:txBody>
      </p:sp>
      <p:sp>
        <p:nvSpPr>
          <p:cNvPr id="24" name="Footer Placeholder 3">
            <a:extLst>
              <a:ext uri="{FF2B5EF4-FFF2-40B4-BE49-F238E27FC236}">
                <a16:creationId xmlns:a16="http://schemas.microsoft.com/office/drawing/2014/main" id="{8DC01F70-F529-4955-047C-01A800D6CA5E}"/>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sp>
        <p:nvSpPr>
          <p:cNvPr id="3" name="Google Shape;104;p20">
            <a:extLst>
              <a:ext uri="{FF2B5EF4-FFF2-40B4-BE49-F238E27FC236}">
                <a16:creationId xmlns:a16="http://schemas.microsoft.com/office/drawing/2014/main" id="{52757ED8-D540-6B33-3EE6-07C5F2BDD1B4}"/>
              </a:ext>
            </a:extLst>
          </p:cNvPr>
          <p:cNvSpPr/>
          <p:nvPr/>
        </p:nvSpPr>
        <p:spPr>
          <a:xfrm>
            <a:off x="705514" y="2605981"/>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Articulated </a:t>
            </a:r>
            <a:br>
              <a:rPr lang="en" sz="2000" b="1" dirty="0">
                <a:latin typeface="Arial" panose="020B0604020202020204" pitchFamily="34" charset="0"/>
                <a:cs typeface="Arial" panose="020B0604020202020204" pitchFamily="34" charset="0"/>
              </a:rPr>
            </a:br>
            <a:r>
              <a:rPr lang="en" sz="2000" b="1" dirty="0">
                <a:latin typeface="Arial" panose="020B0604020202020204" pitchFamily="34" charset="0"/>
                <a:cs typeface="Arial" panose="020B0604020202020204" pitchFamily="34" charset="0"/>
              </a:rPr>
              <a:t>arm</a:t>
            </a:r>
            <a:endParaRPr sz="2000" b="1" dirty="0">
              <a:latin typeface="Arial" panose="020B0604020202020204" pitchFamily="34" charset="0"/>
              <a:cs typeface="Arial" panose="020B0604020202020204" pitchFamily="34" charset="0"/>
            </a:endParaRPr>
          </a:p>
        </p:txBody>
      </p:sp>
      <p:sp>
        <p:nvSpPr>
          <p:cNvPr id="7" name="Google Shape;105;p20">
            <a:extLst>
              <a:ext uri="{FF2B5EF4-FFF2-40B4-BE49-F238E27FC236}">
                <a16:creationId xmlns:a16="http://schemas.microsoft.com/office/drawing/2014/main" id="{5E10B613-F597-86C6-5F9E-F4383C6D97AB}"/>
              </a:ext>
            </a:extLst>
          </p:cNvPr>
          <p:cNvSpPr/>
          <p:nvPr/>
        </p:nvSpPr>
        <p:spPr>
          <a:xfrm>
            <a:off x="3173701"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20" name="Google Shape;106;p20">
            <a:extLst>
              <a:ext uri="{FF2B5EF4-FFF2-40B4-BE49-F238E27FC236}">
                <a16:creationId xmlns:a16="http://schemas.microsoft.com/office/drawing/2014/main" id="{A8891108-29C9-EE78-9446-C2F15F6A6B58}"/>
              </a:ext>
            </a:extLst>
          </p:cNvPr>
          <p:cNvSpPr/>
          <p:nvPr/>
        </p:nvSpPr>
        <p:spPr>
          <a:xfrm>
            <a:off x="5677338" y="2593223"/>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25" name="Google Shape;107;p20">
            <a:extLst>
              <a:ext uri="{FF2B5EF4-FFF2-40B4-BE49-F238E27FC236}">
                <a16:creationId xmlns:a16="http://schemas.microsoft.com/office/drawing/2014/main" id="{E7F19B0A-285A-06C3-8E4A-19139D51F29E}"/>
              </a:ext>
            </a:extLst>
          </p:cNvPr>
          <p:cNvSpPr/>
          <p:nvPr/>
        </p:nvSpPr>
        <p:spPr>
          <a:xfrm>
            <a:off x="8183055" y="252532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26" name="Google Shape;108;p20">
            <a:extLst>
              <a:ext uri="{FF2B5EF4-FFF2-40B4-BE49-F238E27FC236}">
                <a16:creationId xmlns:a16="http://schemas.microsoft.com/office/drawing/2014/main" id="{40375654-ADAB-6727-151B-7C0CAC112B0E}"/>
              </a:ext>
            </a:extLst>
          </p:cNvPr>
          <p:cNvSpPr/>
          <p:nvPr/>
        </p:nvSpPr>
        <p:spPr>
          <a:xfrm>
            <a:off x="10671523" y="2525327"/>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27" name="Google Shape;109;p20">
            <a:extLst>
              <a:ext uri="{FF2B5EF4-FFF2-40B4-BE49-F238E27FC236}">
                <a16:creationId xmlns:a16="http://schemas.microsoft.com/office/drawing/2014/main" id="{FE247A5F-FD4B-3856-8718-DFCAB453E492}"/>
              </a:ext>
            </a:extLst>
          </p:cNvPr>
          <p:cNvSpPr/>
          <p:nvPr/>
        </p:nvSpPr>
        <p:spPr>
          <a:xfrm>
            <a:off x="13199082" y="252532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sp>
        <p:nvSpPr>
          <p:cNvPr id="28" name="Content Placeholder 11">
            <a:extLst>
              <a:ext uri="{FF2B5EF4-FFF2-40B4-BE49-F238E27FC236}">
                <a16:creationId xmlns:a16="http://schemas.microsoft.com/office/drawing/2014/main" id="{52B04C0F-06EF-9EF6-D5BB-07D266C86C8F}"/>
              </a:ext>
            </a:extLst>
          </p:cNvPr>
          <p:cNvSpPr txBox="1">
            <a:spLocks/>
          </p:cNvSpPr>
          <p:nvPr/>
        </p:nvSpPr>
        <p:spPr>
          <a:xfrm>
            <a:off x="568269" y="2772696"/>
            <a:ext cx="15121050" cy="3161573"/>
          </a:xfrm>
          <a:prstGeom prst="rect">
            <a:avLst/>
          </a:prstGeom>
          <a:ln w="28575">
            <a:gradFill flip="none" rotWithShape="1">
              <a:gsLst>
                <a:gs pos="100000">
                  <a:srgbClr val="D91C5C"/>
                </a:gs>
                <a:gs pos="19000">
                  <a:srgbClr val="22166B"/>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3350" lvl="0">
              <a:lnSpc>
                <a:spcPct val="100000"/>
              </a:lnSpc>
              <a:spcBef>
                <a:spcPts val="0"/>
              </a:spcBef>
              <a:buSzPts val="1500"/>
            </a:pPr>
            <a:endParaRPr lang="en-GB" dirty="0"/>
          </a:p>
        </p:txBody>
      </p:sp>
      <p:pic>
        <p:nvPicPr>
          <p:cNvPr id="10" name="Picture 9">
            <a:extLst>
              <a:ext uri="{FF2B5EF4-FFF2-40B4-BE49-F238E27FC236}">
                <a16:creationId xmlns:a16="http://schemas.microsoft.com/office/drawing/2014/main" id="{1DC12390-5156-74B8-11F0-D2263E1E8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7679" y="6397589"/>
            <a:ext cx="1003300" cy="977900"/>
          </a:xfrm>
          <a:prstGeom prst="rect">
            <a:avLst/>
          </a:prstGeom>
        </p:spPr>
      </p:pic>
    </p:spTree>
    <p:extLst>
      <p:ext uri="{BB962C8B-B14F-4D97-AF65-F5344CB8AC3E}">
        <p14:creationId xmlns:p14="http://schemas.microsoft.com/office/powerpoint/2010/main" val="298112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dirty="0"/>
              <a:t>Work envelopes</a:t>
            </a:r>
            <a:endParaRPr lang="en-US" dirty="0"/>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3" y="2291753"/>
            <a:ext cx="11314771" cy="233554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r>
              <a:rPr lang="en-GB" sz="2000" dirty="0">
                <a:solidFill>
                  <a:schemeClr val="dk1"/>
                </a:solidFill>
              </a:rPr>
              <a:t>Engineers need to understand the volume and shape of the space each type of robot (and specific models) can reach, and any limitations on this. The work envelope is the volume of space that the end of the robot arm can reach. Each type of robot has a distinctive work envelope.</a:t>
            </a:r>
          </a:p>
        </p:txBody>
      </p:sp>
      <p:sp>
        <p:nvSpPr>
          <p:cNvPr id="4" name="Content Placeholder 11">
            <a:extLst>
              <a:ext uri="{FF2B5EF4-FFF2-40B4-BE49-F238E27FC236}">
                <a16:creationId xmlns:a16="http://schemas.microsoft.com/office/drawing/2014/main" id="{C2FC8E7D-AE87-B008-31D9-72F8C3D91176}"/>
              </a:ext>
            </a:extLst>
          </p:cNvPr>
          <p:cNvSpPr txBox="1">
            <a:spLocks/>
          </p:cNvSpPr>
          <p:nvPr/>
        </p:nvSpPr>
        <p:spPr>
          <a:xfrm>
            <a:off x="2042549" y="6872972"/>
            <a:ext cx="10387092" cy="1985217"/>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69900" lvl="0" indent="-342900" algn="l" rtl="0">
              <a:lnSpc>
                <a:spcPct val="100000"/>
              </a:lnSpc>
              <a:spcBef>
                <a:spcPts val="0"/>
              </a:spcBef>
              <a:spcAft>
                <a:spcPts val="0"/>
              </a:spcAft>
              <a:buSzPct val="70000"/>
              <a:buFont typeface="Arial" panose="020B0604020202020204" pitchFamily="34" charset="0"/>
              <a:buChar char="•"/>
            </a:pPr>
            <a:r>
              <a:rPr lang="en-GB" dirty="0"/>
              <a:t>Sketch the work envelope for each type of robot.</a:t>
            </a:r>
          </a:p>
          <a:p>
            <a:pPr marL="469900" lvl="0" indent="-342900" algn="l" rtl="0">
              <a:lnSpc>
                <a:spcPct val="100000"/>
              </a:lnSpc>
              <a:spcBef>
                <a:spcPts val="0"/>
              </a:spcBef>
              <a:spcAft>
                <a:spcPts val="0"/>
              </a:spcAft>
              <a:buSzPct val="70000"/>
              <a:buFont typeface="Arial" panose="020B0604020202020204" pitchFamily="34" charset="0"/>
              <a:buChar char="•"/>
            </a:pPr>
            <a:r>
              <a:rPr lang="en-GB" dirty="0"/>
              <a:t>Give reasons why a robot arm may not be able to complete all tasks in all parts of its work envelope.</a:t>
            </a:r>
          </a:p>
          <a:p>
            <a:pPr marL="469900" lvl="0" indent="-342900" algn="l" rtl="0">
              <a:lnSpc>
                <a:spcPct val="100000"/>
              </a:lnSpc>
              <a:spcBef>
                <a:spcPts val="0"/>
              </a:spcBef>
              <a:spcAft>
                <a:spcPts val="0"/>
              </a:spcAft>
              <a:buSzPct val="70000"/>
              <a:buFont typeface="Arial" panose="020B0604020202020204" pitchFamily="34" charset="0"/>
              <a:buChar char="•"/>
            </a:pPr>
            <a:r>
              <a:rPr lang="en-GB" dirty="0"/>
              <a:t>Suggest why the effective work envelope for a robot with a tool may differ slightly.</a:t>
            </a:r>
          </a:p>
        </p:txBody>
      </p:sp>
      <p:sp>
        <p:nvSpPr>
          <p:cNvPr id="13" name="Google Shape;104;p20">
            <a:extLst>
              <a:ext uri="{FF2B5EF4-FFF2-40B4-BE49-F238E27FC236}">
                <a16:creationId xmlns:a16="http://schemas.microsoft.com/office/drawing/2014/main" id="{28368DE5-F057-876C-3C63-B6443BCCAA9A}"/>
              </a:ext>
            </a:extLst>
          </p:cNvPr>
          <p:cNvSpPr/>
          <p:nvPr/>
        </p:nvSpPr>
        <p:spPr>
          <a:xfrm>
            <a:off x="249212" y="347654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Articulated arm</a:t>
            </a:r>
            <a:endParaRPr sz="2000" b="1" dirty="0">
              <a:latin typeface="Arial" panose="020B0604020202020204" pitchFamily="34" charset="0"/>
              <a:cs typeface="Arial" panose="020B0604020202020204" pitchFamily="34" charset="0"/>
            </a:endParaRPr>
          </a:p>
        </p:txBody>
      </p:sp>
      <p:sp>
        <p:nvSpPr>
          <p:cNvPr id="15" name="Google Shape;105;p20">
            <a:extLst>
              <a:ext uri="{FF2B5EF4-FFF2-40B4-BE49-F238E27FC236}">
                <a16:creationId xmlns:a16="http://schemas.microsoft.com/office/drawing/2014/main" id="{936E3DFF-29A8-ED1F-CBD2-0DAD53136925}"/>
              </a:ext>
            </a:extLst>
          </p:cNvPr>
          <p:cNvSpPr/>
          <p:nvPr/>
        </p:nvSpPr>
        <p:spPr>
          <a:xfrm>
            <a:off x="2884212" y="3459526"/>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16" name="Google Shape;106;p20">
            <a:extLst>
              <a:ext uri="{FF2B5EF4-FFF2-40B4-BE49-F238E27FC236}">
                <a16:creationId xmlns:a16="http://schemas.microsoft.com/office/drawing/2014/main" id="{74A020F1-DA04-49C4-FEA9-B61A805853AD}"/>
              </a:ext>
            </a:extLst>
          </p:cNvPr>
          <p:cNvSpPr/>
          <p:nvPr/>
        </p:nvSpPr>
        <p:spPr>
          <a:xfrm>
            <a:off x="5582706" y="3476548"/>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23" name="Google Shape;107;p20">
            <a:extLst>
              <a:ext uri="{FF2B5EF4-FFF2-40B4-BE49-F238E27FC236}">
                <a16:creationId xmlns:a16="http://schemas.microsoft.com/office/drawing/2014/main" id="{F2178162-3282-2D41-8888-9AC7914EF055}"/>
              </a:ext>
            </a:extLst>
          </p:cNvPr>
          <p:cNvSpPr/>
          <p:nvPr/>
        </p:nvSpPr>
        <p:spPr>
          <a:xfrm>
            <a:off x="8162429" y="3478427"/>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24" name="Google Shape;108;p20">
            <a:extLst>
              <a:ext uri="{FF2B5EF4-FFF2-40B4-BE49-F238E27FC236}">
                <a16:creationId xmlns:a16="http://schemas.microsoft.com/office/drawing/2014/main" id="{A2095F04-83E3-C2D2-9694-6CB69E4A12A6}"/>
              </a:ext>
            </a:extLst>
          </p:cNvPr>
          <p:cNvSpPr/>
          <p:nvPr/>
        </p:nvSpPr>
        <p:spPr>
          <a:xfrm>
            <a:off x="10831670" y="346174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26" name="Google Shape;109;p20">
            <a:extLst>
              <a:ext uri="{FF2B5EF4-FFF2-40B4-BE49-F238E27FC236}">
                <a16:creationId xmlns:a16="http://schemas.microsoft.com/office/drawing/2014/main" id="{1B7D82B8-776E-CB48-4B69-BEC166ACC24F}"/>
              </a:ext>
            </a:extLst>
          </p:cNvPr>
          <p:cNvSpPr/>
          <p:nvPr/>
        </p:nvSpPr>
        <p:spPr>
          <a:xfrm>
            <a:off x="13255361" y="3461746"/>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8ED66A1D-A3E2-EAD9-2673-9B75A4E3C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328" y="4907025"/>
            <a:ext cx="779697" cy="1197392"/>
          </a:xfrm>
          <a:prstGeom prst="rect">
            <a:avLst/>
          </a:prstGeom>
        </p:spPr>
      </p:pic>
      <p:pic>
        <p:nvPicPr>
          <p:cNvPr id="30" name="Picture 29">
            <a:extLst>
              <a:ext uri="{FF2B5EF4-FFF2-40B4-BE49-F238E27FC236}">
                <a16:creationId xmlns:a16="http://schemas.microsoft.com/office/drawing/2014/main" id="{D200FFB2-2456-7F39-07B6-5878777179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4912" y="4830346"/>
            <a:ext cx="850951" cy="1221631"/>
          </a:xfrm>
          <a:prstGeom prst="rect">
            <a:avLst/>
          </a:prstGeom>
        </p:spPr>
      </p:pic>
      <p:pic>
        <p:nvPicPr>
          <p:cNvPr id="31" name="Picture 30">
            <a:extLst>
              <a:ext uri="{FF2B5EF4-FFF2-40B4-BE49-F238E27FC236}">
                <a16:creationId xmlns:a16="http://schemas.microsoft.com/office/drawing/2014/main" id="{BD6EF5BF-8D4C-3CDB-C07F-37A04E8455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67117" y="4948206"/>
            <a:ext cx="975829" cy="1084657"/>
          </a:xfrm>
          <a:prstGeom prst="rect">
            <a:avLst/>
          </a:prstGeom>
        </p:spPr>
      </p:pic>
      <p:pic>
        <p:nvPicPr>
          <p:cNvPr id="34" name="Picture 33">
            <a:extLst>
              <a:ext uri="{FF2B5EF4-FFF2-40B4-BE49-F238E27FC236}">
                <a16:creationId xmlns:a16="http://schemas.microsoft.com/office/drawing/2014/main" id="{86FA8ACA-FB38-4D59-676B-498351B87E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96630" y="274276"/>
            <a:ext cx="946752" cy="922784"/>
          </a:xfrm>
          <a:prstGeom prst="rect">
            <a:avLst/>
          </a:prstGeom>
        </p:spPr>
      </p:pic>
      <p:sp>
        <p:nvSpPr>
          <p:cNvPr id="35" name="Footer Placeholder 3">
            <a:extLst>
              <a:ext uri="{FF2B5EF4-FFF2-40B4-BE49-F238E27FC236}">
                <a16:creationId xmlns:a16="http://schemas.microsoft.com/office/drawing/2014/main" id="{EFD0B705-57E4-9630-1533-FA1258374A1C}"/>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9" name="Picture 8">
            <a:extLst>
              <a:ext uri="{FF2B5EF4-FFF2-40B4-BE49-F238E27FC236}">
                <a16:creationId xmlns:a16="http://schemas.microsoft.com/office/drawing/2014/main" id="{086FD3B9-AF21-C35B-A115-E15BFE9036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33227" y="4846539"/>
            <a:ext cx="1040038" cy="1221632"/>
          </a:xfrm>
          <a:prstGeom prst="rect">
            <a:avLst/>
          </a:prstGeom>
        </p:spPr>
      </p:pic>
      <p:pic>
        <p:nvPicPr>
          <p:cNvPr id="6" name="Picture 5">
            <a:extLst>
              <a:ext uri="{FF2B5EF4-FFF2-40B4-BE49-F238E27FC236}">
                <a16:creationId xmlns:a16="http://schemas.microsoft.com/office/drawing/2014/main" id="{D8C9A9E3-24B7-3C3B-F5DC-569CAE1BAC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22534" y="6255708"/>
            <a:ext cx="1003300" cy="977900"/>
          </a:xfrm>
          <a:prstGeom prst="rect">
            <a:avLst/>
          </a:prstGeom>
        </p:spPr>
      </p:pic>
      <p:pic>
        <p:nvPicPr>
          <p:cNvPr id="10" name="Picture 9">
            <a:extLst>
              <a:ext uri="{FF2B5EF4-FFF2-40B4-BE49-F238E27FC236}">
                <a16:creationId xmlns:a16="http://schemas.microsoft.com/office/drawing/2014/main" id="{1A183023-682B-D506-E070-DE67D66F0DA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5133" y="4882785"/>
            <a:ext cx="887539" cy="1221632"/>
          </a:xfrm>
          <a:prstGeom prst="rect">
            <a:avLst/>
          </a:prstGeom>
        </p:spPr>
      </p:pic>
      <p:pic>
        <p:nvPicPr>
          <p:cNvPr id="11" name="Picture 10">
            <a:extLst>
              <a:ext uri="{FF2B5EF4-FFF2-40B4-BE49-F238E27FC236}">
                <a16:creationId xmlns:a16="http://schemas.microsoft.com/office/drawing/2014/main" id="{2C49E12F-1FDA-4276-8F18-8A60052ADA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7478" y="4878357"/>
            <a:ext cx="695556" cy="1253450"/>
          </a:xfrm>
          <a:prstGeom prst="rect">
            <a:avLst/>
          </a:prstGeom>
        </p:spPr>
      </p:pic>
    </p:spTree>
    <p:extLst>
      <p:ext uri="{BB962C8B-B14F-4D97-AF65-F5344CB8AC3E}">
        <p14:creationId xmlns:p14="http://schemas.microsoft.com/office/powerpoint/2010/main" val="271267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 dirty="0"/>
              <a:t>Answers</a:t>
            </a:r>
            <a:endParaRPr lang="en-US" dirty="0"/>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dirty="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dirty="0">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sp>
        <p:nvSpPr>
          <p:cNvPr id="22" name="Content Placeholder 11">
            <a:extLst>
              <a:ext uri="{FF2B5EF4-FFF2-40B4-BE49-F238E27FC236}">
                <a16:creationId xmlns:a16="http://schemas.microsoft.com/office/drawing/2014/main" id="{BE01EED2-99C1-503F-079A-43BE814999B0}"/>
              </a:ext>
            </a:extLst>
          </p:cNvPr>
          <p:cNvSpPr txBox="1">
            <a:spLocks/>
          </p:cNvSpPr>
          <p:nvPr/>
        </p:nvSpPr>
        <p:spPr>
          <a:xfrm>
            <a:off x="3462697" y="7437397"/>
            <a:ext cx="8192859" cy="990601"/>
          </a:xfrm>
          <a:prstGeom prst="rect">
            <a:avLst/>
          </a:prstGeom>
          <a:ln w="28575">
            <a:gradFill flip="none" rotWithShape="1">
              <a:gsLst>
                <a:gs pos="21000">
                  <a:srgbClr val="21176B"/>
                </a:gs>
                <a:gs pos="99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dirty="0"/>
              <a:t>Sketch how a control system can enable precise control.</a:t>
            </a:r>
          </a:p>
        </p:txBody>
      </p:sp>
      <p:sp>
        <p:nvSpPr>
          <p:cNvPr id="7" name="Text Placeholder 18">
            <a:extLst>
              <a:ext uri="{FF2B5EF4-FFF2-40B4-BE49-F238E27FC236}">
                <a16:creationId xmlns:a16="http://schemas.microsoft.com/office/drawing/2014/main" id="{9E53ED58-247B-C974-6CB4-A1159A104589}"/>
              </a:ext>
            </a:extLst>
          </p:cNvPr>
          <p:cNvSpPr txBox="1">
            <a:spLocks/>
          </p:cNvSpPr>
          <p:nvPr/>
        </p:nvSpPr>
        <p:spPr>
          <a:xfrm>
            <a:off x="411064" y="2288631"/>
            <a:ext cx="10256936" cy="127286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dirty="0"/>
              <a:t>A robot may not be able to carry its maximum payload at full extension.</a:t>
            </a:r>
          </a:p>
          <a:p>
            <a:pPr marL="0" lvl="0" indent="0" algn="l" rtl="0">
              <a:spcBef>
                <a:spcPts val="0"/>
              </a:spcBef>
              <a:spcAft>
                <a:spcPts val="0"/>
              </a:spcAft>
              <a:buNone/>
            </a:pPr>
            <a:r>
              <a:rPr lang="en-GB" sz="2000" dirty="0"/>
              <a:t>A tool may extend the work envelope (including dead space) by the length of the tool.</a:t>
            </a:r>
          </a:p>
          <a:p>
            <a:pPr>
              <a:spcBef>
                <a:spcPts val="0"/>
              </a:spcBef>
            </a:pPr>
            <a:r>
              <a:rPr lang="en-GB" sz="2000" dirty="0"/>
              <a:t>A robot needs to accurately and precisely sense its position in its working envelope.</a:t>
            </a:r>
          </a:p>
          <a:p>
            <a:pPr marL="0" lvl="0" indent="0" algn="l" rtl="0">
              <a:spcBef>
                <a:spcPts val="0"/>
              </a:spcBef>
              <a:spcAft>
                <a:spcPts val="0"/>
              </a:spcAft>
              <a:buNone/>
            </a:pPr>
            <a:endParaRPr lang="en-GB" sz="2000" dirty="0"/>
          </a:p>
          <a:p>
            <a:pPr lvl="0">
              <a:spcBef>
                <a:spcPts val="0"/>
              </a:spcBef>
              <a:spcAft>
                <a:spcPts val="1200"/>
              </a:spcAft>
            </a:pPr>
            <a:endParaRPr lang="en-GB" sz="2000" dirty="0">
              <a:solidFill>
                <a:schemeClr val="dk1"/>
              </a:solidFill>
            </a:endParaRPr>
          </a:p>
        </p:txBody>
      </p:sp>
      <p:sp>
        <p:nvSpPr>
          <p:cNvPr id="20" name="Google Shape;104;p20">
            <a:extLst>
              <a:ext uri="{FF2B5EF4-FFF2-40B4-BE49-F238E27FC236}">
                <a16:creationId xmlns:a16="http://schemas.microsoft.com/office/drawing/2014/main" id="{2E79D3ED-982A-A39E-33D0-1E199D49B558}"/>
              </a:ext>
            </a:extLst>
          </p:cNvPr>
          <p:cNvSpPr/>
          <p:nvPr/>
        </p:nvSpPr>
        <p:spPr>
          <a:xfrm>
            <a:off x="211112" y="3209372"/>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Articulated arm</a:t>
            </a:r>
            <a:endParaRPr sz="2000" b="1" dirty="0">
              <a:latin typeface="Arial" panose="020B0604020202020204" pitchFamily="34" charset="0"/>
              <a:cs typeface="Arial" panose="020B0604020202020204" pitchFamily="34" charset="0"/>
            </a:endParaRPr>
          </a:p>
        </p:txBody>
      </p:sp>
      <p:sp>
        <p:nvSpPr>
          <p:cNvPr id="25" name="Google Shape;105;p20">
            <a:extLst>
              <a:ext uri="{FF2B5EF4-FFF2-40B4-BE49-F238E27FC236}">
                <a16:creationId xmlns:a16="http://schemas.microsoft.com/office/drawing/2014/main" id="{A0D1BC7D-AA23-28C5-1E3F-C9F1BF3C78A9}"/>
              </a:ext>
            </a:extLst>
          </p:cNvPr>
          <p:cNvSpPr/>
          <p:nvPr/>
        </p:nvSpPr>
        <p:spPr>
          <a:xfrm>
            <a:off x="2846112" y="3205047"/>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Cartesian/</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Gantry</a:t>
            </a:r>
            <a:endParaRPr sz="2000" b="1" dirty="0">
              <a:latin typeface="Arial" panose="020B0604020202020204" pitchFamily="34" charset="0"/>
              <a:cs typeface="Arial" panose="020B0604020202020204" pitchFamily="34" charset="0"/>
            </a:endParaRPr>
          </a:p>
        </p:txBody>
      </p:sp>
      <p:sp>
        <p:nvSpPr>
          <p:cNvPr id="26" name="Google Shape;106;p20">
            <a:extLst>
              <a:ext uri="{FF2B5EF4-FFF2-40B4-BE49-F238E27FC236}">
                <a16:creationId xmlns:a16="http://schemas.microsoft.com/office/drawing/2014/main" id="{0B7B7851-B916-A426-03B0-BBD2D085633A}"/>
              </a:ext>
            </a:extLst>
          </p:cNvPr>
          <p:cNvSpPr/>
          <p:nvPr/>
        </p:nvSpPr>
        <p:spPr>
          <a:xfrm>
            <a:off x="5432640" y="3209372"/>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Polar/</a:t>
            </a:r>
            <a:endParaRPr sz="2000" b="1" dirty="0">
              <a:latin typeface="Arial" panose="020B0604020202020204" pitchFamily="34" charset="0"/>
              <a:cs typeface="Arial" panose="020B0604020202020204" pitchFamily="34" charset="0"/>
            </a:endParaRPr>
          </a:p>
          <a:p>
            <a:pPr algn="ctr"/>
            <a:r>
              <a:rPr lang="en" sz="2000" b="1" dirty="0">
                <a:latin typeface="Arial" panose="020B0604020202020204" pitchFamily="34" charset="0"/>
                <a:cs typeface="Arial" panose="020B0604020202020204" pitchFamily="34" charset="0"/>
              </a:rPr>
              <a:t>Cylindrical</a:t>
            </a:r>
            <a:endParaRPr sz="2000" b="1" dirty="0">
              <a:latin typeface="Arial" panose="020B0604020202020204" pitchFamily="34" charset="0"/>
              <a:cs typeface="Arial" panose="020B0604020202020204" pitchFamily="34" charset="0"/>
            </a:endParaRPr>
          </a:p>
        </p:txBody>
      </p:sp>
      <p:sp>
        <p:nvSpPr>
          <p:cNvPr id="27" name="Google Shape;107;p20">
            <a:extLst>
              <a:ext uri="{FF2B5EF4-FFF2-40B4-BE49-F238E27FC236}">
                <a16:creationId xmlns:a16="http://schemas.microsoft.com/office/drawing/2014/main" id="{11D3388F-2DA8-1E20-E15E-E622FFE8BB16}"/>
              </a:ext>
            </a:extLst>
          </p:cNvPr>
          <p:cNvSpPr/>
          <p:nvPr/>
        </p:nvSpPr>
        <p:spPr>
          <a:xfrm>
            <a:off x="8059174" y="3211251"/>
            <a:ext cx="2521067"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Spherical</a:t>
            </a:r>
            <a:endParaRPr sz="2000" b="1" dirty="0">
              <a:latin typeface="Arial" panose="020B0604020202020204" pitchFamily="34" charset="0"/>
              <a:cs typeface="Arial" panose="020B0604020202020204" pitchFamily="34" charset="0"/>
            </a:endParaRPr>
          </a:p>
        </p:txBody>
      </p:sp>
      <p:sp>
        <p:nvSpPr>
          <p:cNvPr id="28" name="Google Shape;108;p20">
            <a:extLst>
              <a:ext uri="{FF2B5EF4-FFF2-40B4-BE49-F238E27FC236}">
                <a16:creationId xmlns:a16="http://schemas.microsoft.com/office/drawing/2014/main" id="{9769BBD8-93BE-F02D-DEBD-B21F31449FDF}"/>
              </a:ext>
            </a:extLst>
          </p:cNvPr>
          <p:cNvSpPr/>
          <p:nvPr/>
        </p:nvSpPr>
        <p:spPr>
          <a:xfrm>
            <a:off x="10778072" y="3194570"/>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SCARA</a:t>
            </a:r>
            <a:endParaRPr sz="2000" b="1" dirty="0">
              <a:latin typeface="Arial" panose="020B0604020202020204" pitchFamily="34" charset="0"/>
              <a:cs typeface="Arial" panose="020B0604020202020204" pitchFamily="34" charset="0"/>
            </a:endParaRPr>
          </a:p>
        </p:txBody>
      </p:sp>
      <p:sp>
        <p:nvSpPr>
          <p:cNvPr id="29" name="Google Shape;109;p20">
            <a:extLst>
              <a:ext uri="{FF2B5EF4-FFF2-40B4-BE49-F238E27FC236}">
                <a16:creationId xmlns:a16="http://schemas.microsoft.com/office/drawing/2014/main" id="{7F3142F8-1ACF-3F25-641B-993397099F35}"/>
              </a:ext>
            </a:extLst>
          </p:cNvPr>
          <p:cNvSpPr/>
          <p:nvPr/>
        </p:nvSpPr>
        <p:spPr>
          <a:xfrm>
            <a:off x="13276407" y="3194570"/>
            <a:ext cx="2357333" cy="1293867"/>
          </a:xfrm>
          <a:prstGeom prst="roundRect">
            <a:avLst>
              <a:gd name="adj" fmla="val 16667"/>
            </a:avLst>
          </a:prstGeom>
          <a:noFill/>
          <a:ln w="9525" cap="flat" cmpd="sng">
            <a:noFill/>
            <a:prstDash val="solid"/>
            <a:round/>
            <a:headEnd type="none" w="sm" len="sm"/>
            <a:tailEnd type="none" w="sm" len="sm"/>
          </a:ln>
        </p:spPr>
        <p:txBody>
          <a:bodyPr spcFirstLastPara="1" wrap="square" lIns="162533" tIns="162533" rIns="162533" bIns="162533" anchor="ctr" anchorCtr="0">
            <a:noAutofit/>
          </a:bodyPr>
          <a:lstStyle/>
          <a:p>
            <a:pPr algn="ctr"/>
            <a:r>
              <a:rPr lang="en" sz="2000" b="1" dirty="0">
                <a:latin typeface="Arial" panose="020B0604020202020204" pitchFamily="34" charset="0"/>
                <a:cs typeface="Arial" panose="020B0604020202020204" pitchFamily="34" charset="0"/>
              </a:rPr>
              <a:t>Delta</a:t>
            </a:r>
            <a:endParaRPr sz="2000" b="1" dirty="0">
              <a:latin typeface="Arial" panose="020B0604020202020204" pitchFamily="34" charset="0"/>
              <a:cs typeface="Arial" panose="020B0604020202020204" pitchFamily="34" charset="0"/>
            </a:endParaRPr>
          </a:p>
        </p:txBody>
      </p:sp>
      <p:sp>
        <p:nvSpPr>
          <p:cNvPr id="44" name="Footer Placeholder 3">
            <a:extLst>
              <a:ext uri="{FF2B5EF4-FFF2-40B4-BE49-F238E27FC236}">
                <a16:creationId xmlns:a16="http://schemas.microsoft.com/office/drawing/2014/main" id="{B15BB68E-C7E9-4FCD-563C-C5F976F7309A}"/>
              </a:ext>
            </a:extLst>
          </p:cNvPr>
          <p:cNvSpPr txBox="1">
            <a:spLocks/>
          </p:cNvSpPr>
          <p:nvPr/>
        </p:nvSpPr>
        <p:spPr>
          <a:xfrm>
            <a:off x="12423420" y="786642"/>
            <a:ext cx="5238490"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en-GB" dirty="0"/>
              <a:t>2. Industrial robotics design principles</a:t>
            </a:r>
          </a:p>
        </p:txBody>
      </p:sp>
      <p:pic>
        <p:nvPicPr>
          <p:cNvPr id="46" name="Picture 45">
            <a:extLst>
              <a:ext uri="{FF2B5EF4-FFF2-40B4-BE49-F238E27FC236}">
                <a16:creationId xmlns:a16="http://schemas.microsoft.com/office/drawing/2014/main" id="{068E5756-1C31-4C7C-5B6E-76791A874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643" y="4611939"/>
            <a:ext cx="2218854" cy="1971787"/>
          </a:xfrm>
          <a:prstGeom prst="rect">
            <a:avLst/>
          </a:prstGeom>
        </p:spPr>
      </p:pic>
      <p:pic>
        <p:nvPicPr>
          <p:cNvPr id="54" name="Picture 53">
            <a:extLst>
              <a:ext uri="{FF2B5EF4-FFF2-40B4-BE49-F238E27FC236}">
                <a16:creationId xmlns:a16="http://schemas.microsoft.com/office/drawing/2014/main" id="{0D8CC3CE-30F8-23CA-80DB-B09FC87BBB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25746" y="4587782"/>
            <a:ext cx="2223606" cy="1776329"/>
          </a:xfrm>
          <a:prstGeom prst="rect">
            <a:avLst/>
          </a:prstGeom>
        </p:spPr>
      </p:pic>
      <p:pic>
        <p:nvPicPr>
          <p:cNvPr id="17" name="Picture 16">
            <a:extLst>
              <a:ext uri="{FF2B5EF4-FFF2-40B4-BE49-F238E27FC236}">
                <a16:creationId xmlns:a16="http://schemas.microsoft.com/office/drawing/2014/main" id="{F2ADE314-DC97-92A5-6404-19F8B56E32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7393" y="4547796"/>
            <a:ext cx="2201500" cy="1952185"/>
          </a:xfrm>
          <a:prstGeom prst="rect">
            <a:avLst/>
          </a:prstGeom>
        </p:spPr>
      </p:pic>
      <p:pic>
        <p:nvPicPr>
          <p:cNvPr id="21" name="Picture 20">
            <a:extLst>
              <a:ext uri="{FF2B5EF4-FFF2-40B4-BE49-F238E27FC236}">
                <a16:creationId xmlns:a16="http://schemas.microsoft.com/office/drawing/2014/main" id="{E63A46EF-EF8B-4F79-1444-2651CB71BE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98496" y="4395685"/>
            <a:ext cx="1591929" cy="1968426"/>
          </a:xfrm>
          <a:prstGeom prst="rect">
            <a:avLst/>
          </a:prstGeom>
        </p:spPr>
      </p:pic>
      <p:pic>
        <p:nvPicPr>
          <p:cNvPr id="2" name="Picture 1">
            <a:extLst>
              <a:ext uri="{FF2B5EF4-FFF2-40B4-BE49-F238E27FC236}">
                <a16:creationId xmlns:a16="http://schemas.microsoft.com/office/drawing/2014/main" id="{FF48A001-3015-CF3A-86C1-C02AC18105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6422" y="6812577"/>
            <a:ext cx="1003300" cy="977900"/>
          </a:xfrm>
          <a:prstGeom prst="rect">
            <a:avLst/>
          </a:prstGeom>
        </p:spPr>
      </p:pic>
      <p:pic>
        <p:nvPicPr>
          <p:cNvPr id="8" name="Picture 7">
            <a:extLst>
              <a:ext uri="{FF2B5EF4-FFF2-40B4-BE49-F238E27FC236}">
                <a16:creationId xmlns:a16="http://schemas.microsoft.com/office/drawing/2014/main" id="{BBECC766-61A1-86F5-0AA7-4AFE05826D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4085" y="4676081"/>
            <a:ext cx="1575328" cy="1827381"/>
          </a:xfrm>
          <a:prstGeom prst="rect">
            <a:avLst/>
          </a:prstGeom>
        </p:spPr>
      </p:pic>
      <p:pic>
        <p:nvPicPr>
          <p:cNvPr id="10" name="Picture 9">
            <a:extLst>
              <a:ext uri="{FF2B5EF4-FFF2-40B4-BE49-F238E27FC236}">
                <a16:creationId xmlns:a16="http://schemas.microsoft.com/office/drawing/2014/main" id="{160B02C4-CDCB-BDE1-5F6B-BF33802474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33767" y="4623422"/>
            <a:ext cx="2106135" cy="1827381"/>
          </a:xfrm>
          <a:prstGeom prst="rect">
            <a:avLst/>
          </a:prstGeom>
        </p:spPr>
      </p:pic>
    </p:spTree>
    <p:extLst>
      <p:ext uri="{BB962C8B-B14F-4D97-AF65-F5344CB8AC3E}">
        <p14:creationId xmlns:p14="http://schemas.microsoft.com/office/powerpoint/2010/main" val="846654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19465</TotalTime>
  <Words>810</Words>
  <Application>Microsoft Office PowerPoint</Application>
  <PresentationFormat>Custom</PresentationFormat>
  <Paragraphs>203</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Custom Design</vt:lpstr>
      <vt:lpstr>PowerPoint Presentation</vt:lpstr>
      <vt:lpstr>2. Industrial robotics design principles</vt:lpstr>
      <vt:lpstr>Learning outcomes</vt:lpstr>
      <vt:lpstr>Industrial robot designs</vt:lpstr>
      <vt:lpstr>Industrial robot designs</vt:lpstr>
      <vt:lpstr>Answers</vt:lpstr>
      <vt:lpstr>Answers</vt:lpstr>
      <vt:lpstr>Work envelopes</vt:lpstr>
      <vt:lpstr>Answers</vt:lpstr>
      <vt:lpstr>PowerPoint Presentation</vt:lpstr>
      <vt:lpstr>Robotics v automation: 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Bryony</cp:lastModifiedBy>
  <cp:revision>278</cp:revision>
  <dcterms:created xsi:type="dcterms:W3CDTF">2022-05-23T15:11:33Z</dcterms:created>
  <dcterms:modified xsi:type="dcterms:W3CDTF">2022-11-14T20:03:05Z</dcterms:modified>
</cp:coreProperties>
</file>