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07" r:id="rId5"/>
    <p:sldMasterId id="2147483672" r:id="rId6"/>
  </p:sldMasterIdLst>
  <p:notesMasterIdLst>
    <p:notesMasterId r:id="rId25"/>
  </p:notesMasterIdLst>
  <p:sldIdLst>
    <p:sldId id="256" r:id="rId7"/>
    <p:sldId id="267" r:id="rId8"/>
    <p:sldId id="284" r:id="rId9"/>
    <p:sldId id="281" r:id="rId10"/>
    <p:sldId id="257" r:id="rId11"/>
    <p:sldId id="272" r:id="rId12"/>
    <p:sldId id="275" r:id="rId13"/>
    <p:sldId id="362" r:id="rId14"/>
    <p:sldId id="374" r:id="rId15"/>
    <p:sldId id="375" r:id="rId16"/>
    <p:sldId id="376" r:id="rId17"/>
    <p:sldId id="378" r:id="rId18"/>
    <p:sldId id="379" r:id="rId19"/>
    <p:sldId id="380" r:id="rId20"/>
    <p:sldId id="381" r:id="rId21"/>
    <p:sldId id="382" r:id="rId22"/>
    <p:sldId id="383" r:id="rId23"/>
    <p:sldId id="384" r:id="rId24"/>
  </p:sldIdLst>
  <p:sldSz cx="16257588" cy="9144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49" userDrawn="1">
          <p15:clr>
            <a:srgbClr val="A4A3A4"/>
          </p15:clr>
        </p15:guide>
        <p15:guide id="2" pos="51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2E3E04-DFCD-009C-E7C8-C19ACA976B3D}" name="Sidney Yanney" initials="SY" userId="d447cc76b5363470" providerId="Windows Live"/>
  <p188:author id="{98BD5E20-A1E7-7989-F395-22443D1BA5D1}" name="V-Bryony Yanney" initials="VY" userId="S::bryony.yanney@blackbaud.me::189c5106-5702-4f42-a7ae-43cc43abd7ff" providerId="AD"/>
  <p188:author id="{2858F9E0-1884-5D2C-4266-64D92783599A}" name="V-Mike Guilmant-Cush" initials="VG" userId="S::mike.guilmant-cush@blackbaud.me::3c7f021d-b981-41a2-afc2-8c0dc9565e5f" providerId="AD"/>
  <p188:author id="{C5B27AE3-80A0-829F-467F-076AC06141C0}" name="V-Bryony Yanney" initials="VBY" userId="S::Bryony.Yanney@blackbaud.me::189c5106-5702-4f42-a7ae-43cc43abd7f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nna Down" initials="MD" lastIdx="16" clrIdx="0">
    <p:extLst>
      <p:ext uri="{19B8F6BF-5375-455C-9EA6-DF929625EA0E}">
        <p15:presenceInfo xmlns:p15="http://schemas.microsoft.com/office/powerpoint/2012/main" userId="f49f9c9fde2637aa" providerId="Windows Live"/>
      </p:ext>
    </p:extLst>
  </p:cmAuthor>
  <p:cmAuthor id="2" name="Bryony" initials="B" lastIdx="42" clrIdx="1">
    <p:extLst>
      <p:ext uri="{19B8F6BF-5375-455C-9EA6-DF929625EA0E}">
        <p15:presenceInfo xmlns:p15="http://schemas.microsoft.com/office/powerpoint/2012/main" userId="fe1aad7348244552" providerId="Windows Live"/>
      </p:ext>
    </p:extLst>
  </p:cmAuthor>
  <p:cmAuthor id="3" name="Mike Guilmant-Cush" initials="MG" lastIdx="6" clrIdx="2">
    <p:extLst>
      <p:ext uri="{19B8F6BF-5375-455C-9EA6-DF929625EA0E}">
        <p15:presenceInfo xmlns:p15="http://schemas.microsoft.com/office/powerpoint/2012/main" userId="Mike Guilmant-Cush" providerId="None"/>
      </p:ext>
    </p:extLst>
  </p:cmAuthor>
  <p:cmAuthor id="4" name="Karen Wadsworth" initials="KW" lastIdx="31" clrIdx="3">
    <p:extLst>
      <p:ext uri="{19B8F6BF-5375-455C-9EA6-DF929625EA0E}">
        <p15:presenceInfo xmlns:p15="http://schemas.microsoft.com/office/powerpoint/2012/main" userId="Karen Wadsworth" providerId="None"/>
      </p:ext>
    </p:extLst>
  </p:cmAuthor>
  <p:cmAuthor id="5" name="Estelle Lloyd" initials="EL" lastIdx="32" clrIdx="4">
    <p:extLst>
      <p:ext uri="{19B8F6BF-5375-455C-9EA6-DF929625EA0E}">
        <p15:presenceInfo xmlns:p15="http://schemas.microsoft.com/office/powerpoint/2012/main" userId="Estelle Lloyd" providerId="None"/>
      </p:ext>
    </p:extLst>
  </p:cmAuthor>
  <p:cmAuthor id="6" name="V-Bryony Yanney" initials="VY" lastIdx="3" clrIdx="5">
    <p:extLst>
      <p:ext uri="{19B8F6BF-5375-455C-9EA6-DF929625EA0E}">
        <p15:presenceInfo xmlns:p15="http://schemas.microsoft.com/office/powerpoint/2012/main" userId="S::bryony.yanney@blackbaud.me::189c5106-5702-4f42-a7ae-43cc43abd7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00"/>
    <a:srgbClr val="D91C5C"/>
    <a:srgbClr val="3DB876"/>
    <a:srgbClr val="868FB4"/>
    <a:srgbClr val="21176B"/>
    <a:srgbClr val="91BFFC"/>
    <a:srgbClr val="B2BFFC"/>
    <a:srgbClr val="B2BFF0"/>
    <a:srgbClr val="ECECED"/>
    <a:srgbClr val="FF7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2674B5-EC90-7B1A-8B65-AE3E8543AC68}" v="2" dt="2023-02-24T15:53:30.202"/>
    <p1510:client id="{8385274B-DEAA-A435-BFA1-33267B79EB59}" v="3" dt="2023-02-27T12:47:22.5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93" autoAdjust="0"/>
    <p:restoredTop sz="96327" autoAdjust="0"/>
  </p:normalViewPr>
  <p:slideViewPr>
    <p:cSldViewPr snapToGrid="0" snapToObjects="1">
      <p:cViewPr varScale="1">
        <p:scale>
          <a:sx n="44" d="100"/>
          <a:sy n="44" d="100"/>
        </p:scale>
        <p:origin x="292" y="56"/>
      </p:cViewPr>
      <p:guideLst>
        <p:guide orient="horz" pos="4649"/>
        <p:guide pos="5120"/>
      </p:guideLst>
    </p:cSldViewPr>
  </p:slideViewPr>
  <p:outlineViewPr>
    <p:cViewPr>
      <p:scale>
        <a:sx n="33" d="100"/>
        <a:sy n="33" d="100"/>
      </p:scale>
      <p:origin x="0" y="-27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177F610-3751-F945-A338-751CC6F6B176}" type="datetimeFigureOut">
              <a:rPr lang="en-US" smtClean="0"/>
              <a:t>3/13/2023</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7713ECE-1B03-7F4B-8F63-1FC03E6A284A}" type="slidenum">
              <a:rPr lang="en-US" smtClean="0"/>
              <a:t>‹#›</a:t>
            </a:fld>
            <a:endParaRPr lang="en-US"/>
          </a:p>
        </p:txBody>
      </p:sp>
    </p:spTree>
    <p:extLst>
      <p:ext uri="{BB962C8B-B14F-4D97-AF65-F5344CB8AC3E}">
        <p14:creationId xmlns:p14="http://schemas.microsoft.com/office/powerpoint/2010/main" val="119672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1</a:t>
            </a:fld>
            <a:endParaRPr lang="en-US" dirty="0"/>
          </a:p>
        </p:txBody>
      </p:sp>
    </p:spTree>
    <p:extLst>
      <p:ext uri="{BB962C8B-B14F-4D97-AF65-F5344CB8AC3E}">
        <p14:creationId xmlns:p14="http://schemas.microsoft.com/office/powerpoint/2010/main" val="102187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spcBef>
                <a:spcPts val="0"/>
              </a:spcBef>
              <a:spcAft>
                <a:spcPts val="0"/>
              </a:spcAft>
              <a:buNone/>
            </a:pPr>
            <a:r>
              <a:rPr lang="en-US" b="1" dirty="0">
                <a:latin typeface="Arial" panose="020B0604020202020204" pitchFamily="34" charset="0"/>
                <a:cs typeface="Arial" panose="020B0604020202020204" pitchFamily="34" charset="0"/>
              </a:rPr>
              <a:t>Practitioner delivery notes</a:t>
            </a:r>
            <a:endParaRPr lang="en-US" dirty="0">
              <a:latin typeface="Arial" panose="020B0604020202020204" pitchFamily="34" charset="0"/>
              <a:cs typeface="Arial" panose="020B0604020202020204" pitchFamily="34" charset="0"/>
            </a:endParaRPr>
          </a:p>
          <a:p>
            <a:pPr marL="0" indent="0"/>
            <a:endParaRPr lang="en-US" b="1" dirty="0">
              <a:latin typeface="Arial" panose="020B0604020202020204" pitchFamily="34" charset="0"/>
              <a:cs typeface="Arial" panose="020B0604020202020204" pitchFamily="34" charset="0"/>
            </a:endParaRPr>
          </a:p>
          <a:p>
            <a:pPr marL="0" indent="0"/>
            <a:r>
              <a:rPr lang="en-US" dirty="0">
                <a:latin typeface="Arial" panose="020B0604020202020204" pitchFamily="34" charset="0"/>
                <a:cs typeface="Arial" panose="020B0604020202020204" pitchFamily="34" charset="0"/>
              </a:rPr>
              <a:t>It’s not essential that learners have prior knowledge and understanding of control systems. However, the Level 2 resource in the </a:t>
            </a:r>
            <a:r>
              <a:rPr lang="en-US" b="1" dirty="0">
                <a:latin typeface="Arial" panose="020B0604020202020204" pitchFamily="34" charset="0"/>
                <a:cs typeface="Arial" panose="020B0604020202020204" pitchFamily="34" charset="0"/>
              </a:rPr>
              <a:t>Microcontrollers</a:t>
            </a:r>
            <a:r>
              <a:rPr lang="en-US" dirty="0">
                <a:latin typeface="Arial" panose="020B0604020202020204" pitchFamily="34" charset="0"/>
                <a:cs typeface="Arial" panose="020B0604020202020204" pitchFamily="34" charset="0"/>
              </a:rPr>
              <a:t> module provides an introduction. You may wish to watch the </a:t>
            </a:r>
            <a:r>
              <a:rPr lang="en-US" b="1" dirty="0">
                <a:latin typeface="Arial" panose="020B0604020202020204" pitchFamily="34" charset="0"/>
                <a:cs typeface="Arial" panose="020B0604020202020204" pitchFamily="34" charset="0"/>
              </a:rPr>
              <a:t>Microcontrollers film</a:t>
            </a:r>
            <a:r>
              <a:rPr lang="en-US" dirty="0">
                <a:latin typeface="Arial" panose="020B0604020202020204" pitchFamily="34" charset="0"/>
                <a:cs typeface="Arial" panose="020B0604020202020204" pitchFamily="34" charset="0"/>
              </a:rPr>
              <a:t>.</a:t>
            </a:r>
          </a:p>
          <a:p>
            <a:pPr marL="0" lvl="0" indent="0" algn="l" rtl="0">
              <a:spcBef>
                <a:spcPts val="0"/>
              </a:spcBef>
              <a:spcAft>
                <a:spcPts val="0"/>
              </a:spcAft>
              <a:buNone/>
            </a:pPr>
            <a:endParaRPr lang="en-US"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US" b="1" dirty="0">
                <a:latin typeface="Arial" panose="020B0604020202020204" pitchFamily="34" charset="0"/>
                <a:cs typeface="Arial" panose="020B0604020202020204" pitchFamily="34" charset="0"/>
              </a:rPr>
              <a:t>Activity</a:t>
            </a:r>
          </a:p>
          <a:p>
            <a:pPr marL="457200" lvl="0" indent="-317500" algn="l" rtl="0">
              <a:spcBef>
                <a:spcPts val="0"/>
              </a:spcBef>
              <a:spcAft>
                <a:spcPts val="0"/>
              </a:spcAft>
              <a:buSzPts val="1400"/>
              <a:buChar char="●"/>
            </a:pPr>
            <a:r>
              <a:rPr lang="en-US" dirty="0">
                <a:latin typeface="Arial" panose="020B0604020202020204" pitchFamily="34" charset="0"/>
                <a:cs typeface="Arial" panose="020B0604020202020204" pitchFamily="34" charset="0"/>
              </a:rPr>
              <a:t>Review the control diagram to explore how a CNC machine uses inputs, a controller, outputs and feedback sensors.</a:t>
            </a:r>
          </a:p>
          <a:p>
            <a:pPr marL="457200" lvl="0" indent="-317500" algn="l" rtl="0">
              <a:spcBef>
                <a:spcPts val="0"/>
              </a:spcBef>
              <a:spcAft>
                <a:spcPts val="0"/>
              </a:spcAft>
              <a:buSzPts val="1400"/>
              <a:buChar char="●"/>
            </a:pPr>
            <a:r>
              <a:rPr lang="en-US" dirty="0">
                <a:latin typeface="Arial" panose="020B0604020202020204" pitchFamily="34" charset="0"/>
                <a:cs typeface="Arial" panose="020B0604020202020204" pitchFamily="34" charset="0"/>
              </a:rPr>
              <a:t>Highlight that while most CNC now uses a computer file, earlier versions of CNC used punched cards or magnetic tape to load instructions.</a:t>
            </a:r>
          </a:p>
          <a:p>
            <a:pPr marL="457200" lvl="0" indent="-317500" algn="l" rtl="0">
              <a:spcBef>
                <a:spcPts val="0"/>
              </a:spcBef>
              <a:spcAft>
                <a:spcPts val="0"/>
              </a:spcAft>
              <a:buSzPts val="1400"/>
              <a:buChar char="●"/>
            </a:pPr>
            <a:r>
              <a:rPr lang="en-US" dirty="0">
                <a:latin typeface="Arial" panose="020B0604020202020204" pitchFamily="34" charset="0"/>
                <a:cs typeface="Arial" panose="020B0604020202020204" pitchFamily="34" charset="0"/>
              </a:rPr>
              <a:t>Learners discuss and suggest examples of specific types of CNC machines they have heard of or think they may encounter. </a:t>
            </a:r>
          </a:p>
          <a:p>
            <a:pPr marL="0" lvl="0" indent="0" algn="l" rtl="0">
              <a:spcBef>
                <a:spcPts val="0"/>
              </a:spcBef>
              <a:spcAft>
                <a:spcPts val="0"/>
              </a:spcAft>
              <a:buNone/>
            </a:pPr>
            <a:endParaRPr lang="en-US"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US" b="1" dirty="0">
                <a:latin typeface="Arial" panose="020B0604020202020204" pitchFamily="34" charset="0"/>
                <a:cs typeface="Arial" panose="020B0604020202020204" pitchFamily="34" charset="0"/>
              </a:rPr>
              <a:t>Example answers</a:t>
            </a:r>
          </a:p>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Please see the next two slides.</a:t>
            </a:r>
          </a:p>
          <a:p>
            <a:pPr marL="0" lvl="0" indent="0" algn="l" rtl="0">
              <a:spcBef>
                <a:spcPts val="0"/>
              </a:spcBef>
              <a:spcAft>
                <a:spcPts val="0"/>
              </a:spcAft>
              <a:buNone/>
            </a:pPr>
            <a:endParaRPr lang="en-US"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US" b="1" dirty="0">
                <a:latin typeface="Arial" panose="020B0604020202020204" pitchFamily="34" charset="0"/>
                <a:cs typeface="Arial" panose="020B0604020202020204" pitchFamily="34" charset="0"/>
              </a:rPr>
              <a:t>Assessment</a:t>
            </a:r>
          </a:p>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Discussion and verbal answers.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10</a:t>
            </a:fld>
            <a:endParaRPr lang="en-US"/>
          </a:p>
        </p:txBody>
      </p:sp>
    </p:spTree>
    <p:extLst>
      <p:ext uri="{BB962C8B-B14F-4D97-AF65-F5344CB8AC3E}">
        <p14:creationId xmlns:p14="http://schemas.microsoft.com/office/powerpoint/2010/main" val="3013455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latin typeface="Arial" panose="020B0604020202020204" pitchFamily="34" charset="0"/>
                <a:cs typeface="Arial" panose="020B0604020202020204" pitchFamily="34" charset="0"/>
              </a:rPr>
              <a:t>Practitioner delivery notes</a:t>
            </a:r>
            <a:endParaRPr lang="en-US"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endParaRPr lang="en-US"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US" b="1" dirty="0">
                <a:latin typeface="Arial" panose="020B0604020202020204" pitchFamily="34" charset="0"/>
                <a:cs typeface="Arial" panose="020B0604020202020204" pitchFamily="34" charset="0"/>
              </a:rPr>
              <a:t>Activity</a:t>
            </a:r>
          </a:p>
          <a:p>
            <a:pPr marL="457200" lvl="0" indent="-317500" algn="l" rtl="0">
              <a:spcBef>
                <a:spcPts val="0"/>
              </a:spcBef>
              <a:spcAft>
                <a:spcPts val="0"/>
              </a:spcAft>
              <a:buSzPts val="1400"/>
              <a:buChar char="●"/>
            </a:pPr>
            <a:r>
              <a:rPr lang="en-US" dirty="0">
                <a:latin typeface="Arial" panose="020B0604020202020204" pitchFamily="34" charset="0"/>
                <a:cs typeface="Arial" panose="020B0604020202020204" pitchFamily="34" charset="0"/>
              </a:rPr>
              <a:t>Review the types of CNC machine on the slide. (Please note that all examples used in this resource are subtractive - you may wish to see if learners can identify this. Additive CNC machines are covered in the later resource in this module </a:t>
            </a:r>
            <a:r>
              <a:rPr lang="en-US" b="1" dirty="0">
                <a:latin typeface="Arial" panose="020B0604020202020204" pitchFamily="34" charset="0"/>
                <a:cs typeface="Arial" panose="020B0604020202020204" pitchFamily="34" charset="0"/>
              </a:rPr>
              <a:t>4. The future of CNC</a:t>
            </a:r>
            <a:r>
              <a:rPr lang="en-US" dirty="0">
                <a:latin typeface="Arial" panose="020B0604020202020204" pitchFamily="34" charset="0"/>
                <a:cs typeface="Arial" panose="020B0604020202020204" pitchFamily="34" charset="0"/>
              </a:rPr>
              <a:t>.)</a:t>
            </a:r>
          </a:p>
          <a:p>
            <a:pPr marL="457200" lvl="0" indent="-317500" algn="l" rtl="0">
              <a:spcBef>
                <a:spcPts val="0"/>
              </a:spcBef>
              <a:spcAft>
                <a:spcPts val="0"/>
              </a:spcAft>
              <a:buSzPts val="1400"/>
              <a:buChar char="●"/>
            </a:pPr>
            <a:r>
              <a:rPr lang="en-US" dirty="0">
                <a:latin typeface="Arial" panose="020B0604020202020204" pitchFamily="34" charset="0"/>
                <a:cs typeface="Arial" panose="020B0604020202020204" pitchFamily="34" charset="0"/>
              </a:rPr>
              <a:t>Explain that for the CNC drill, reaming is to widen or finish a hole, and tapping is to create a screw thread in a hole so it can receive a bolt.</a:t>
            </a:r>
          </a:p>
          <a:p>
            <a:pPr marL="139700" indent="0">
              <a:buClr>
                <a:schemeClr val="dk1"/>
              </a:buClr>
            </a:pP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Example answers</a:t>
            </a:r>
          </a:p>
          <a:p>
            <a:r>
              <a:rPr lang="en-US" dirty="0">
                <a:latin typeface="Arial" panose="020B0604020202020204" pitchFamily="34" charset="0"/>
                <a:cs typeface="Arial" panose="020B0604020202020204" pitchFamily="34" charset="0"/>
              </a:rPr>
              <a:t>Please see the next slide.</a:t>
            </a:r>
          </a:p>
        </p:txBody>
      </p:sp>
      <p:sp>
        <p:nvSpPr>
          <p:cNvPr id="4" name="Slide Number Placeholder 3"/>
          <p:cNvSpPr>
            <a:spLocks noGrp="1"/>
          </p:cNvSpPr>
          <p:nvPr>
            <p:ph type="sldNum" sz="quarter" idx="5"/>
          </p:nvPr>
        </p:nvSpPr>
        <p:spPr/>
        <p:txBody>
          <a:bodyPr/>
          <a:lstStyle/>
          <a:p>
            <a:fld id="{D7713ECE-1B03-7F4B-8F63-1FC03E6A284A}" type="slidenum">
              <a:rPr lang="en-US" smtClean="0"/>
              <a:t>11</a:t>
            </a:fld>
            <a:endParaRPr lang="en-US"/>
          </a:p>
        </p:txBody>
      </p:sp>
    </p:spTree>
    <p:extLst>
      <p:ext uri="{BB962C8B-B14F-4D97-AF65-F5344CB8AC3E}">
        <p14:creationId xmlns:p14="http://schemas.microsoft.com/office/powerpoint/2010/main" val="2718576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latin typeface="Arial" panose="020B0604020202020204" pitchFamily="34" charset="0"/>
                <a:cs typeface="Arial" panose="020B0604020202020204" pitchFamily="34" charset="0"/>
              </a:rPr>
              <a:t>Practitioner delivery notes</a:t>
            </a:r>
            <a:endParaRPr lang="en-US"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endParaRPr lang="en-US"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US" b="1" dirty="0">
                <a:latin typeface="Arial" panose="020B0604020202020204" pitchFamily="34" charset="0"/>
                <a:cs typeface="Arial" panose="020B0604020202020204" pitchFamily="34" charset="0"/>
              </a:rPr>
              <a:t>Activity</a:t>
            </a:r>
          </a:p>
          <a:p>
            <a:pPr marL="457200" lvl="0" indent="-317500" algn="l" rtl="0">
              <a:spcBef>
                <a:spcPts val="0"/>
              </a:spcBef>
              <a:spcAft>
                <a:spcPts val="0"/>
              </a:spcAft>
              <a:buSzPts val="1400"/>
              <a:buChar char="●"/>
            </a:pPr>
            <a:r>
              <a:rPr lang="en-US" dirty="0">
                <a:latin typeface="Arial" panose="020B0604020202020204" pitchFamily="34" charset="0"/>
                <a:cs typeface="Arial" panose="020B0604020202020204" pitchFamily="34" charset="0"/>
              </a:rPr>
              <a:t>Review the suggested applications for each type of CNC machine.</a:t>
            </a:r>
          </a:p>
          <a:p>
            <a:pPr marL="457200" lvl="0" indent="-317500" algn="l" rtl="0">
              <a:spcBef>
                <a:spcPts val="0"/>
              </a:spcBef>
              <a:spcAft>
                <a:spcPts val="0"/>
              </a:spcAft>
              <a:buSzPts val="1400"/>
              <a:buChar char="●"/>
            </a:pPr>
            <a:r>
              <a:rPr lang="en-US" dirty="0">
                <a:latin typeface="Arial" panose="020B0604020202020204" pitchFamily="34" charset="0"/>
                <a:cs typeface="Arial" panose="020B0604020202020204" pitchFamily="34" charset="0"/>
              </a:rPr>
              <a:t>Highlight how each machine may be used for other materials as well as those listed. For example, a laser cutter might also cut plywood or acrylic, but perhaps in a hobby environment rather than an engineering workshop.</a:t>
            </a:r>
          </a:p>
          <a:p>
            <a:pPr marL="457200" lvl="0" indent="-317500" algn="l" rtl="0">
              <a:spcBef>
                <a:spcPts val="0"/>
              </a:spcBef>
              <a:spcAft>
                <a:spcPts val="0"/>
              </a:spcAft>
              <a:buSzPts val="1400"/>
              <a:buChar char="●"/>
            </a:pPr>
            <a:r>
              <a:rPr lang="en-US" dirty="0">
                <a:latin typeface="Arial" panose="020B0604020202020204" pitchFamily="34" charset="0"/>
                <a:cs typeface="Arial" panose="020B0604020202020204" pitchFamily="34" charset="0"/>
              </a:rPr>
              <a:t>Note that all these examples are of subtractive manufacturing. (In resource </a:t>
            </a:r>
            <a:r>
              <a:rPr lang="en-US" b="1"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The future of CNC</a:t>
            </a:r>
            <a:r>
              <a:rPr lang="en-US" dirty="0">
                <a:latin typeface="Arial" panose="020B0604020202020204" pitchFamily="34" charset="0"/>
                <a:cs typeface="Arial" panose="020B0604020202020204" pitchFamily="34" charset="0"/>
              </a:rPr>
              <a:t>, learners will be introduced to some additive manufacturing technologies.)</a:t>
            </a:r>
          </a:p>
          <a:p>
            <a:pPr marL="0" indent="0"/>
            <a:endParaRPr lang="en-US"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US" b="1" dirty="0">
                <a:latin typeface="Arial" panose="020B0604020202020204" pitchFamily="34" charset="0"/>
                <a:cs typeface="Arial" panose="020B0604020202020204" pitchFamily="34" charset="0"/>
              </a:rPr>
              <a:t>Assessment</a:t>
            </a:r>
          </a:p>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Discussion and verbal answers.</a:t>
            </a:r>
          </a:p>
          <a:p>
            <a:pPr marL="0" lvl="0" indent="0" algn="l" rtl="0">
              <a:spcBef>
                <a:spcPts val="0"/>
              </a:spcBef>
              <a:spcAft>
                <a:spcPts val="0"/>
              </a:spcAft>
              <a:buNone/>
            </a:pPr>
            <a:endParaRPr lang="en-US" b="1"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US" b="1" dirty="0">
                <a:latin typeface="Arial" panose="020B0604020202020204" pitchFamily="34" charset="0"/>
                <a:cs typeface="Arial" panose="020B0604020202020204" pitchFamily="34" charset="0"/>
              </a:rPr>
              <a:t>Extension</a:t>
            </a:r>
          </a:p>
          <a:p>
            <a:pPr marL="0" indent="0"/>
            <a:r>
              <a:rPr lang="en-US" dirty="0">
                <a:latin typeface="Arial" panose="020B0604020202020204" pitchFamily="34" charset="0"/>
                <a:cs typeface="Arial" panose="020B0604020202020204" pitchFamily="34" charset="0"/>
              </a:rPr>
              <a:t>Learners can discuss the types of component they might or did make while on work placement or in their first job and the types of CNC machines these components might require.</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12</a:t>
            </a:fld>
            <a:endParaRPr lang="en-US"/>
          </a:p>
        </p:txBody>
      </p:sp>
    </p:spTree>
    <p:extLst>
      <p:ext uri="{BB962C8B-B14F-4D97-AF65-F5344CB8AC3E}">
        <p14:creationId xmlns:p14="http://schemas.microsoft.com/office/powerpoint/2010/main" val="1965953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spcBef>
                <a:spcPts val="0"/>
              </a:spcBef>
              <a:spcAft>
                <a:spcPts val="0"/>
              </a:spcAft>
              <a:buNone/>
            </a:pPr>
            <a:r>
              <a:rPr lang="en-US" b="1" dirty="0">
                <a:latin typeface="Arial" panose="020B0604020202020204" pitchFamily="34" charset="0"/>
                <a:cs typeface="Arial" panose="020B0604020202020204" pitchFamily="34" charset="0"/>
              </a:rPr>
              <a:t>Practitioner delivery notes</a:t>
            </a:r>
            <a:endParaRPr lang="en-US" dirty="0">
              <a:latin typeface="Arial" panose="020B0604020202020204" pitchFamily="34" charset="0"/>
              <a:cs typeface="Arial" panose="020B0604020202020204" pitchFamily="34" charset="0"/>
            </a:endParaRPr>
          </a:p>
          <a:p>
            <a:pPr marL="0" indent="0"/>
            <a:endParaRPr lang="en-US" b="1"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US" dirty="0">
                <a:latin typeface="Arial" panose="020B0604020202020204" pitchFamily="34" charset="0"/>
                <a:cs typeface="Arial" panose="020B0604020202020204" pitchFamily="34" charset="0"/>
              </a:rPr>
              <a:t>The ideas in this activity are extended in resource </a:t>
            </a:r>
            <a:r>
              <a:rPr lang="en-US" b="1" dirty="0">
                <a:latin typeface="Arial" panose="020B0604020202020204" pitchFamily="34" charset="0"/>
                <a:cs typeface="Arial" panose="020B0604020202020204" pitchFamily="34" charset="0"/>
              </a:rPr>
              <a:t>4. The future of CNC</a:t>
            </a:r>
            <a:r>
              <a:rPr lang="en-US" dirty="0">
                <a:latin typeface="Arial" panose="020B0604020202020204" pitchFamily="34" charset="0"/>
                <a:cs typeface="Arial" panose="020B0604020202020204" pitchFamily="34" charset="0"/>
              </a:rPr>
              <a:t>, which looks at additive CNC manufacturing and smart factories that integrate CNC with robotics, internet of things devices, and large data sets that are </a:t>
            </a:r>
            <a:r>
              <a:rPr lang="en-US" dirty="0" err="1">
                <a:latin typeface="Arial" panose="020B0604020202020204" pitchFamily="34" charset="0"/>
                <a:cs typeface="Arial" panose="020B0604020202020204" pitchFamily="34" charset="0"/>
              </a:rPr>
              <a:t>analysed</a:t>
            </a:r>
            <a:r>
              <a:rPr lang="en-US" dirty="0">
                <a:latin typeface="Arial" panose="020B0604020202020204" pitchFamily="34" charset="0"/>
                <a:cs typeface="Arial" panose="020B0604020202020204" pitchFamily="34" charset="0"/>
              </a:rPr>
              <a:t> using artificial intelligence. It’s important to </a:t>
            </a:r>
            <a:r>
              <a:rPr lang="en-US" dirty="0" err="1">
                <a:latin typeface="Arial" panose="020B0604020202020204" pitchFamily="34" charset="0"/>
                <a:cs typeface="Arial" panose="020B0604020202020204" pitchFamily="34" charset="0"/>
              </a:rPr>
              <a:t>recognise</a:t>
            </a:r>
            <a:r>
              <a:rPr lang="en-US" dirty="0">
                <a:latin typeface="Arial" panose="020B0604020202020204" pitchFamily="34" charset="0"/>
                <a:cs typeface="Arial" panose="020B0604020202020204" pitchFamily="34" charset="0"/>
              </a:rPr>
              <a:t> that increased automation presents risks to traditional engineering or manufacturing jobs, but also creates new and exciting opportunities.</a:t>
            </a:r>
          </a:p>
          <a:p>
            <a:pPr marL="0" lvl="0" indent="0" algn="l" rtl="0">
              <a:spcBef>
                <a:spcPts val="0"/>
              </a:spcBef>
              <a:spcAft>
                <a:spcPts val="0"/>
              </a:spcAft>
              <a:buClr>
                <a:schemeClr val="dk1"/>
              </a:buClr>
              <a:buSzPts val="1200"/>
              <a:buFont typeface="Calibri"/>
              <a:buNone/>
            </a:pPr>
            <a:endParaRPr lang="en-US"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US" b="1" dirty="0">
                <a:latin typeface="Arial" panose="020B0604020202020204" pitchFamily="34" charset="0"/>
                <a:cs typeface="Arial" panose="020B0604020202020204" pitchFamily="34" charset="0"/>
              </a:rPr>
              <a:t>Activity</a:t>
            </a:r>
          </a:p>
          <a:p>
            <a:pPr marL="457200" lvl="0" indent="-317500" algn="l" rtl="0">
              <a:spcBef>
                <a:spcPts val="0"/>
              </a:spcBef>
              <a:spcAft>
                <a:spcPts val="0"/>
              </a:spcAft>
              <a:buSzPts val="1400"/>
              <a:buChar char="●"/>
            </a:pPr>
            <a:r>
              <a:rPr lang="en-US" dirty="0">
                <a:latin typeface="Arial" panose="020B0604020202020204" pitchFamily="34" charset="0"/>
                <a:cs typeface="Arial" panose="020B0604020202020204" pitchFamily="34" charset="0"/>
              </a:rPr>
              <a:t>Highlight that CNC represents a significant investment but may lead to lower </a:t>
            </a:r>
            <a:r>
              <a:rPr lang="en-US" dirty="0" err="1">
                <a:latin typeface="Arial" panose="020B0604020202020204" pitchFamily="34" charset="0"/>
                <a:cs typeface="Arial" panose="020B0604020202020204" pitchFamily="34" charset="0"/>
              </a:rPr>
              <a:t>labour</a:t>
            </a:r>
            <a:r>
              <a:rPr lang="en-US" dirty="0">
                <a:latin typeface="Arial" panose="020B0604020202020204" pitchFamily="34" charset="0"/>
                <a:cs typeface="Arial" panose="020B0604020202020204" pitchFamily="34" charset="0"/>
              </a:rPr>
              <a:t> costs.</a:t>
            </a:r>
          </a:p>
          <a:p>
            <a:pPr marL="457200" lvl="0" indent="-317500" algn="l" rtl="0">
              <a:spcBef>
                <a:spcPts val="0"/>
              </a:spcBef>
              <a:spcAft>
                <a:spcPts val="0"/>
              </a:spcAft>
              <a:buSzPts val="1400"/>
              <a:buChar char="●"/>
            </a:pPr>
            <a:r>
              <a:rPr lang="en-US" dirty="0">
                <a:latin typeface="Arial" panose="020B0604020202020204" pitchFamily="34" charset="0"/>
                <a:cs typeface="Arial" panose="020B0604020202020204" pitchFamily="34" charset="0"/>
              </a:rPr>
              <a:t>Learners discuss and identify other potential advantages of using CNC (you may wish to ask learners to contrast a small and high-volume manufacturer, although this is teased out more in the next slide), as well as any other potential disadvantages.</a:t>
            </a:r>
          </a:p>
          <a:p>
            <a:pPr marL="0" lvl="0" indent="0" algn="l" rtl="0">
              <a:spcBef>
                <a:spcPts val="0"/>
              </a:spcBef>
              <a:spcAft>
                <a:spcPts val="0"/>
              </a:spcAft>
              <a:buClr>
                <a:schemeClr val="dk1"/>
              </a:buClr>
              <a:buSzPts val="1200"/>
              <a:buFont typeface="Calibri"/>
              <a:buNone/>
            </a:pPr>
            <a:endParaRPr lang="en-US"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US" b="1" dirty="0">
                <a:latin typeface="Arial" panose="020B0604020202020204" pitchFamily="34" charset="0"/>
                <a:cs typeface="Arial" panose="020B0604020202020204" pitchFamily="34" charset="0"/>
              </a:rPr>
              <a:t>Activity sheet</a:t>
            </a:r>
          </a:p>
          <a:p>
            <a:pPr marL="0" indent="0">
              <a:buClr>
                <a:schemeClr val="dk1"/>
              </a:buClr>
              <a:buSzPts val="1200"/>
            </a:pPr>
            <a:r>
              <a:rPr lang="en-US" dirty="0">
                <a:latin typeface="Arial" panose="020B0604020202020204" pitchFamily="34" charset="0"/>
                <a:cs typeface="Arial" panose="020B0604020202020204" pitchFamily="34" charset="0"/>
              </a:rPr>
              <a:t>Learners write their ideas on </a:t>
            </a:r>
            <a:r>
              <a:rPr lang="en-US" b="1" dirty="0">
                <a:latin typeface="Arial" panose="020B0604020202020204" pitchFamily="34" charset="0"/>
                <a:cs typeface="Arial" panose="020B0604020202020204" pitchFamily="34" charset="0"/>
              </a:rPr>
              <a:t>CNC machinery - </a:t>
            </a:r>
            <a:r>
              <a:rPr lang="en-US" b="1">
                <a:latin typeface="Arial" panose="020B0604020202020204" pitchFamily="34" charset="0"/>
                <a:cs typeface="Arial" panose="020B0604020202020204" pitchFamily="34" charset="0"/>
              </a:rPr>
              <a:t>Activity sheet </a:t>
            </a:r>
            <a:r>
              <a:rPr lang="en-US" b="1" dirty="0">
                <a:latin typeface="Arial" panose="020B0604020202020204" pitchFamily="34" charset="0"/>
                <a:cs typeface="Arial" panose="020B0604020202020204" pitchFamily="34" charset="0"/>
              </a:rPr>
              <a:t>2a</a:t>
            </a:r>
            <a:r>
              <a:rPr lang="en-US" dirty="0">
                <a:latin typeface="Arial" panose="020B0604020202020204" pitchFamily="34" charset="0"/>
                <a:cs typeface="Arial" panose="020B0604020202020204" pitchFamily="34" charset="0"/>
              </a:rPr>
              <a:t>.</a:t>
            </a:r>
          </a:p>
          <a:p>
            <a:pPr marL="0" lvl="0" indent="0" algn="l" rtl="0">
              <a:spcBef>
                <a:spcPts val="0"/>
              </a:spcBef>
              <a:spcAft>
                <a:spcPts val="0"/>
              </a:spcAft>
              <a:buClr>
                <a:schemeClr val="dk1"/>
              </a:buClr>
              <a:buSzPts val="1200"/>
              <a:buFont typeface="Calibri"/>
              <a:buNone/>
            </a:pPr>
            <a:endParaRPr lang="en-US"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US" b="1" dirty="0">
                <a:latin typeface="Arial" panose="020B0604020202020204" pitchFamily="34" charset="0"/>
                <a:cs typeface="Arial" panose="020B0604020202020204" pitchFamily="34" charset="0"/>
              </a:rPr>
              <a:t>Example answers</a:t>
            </a:r>
          </a:p>
          <a:p>
            <a:pPr marL="0" lvl="0" indent="0" algn="l" rtl="0">
              <a:spcBef>
                <a:spcPts val="0"/>
              </a:spcBef>
              <a:spcAft>
                <a:spcPts val="0"/>
              </a:spcAft>
              <a:buClr>
                <a:schemeClr val="dk1"/>
              </a:buClr>
              <a:buSzPts val="1200"/>
              <a:buFont typeface="Calibri"/>
              <a:buNone/>
            </a:pPr>
            <a:r>
              <a:rPr lang="en-US" dirty="0">
                <a:latin typeface="Arial" panose="020B0604020202020204" pitchFamily="34" charset="0"/>
                <a:cs typeface="Arial" panose="020B0604020202020204" pitchFamily="34" charset="0"/>
              </a:rPr>
              <a:t>Please see the next slide.</a:t>
            </a:r>
          </a:p>
          <a:p>
            <a:pPr marL="0" lvl="0" indent="0" algn="l" rtl="0">
              <a:spcBef>
                <a:spcPts val="0"/>
              </a:spcBef>
              <a:spcAft>
                <a:spcPts val="0"/>
              </a:spcAft>
              <a:buClr>
                <a:schemeClr val="dk1"/>
              </a:buClr>
              <a:buSzPts val="1200"/>
              <a:buFont typeface="Calibri"/>
              <a:buNone/>
            </a:pPr>
            <a:endParaRPr lang="en-US"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US" b="1" dirty="0">
                <a:latin typeface="Arial" panose="020B0604020202020204" pitchFamily="34" charset="0"/>
                <a:cs typeface="Arial" panose="020B0604020202020204" pitchFamily="34" charset="0"/>
              </a:rPr>
              <a:t>Assessment</a:t>
            </a:r>
          </a:p>
          <a:p>
            <a:pPr marL="0" lvl="0" indent="0" algn="l" rtl="0">
              <a:spcBef>
                <a:spcPts val="0"/>
              </a:spcBef>
              <a:spcAft>
                <a:spcPts val="0"/>
              </a:spcAft>
              <a:buClr>
                <a:schemeClr val="dk1"/>
              </a:buClr>
              <a:buSzPts val="1200"/>
              <a:buFont typeface="Calibri"/>
              <a:buNone/>
            </a:pPr>
            <a:r>
              <a:rPr lang="en-US" dirty="0">
                <a:latin typeface="Arial" panose="020B0604020202020204" pitchFamily="34" charset="0"/>
                <a:cs typeface="Arial" panose="020B0604020202020204" pitchFamily="34" charset="0"/>
              </a:rPr>
              <a:t>Written work.</a:t>
            </a:r>
          </a:p>
          <a:p>
            <a:pPr marL="0" lvl="0" indent="0" algn="l" rtl="0">
              <a:spcBef>
                <a:spcPts val="0"/>
              </a:spcBef>
              <a:spcAft>
                <a:spcPts val="0"/>
              </a:spcAft>
              <a:buClr>
                <a:schemeClr val="dk1"/>
              </a:buClr>
              <a:buSzPts val="1200"/>
              <a:buFont typeface="Calibri"/>
              <a:buNone/>
            </a:pPr>
            <a:endParaRPr lang="en-US"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US" b="1" dirty="0">
                <a:latin typeface="Arial" panose="020B0604020202020204" pitchFamily="34" charset="0"/>
                <a:cs typeface="Arial" panose="020B0604020202020204" pitchFamily="34" charset="0"/>
              </a:rPr>
              <a:t>Extension</a:t>
            </a:r>
          </a:p>
          <a:p>
            <a:pPr marL="0" lvl="0" indent="0" algn="l" rtl="0">
              <a:spcBef>
                <a:spcPts val="0"/>
              </a:spcBef>
              <a:spcAft>
                <a:spcPts val="0"/>
              </a:spcAft>
              <a:buClr>
                <a:schemeClr val="dk1"/>
              </a:buClr>
              <a:buSzPts val="1200"/>
              <a:buFont typeface="Calibri"/>
              <a:buNone/>
            </a:pPr>
            <a:r>
              <a:rPr lang="en-US" dirty="0">
                <a:latin typeface="Arial" panose="020B0604020202020204" pitchFamily="34" charset="0"/>
                <a:cs typeface="Arial" panose="020B0604020202020204" pitchFamily="34" charset="0"/>
              </a:rPr>
              <a:t>Learners could extend their thinking by considering advantages and disadvantages when installing and when using CNC machines.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13</a:t>
            </a:fld>
            <a:endParaRPr lang="en-US"/>
          </a:p>
        </p:txBody>
      </p:sp>
    </p:spTree>
    <p:extLst>
      <p:ext uri="{BB962C8B-B14F-4D97-AF65-F5344CB8AC3E}">
        <p14:creationId xmlns:p14="http://schemas.microsoft.com/office/powerpoint/2010/main" val="4219546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spcBef>
                <a:spcPts val="0"/>
              </a:spcBef>
              <a:spcAft>
                <a:spcPts val="0"/>
              </a:spcAft>
              <a:buNone/>
            </a:pPr>
            <a:r>
              <a:rPr lang="en-US" b="1" dirty="0">
                <a:latin typeface="Arial" panose="020B0604020202020204" pitchFamily="34" charset="0"/>
                <a:cs typeface="Arial" panose="020B0604020202020204" pitchFamily="34" charset="0"/>
              </a:rPr>
              <a:t>Practitioner delivery notes</a:t>
            </a:r>
            <a:endParaRPr lang="en-US"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endParaRPr lang="en-US"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US" b="1" dirty="0">
                <a:latin typeface="Arial" panose="020B0604020202020204" pitchFamily="34" charset="0"/>
                <a:cs typeface="Arial" panose="020B0604020202020204" pitchFamily="34" charset="0"/>
              </a:rPr>
              <a:t>Activity</a:t>
            </a:r>
          </a:p>
          <a:p>
            <a:pPr marL="457200" lvl="0" indent="-317500" algn="l" rtl="0">
              <a:spcBef>
                <a:spcPts val="0"/>
              </a:spcBef>
              <a:spcAft>
                <a:spcPts val="0"/>
              </a:spcAft>
              <a:buSzPts val="1400"/>
              <a:buChar char="●"/>
            </a:pPr>
            <a:r>
              <a:rPr lang="en-US" dirty="0">
                <a:latin typeface="Arial" panose="020B0604020202020204" pitchFamily="34" charset="0"/>
                <a:cs typeface="Arial" panose="020B0604020202020204" pitchFamily="34" charset="0"/>
              </a:rPr>
              <a:t>Review the advantages and disadvantages on the slide.</a:t>
            </a:r>
          </a:p>
          <a:p>
            <a:pPr marL="457200" lvl="0" indent="-317500" algn="l" rtl="0">
              <a:spcBef>
                <a:spcPts val="0"/>
              </a:spcBef>
              <a:spcAft>
                <a:spcPts val="0"/>
              </a:spcAft>
              <a:buSzPts val="1400"/>
              <a:buChar char="●"/>
            </a:pPr>
            <a:r>
              <a:rPr lang="en-US" dirty="0">
                <a:latin typeface="Arial" panose="020B0604020202020204" pitchFamily="34" charset="0"/>
                <a:cs typeface="Arial" panose="020B0604020202020204" pitchFamily="34" charset="0"/>
              </a:rPr>
              <a:t>Learners consider the relevance or benefits of CNC for a small, low-volume manufacturer.</a:t>
            </a:r>
          </a:p>
          <a:p>
            <a:pPr marL="0" lvl="0" indent="0" algn="l" rtl="0">
              <a:spcBef>
                <a:spcPts val="0"/>
              </a:spcBef>
              <a:spcAft>
                <a:spcPts val="0"/>
              </a:spcAft>
              <a:buClr>
                <a:schemeClr val="dk1"/>
              </a:buClr>
              <a:buSzPts val="1200"/>
              <a:buFont typeface="Calibri"/>
              <a:buNone/>
            </a:pPr>
            <a:endParaRPr lang="en-US"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US" b="1" dirty="0">
                <a:latin typeface="Arial" panose="020B0604020202020204" pitchFamily="34" charset="0"/>
                <a:cs typeface="Arial" panose="020B0604020202020204" pitchFamily="34" charset="0"/>
              </a:rPr>
              <a:t>Activity sheet</a:t>
            </a:r>
          </a:p>
          <a:p>
            <a:pPr marL="0" indent="0">
              <a:buClr>
                <a:schemeClr val="dk1"/>
              </a:buClr>
              <a:buSzPts val="1200"/>
            </a:pPr>
            <a:r>
              <a:rPr lang="en-US" dirty="0">
                <a:latin typeface="Arial" panose="020B0604020202020204" pitchFamily="34" charset="0"/>
                <a:cs typeface="Arial" panose="020B0604020202020204" pitchFamily="34" charset="0"/>
              </a:rPr>
              <a:t>Learners write their ideas on </a:t>
            </a:r>
            <a:r>
              <a:rPr lang="en-US" b="1" dirty="0">
                <a:latin typeface="Arial" panose="020B0604020202020204" pitchFamily="34" charset="0"/>
                <a:cs typeface="Arial" panose="020B0604020202020204" pitchFamily="34" charset="0"/>
              </a:rPr>
              <a:t>CNC machinery - </a:t>
            </a:r>
            <a:r>
              <a:rPr lang="en-US" b="1">
                <a:latin typeface="Arial" panose="020B0604020202020204" pitchFamily="34" charset="0"/>
                <a:cs typeface="Arial" panose="020B0604020202020204" pitchFamily="34" charset="0"/>
              </a:rPr>
              <a:t>Activity sheet </a:t>
            </a:r>
            <a:r>
              <a:rPr lang="en-US" b="1" dirty="0">
                <a:latin typeface="Arial" panose="020B0604020202020204" pitchFamily="34" charset="0"/>
                <a:cs typeface="Arial" panose="020B0604020202020204" pitchFamily="34" charset="0"/>
              </a:rPr>
              <a:t>2b</a:t>
            </a:r>
            <a:r>
              <a:rPr lang="en-US" dirty="0">
                <a:latin typeface="Arial" panose="020B0604020202020204" pitchFamily="34" charset="0"/>
                <a:cs typeface="Arial" panose="020B0604020202020204" pitchFamily="34" charset="0"/>
              </a:rPr>
              <a:t>.</a:t>
            </a:r>
          </a:p>
          <a:p>
            <a:pPr marL="0" lvl="0" indent="0" algn="l" rtl="0">
              <a:spcBef>
                <a:spcPts val="0"/>
              </a:spcBef>
              <a:spcAft>
                <a:spcPts val="0"/>
              </a:spcAft>
              <a:buClr>
                <a:schemeClr val="dk1"/>
              </a:buClr>
              <a:buSzPts val="1200"/>
              <a:buFont typeface="Calibri"/>
              <a:buNone/>
            </a:pPr>
            <a:endParaRPr lang="en-US"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US" b="1" dirty="0">
                <a:latin typeface="Arial" panose="020B0604020202020204" pitchFamily="34" charset="0"/>
                <a:cs typeface="Arial" panose="020B0604020202020204" pitchFamily="34" charset="0"/>
              </a:rPr>
              <a:t>Example answers</a:t>
            </a:r>
          </a:p>
          <a:p>
            <a:pPr marL="0" lvl="0" indent="0" algn="l" rtl="0">
              <a:spcBef>
                <a:spcPts val="0"/>
              </a:spcBef>
              <a:spcAft>
                <a:spcPts val="0"/>
              </a:spcAft>
              <a:buClr>
                <a:schemeClr val="dk1"/>
              </a:buClr>
              <a:buSzPts val="1200"/>
              <a:buFont typeface="Calibri"/>
              <a:buNone/>
            </a:pPr>
            <a:r>
              <a:rPr lang="en-US" dirty="0">
                <a:latin typeface="Arial" panose="020B0604020202020204" pitchFamily="34" charset="0"/>
                <a:cs typeface="Arial" panose="020B0604020202020204" pitchFamily="34" charset="0"/>
              </a:rPr>
              <a:t>Please see the next slide.</a:t>
            </a:r>
          </a:p>
          <a:p>
            <a:pPr marL="0" lvl="0" indent="0" algn="l" rtl="0">
              <a:spcBef>
                <a:spcPts val="0"/>
              </a:spcBef>
              <a:spcAft>
                <a:spcPts val="0"/>
              </a:spcAft>
              <a:buClr>
                <a:schemeClr val="dk1"/>
              </a:buClr>
              <a:buSzPts val="1200"/>
              <a:buFont typeface="Calibri"/>
              <a:buNone/>
            </a:pPr>
            <a:endParaRPr lang="en-US"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US" b="1" dirty="0">
                <a:latin typeface="Arial" panose="020B0604020202020204" pitchFamily="34" charset="0"/>
                <a:cs typeface="Arial" panose="020B0604020202020204" pitchFamily="34" charset="0"/>
              </a:rPr>
              <a:t>Extension</a:t>
            </a:r>
          </a:p>
          <a:p>
            <a:pPr marL="0" lvl="0" indent="0" algn="l" rtl="0">
              <a:spcBef>
                <a:spcPts val="0"/>
              </a:spcBef>
              <a:spcAft>
                <a:spcPts val="0"/>
              </a:spcAft>
              <a:buClr>
                <a:schemeClr val="dk1"/>
              </a:buClr>
              <a:buSzPts val="1200"/>
              <a:buFont typeface="Calibri"/>
              <a:buNone/>
            </a:pPr>
            <a:r>
              <a:rPr lang="en-US" dirty="0">
                <a:latin typeface="Arial" panose="020B0604020202020204" pitchFamily="34" charset="0"/>
                <a:cs typeface="Arial" panose="020B0604020202020204" pitchFamily="34" charset="0"/>
              </a:rPr>
              <a:t>Learners could extend their thinking by writing their answer as an email response with questions and suggestions for the small company to consider.</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14</a:t>
            </a:fld>
            <a:endParaRPr lang="en-US"/>
          </a:p>
        </p:txBody>
      </p:sp>
    </p:spTree>
    <p:extLst>
      <p:ext uri="{BB962C8B-B14F-4D97-AF65-F5344CB8AC3E}">
        <p14:creationId xmlns:p14="http://schemas.microsoft.com/office/powerpoint/2010/main" val="4174521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spcBef>
                <a:spcPts val="0"/>
              </a:spcBef>
              <a:spcAft>
                <a:spcPts val="0"/>
              </a:spcAft>
              <a:buNone/>
            </a:pPr>
            <a:r>
              <a:rPr lang="en-US" b="1" dirty="0">
                <a:latin typeface="Arial" panose="020B0604020202020204" pitchFamily="34" charset="0"/>
                <a:cs typeface="Arial" panose="020B0604020202020204" pitchFamily="34" charset="0"/>
              </a:rPr>
              <a:t>Practitioner delivery notes</a:t>
            </a:r>
            <a:endParaRPr lang="en-US"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endParaRPr lang="en-US"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US" b="1" dirty="0">
                <a:latin typeface="Arial" panose="020B0604020202020204" pitchFamily="34" charset="0"/>
                <a:cs typeface="Arial" panose="020B0604020202020204" pitchFamily="34" charset="0"/>
              </a:rPr>
              <a:t>Activity</a:t>
            </a:r>
          </a:p>
          <a:p>
            <a:pPr marL="457200" lvl="0" indent="-317500" algn="l" rtl="0">
              <a:spcBef>
                <a:spcPts val="0"/>
              </a:spcBef>
              <a:spcAft>
                <a:spcPts val="0"/>
              </a:spcAft>
              <a:buClr>
                <a:schemeClr val="dk1"/>
              </a:buClr>
              <a:buSzPts val="1400"/>
              <a:buChar char="●"/>
            </a:pPr>
            <a:r>
              <a:rPr lang="en-US" dirty="0">
                <a:latin typeface="Arial" panose="020B0604020202020204" pitchFamily="34" charset="0"/>
                <a:cs typeface="Arial" panose="020B0604020202020204" pitchFamily="34" charset="0"/>
              </a:rPr>
              <a:t>Review the suggested benefits of manual machining on the slide.</a:t>
            </a:r>
          </a:p>
          <a:p>
            <a:pPr marL="0" lvl="0" indent="0" algn="l" rtl="0">
              <a:spcBef>
                <a:spcPts val="0"/>
              </a:spcBef>
              <a:spcAft>
                <a:spcPts val="0"/>
              </a:spcAft>
              <a:buClr>
                <a:schemeClr val="dk1"/>
              </a:buClr>
              <a:buSzPts val="1200"/>
              <a:buFont typeface="Calibri"/>
              <a:buNone/>
            </a:pPr>
            <a:endParaRPr lang="en-US"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US" b="1" dirty="0">
                <a:latin typeface="Arial" panose="020B0604020202020204" pitchFamily="34" charset="0"/>
                <a:cs typeface="Arial" panose="020B0604020202020204" pitchFamily="34" charset="0"/>
              </a:rPr>
              <a:t>Extension</a:t>
            </a:r>
          </a:p>
          <a:p>
            <a:pPr marL="0" lvl="0" indent="0" algn="l" rtl="0">
              <a:spcBef>
                <a:spcPts val="0"/>
              </a:spcBef>
              <a:spcAft>
                <a:spcPts val="0"/>
              </a:spcAft>
              <a:buClr>
                <a:schemeClr val="dk1"/>
              </a:buClr>
              <a:buSzPts val="1200"/>
              <a:buFont typeface="Calibri"/>
              <a:buNone/>
            </a:pPr>
            <a:r>
              <a:rPr lang="en-US" dirty="0">
                <a:latin typeface="Arial" panose="020B0604020202020204" pitchFamily="34" charset="0"/>
                <a:cs typeface="Arial" panose="020B0604020202020204" pitchFamily="34" charset="0"/>
              </a:rPr>
              <a:t>Learners could research local engineering firms and find out how they combine manual with CNC methods. What factors influence these companies’ choices?</a:t>
            </a:r>
          </a:p>
          <a:p>
            <a:pPr marL="0" indent="0">
              <a:buClr>
                <a:schemeClr val="dk1"/>
              </a:buClr>
              <a:buSzPts val="1200"/>
            </a:pPr>
            <a:r>
              <a:rPr lang="en-US" dirty="0">
                <a:latin typeface="Arial" panose="020B0604020202020204" pitchFamily="34" charset="0"/>
                <a:cs typeface="Arial" panose="020B0604020202020204" pitchFamily="34" charset="0"/>
              </a:rPr>
              <a:t>Small-run CNC machines can be very large: </a:t>
            </a:r>
            <a:r>
              <a:rPr lang="en-US" dirty="0" err="1">
                <a:latin typeface="Arial" panose="020B0604020202020204" pitchFamily="34" charset="0"/>
                <a:cs typeface="Arial" panose="020B0604020202020204" pitchFamily="34" charset="0"/>
              </a:rPr>
              <a:t>www.youtube.com</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watch?v</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u_PFOQSyKBE</a:t>
            </a:r>
            <a:endParaRPr lang="en-US" dirty="0">
              <a:solidFill>
                <a:srgbClr val="0563C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15</a:t>
            </a:fld>
            <a:endParaRPr lang="en-US"/>
          </a:p>
        </p:txBody>
      </p:sp>
    </p:spTree>
    <p:extLst>
      <p:ext uri="{BB962C8B-B14F-4D97-AF65-F5344CB8AC3E}">
        <p14:creationId xmlns:p14="http://schemas.microsoft.com/office/powerpoint/2010/main" val="1273519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spcBef>
                <a:spcPts val="0"/>
              </a:spcBef>
              <a:spcAft>
                <a:spcPts val="0"/>
              </a:spcAft>
              <a:buNone/>
            </a:pPr>
            <a:r>
              <a:rPr lang="en-US" b="1" dirty="0">
                <a:latin typeface="Arial" panose="020B0604020202020204" pitchFamily="34" charset="0"/>
                <a:cs typeface="Arial" panose="020B0604020202020204" pitchFamily="34" charset="0"/>
              </a:rPr>
              <a:t>Practitioner delivery notes</a:t>
            </a:r>
            <a:endParaRPr lang="en-US" dirty="0">
              <a:latin typeface="Arial" panose="020B0604020202020204" pitchFamily="34" charset="0"/>
              <a:cs typeface="Arial" panose="020B0604020202020204" pitchFamily="34" charset="0"/>
            </a:endParaRPr>
          </a:p>
          <a:p>
            <a:pPr marL="0" indent="0"/>
            <a:endParaRPr lang="en-US" b="1"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US" dirty="0">
                <a:latin typeface="Arial" panose="020B0604020202020204" pitchFamily="34" charset="0"/>
                <a:cs typeface="Arial" panose="020B0604020202020204" pitchFamily="34" charset="0"/>
              </a:rPr>
              <a:t>This open-ended activity helps learners to start thinking about the relevance of CNC machining skills to their possible careers.</a:t>
            </a:r>
          </a:p>
          <a:p>
            <a:pPr marL="0" lvl="0" indent="0" algn="l" rtl="0">
              <a:spcBef>
                <a:spcPts val="0"/>
              </a:spcBef>
              <a:spcAft>
                <a:spcPts val="0"/>
              </a:spcAft>
              <a:buClr>
                <a:schemeClr val="dk1"/>
              </a:buClr>
              <a:buSzPts val="1200"/>
              <a:buFont typeface="Calibri"/>
              <a:buNone/>
            </a:pPr>
            <a:endParaRPr lang="en-US"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US" b="1" dirty="0">
                <a:latin typeface="Arial" panose="020B0604020202020204" pitchFamily="34" charset="0"/>
                <a:cs typeface="Arial" panose="020B0604020202020204" pitchFamily="34" charset="0"/>
              </a:rPr>
              <a:t>Activity</a:t>
            </a:r>
          </a:p>
          <a:p>
            <a:pPr marL="457200" lvl="0" indent="-317500" algn="l" rtl="0">
              <a:spcBef>
                <a:spcPts val="0"/>
              </a:spcBef>
              <a:spcAft>
                <a:spcPts val="0"/>
              </a:spcAft>
              <a:buClr>
                <a:schemeClr val="dk1"/>
              </a:buClr>
              <a:buSzPts val="1400"/>
              <a:buChar char="●"/>
            </a:pPr>
            <a:r>
              <a:rPr lang="en-US" dirty="0">
                <a:latin typeface="Arial" panose="020B0604020202020204" pitchFamily="34" charset="0"/>
                <a:cs typeface="Arial" panose="020B0604020202020204" pitchFamily="34" charset="0"/>
              </a:rPr>
              <a:t>Learners suggest what sectors are of interest to them as a possible career, for example aerospace, light engineering, transport or automotive, health, agriculture etc.</a:t>
            </a:r>
          </a:p>
          <a:p>
            <a:pPr marL="457200" lvl="0" indent="-317500" algn="l" rtl="0">
              <a:spcBef>
                <a:spcPts val="0"/>
              </a:spcBef>
              <a:spcAft>
                <a:spcPts val="0"/>
              </a:spcAft>
              <a:buClr>
                <a:schemeClr val="dk1"/>
              </a:buClr>
              <a:buSzPts val="1400"/>
              <a:buChar char="●"/>
            </a:pPr>
            <a:r>
              <a:rPr lang="en-US" dirty="0">
                <a:latin typeface="Arial" panose="020B0604020202020204" pitchFamily="34" charset="0"/>
                <a:cs typeface="Arial" panose="020B0604020202020204" pitchFamily="34" charset="0"/>
              </a:rPr>
              <a:t>In small groups, learners discuss the questions on the slide and share ideas. Learners can generate a list of things to consider or questions to ask as they research possible entry positions and careers.</a:t>
            </a:r>
          </a:p>
          <a:p>
            <a:pPr marL="0" lvl="0" indent="0" algn="l" rtl="0">
              <a:spcBef>
                <a:spcPts val="0"/>
              </a:spcBef>
              <a:spcAft>
                <a:spcPts val="0"/>
              </a:spcAft>
              <a:buClr>
                <a:schemeClr val="dk1"/>
              </a:buClr>
              <a:buSzPts val="1200"/>
              <a:buFont typeface="Calibri"/>
              <a:buNone/>
            </a:pPr>
            <a:endParaRPr lang="en-US"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US" b="1" dirty="0">
                <a:latin typeface="Arial" panose="020B0604020202020204" pitchFamily="34" charset="0"/>
                <a:cs typeface="Arial" panose="020B0604020202020204" pitchFamily="34" charset="0"/>
              </a:rPr>
              <a:t>Extension</a:t>
            </a:r>
          </a:p>
          <a:p>
            <a:pPr marL="0" lvl="0" indent="0" algn="l" rtl="0">
              <a:spcBef>
                <a:spcPts val="0"/>
              </a:spcBef>
              <a:spcAft>
                <a:spcPts val="0"/>
              </a:spcAft>
              <a:buClr>
                <a:schemeClr val="dk1"/>
              </a:buClr>
              <a:buSzPts val="1200"/>
              <a:buFont typeface="Calibri"/>
              <a:buNone/>
            </a:pPr>
            <a:r>
              <a:rPr lang="en-US" dirty="0">
                <a:latin typeface="Arial" panose="020B0604020202020204" pitchFamily="34" charset="0"/>
                <a:cs typeface="Arial" panose="020B0604020202020204" pitchFamily="34" charset="0"/>
              </a:rPr>
              <a:t>Learners can use online job sites to research various careers involved with CNC machines by looking through job requirements, qualifications and attributes required etc.</a:t>
            </a:r>
          </a:p>
          <a:p>
            <a:pPr marL="0" lvl="0" indent="0" algn="l" rtl="0">
              <a:spcBef>
                <a:spcPts val="0"/>
              </a:spcBef>
              <a:spcAft>
                <a:spcPts val="0"/>
              </a:spcAft>
              <a:buClr>
                <a:schemeClr val="dk1"/>
              </a:buClr>
              <a:buSzPts val="1200"/>
              <a:buFont typeface="Calibri"/>
              <a:buNone/>
            </a:pPr>
            <a:r>
              <a:rPr lang="en-US" dirty="0">
                <a:latin typeface="Arial" panose="020B0604020202020204" pitchFamily="34" charset="0"/>
                <a:cs typeface="Arial" panose="020B0604020202020204" pitchFamily="34" charset="0"/>
              </a:rPr>
              <a:t>Invite local CNC companies to visit and chat with learners about local opportunities.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16</a:t>
            </a:fld>
            <a:endParaRPr lang="en-US"/>
          </a:p>
        </p:txBody>
      </p:sp>
    </p:spTree>
    <p:extLst>
      <p:ext uri="{BB962C8B-B14F-4D97-AF65-F5344CB8AC3E}">
        <p14:creationId xmlns:p14="http://schemas.microsoft.com/office/powerpoint/2010/main" val="2602916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latin typeface="Arial" panose="020B0604020202020204" pitchFamily="34" charset="0"/>
                <a:cs typeface="Arial" panose="020B0604020202020204" pitchFamily="34" charset="0"/>
              </a:rPr>
              <a:t>Practitioner delivery notes</a:t>
            </a:r>
            <a:endParaRPr lang="en-US" dirty="0">
              <a:latin typeface="Arial" panose="020B0604020202020204" pitchFamily="34" charset="0"/>
              <a:cs typeface="Arial" panose="020B0604020202020204" pitchFamily="34" charset="0"/>
            </a:endParaRPr>
          </a:p>
          <a:p>
            <a:pPr marL="0" indent="0"/>
            <a:endParaRPr lang="en-US"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US" b="1" dirty="0">
                <a:latin typeface="Arial" panose="020B0604020202020204" pitchFamily="34" charset="0"/>
                <a:cs typeface="Arial" panose="020B0604020202020204" pitchFamily="34" charset="0"/>
              </a:rPr>
              <a:t>Activity</a:t>
            </a:r>
          </a:p>
          <a:p>
            <a:pPr marL="457200" lvl="0" indent="-317500" algn="l" rtl="0">
              <a:spcBef>
                <a:spcPts val="0"/>
              </a:spcBef>
              <a:spcAft>
                <a:spcPts val="0"/>
              </a:spcAft>
              <a:buClr>
                <a:schemeClr val="dk1"/>
              </a:buClr>
              <a:buSzPts val="1400"/>
              <a:buChar char="●"/>
            </a:pPr>
            <a:r>
              <a:rPr lang="en-US" dirty="0">
                <a:latin typeface="Arial" panose="020B0604020202020204" pitchFamily="34" charset="0"/>
                <a:cs typeface="Arial" panose="020B0604020202020204" pitchFamily="34" charset="0"/>
              </a:rPr>
              <a:t>Review the example answer on the slide.</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17</a:t>
            </a:fld>
            <a:endParaRPr lang="en-US"/>
          </a:p>
        </p:txBody>
      </p:sp>
    </p:spTree>
    <p:extLst>
      <p:ext uri="{BB962C8B-B14F-4D97-AF65-F5344CB8AC3E}">
        <p14:creationId xmlns:p14="http://schemas.microsoft.com/office/powerpoint/2010/main" val="327756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18</a:t>
            </a:fld>
            <a:endParaRPr lang="en-US"/>
          </a:p>
        </p:txBody>
      </p:sp>
    </p:spTree>
    <p:extLst>
      <p:ext uri="{BB962C8B-B14F-4D97-AF65-F5344CB8AC3E}">
        <p14:creationId xmlns:p14="http://schemas.microsoft.com/office/powerpoint/2010/main" val="151101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713ECE-1B03-7F4B-8F63-1FC03E6A284A}" type="slidenum">
              <a:rPr lang="en-US" smtClean="0"/>
              <a:t>2</a:t>
            </a:fld>
            <a:endParaRPr lang="en-US" dirty="0"/>
          </a:p>
        </p:txBody>
      </p:sp>
    </p:spTree>
    <p:extLst>
      <p:ext uri="{BB962C8B-B14F-4D97-AF65-F5344CB8AC3E}">
        <p14:creationId xmlns:p14="http://schemas.microsoft.com/office/powerpoint/2010/main" val="173796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3</a:t>
            </a:fld>
            <a:endParaRPr lang="en-US"/>
          </a:p>
        </p:txBody>
      </p:sp>
    </p:spTree>
    <p:extLst>
      <p:ext uri="{BB962C8B-B14F-4D97-AF65-F5344CB8AC3E}">
        <p14:creationId xmlns:p14="http://schemas.microsoft.com/office/powerpoint/2010/main" val="74394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4</a:t>
            </a:fld>
            <a:endParaRPr lang="en-US"/>
          </a:p>
        </p:txBody>
      </p:sp>
    </p:spTree>
    <p:extLst>
      <p:ext uri="{BB962C8B-B14F-4D97-AF65-F5344CB8AC3E}">
        <p14:creationId xmlns:p14="http://schemas.microsoft.com/office/powerpoint/2010/main" val="184646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5</a:t>
            </a:fld>
            <a:endParaRPr lang="en-US"/>
          </a:p>
        </p:txBody>
      </p:sp>
    </p:spTree>
    <p:extLst>
      <p:ext uri="{BB962C8B-B14F-4D97-AF65-F5344CB8AC3E}">
        <p14:creationId xmlns:p14="http://schemas.microsoft.com/office/powerpoint/2010/main" val="301445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713ECE-1B03-7F4B-8F63-1FC03E6A284A}" type="slidenum">
              <a:rPr lang="en-US" smtClean="0"/>
              <a:t>6</a:t>
            </a:fld>
            <a:endParaRPr lang="en-US"/>
          </a:p>
        </p:txBody>
      </p:sp>
    </p:spTree>
    <p:extLst>
      <p:ext uri="{BB962C8B-B14F-4D97-AF65-F5344CB8AC3E}">
        <p14:creationId xmlns:p14="http://schemas.microsoft.com/office/powerpoint/2010/main" val="378399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7</a:t>
            </a:fld>
            <a:endParaRPr lang="en-US"/>
          </a:p>
        </p:txBody>
      </p:sp>
    </p:spTree>
    <p:extLst>
      <p:ext uri="{BB962C8B-B14F-4D97-AF65-F5344CB8AC3E}">
        <p14:creationId xmlns:p14="http://schemas.microsoft.com/office/powerpoint/2010/main" val="310734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Calibri"/>
              <a:buNone/>
            </a:pPr>
            <a:r>
              <a:rPr lang="en-US" sz="1200" b="1" dirty="0">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Clr>
                <a:schemeClr val="dk1"/>
              </a:buClr>
              <a:buSzPts val="1100"/>
              <a:buFont typeface="Arial"/>
              <a:buNone/>
            </a:pPr>
            <a:endParaRPr lang="en-US" sz="1200" dirty="0">
              <a:latin typeface="Arial" panose="020B0604020202020204" pitchFamily="34" charset="0"/>
              <a:cs typeface="Arial" panose="020B0604020202020204" pitchFamily="34" charset="0"/>
            </a:endParaRPr>
          </a:p>
          <a:p>
            <a:pPr marL="0" indent="0">
              <a:buClr>
                <a:schemeClr val="dk1"/>
              </a:buClr>
              <a:buSzPts val="1100"/>
            </a:pPr>
            <a:r>
              <a:rPr lang="en-US" sz="1200" dirty="0">
                <a:latin typeface="Arial" panose="020B0604020202020204" pitchFamily="34" charset="0"/>
                <a:cs typeface="Arial" panose="020B0604020202020204" pitchFamily="34" charset="0"/>
              </a:rPr>
              <a:t>This resource helps learners to review and reinforce their current knowledge of CNC and its relationship with CAD/CAM before identifying some advantages of CNC and when manual machining might still be preferable. This introduction allows learners to define CNC in their own words and based on their previous experiences. The examples you use to complement this resource should build on learners’ existing experiences of using machines in your workshop or while on or preparing for their industry placement.</a:t>
            </a:r>
          </a:p>
          <a:p>
            <a:pPr marL="0" lvl="0" indent="0" algn="l" rtl="0">
              <a:lnSpc>
                <a:spcPct val="100000"/>
              </a:lnSpc>
              <a:spcBef>
                <a:spcPts val="0"/>
              </a:spcBef>
              <a:spcAft>
                <a:spcPts val="0"/>
              </a:spcAft>
              <a:buClr>
                <a:schemeClr val="dk1"/>
              </a:buClr>
              <a:buSzPts val="1100"/>
              <a:buFont typeface="Calibri"/>
              <a:buNone/>
            </a:pPr>
            <a:endParaRPr lang="en-US" sz="12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Calibri"/>
              <a:buNone/>
            </a:pPr>
            <a:r>
              <a:rPr lang="en-US" sz="1200" b="1" dirty="0">
                <a:latin typeface="Arial" panose="020B0604020202020204" pitchFamily="34" charset="0"/>
                <a:cs typeface="Arial" panose="020B0604020202020204" pitchFamily="34" charset="0"/>
              </a:rPr>
              <a:t>Starter activity</a:t>
            </a:r>
            <a:endParaRPr lang="en-US" sz="1200" dirty="0">
              <a:latin typeface="Arial" panose="020B0604020202020204" pitchFamily="34" charset="0"/>
              <a:cs typeface="Arial" panose="020B0604020202020204" pitchFamily="34" charset="0"/>
            </a:endParaRPr>
          </a:p>
          <a:p>
            <a:pPr marL="457200" lvl="0" indent="-298450" algn="l" rtl="0">
              <a:lnSpc>
                <a:spcPct val="100000"/>
              </a:lnSpc>
              <a:spcBef>
                <a:spcPts val="0"/>
              </a:spcBef>
              <a:spcAft>
                <a:spcPts val="0"/>
              </a:spcAft>
              <a:buClr>
                <a:schemeClr val="dk1"/>
              </a:buClr>
              <a:buSzPts val="1100"/>
              <a:buFont typeface="Calibri"/>
              <a:buChar char="●"/>
            </a:pPr>
            <a:r>
              <a:rPr lang="en-US" sz="1200" dirty="0">
                <a:latin typeface="Arial" panose="020B0604020202020204" pitchFamily="34" charset="0"/>
                <a:cs typeface="Arial" panose="020B0604020202020204" pitchFamily="34" charset="0"/>
              </a:rPr>
              <a:t>Ask learners to first discuss in groups their current understanding, experiences and ideas of what CNC means and its role within manufacturing, recording their ideas on sticky notes, a concept map or an online tool such as Google </a:t>
            </a:r>
            <a:r>
              <a:rPr lang="en-US" sz="1200" dirty="0" err="1">
                <a:latin typeface="Arial" panose="020B0604020202020204" pitchFamily="34" charset="0"/>
                <a:cs typeface="Arial" panose="020B0604020202020204" pitchFamily="34" charset="0"/>
              </a:rPr>
              <a:t>Jamboard</a:t>
            </a:r>
            <a:r>
              <a:rPr lang="en-US" sz="1200" dirty="0">
                <a:latin typeface="Arial" panose="020B0604020202020204" pitchFamily="34" charset="0"/>
                <a:cs typeface="Arial" panose="020B0604020202020204" pitchFamily="34" charset="0"/>
              </a:rPr>
              <a:t>. Learners should consider the two images on the slide to help guide their thinking.</a:t>
            </a:r>
          </a:p>
          <a:p>
            <a:pPr marL="457200" lvl="0" indent="-298450" algn="l" rtl="0">
              <a:lnSpc>
                <a:spcPct val="100000"/>
              </a:lnSpc>
              <a:spcBef>
                <a:spcPts val="0"/>
              </a:spcBef>
              <a:spcAft>
                <a:spcPts val="0"/>
              </a:spcAft>
              <a:buClr>
                <a:schemeClr val="dk1"/>
              </a:buClr>
              <a:buSzPts val="1100"/>
              <a:buFont typeface="Calibri"/>
              <a:buChar char="●"/>
            </a:pPr>
            <a:r>
              <a:rPr lang="en-US" sz="1200" dirty="0">
                <a:latin typeface="Arial" panose="020B0604020202020204" pitchFamily="34" charset="0"/>
                <a:cs typeface="Arial" panose="020B0604020202020204" pitchFamily="34" charset="0"/>
              </a:rPr>
              <a:t>As a whole class, learners can agree a definition of what CNC stands for and means. What are the key words/vocabulary they are using?</a:t>
            </a:r>
          </a:p>
          <a:p>
            <a:pPr lvl="1" indent="-298450">
              <a:buClr>
                <a:schemeClr val="dk1"/>
              </a:buClr>
              <a:buSzPts val="1100"/>
              <a:buFont typeface="Calibri"/>
              <a:buChar char="●"/>
            </a:pPr>
            <a:r>
              <a:rPr lang="en-US" sz="1200" dirty="0">
                <a:latin typeface="Arial" panose="020B0604020202020204" pitchFamily="34" charset="0"/>
                <a:cs typeface="Arial" panose="020B0604020202020204" pitchFamily="34" charset="0"/>
              </a:rPr>
              <a:t>To extend their learning, learners discuss and report back on what they think CAD and CAM stand for and mean and how they are linked to CNC. </a:t>
            </a:r>
          </a:p>
          <a:p>
            <a:pPr marL="158750" lvl="0" indent="0" algn="l" rtl="0">
              <a:lnSpc>
                <a:spcPct val="100000"/>
              </a:lnSpc>
              <a:spcBef>
                <a:spcPts val="0"/>
              </a:spcBef>
              <a:spcAft>
                <a:spcPts val="0"/>
              </a:spcAft>
              <a:buClr>
                <a:schemeClr val="dk1"/>
              </a:buClr>
              <a:buSzPts val="1100"/>
              <a:buFont typeface="Calibri"/>
              <a:buNone/>
            </a:pPr>
            <a:endParaRPr lang="en-US" sz="12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Calibri"/>
              <a:buNone/>
            </a:pPr>
            <a:r>
              <a:rPr lang="en-US" sz="1200" b="1" dirty="0">
                <a:latin typeface="Arial" panose="020B0604020202020204" pitchFamily="34" charset="0"/>
                <a:cs typeface="Arial" panose="020B0604020202020204" pitchFamily="34" charset="0"/>
              </a:rPr>
              <a:t>Activity sheet</a:t>
            </a:r>
          </a:p>
          <a:p>
            <a:pPr marL="0" indent="0">
              <a:buClr>
                <a:schemeClr val="dk1"/>
              </a:buClr>
              <a:buSzPts val="1100"/>
            </a:pPr>
            <a:r>
              <a:rPr lang="en-US" sz="1200" dirty="0">
                <a:latin typeface="Arial" panose="020B0604020202020204" pitchFamily="34" charset="0"/>
                <a:cs typeface="Arial" panose="020B0604020202020204" pitchFamily="34" charset="0"/>
              </a:rPr>
              <a:t>Learners expand and define CAD, CAM and CNC in their own words on </a:t>
            </a:r>
            <a:r>
              <a:rPr lang="en-US" sz="1200" b="1" dirty="0">
                <a:latin typeface="Arial" panose="020B0604020202020204" pitchFamily="34" charset="0"/>
                <a:cs typeface="Arial" panose="020B0604020202020204" pitchFamily="34" charset="0"/>
              </a:rPr>
              <a:t>CNC machinery - Activity sheet: section 1a</a:t>
            </a:r>
            <a:r>
              <a:rPr lang="en-US" sz="1200" dirty="0">
                <a:latin typeface="Arial" panose="020B0604020202020204" pitchFamily="34" charset="0"/>
                <a:cs typeface="Arial" panose="020B0604020202020204" pitchFamily="34" charset="0"/>
              </a:rPr>
              <a:t>.</a:t>
            </a:r>
          </a:p>
          <a:p>
            <a:pPr marL="0" lvl="0" indent="0" algn="l" rtl="0">
              <a:lnSpc>
                <a:spcPct val="100000"/>
              </a:lnSpc>
              <a:spcBef>
                <a:spcPts val="0"/>
              </a:spcBef>
              <a:spcAft>
                <a:spcPts val="0"/>
              </a:spcAft>
              <a:buClr>
                <a:schemeClr val="dk1"/>
              </a:buClr>
              <a:buSzPts val="1100"/>
              <a:buFont typeface="Calibri"/>
              <a:buNone/>
            </a:pPr>
            <a:endParaRPr lang="en-US" sz="12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Calibri"/>
              <a:buNone/>
            </a:pPr>
            <a:r>
              <a:rPr lang="en-US" sz="1200" b="1" dirty="0">
                <a:latin typeface="Arial" panose="020B0604020202020204" pitchFamily="34" charset="0"/>
                <a:cs typeface="Arial" panose="020B0604020202020204" pitchFamily="34" charset="0"/>
              </a:rPr>
              <a:t>Film</a:t>
            </a:r>
          </a:p>
          <a:p>
            <a:pPr marL="0" lvl="0" indent="0" algn="l" rtl="0">
              <a:lnSpc>
                <a:spcPct val="100000"/>
              </a:lnSpc>
              <a:spcBef>
                <a:spcPts val="0"/>
              </a:spcBef>
              <a:spcAft>
                <a:spcPts val="0"/>
              </a:spcAft>
              <a:buClr>
                <a:schemeClr val="dk1"/>
              </a:buClr>
              <a:buSzPts val="1100"/>
              <a:buFont typeface="Calibri"/>
              <a:buNone/>
            </a:pPr>
            <a:r>
              <a:rPr lang="en-US" sz="1200" dirty="0">
                <a:latin typeface="Arial" panose="020B0604020202020204" pitchFamily="34" charset="0"/>
                <a:cs typeface="Arial" panose="020B0604020202020204" pitchFamily="34" charset="0"/>
              </a:rPr>
              <a:t>Before moving to the next slide learners can watch the </a:t>
            </a:r>
            <a:r>
              <a:rPr lang="en-US" sz="1200" b="1" dirty="0">
                <a:latin typeface="Arial" panose="020B0604020202020204" pitchFamily="34" charset="0"/>
                <a:cs typeface="Arial" panose="020B0604020202020204" pitchFamily="34" charset="0"/>
              </a:rPr>
              <a:t>CNC machinery film</a:t>
            </a:r>
            <a:r>
              <a:rPr lang="en-US" sz="1200" dirty="0">
                <a:latin typeface="Arial" panose="020B0604020202020204" pitchFamily="34" charset="0"/>
                <a:cs typeface="Arial" panose="020B0604020202020204" pitchFamily="34" charset="0"/>
              </a:rPr>
              <a:t>.</a:t>
            </a:r>
          </a:p>
          <a:p>
            <a:pPr marL="0" lvl="0" indent="0" algn="l" rtl="0">
              <a:lnSpc>
                <a:spcPct val="100000"/>
              </a:lnSpc>
              <a:spcBef>
                <a:spcPts val="0"/>
              </a:spcBef>
              <a:spcAft>
                <a:spcPts val="0"/>
              </a:spcAft>
              <a:buClr>
                <a:schemeClr val="dk1"/>
              </a:buClr>
              <a:buSzPts val="1100"/>
              <a:buFont typeface="Calibri"/>
              <a:buNone/>
            </a:pPr>
            <a:endParaRPr lang="en-US" sz="12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Calibri"/>
              <a:buNone/>
            </a:pPr>
            <a:r>
              <a:rPr lang="en-US" sz="1200" b="1" dirty="0">
                <a:latin typeface="Arial" panose="020B0604020202020204" pitchFamily="34" charset="0"/>
                <a:cs typeface="Arial" panose="020B0604020202020204" pitchFamily="34" charset="0"/>
              </a:rPr>
              <a:t>Example answers</a:t>
            </a:r>
            <a:endParaRPr lang="en-US" sz="12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100"/>
              <a:buFont typeface="Arial"/>
              <a:buNone/>
            </a:pPr>
            <a:r>
              <a:rPr lang="en-US" sz="1200" dirty="0">
                <a:latin typeface="Arial" panose="020B0604020202020204" pitchFamily="34" charset="0"/>
                <a:cs typeface="Arial" panose="020B0604020202020204" pitchFamily="34" charset="0"/>
              </a:rPr>
              <a:t>The key difference between the images is that the machine on the right is being controlled by a computer, which suggests that it is following a pre-programmed set of instructions.</a:t>
            </a:r>
          </a:p>
          <a:p>
            <a:pPr marL="0" marR="0" lvl="0" indent="0" algn="l" rtl="0">
              <a:lnSpc>
                <a:spcPct val="100000"/>
              </a:lnSpc>
              <a:spcBef>
                <a:spcPts val="0"/>
              </a:spcBef>
              <a:spcAft>
                <a:spcPts val="0"/>
              </a:spcAft>
              <a:buClr>
                <a:srgbClr val="000000"/>
              </a:buClr>
              <a:buSzPts val="1100"/>
              <a:buFont typeface="Arial"/>
              <a:buNone/>
            </a:pPr>
            <a:r>
              <a:rPr lang="en-US" sz="1200" dirty="0">
                <a:latin typeface="Arial" panose="020B0604020202020204" pitchFamily="34" charset="0"/>
                <a:cs typeface="Arial" panose="020B0604020202020204" pitchFamily="34" charset="0"/>
              </a:rPr>
              <a:t>Please also see the next slide.</a:t>
            </a:r>
          </a:p>
          <a:p>
            <a:pPr marL="0" lvl="0" indent="0" algn="l" rtl="0">
              <a:lnSpc>
                <a:spcPct val="100000"/>
              </a:lnSpc>
              <a:spcBef>
                <a:spcPts val="0"/>
              </a:spcBef>
              <a:spcAft>
                <a:spcPts val="0"/>
              </a:spcAft>
              <a:buClr>
                <a:schemeClr val="dk1"/>
              </a:buClr>
              <a:buSzPts val="1100"/>
              <a:buFont typeface="Calibri"/>
              <a:buNone/>
            </a:pPr>
            <a:endParaRPr lang="en-US" sz="1200" dirty="0">
              <a:solidFill>
                <a:srgbClr val="202124"/>
              </a:solidFill>
              <a:highlight>
                <a:srgbClr val="FFFFFF"/>
              </a:highlight>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Calibri"/>
              <a:buNone/>
            </a:pPr>
            <a:r>
              <a:rPr lang="en-US" sz="1200" b="1" dirty="0">
                <a:latin typeface="Arial" panose="020B0604020202020204" pitchFamily="34" charset="0"/>
                <a:cs typeface="Arial" panose="020B0604020202020204" pitchFamily="34" charset="0"/>
              </a:rPr>
              <a:t>Assessment</a:t>
            </a:r>
          </a:p>
          <a:p>
            <a:pPr marL="0" lvl="0" indent="0" algn="l" rtl="0">
              <a:lnSpc>
                <a:spcPct val="100000"/>
              </a:lnSpc>
              <a:spcBef>
                <a:spcPts val="0"/>
              </a:spcBef>
              <a:spcAft>
                <a:spcPts val="0"/>
              </a:spcAft>
              <a:buClr>
                <a:schemeClr val="dk1"/>
              </a:buClr>
              <a:buSzPts val="1100"/>
              <a:buFont typeface="Calibri"/>
              <a:buNone/>
            </a:pPr>
            <a:r>
              <a:rPr lang="en-US" sz="1200" dirty="0">
                <a:latin typeface="Arial" panose="020B0604020202020204" pitchFamily="34" charset="0"/>
                <a:cs typeface="Arial" panose="020B0604020202020204" pitchFamily="34" charset="0"/>
              </a:rPr>
              <a:t>Discussion and verbal answers for learners’ current understanding and experiences of CNC applications/machines.</a:t>
            </a:r>
          </a:p>
          <a:p>
            <a:pPr marL="0" lvl="0" indent="0" algn="l" rtl="0">
              <a:lnSpc>
                <a:spcPct val="100000"/>
              </a:lnSpc>
              <a:spcBef>
                <a:spcPts val="0"/>
              </a:spcBef>
              <a:spcAft>
                <a:spcPts val="0"/>
              </a:spcAft>
              <a:buClr>
                <a:schemeClr val="dk1"/>
              </a:buClr>
              <a:buSzPts val="1100"/>
              <a:buFont typeface="Calibri"/>
              <a:buNone/>
            </a:pPr>
            <a:r>
              <a:rPr lang="en-US" sz="1200" dirty="0">
                <a:latin typeface="Arial" panose="020B0604020202020204" pitchFamily="34" charset="0"/>
                <a:cs typeface="Arial" panose="020B0604020202020204" pitchFamily="34" charset="0"/>
              </a:rPr>
              <a:t>Written definitions of CNC, CAD, CAM.</a:t>
            </a:r>
          </a:p>
          <a:p>
            <a:pPr marL="0" lvl="0" indent="0" algn="l" rtl="0">
              <a:lnSpc>
                <a:spcPct val="100000"/>
              </a:lnSpc>
              <a:spcBef>
                <a:spcPts val="0"/>
              </a:spcBef>
              <a:spcAft>
                <a:spcPts val="0"/>
              </a:spcAft>
              <a:buClr>
                <a:schemeClr val="dk1"/>
              </a:buClr>
              <a:buSzPts val="1100"/>
              <a:buFont typeface="Calibri"/>
              <a:buNone/>
            </a:pPr>
            <a:r>
              <a:rPr lang="en-US" sz="1200" dirty="0">
                <a:latin typeface="Arial" panose="020B0604020202020204" pitchFamily="34" charset="0"/>
                <a:cs typeface="Arial" panose="020B0604020202020204" pitchFamily="34" charset="0"/>
              </a:rPr>
              <a:t>Ability to suggest examples of CNC.</a:t>
            </a:r>
          </a:p>
          <a:p>
            <a:pPr marL="0" lvl="0" indent="0" algn="l" rtl="0">
              <a:lnSpc>
                <a:spcPct val="100000"/>
              </a:lnSpc>
              <a:spcBef>
                <a:spcPts val="0"/>
              </a:spcBef>
              <a:spcAft>
                <a:spcPts val="0"/>
              </a:spcAft>
              <a:buClr>
                <a:schemeClr val="dk1"/>
              </a:buClr>
              <a:buSzPts val="1100"/>
              <a:buFont typeface="Calibri"/>
              <a:buNone/>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8</a:t>
            </a:fld>
            <a:endParaRPr lang="en-US"/>
          </a:p>
        </p:txBody>
      </p:sp>
    </p:spTree>
    <p:extLst>
      <p:ext uri="{BB962C8B-B14F-4D97-AF65-F5344CB8AC3E}">
        <p14:creationId xmlns:p14="http://schemas.microsoft.com/office/powerpoint/2010/main" val="2870505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dirty="0">
                <a:latin typeface="Arial" panose="020B0604020202020204" pitchFamily="34" charset="0"/>
                <a:cs typeface="Arial" panose="020B0604020202020204" pitchFamily="34" charset="0"/>
                <a:sym typeface="Calibri"/>
              </a:rPr>
              <a:t>Practitioner </a:t>
            </a:r>
            <a:r>
              <a:rPr lang="en-US" sz="1200" b="1" dirty="0">
                <a:latin typeface="Arial" panose="020B0604020202020204" pitchFamily="34" charset="0"/>
                <a:cs typeface="Arial" panose="020B0604020202020204" pitchFamily="34" charset="0"/>
              </a:rPr>
              <a:t>delivery notes</a:t>
            </a:r>
            <a:endParaRPr lang="en-US" sz="1200"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endParaRPr lang="en-US" sz="1200"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US" sz="1200" b="1" dirty="0">
                <a:latin typeface="Arial" panose="020B0604020202020204" pitchFamily="34" charset="0"/>
                <a:cs typeface="Arial" panose="020B0604020202020204" pitchFamily="34" charset="0"/>
              </a:rPr>
              <a:t>Activity</a:t>
            </a:r>
          </a:p>
          <a:p>
            <a:pPr marL="457200" lvl="0" indent="-317500" algn="l" rtl="0">
              <a:spcBef>
                <a:spcPts val="0"/>
              </a:spcBef>
              <a:spcAft>
                <a:spcPts val="0"/>
              </a:spcAft>
              <a:buSzPts val="1400"/>
              <a:buChar char="●"/>
            </a:pPr>
            <a:r>
              <a:rPr lang="en-US" sz="1200" dirty="0">
                <a:latin typeface="Arial" panose="020B0604020202020204" pitchFamily="34" charset="0"/>
                <a:cs typeface="Arial" panose="020B0604020202020204" pitchFamily="34" charset="0"/>
              </a:rPr>
              <a:t>Review the definitions of CAD, CAM and CNC on the slide.</a:t>
            </a:r>
          </a:p>
          <a:p>
            <a:pPr marL="457200" lvl="0" indent="-317500" algn="l" rtl="0">
              <a:spcBef>
                <a:spcPts val="0"/>
              </a:spcBef>
              <a:spcAft>
                <a:spcPts val="0"/>
              </a:spcAft>
              <a:buSzPts val="1400"/>
              <a:buChar char="●"/>
            </a:pPr>
            <a:r>
              <a:rPr lang="en-US" sz="1200" dirty="0">
                <a:latin typeface="Arial" panose="020B0604020202020204" pitchFamily="34" charset="0"/>
                <a:cs typeface="Arial" panose="020B0604020202020204" pitchFamily="34" charset="0"/>
              </a:rPr>
              <a:t>Definition of CNC - computer numerical control is the automated control </a:t>
            </a:r>
            <a:r>
              <a:rPr lang="en-US" sz="1200">
                <a:latin typeface="Arial" panose="020B0604020202020204" pitchFamily="34" charset="0"/>
                <a:cs typeface="Arial" panose="020B0604020202020204" pitchFamily="34" charset="0"/>
              </a:rPr>
              <a:t>of machining </a:t>
            </a:r>
            <a:r>
              <a:rPr lang="en-US" sz="1200" dirty="0">
                <a:latin typeface="Arial" panose="020B0604020202020204" pitchFamily="34" charset="0"/>
                <a:cs typeface="Arial" panose="020B0604020202020204" pitchFamily="34" charset="0"/>
              </a:rPr>
              <a:t>tools (such as drills, lathes, mills, grinders, routers and 3D printers) by means of a computer. </a:t>
            </a:r>
          </a:p>
          <a:p>
            <a:pPr marL="457200" lvl="0" indent="-317500" algn="l" rtl="0">
              <a:spcBef>
                <a:spcPts val="0"/>
              </a:spcBef>
              <a:spcAft>
                <a:spcPts val="0"/>
              </a:spcAft>
              <a:buSzPts val="1400"/>
              <a:buChar char="●"/>
            </a:pPr>
            <a:r>
              <a:rPr lang="en-US" sz="1200" dirty="0">
                <a:latin typeface="Arial" panose="020B0604020202020204" pitchFamily="34" charset="0"/>
                <a:cs typeface="Arial" panose="020B0604020202020204" pitchFamily="34" charset="0"/>
              </a:rPr>
              <a:t>Learners can discuss how this relates to CAD and CAM.</a:t>
            </a:r>
          </a:p>
          <a:p>
            <a:pPr marL="457200" lvl="0" indent="-317500" algn="l" rtl="0">
              <a:spcBef>
                <a:spcPts val="0"/>
              </a:spcBef>
              <a:spcAft>
                <a:spcPts val="0"/>
              </a:spcAft>
              <a:buSzPts val="1400"/>
              <a:buChar char="●"/>
            </a:pPr>
            <a:r>
              <a:rPr lang="en-US" sz="1200" dirty="0">
                <a:latin typeface="Arial" panose="020B0604020202020204" pitchFamily="34" charset="0"/>
                <a:cs typeface="Arial" panose="020B0604020202020204" pitchFamily="34" charset="0"/>
              </a:rPr>
              <a:t>Definition of CAD – Computer-aided design is the use of computers to aid in the creation, modification and analysis of a design.  CAD output is often in the form of electronic files for print, machining, or other manufacturing operations. </a:t>
            </a:r>
          </a:p>
          <a:p>
            <a:pPr marL="457200" lvl="0" indent="-317500" algn="l" rtl="0">
              <a:spcBef>
                <a:spcPts val="0"/>
              </a:spcBef>
              <a:spcAft>
                <a:spcPts val="0"/>
              </a:spcAft>
              <a:buSzPts val="1400"/>
              <a:buChar char="●"/>
            </a:pPr>
            <a:r>
              <a:rPr lang="en-US" sz="1200" dirty="0">
                <a:latin typeface="Arial" panose="020B0604020202020204" pitchFamily="34" charset="0"/>
                <a:cs typeface="Arial" panose="020B0604020202020204" pitchFamily="34" charset="0"/>
              </a:rPr>
              <a:t>Definition of CAM – Computer-aided manufacturing (also known as computer-aided modelling) is the use of software to control machine tools in the manufacturing of work pieces. </a:t>
            </a:r>
          </a:p>
          <a:p>
            <a:pPr marL="457200" lvl="0" indent="-317500" algn="l" rtl="0">
              <a:spcBef>
                <a:spcPts val="0"/>
              </a:spcBef>
              <a:spcAft>
                <a:spcPts val="0"/>
              </a:spcAft>
              <a:buSzPts val="1400"/>
              <a:buChar char="●"/>
            </a:pPr>
            <a:r>
              <a:rPr lang="en-US" sz="1200" dirty="0">
                <a:latin typeface="Arial" panose="020B0604020202020204" pitchFamily="34" charset="0"/>
                <a:cs typeface="Arial" panose="020B0604020202020204" pitchFamily="34" charset="0"/>
              </a:rPr>
              <a:t>A CNC machine is a </a:t>
            </a:r>
            <a:r>
              <a:rPr lang="en-US" sz="1200" dirty="0" err="1">
                <a:latin typeface="Arial" panose="020B0604020202020204" pitchFamily="34" charset="0"/>
                <a:cs typeface="Arial" panose="020B0604020202020204" pitchFamily="34" charset="0"/>
              </a:rPr>
              <a:t>motorised</a:t>
            </a:r>
            <a:r>
              <a:rPr lang="en-US" sz="1200" dirty="0">
                <a:latin typeface="Arial" panose="020B0604020202020204" pitchFamily="34" charset="0"/>
                <a:cs typeface="Arial" panose="020B0604020202020204" pitchFamily="34" charset="0"/>
              </a:rPr>
              <a:t> maneuverable tool and often a </a:t>
            </a:r>
            <a:r>
              <a:rPr lang="en-US" sz="1200" dirty="0" err="1">
                <a:latin typeface="Arial" panose="020B0604020202020204" pitchFamily="34" charset="0"/>
                <a:cs typeface="Arial" panose="020B0604020202020204" pitchFamily="34" charset="0"/>
              </a:rPr>
              <a:t>motorised</a:t>
            </a:r>
            <a:r>
              <a:rPr lang="en-US" sz="1200" dirty="0">
                <a:latin typeface="Arial" panose="020B0604020202020204" pitchFamily="34" charset="0"/>
                <a:cs typeface="Arial" panose="020B0604020202020204" pitchFamily="34" charset="0"/>
              </a:rPr>
              <a:t> maneuverable platform, which are both controlled by a computer, according to specific input instructions. Instructions are delivered to a CNC machine in the form of a sequential program of machine control instructions such as G-code and then executed. The program can be written by a person or generated by graphical computer-aided design (CAD) or computer-aided manufacturing (CAM) software. In the case of 3D printers, the part to be printed is ‘sliced’ before the instructions (or the program) are generated. 3D printers also use G-Code.</a:t>
            </a:r>
          </a:p>
          <a:p>
            <a:pPr marL="139700" indent="0">
              <a:buClr>
                <a:schemeClr val="dk1"/>
              </a:buClr>
            </a:pPr>
            <a:endParaRPr lang="en-US" sz="1200"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US" sz="1200" b="1" dirty="0">
                <a:latin typeface="Arial" panose="020B0604020202020204" pitchFamily="34" charset="0"/>
                <a:cs typeface="Arial" panose="020B0604020202020204" pitchFamily="34" charset="0"/>
              </a:rPr>
              <a:t>Activity sheet</a:t>
            </a:r>
          </a:p>
          <a:p>
            <a:pPr marL="0" indent="0">
              <a:buClr>
                <a:schemeClr val="dk1"/>
              </a:buClr>
              <a:buSzPts val="1100"/>
            </a:pPr>
            <a:r>
              <a:rPr lang="en-US" sz="1200" dirty="0">
                <a:latin typeface="Arial" panose="020B0604020202020204" pitchFamily="34" charset="0"/>
                <a:cs typeface="Arial" panose="020B0604020202020204" pitchFamily="34" charset="0"/>
              </a:rPr>
              <a:t>Learners suggest inputs, processing, outputs and feedback elements of a CNC machine on </a:t>
            </a:r>
            <a:r>
              <a:rPr lang="en-US" sz="1200" b="1" dirty="0">
                <a:latin typeface="Arial" panose="020B0604020202020204" pitchFamily="34" charset="0"/>
                <a:cs typeface="Arial" panose="020B0604020202020204" pitchFamily="34" charset="0"/>
              </a:rPr>
              <a:t>CNC machinery - </a:t>
            </a:r>
            <a:r>
              <a:rPr lang="en-US" sz="1200" b="1">
                <a:latin typeface="Arial" panose="020B0604020202020204" pitchFamily="34" charset="0"/>
                <a:cs typeface="Arial" panose="020B0604020202020204" pitchFamily="34" charset="0"/>
              </a:rPr>
              <a:t>Activity sheet </a:t>
            </a:r>
            <a:r>
              <a:rPr lang="en-US" sz="1200" b="1" dirty="0">
                <a:latin typeface="Arial" panose="020B0604020202020204" pitchFamily="34" charset="0"/>
                <a:cs typeface="Arial" panose="020B0604020202020204" pitchFamily="34" charset="0"/>
              </a:rPr>
              <a:t>1b</a:t>
            </a:r>
            <a:r>
              <a:rPr lang="en-US" sz="1200" dirty="0">
                <a:latin typeface="Arial" panose="020B0604020202020204" pitchFamily="34" charset="0"/>
                <a:cs typeface="Arial" panose="020B0604020202020204" pitchFamily="34" charset="0"/>
              </a:rPr>
              <a:t>.</a:t>
            </a:r>
          </a:p>
          <a:p>
            <a:pPr marL="0" lvl="0" indent="0" algn="l" rtl="0">
              <a:spcBef>
                <a:spcPts val="0"/>
              </a:spcBef>
              <a:spcAft>
                <a:spcPts val="0"/>
              </a:spcAft>
              <a:buClr>
                <a:schemeClr val="dk1"/>
              </a:buClr>
              <a:buSzPts val="1200"/>
              <a:buFont typeface="Calibri"/>
              <a:buNone/>
            </a:pPr>
            <a:endParaRPr lang="en-US" sz="1200"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US" sz="1200" b="1" dirty="0">
                <a:latin typeface="Arial" panose="020B0604020202020204" pitchFamily="34" charset="0"/>
                <a:cs typeface="Arial" panose="020B0604020202020204" pitchFamily="34" charset="0"/>
              </a:rPr>
              <a:t>Example answers</a:t>
            </a:r>
          </a:p>
          <a:p>
            <a:pPr marL="0" lvl="0" indent="0" algn="l" rtl="0">
              <a:spcBef>
                <a:spcPts val="0"/>
              </a:spcBef>
              <a:spcAft>
                <a:spcPts val="0"/>
              </a:spcAft>
              <a:buClr>
                <a:schemeClr val="dk1"/>
              </a:buClr>
              <a:buSzPts val="1200"/>
              <a:buFont typeface="Calibri"/>
              <a:buNone/>
            </a:pPr>
            <a:r>
              <a:rPr lang="en-US" sz="1200" dirty="0">
                <a:latin typeface="Arial" panose="020B0604020202020204" pitchFamily="34" charset="0"/>
                <a:cs typeface="Arial" panose="020B0604020202020204" pitchFamily="34" charset="0"/>
              </a:rPr>
              <a:t>Please see the next slide.</a:t>
            </a:r>
          </a:p>
          <a:p>
            <a:pPr marL="0" lvl="0" indent="0" algn="l" rtl="0">
              <a:spcBef>
                <a:spcPts val="0"/>
              </a:spcBef>
              <a:spcAft>
                <a:spcPts val="0"/>
              </a:spcAft>
              <a:buClr>
                <a:schemeClr val="dk1"/>
              </a:buClr>
              <a:buSzPts val="1200"/>
              <a:buFont typeface="Calibri"/>
              <a:buNone/>
            </a:pPr>
            <a:endParaRPr lang="en-US" sz="1200"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US" sz="1200" b="1" dirty="0">
                <a:latin typeface="Arial" panose="020B0604020202020204" pitchFamily="34" charset="0"/>
                <a:cs typeface="Arial" panose="020B0604020202020204" pitchFamily="34" charset="0"/>
              </a:rPr>
              <a:t>Assessment</a:t>
            </a:r>
          </a:p>
          <a:p>
            <a:pPr marL="0" lvl="0" indent="0" algn="l" rtl="0">
              <a:spcBef>
                <a:spcPts val="0"/>
              </a:spcBef>
              <a:spcAft>
                <a:spcPts val="0"/>
              </a:spcAft>
              <a:buClr>
                <a:schemeClr val="dk1"/>
              </a:buClr>
              <a:buSzPts val="1200"/>
              <a:buFont typeface="Calibri"/>
              <a:buNone/>
            </a:pPr>
            <a:r>
              <a:rPr lang="en-US" sz="1200" dirty="0">
                <a:latin typeface="Arial" panose="020B0604020202020204" pitchFamily="34" charset="0"/>
                <a:cs typeface="Arial" panose="020B0604020202020204" pitchFamily="34" charset="0"/>
              </a:rPr>
              <a:t>Written answers.</a:t>
            </a: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9</a:t>
            </a:fld>
            <a:endParaRPr lang="en-US"/>
          </a:p>
        </p:txBody>
      </p:sp>
    </p:spTree>
    <p:extLst>
      <p:ext uri="{BB962C8B-B14F-4D97-AF65-F5344CB8AC3E}">
        <p14:creationId xmlns:p14="http://schemas.microsoft.com/office/powerpoint/2010/main" val="1139267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37221" y="1496484"/>
            <a:ext cx="6208295" cy="6251853"/>
          </a:xfrm>
        </p:spPr>
        <p:txBody>
          <a:bodyPr anchor="ctr">
            <a:normAutofit/>
          </a:bodyPr>
          <a:lstStyle>
            <a:lvl1pPr algn="ctr">
              <a:defRPr sz="5400"/>
            </a:lvl1pPr>
          </a:lstStyle>
          <a:p>
            <a:r>
              <a:rPr lang="en-GB" dirty="0"/>
              <a:t>Click to edit Master title style</a:t>
            </a:r>
            <a:endParaRPr lang="en-US" dirty="0"/>
          </a:p>
        </p:txBody>
      </p:sp>
      <p:pic>
        <p:nvPicPr>
          <p:cNvPr id="19" name="Picture 18">
            <a:extLst>
              <a:ext uri="{FF2B5EF4-FFF2-40B4-BE49-F238E27FC236}">
                <a16:creationId xmlns:a16="http://schemas.microsoft.com/office/drawing/2014/main" id="{6B2E6CEF-36FD-1E33-62E2-4EC14471F36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274860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4337" y="486834"/>
            <a:ext cx="3505542"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17709" y="486834"/>
            <a:ext cx="10313407"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96A4707-2BE5-C8B2-2A71-D40AE0F1F27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972138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CAB0-5DC4-29D6-2C01-847AE9BCFED5}"/>
              </a:ext>
            </a:extLst>
          </p:cNvPr>
          <p:cNvSpPr>
            <a:spLocks noGrp="1"/>
          </p:cNvSpPr>
          <p:nvPr>
            <p:ph type="ctrTitle"/>
          </p:nvPr>
        </p:nvSpPr>
        <p:spPr>
          <a:xfrm>
            <a:off x="2032000" y="1497013"/>
            <a:ext cx="12193588" cy="3182937"/>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00FA068-6A62-67D6-CD15-8DE22D429291}"/>
              </a:ext>
            </a:extLst>
          </p:cNvPr>
          <p:cNvSpPr>
            <a:spLocks noGrp="1"/>
          </p:cNvSpPr>
          <p:nvPr>
            <p:ph type="subTitle" idx="1"/>
          </p:nvPr>
        </p:nvSpPr>
        <p:spPr>
          <a:xfrm>
            <a:off x="2032000" y="4802188"/>
            <a:ext cx="12193588"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1D82920-9D38-DE5A-0C9F-D516D712D6C9}"/>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5" name="Footer Placeholder 4">
            <a:extLst>
              <a:ext uri="{FF2B5EF4-FFF2-40B4-BE49-F238E27FC236}">
                <a16:creationId xmlns:a16="http://schemas.microsoft.com/office/drawing/2014/main" id="{50E3578C-5160-AC26-FB6B-4D30E133C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40772-5D16-70EE-791F-E32E70E8673E}"/>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846220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F62B0-CDF7-FCE2-13FE-7EFA89C297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DC3CDC-5DF9-1B39-51CA-E3C655FD42B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14A827-F422-5898-D4BA-37B6D583A994}"/>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5" name="Footer Placeholder 4">
            <a:extLst>
              <a:ext uri="{FF2B5EF4-FFF2-40B4-BE49-F238E27FC236}">
                <a16:creationId xmlns:a16="http://schemas.microsoft.com/office/drawing/2014/main" id="{7CC12F9B-C13A-5ECC-766B-343D4E0A0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EC9919-81D5-51D9-CD5C-99E76338688F}"/>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2057950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ADA0E-5C8B-1F84-905D-5B57816DA687}"/>
              </a:ext>
            </a:extLst>
          </p:cNvPr>
          <p:cNvSpPr>
            <a:spLocks noGrp="1"/>
          </p:cNvSpPr>
          <p:nvPr>
            <p:ph type="title"/>
          </p:nvPr>
        </p:nvSpPr>
        <p:spPr>
          <a:xfrm>
            <a:off x="1109663" y="2279650"/>
            <a:ext cx="14022387" cy="38036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9CA75B0-770D-822E-4A42-98E1F9F554C6}"/>
              </a:ext>
            </a:extLst>
          </p:cNvPr>
          <p:cNvSpPr>
            <a:spLocks noGrp="1"/>
          </p:cNvSpPr>
          <p:nvPr>
            <p:ph type="body" idx="1"/>
          </p:nvPr>
        </p:nvSpPr>
        <p:spPr>
          <a:xfrm>
            <a:off x="1109663" y="6119813"/>
            <a:ext cx="14022387"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823664-4D98-7B5A-07FE-0B34080E55DB}"/>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5" name="Footer Placeholder 4">
            <a:extLst>
              <a:ext uri="{FF2B5EF4-FFF2-40B4-BE49-F238E27FC236}">
                <a16:creationId xmlns:a16="http://schemas.microsoft.com/office/drawing/2014/main" id="{2BE7B4E7-B8F2-84BC-922B-C7AF04F7A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C1A7E-BBA7-152C-421C-AC14607DFC29}"/>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534902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C0BA7-47BB-CA0C-D664-363D45C9B95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E4801E5-7656-F0BE-FE56-76E13F924E00}"/>
              </a:ext>
            </a:extLst>
          </p:cNvPr>
          <p:cNvSpPr>
            <a:spLocks noGrp="1"/>
          </p:cNvSpPr>
          <p:nvPr>
            <p:ph sz="half" idx="1"/>
          </p:nvPr>
        </p:nvSpPr>
        <p:spPr>
          <a:xfrm>
            <a:off x="1117600" y="2433638"/>
            <a:ext cx="6934200"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FCAE179-E434-56A1-4C6F-DF9621D1C75E}"/>
              </a:ext>
            </a:extLst>
          </p:cNvPr>
          <p:cNvSpPr>
            <a:spLocks noGrp="1"/>
          </p:cNvSpPr>
          <p:nvPr>
            <p:ph sz="half" idx="2"/>
          </p:nvPr>
        </p:nvSpPr>
        <p:spPr>
          <a:xfrm>
            <a:off x="8204200" y="2433638"/>
            <a:ext cx="6935788"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F7C09F7-6E47-0B6E-F69F-60BCA8EAC156}"/>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6" name="Footer Placeholder 5">
            <a:extLst>
              <a:ext uri="{FF2B5EF4-FFF2-40B4-BE49-F238E27FC236}">
                <a16:creationId xmlns:a16="http://schemas.microsoft.com/office/drawing/2014/main" id="{90F2903F-F690-52C4-07E4-63526DD64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E208C2-74ED-8DE4-A83F-72A01EAF8AF0}"/>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583461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8EB71-AEB4-6D73-A212-6070B24146B8}"/>
              </a:ext>
            </a:extLst>
          </p:cNvPr>
          <p:cNvSpPr>
            <a:spLocks noGrp="1"/>
          </p:cNvSpPr>
          <p:nvPr>
            <p:ph type="title"/>
          </p:nvPr>
        </p:nvSpPr>
        <p:spPr>
          <a:xfrm>
            <a:off x="1119188" y="487363"/>
            <a:ext cx="14022387" cy="1766887"/>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3745E57-8121-C433-904C-BA757B3483C0}"/>
              </a:ext>
            </a:extLst>
          </p:cNvPr>
          <p:cNvSpPr>
            <a:spLocks noGrp="1"/>
          </p:cNvSpPr>
          <p:nvPr>
            <p:ph type="body" idx="1"/>
          </p:nvPr>
        </p:nvSpPr>
        <p:spPr>
          <a:xfrm>
            <a:off x="1119188" y="2241550"/>
            <a:ext cx="68786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522EE77-1016-F879-37D1-268995C1F936}"/>
              </a:ext>
            </a:extLst>
          </p:cNvPr>
          <p:cNvSpPr>
            <a:spLocks noGrp="1"/>
          </p:cNvSpPr>
          <p:nvPr>
            <p:ph sz="half" idx="2"/>
          </p:nvPr>
        </p:nvSpPr>
        <p:spPr>
          <a:xfrm>
            <a:off x="1119188" y="3340100"/>
            <a:ext cx="687863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6C975AA-EAE7-D776-D2CF-02D57F94C849}"/>
              </a:ext>
            </a:extLst>
          </p:cNvPr>
          <p:cNvSpPr>
            <a:spLocks noGrp="1"/>
          </p:cNvSpPr>
          <p:nvPr>
            <p:ph type="body" sz="quarter" idx="3"/>
          </p:nvPr>
        </p:nvSpPr>
        <p:spPr>
          <a:xfrm>
            <a:off x="8231188" y="2241550"/>
            <a:ext cx="691038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C005B17-3335-2DE6-CCDE-D8036C69EB49}"/>
              </a:ext>
            </a:extLst>
          </p:cNvPr>
          <p:cNvSpPr>
            <a:spLocks noGrp="1"/>
          </p:cNvSpPr>
          <p:nvPr>
            <p:ph sz="quarter" idx="4"/>
          </p:nvPr>
        </p:nvSpPr>
        <p:spPr>
          <a:xfrm>
            <a:off x="8231188" y="3340100"/>
            <a:ext cx="691038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FA0732D-8883-3C10-BF83-FB6D75AB3B36}"/>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8" name="Footer Placeholder 7">
            <a:extLst>
              <a:ext uri="{FF2B5EF4-FFF2-40B4-BE49-F238E27FC236}">
                <a16:creationId xmlns:a16="http://schemas.microsoft.com/office/drawing/2014/main" id="{100FF39D-C1A7-6DD1-E70A-FB00469399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E7CC07-3929-7B42-4320-0965E4AB70DE}"/>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914360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098D-816B-A804-41B1-4877F009849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46C527A-D9E2-6881-6DFC-B08C9213CDA0}"/>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4" name="Footer Placeholder 3">
            <a:extLst>
              <a:ext uri="{FF2B5EF4-FFF2-40B4-BE49-F238E27FC236}">
                <a16:creationId xmlns:a16="http://schemas.microsoft.com/office/drawing/2014/main" id="{78761A88-8D77-EFD3-50B4-830C09B78A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9DD20D-1719-E6EB-297F-1C609D36E527}"/>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2257817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E3DA2E-0464-23CB-3593-11B7F4C977E1}"/>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3" name="Footer Placeholder 2">
            <a:extLst>
              <a:ext uri="{FF2B5EF4-FFF2-40B4-BE49-F238E27FC236}">
                <a16:creationId xmlns:a16="http://schemas.microsoft.com/office/drawing/2014/main" id="{8CF2CC8F-027E-D863-6926-F23B85B920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500D28-9F81-851F-E2F8-527BC9FC37B7}"/>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687163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EDCD-D4E9-E6CE-38AD-68192E473F5B}"/>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3E273C2-7900-321B-4778-930F6C402EF7}"/>
              </a:ext>
            </a:extLst>
          </p:cNvPr>
          <p:cNvSpPr>
            <a:spLocks noGrp="1"/>
          </p:cNvSpPr>
          <p:nvPr>
            <p:ph idx="1"/>
          </p:nvPr>
        </p:nvSpPr>
        <p:spPr>
          <a:xfrm>
            <a:off x="6911975"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FE7D4FA-A2BD-8544-FDDC-CB45C741EC61}"/>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33C6558-C683-4A08-D578-64BD383C346B}"/>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6" name="Footer Placeholder 5">
            <a:extLst>
              <a:ext uri="{FF2B5EF4-FFF2-40B4-BE49-F238E27FC236}">
                <a16:creationId xmlns:a16="http://schemas.microsoft.com/office/drawing/2014/main" id="{91C36BB5-BAEA-0352-A5DA-0DB2FE977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D8B17A-3E92-B794-FDA2-4635E1D8CB0C}"/>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648368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D34B-DF48-4D34-80CB-754E30F5556E}"/>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C997C01-8029-0E14-55C2-AF96D43AB296}"/>
              </a:ext>
            </a:extLst>
          </p:cNvPr>
          <p:cNvSpPr>
            <a:spLocks noGrp="1"/>
          </p:cNvSpPr>
          <p:nvPr>
            <p:ph type="pic" idx="1"/>
          </p:nvPr>
        </p:nvSpPr>
        <p:spPr>
          <a:xfrm>
            <a:off x="6911975"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6C267D-602C-93AC-3D10-800F29067DA6}"/>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C1358C-D0D7-1F52-7B00-A0FFFCAE26C0}"/>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6" name="Footer Placeholder 5">
            <a:extLst>
              <a:ext uri="{FF2B5EF4-FFF2-40B4-BE49-F238E27FC236}">
                <a16:creationId xmlns:a16="http://schemas.microsoft.com/office/drawing/2014/main" id="{4B18D67C-07F6-3767-3DF7-85FD2092D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F8F7E5-27BA-46A6-BC1C-F57530CE0394}"/>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1349490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4" name="Picture 3">
            <a:extLst>
              <a:ext uri="{FF2B5EF4-FFF2-40B4-BE49-F238E27FC236}">
                <a16:creationId xmlns:a16="http://schemas.microsoft.com/office/drawing/2014/main" id="{73780023-0EDB-9731-162E-6B4003CE79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4075265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1DE55-E961-BE3A-BAC1-90F1B701A74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3C0D7A-9700-5E35-C80F-2638B7973CD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56C45D-794F-3955-C8B4-AD7D6F2F4F8D}"/>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5" name="Footer Placeholder 4">
            <a:extLst>
              <a:ext uri="{FF2B5EF4-FFF2-40B4-BE49-F238E27FC236}">
                <a16:creationId xmlns:a16="http://schemas.microsoft.com/office/drawing/2014/main" id="{3B3F188E-E7F2-8153-63F2-06407F924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9AE01-4E2A-A77B-F656-0ACCB6CB4176}"/>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712558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450DB8-B543-F6B9-615E-976D7CABB43F}"/>
              </a:ext>
            </a:extLst>
          </p:cNvPr>
          <p:cNvSpPr>
            <a:spLocks noGrp="1"/>
          </p:cNvSpPr>
          <p:nvPr>
            <p:ph type="title" orient="vert"/>
          </p:nvPr>
        </p:nvSpPr>
        <p:spPr>
          <a:xfrm>
            <a:off x="11634788" y="487363"/>
            <a:ext cx="3505200" cy="77485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959D7FC-195F-FB91-0298-4EE8CD49A1B1}"/>
              </a:ext>
            </a:extLst>
          </p:cNvPr>
          <p:cNvSpPr>
            <a:spLocks noGrp="1"/>
          </p:cNvSpPr>
          <p:nvPr>
            <p:ph type="body" orient="vert" idx="1"/>
          </p:nvPr>
        </p:nvSpPr>
        <p:spPr>
          <a:xfrm>
            <a:off x="1117600" y="487363"/>
            <a:ext cx="10364788" cy="77485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13A4EE-BC76-85BA-A2FA-F91A6D211F40}"/>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5" name="Footer Placeholder 4">
            <a:extLst>
              <a:ext uri="{FF2B5EF4-FFF2-40B4-BE49-F238E27FC236}">
                <a16:creationId xmlns:a16="http://schemas.microsoft.com/office/drawing/2014/main" id="{192D71B3-1841-0B67-0552-DCB6E47C21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2473C2-0C7C-DD86-569D-5C05A1F1511C}"/>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043195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E7AF-1298-7727-ACE8-E99754474DED}"/>
              </a:ext>
            </a:extLst>
          </p:cNvPr>
          <p:cNvSpPr>
            <a:spLocks noGrp="1"/>
          </p:cNvSpPr>
          <p:nvPr>
            <p:ph type="ctrTitle"/>
          </p:nvPr>
        </p:nvSpPr>
        <p:spPr>
          <a:xfrm>
            <a:off x="2032000" y="1497013"/>
            <a:ext cx="12193588" cy="3182937"/>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5C3538C-AFC8-5EBD-11BC-16A8D87966C2}"/>
              </a:ext>
            </a:extLst>
          </p:cNvPr>
          <p:cNvSpPr>
            <a:spLocks noGrp="1"/>
          </p:cNvSpPr>
          <p:nvPr>
            <p:ph type="subTitle" idx="1"/>
          </p:nvPr>
        </p:nvSpPr>
        <p:spPr>
          <a:xfrm>
            <a:off x="2032000" y="4802188"/>
            <a:ext cx="12193588"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C776375-923B-BBD3-E153-118134ACA230}"/>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5" name="Footer Placeholder 4">
            <a:extLst>
              <a:ext uri="{FF2B5EF4-FFF2-40B4-BE49-F238E27FC236}">
                <a16:creationId xmlns:a16="http://schemas.microsoft.com/office/drawing/2014/main" id="{4A0E00CF-14C1-7BBB-EF95-89DC1BB9F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A2F6D-29F9-58E4-688B-DA1E5E1F8E44}"/>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843572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DE5E-C45B-5C30-6A45-E4304B608C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B8EEE0-D309-955A-C1A2-73AC06397D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0565BB-C942-DE28-7F7E-DC71B0DACB08}"/>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5" name="Footer Placeholder 4">
            <a:extLst>
              <a:ext uri="{FF2B5EF4-FFF2-40B4-BE49-F238E27FC236}">
                <a16:creationId xmlns:a16="http://schemas.microsoft.com/office/drawing/2014/main" id="{95F092E4-D234-612F-BA10-A169AF20A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8E7E5-8A29-4398-2BC8-F95A680CECDC}"/>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958076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DCE4-9E53-3D0E-ABE4-43F7B0A47DA6}"/>
              </a:ext>
            </a:extLst>
          </p:cNvPr>
          <p:cNvSpPr>
            <a:spLocks noGrp="1"/>
          </p:cNvSpPr>
          <p:nvPr>
            <p:ph type="title"/>
          </p:nvPr>
        </p:nvSpPr>
        <p:spPr>
          <a:xfrm>
            <a:off x="1109663" y="2279650"/>
            <a:ext cx="14022387" cy="38036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32D0B7-62BC-25D8-E753-B55CC7E2A468}"/>
              </a:ext>
            </a:extLst>
          </p:cNvPr>
          <p:cNvSpPr>
            <a:spLocks noGrp="1"/>
          </p:cNvSpPr>
          <p:nvPr>
            <p:ph type="body" idx="1"/>
          </p:nvPr>
        </p:nvSpPr>
        <p:spPr>
          <a:xfrm>
            <a:off x="1109663" y="6119813"/>
            <a:ext cx="14022387"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59E874-F06A-1983-AA94-18929772B002}"/>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5" name="Footer Placeholder 4">
            <a:extLst>
              <a:ext uri="{FF2B5EF4-FFF2-40B4-BE49-F238E27FC236}">
                <a16:creationId xmlns:a16="http://schemas.microsoft.com/office/drawing/2014/main" id="{7D833F51-1C52-585D-9E48-E72550D68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5DE76-BA89-D917-8C76-6EC3C4DDF2BE}"/>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034880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7FD9-51D9-BAF0-C0F2-28586B5F799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716B93-5B89-C74D-27E7-FA600F4303E5}"/>
              </a:ext>
            </a:extLst>
          </p:cNvPr>
          <p:cNvSpPr>
            <a:spLocks noGrp="1"/>
          </p:cNvSpPr>
          <p:nvPr>
            <p:ph sz="half" idx="1"/>
          </p:nvPr>
        </p:nvSpPr>
        <p:spPr>
          <a:xfrm>
            <a:off x="1117600" y="2433638"/>
            <a:ext cx="6934200"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CA3582A-6D7F-FB3C-37BF-9033C5E0A58F}"/>
              </a:ext>
            </a:extLst>
          </p:cNvPr>
          <p:cNvSpPr>
            <a:spLocks noGrp="1"/>
          </p:cNvSpPr>
          <p:nvPr>
            <p:ph sz="half" idx="2"/>
          </p:nvPr>
        </p:nvSpPr>
        <p:spPr>
          <a:xfrm>
            <a:off x="8204200" y="2433638"/>
            <a:ext cx="6935788"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8E8699B-214C-4B7C-CCEE-C96EC858C376}"/>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6" name="Footer Placeholder 5">
            <a:extLst>
              <a:ext uri="{FF2B5EF4-FFF2-40B4-BE49-F238E27FC236}">
                <a16:creationId xmlns:a16="http://schemas.microsoft.com/office/drawing/2014/main" id="{5DE7A2D2-7D61-7D92-EB9D-B60FB6870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A09E8-EB0B-2C43-3A09-3EC3DD8FC1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671833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4DB3-EC2F-E6B6-EE9A-FD909C982794}"/>
              </a:ext>
            </a:extLst>
          </p:cNvPr>
          <p:cNvSpPr>
            <a:spLocks noGrp="1"/>
          </p:cNvSpPr>
          <p:nvPr>
            <p:ph type="title"/>
          </p:nvPr>
        </p:nvSpPr>
        <p:spPr>
          <a:xfrm>
            <a:off x="1119188" y="487363"/>
            <a:ext cx="14022387" cy="1766887"/>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B017415-E951-C3DD-5354-9C1EDDB69D57}"/>
              </a:ext>
            </a:extLst>
          </p:cNvPr>
          <p:cNvSpPr>
            <a:spLocks noGrp="1"/>
          </p:cNvSpPr>
          <p:nvPr>
            <p:ph type="body" idx="1"/>
          </p:nvPr>
        </p:nvSpPr>
        <p:spPr>
          <a:xfrm>
            <a:off x="1119188" y="2241550"/>
            <a:ext cx="68786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ED3CBA-356F-E158-0AD7-60F9E83D5E88}"/>
              </a:ext>
            </a:extLst>
          </p:cNvPr>
          <p:cNvSpPr>
            <a:spLocks noGrp="1"/>
          </p:cNvSpPr>
          <p:nvPr>
            <p:ph sz="half" idx="2"/>
          </p:nvPr>
        </p:nvSpPr>
        <p:spPr>
          <a:xfrm>
            <a:off x="1119188" y="3340100"/>
            <a:ext cx="687863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A2B1AE9-3872-A94E-DC03-AF73431A8588}"/>
              </a:ext>
            </a:extLst>
          </p:cNvPr>
          <p:cNvSpPr>
            <a:spLocks noGrp="1"/>
          </p:cNvSpPr>
          <p:nvPr>
            <p:ph type="body" sz="quarter" idx="3"/>
          </p:nvPr>
        </p:nvSpPr>
        <p:spPr>
          <a:xfrm>
            <a:off x="8231188" y="2241550"/>
            <a:ext cx="691038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10338B-F176-8BCC-08F1-84D9BEF16245}"/>
              </a:ext>
            </a:extLst>
          </p:cNvPr>
          <p:cNvSpPr>
            <a:spLocks noGrp="1"/>
          </p:cNvSpPr>
          <p:nvPr>
            <p:ph sz="quarter" idx="4"/>
          </p:nvPr>
        </p:nvSpPr>
        <p:spPr>
          <a:xfrm>
            <a:off x="8231188" y="3340100"/>
            <a:ext cx="691038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9A93E13-F64D-36C2-3A96-1ED31CF8B466}"/>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8" name="Footer Placeholder 7">
            <a:extLst>
              <a:ext uri="{FF2B5EF4-FFF2-40B4-BE49-F238E27FC236}">
                <a16:creationId xmlns:a16="http://schemas.microsoft.com/office/drawing/2014/main" id="{B0F52879-7EA7-8A4D-0771-D831123A21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007BAE-3DE4-ED1A-E0F7-5F2618883178}"/>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340967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23EC-3D03-CF8B-25B2-0F8F04EF50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6C38345-49FA-D206-376F-8336C4478B18}"/>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4" name="Footer Placeholder 3">
            <a:extLst>
              <a:ext uri="{FF2B5EF4-FFF2-40B4-BE49-F238E27FC236}">
                <a16:creationId xmlns:a16="http://schemas.microsoft.com/office/drawing/2014/main" id="{7FF94E86-B911-1A51-8ED6-9A3FB2DCBD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430EBE-6A9A-1136-869D-A9B28C0B2BD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6170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AEDF4-CC12-6366-19BD-F5153360B412}"/>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3" name="Footer Placeholder 2">
            <a:extLst>
              <a:ext uri="{FF2B5EF4-FFF2-40B4-BE49-F238E27FC236}">
                <a16:creationId xmlns:a16="http://schemas.microsoft.com/office/drawing/2014/main" id="{F8487247-20BD-F2F2-2ACE-89066446B7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3232FB-794A-B6BF-A102-244B814542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941722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F5D7-CE14-1190-9C40-B0D58B16E5BD}"/>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9B5DCF1-149D-1397-4AE2-79753993E162}"/>
              </a:ext>
            </a:extLst>
          </p:cNvPr>
          <p:cNvSpPr>
            <a:spLocks noGrp="1"/>
          </p:cNvSpPr>
          <p:nvPr>
            <p:ph idx="1"/>
          </p:nvPr>
        </p:nvSpPr>
        <p:spPr>
          <a:xfrm>
            <a:off x="6911975"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C21F2E-2368-A669-7865-55328BB5A830}"/>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28698E-A303-1C62-24C9-BCFBA3A61AC2}"/>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6" name="Footer Placeholder 5">
            <a:extLst>
              <a:ext uri="{FF2B5EF4-FFF2-40B4-BE49-F238E27FC236}">
                <a16:creationId xmlns:a16="http://schemas.microsoft.com/office/drawing/2014/main" id="{EE74E394-455F-E7D2-38AE-F74D8C01D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D742C-F47E-571B-F815-9DCB386A828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2434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0500F-DC09-44A5-42B1-62B9D00B38BA}"/>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7D498AAF-1147-0476-8402-A27FC0E7F924}"/>
              </a:ext>
            </a:extLst>
          </p:cNvPr>
          <p:cNvSpPr>
            <a:spLocks noGrp="1"/>
          </p:cNvSpPr>
          <p:nvPr>
            <p:ph type="ftr" sz="quarter" idx="10"/>
          </p:nvPr>
        </p:nvSpPr>
        <p:spPr/>
        <p:txBody>
          <a:bodyPr/>
          <a:lstStyle/>
          <a:p>
            <a:r>
              <a:rPr lang="en-US"/>
              <a:t>Sustainability  |</a:t>
            </a:r>
          </a:p>
        </p:txBody>
      </p:sp>
      <p:sp>
        <p:nvSpPr>
          <p:cNvPr id="4" name="Slide Number Placeholder 3">
            <a:extLst>
              <a:ext uri="{FF2B5EF4-FFF2-40B4-BE49-F238E27FC236}">
                <a16:creationId xmlns:a16="http://schemas.microsoft.com/office/drawing/2014/main" id="{49187C48-9661-CAD9-A799-9FF9E33430B3}"/>
              </a:ext>
            </a:extLst>
          </p:cNvPr>
          <p:cNvSpPr>
            <a:spLocks noGrp="1"/>
          </p:cNvSpPr>
          <p:nvPr>
            <p:ph type="sldNum" sz="quarter" idx="11"/>
          </p:nvPr>
        </p:nvSpPr>
        <p:spPr/>
        <p:txBody>
          <a:bodyPr/>
          <a:lstStyle/>
          <a:p>
            <a:fld id="{03DFB89B-1973-AD4A-A045-E94CB24D8D75}" type="slidenum">
              <a:rPr lang="en-US" smtClean="0"/>
              <a:pPr/>
              <a:t>‹#›</a:t>
            </a:fld>
            <a:endParaRPr lang="en-US"/>
          </a:p>
        </p:txBody>
      </p:sp>
      <p:pic>
        <p:nvPicPr>
          <p:cNvPr id="6" name="Picture 5">
            <a:extLst>
              <a:ext uri="{FF2B5EF4-FFF2-40B4-BE49-F238E27FC236}">
                <a16:creationId xmlns:a16="http://schemas.microsoft.com/office/drawing/2014/main" id="{8DC1F940-F668-7253-15F0-ED1A008BF8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258071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F609-6681-721D-3E31-E1E5DF6546D0}"/>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0C206B6-A955-0212-79CC-0D5E818E7823}"/>
              </a:ext>
            </a:extLst>
          </p:cNvPr>
          <p:cNvSpPr>
            <a:spLocks noGrp="1"/>
          </p:cNvSpPr>
          <p:nvPr>
            <p:ph type="pic" idx="1"/>
          </p:nvPr>
        </p:nvSpPr>
        <p:spPr>
          <a:xfrm>
            <a:off x="6911975"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63F044-88B5-B57F-A0EF-74620A239A39}"/>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C01B92-F52E-E434-142B-9C5E635F8954}"/>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6" name="Footer Placeholder 5">
            <a:extLst>
              <a:ext uri="{FF2B5EF4-FFF2-40B4-BE49-F238E27FC236}">
                <a16:creationId xmlns:a16="http://schemas.microsoft.com/office/drawing/2014/main" id="{71A6C34E-58D4-BDF1-1034-CD6B8D60C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FD075D-A7FD-5C52-2EBD-4507B78E68EB}"/>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6881324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721FC-87BF-322E-F210-5E271697F9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ACEB477-5352-DFFD-8BF7-5A295E56E40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F82981-B35A-8C7E-929D-1B8C396C2C76}"/>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5" name="Footer Placeholder 4">
            <a:extLst>
              <a:ext uri="{FF2B5EF4-FFF2-40B4-BE49-F238E27FC236}">
                <a16:creationId xmlns:a16="http://schemas.microsoft.com/office/drawing/2014/main" id="{E9706713-91B2-DD05-FF88-DCD6AC4BC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7E8C2-3ADA-3F0B-6C00-A1074B046605}"/>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42256623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7E1A5-B155-5530-5566-2725C4600AC4}"/>
              </a:ext>
            </a:extLst>
          </p:cNvPr>
          <p:cNvSpPr>
            <a:spLocks noGrp="1"/>
          </p:cNvSpPr>
          <p:nvPr>
            <p:ph type="title" orient="vert"/>
          </p:nvPr>
        </p:nvSpPr>
        <p:spPr>
          <a:xfrm>
            <a:off x="11634788" y="487363"/>
            <a:ext cx="3505200" cy="77485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211CE1-9D16-1B7D-B0EF-2E71FE88CB4F}"/>
              </a:ext>
            </a:extLst>
          </p:cNvPr>
          <p:cNvSpPr>
            <a:spLocks noGrp="1"/>
          </p:cNvSpPr>
          <p:nvPr>
            <p:ph type="body" orient="vert" idx="1"/>
          </p:nvPr>
        </p:nvSpPr>
        <p:spPr>
          <a:xfrm>
            <a:off x="1117600" y="487363"/>
            <a:ext cx="10364788" cy="77485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491EC2-326F-55D4-2B63-36C1989BFADD}"/>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5" name="Footer Placeholder 4">
            <a:extLst>
              <a:ext uri="{FF2B5EF4-FFF2-40B4-BE49-F238E27FC236}">
                <a16:creationId xmlns:a16="http://schemas.microsoft.com/office/drawing/2014/main" id="{3E10E72D-18C5-AB2B-33AF-2ACC42CB1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D443B-C039-58BC-84EC-F2E60B094E2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7389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3" name="Picture 2">
            <a:extLst>
              <a:ext uri="{FF2B5EF4-FFF2-40B4-BE49-F238E27FC236}">
                <a16:creationId xmlns:a16="http://schemas.microsoft.com/office/drawing/2014/main" id="{66C1AE08-7B1B-147B-1D8B-B59C4C874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95339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sp>
        <p:nvSpPr>
          <p:cNvPr id="2" name="Slide Number Placeholder 5">
            <a:extLst>
              <a:ext uri="{FF2B5EF4-FFF2-40B4-BE49-F238E27FC236}">
                <a16:creationId xmlns:a16="http://schemas.microsoft.com/office/drawing/2014/main" id="{1D6C3B16-DB15-482D-A3AF-753DCA420CF8}"/>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a:t>
            </a:fld>
            <a:endParaRPr lang="en-US" b="0" dirty="0">
              <a:solidFill>
                <a:schemeClr val="bg1"/>
              </a:solidFill>
            </a:endParaRPr>
          </a:p>
        </p:txBody>
      </p:sp>
      <p:pic>
        <p:nvPicPr>
          <p:cNvPr id="4" name="Picture 3">
            <a:extLst>
              <a:ext uri="{FF2B5EF4-FFF2-40B4-BE49-F238E27FC236}">
                <a16:creationId xmlns:a16="http://schemas.microsoft.com/office/drawing/2014/main" id="{733AC071-55D2-25BC-79A4-DB1A3EBD6B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2497440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en-US"/>
              <a:t>Sustainability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4" name="Picture 13">
            <a:extLst>
              <a:ext uri="{FF2B5EF4-FFF2-40B4-BE49-F238E27FC236}">
                <a16:creationId xmlns:a16="http://schemas.microsoft.com/office/drawing/2014/main" id="{E8A2949E-FA07-A803-4729-8DDB12823ED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12101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8729" y="1167130"/>
            <a:ext cx="6380130" cy="6910070"/>
          </a:xfrm>
        </p:spPr>
        <p:txBody>
          <a:bodyPr anchor="ctr">
            <a:normAutofit/>
          </a:bodyPr>
          <a:lstStyle>
            <a:lvl1pPr algn="ctr">
              <a:defRPr sz="5400"/>
            </a:lvl1p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a:t>Sustainability  |</a:t>
            </a:r>
          </a:p>
        </p:txBody>
      </p:sp>
      <p:sp>
        <p:nvSpPr>
          <p:cNvPr id="7" name="Slide Number Placeholder 5">
            <a:extLst>
              <a:ext uri="{FF2B5EF4-FFF2-40B4-BE49-F238E27FC236}">
                <a16:creationId xmlns:a16="http://schemas.microsoft.com/office/drawing/2014/main" id="{C3CD62CC-58C0-5E0E-BABB-F71C515C4120}"/>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pic>
        <p:nvPicPr>
          <p:cNvPr id="3" name="Picture 2">
            <a:extLst>
              <a:ext uri="{FF2B5EF4-FFF2-40B4-BE49-F238E27FC236}">
                <a16:creationId xmlns:a16="http://schemas.microsoft.com/office/drawing/2014/main" id="{0500B656-1963-E628-4E09-10DB1C881AA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spTree>
    <p:extLst>
      <p:ext uri="{BB962C8B-B14F-4D97-AF65-F5344CB8AC3E}">
        <p14:creationId xmlns:p14="http://schemas.microsoft.com/office/powerpoint/2010/main" val="2638779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Picture Placeholder 2"/>
          <p:cNvSpPr>
            <a:spLocks noGrp="1" noChangeAspect="1"/>
          </p:cNvSpPr>
          <p:nvPr>
            <p:ph type="pic" idx="1"/>
          </p:nvPr>
        </p:nvSpPr>
        <p:spPr>
          <a:xfrm>
            <a:off x="6911592" y="1316567"/>
            <a:ext cx="8230404"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GB"/>
              <a:t>Click icon to add picture</a:t>
            </a:r>
            <a:endParaRPr lang="en-US"/>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7D9F9920-B0B6-28A2-62FE-A54B339F4348}"/>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194131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10B00B66-1DD8-6CEF-8ECF-43ED974D05BE}"/>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183168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858" y="1445908"/>
            <a:ext cx="14022170" cy="728133"/>
          </a:xfrm>
          <a:prstGeom prst="rect">
            <a:avLst/>
          </a:prstGeom>
        </p:spPr>
        <p:txBody>
          <a:bodyPr vert="horz" lIns="90000" tIns="45720" rIns="91440" bIns="4572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411858" y="2294021"/>
            <a:ext cx="14711979" cy="5941930"/>
          </a:xfrm>
          <a:prstGeom prst="rect">
            <a:avLst/>
          </a:prstGeom>
        </p:spPr>
        <p:txBody>
          <a:bodyPr vert="horz" lIns="90000" tIns="45720" rIns="91440" bIns="45720" rtlCol="0" anchor="t">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13440163" y="680297"/>
            <a:ext cx="2167174"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r>
              <a:rPr lang="en-US"/>
              <a:t>Sustainability  |</a:t>
            </a:r>
          </a:p>
        </p:txBody>
      </p:sp>
      <p:sp>
        <p:nvSpPr>
          <p:cNvPr id="6" name="Slide Number Placeholder 5"/>
          <p:cNvSpPr>
            <a:spLocks noGrp="1"/>
          </p:cNvSpPr>
          <p:nvPr>
            <p:ph type="sldNum" sz="quarter" idx="4"/>
          </p:nvPr>
        </p:nvSpPr>
        <p:spPr>
          <a:xfrm>
            <a:off x="15417801" y="680297"/>
            <a:ext cx="539750"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188072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19" r:id="rId3"/>
    <p:sldLayoutId id="2147483703" r:id="rId4"/>
    <p:sldLayoutId id="2147483702" r:id="rId5"/>
    <p:sldLayoutId id="2147483695" r:id="rId6"/>
    <p:sldLayoutId id="2147483663" r:id="rId7"/>
    <p:sldLayoutId id="2147483669" r:id="rId8"/>
    <p:sldLayoutId id="2147483670" r:id="rId9"/>
    <p:sldLayoutId id="2147483671" r:id="rId10"/>
  </p:sldLayoutIdLst>
  <p:txStyles>
    <p:title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5120" userDrawn="1">
          <p15:clr>
            <a:srgbClr val="F26B43"/>
          </p15:clr>
        </p15:guide>
        <p15:guide id="4" pos="244" userDrawn="1">
          <p15:clr>
            <a:srgbClr val="F26B43"/>
          </p15:clr>
        </p15:guide>
        <p15:guide id="5" orient="horz" pos="907" userDrawn="1">
          <p15:clr>
            <a:srgbClr val="F26B43"/>
          </p15:clr>
        </p15:guide>
        <p15:guide id="6" orient="horz" pos="14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33CDE9-5A82-27F2-4019-2D0697286890}"/>
              </a:ext>
            </a:extLst>
          </p:cNvPr>
          <p:cNvSpPr>
            <a:spLocks noGrp="1"/>
          </p:cNvSpPr>
          <p:nvPr>
            <p:ph type="title"/>
          </p:nvPr>
        </p:nvSpPr>
        <p:spPr>
          <a:xfrm>
            <a:off x="1117600" y="487363"/>
            <a:ext cx="14022388" cy="176688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4914601-4A57-F2A3-22C4-5DAA3442DB64}"/>
              </a:ext>
            </a:extLst>
          </p:cNvPr>
          <p:cNvSpPr>
            <a:spLocks noGrp="1"/>
          </p:cNvSpPr>
          <p:nvPr>
            <p:ph type="body" idx="1"/>
          </p:nvPr>
        </p:nvSpPr>
        <p:spPr>
          <a:xfrm>
            <a:off x="1117600" y="2433638"/>
            <a:ext cx="14022388" cy="580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C00BF6-FCD5-4665-C60F-B03353DFC8C7}"/>
              </a:ext>
            </a:extLst>
          </p:cNvPr>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7B54A74B-A637-7041-9E3B-DDE904DAEA17}" type="datetimeFigureOut">
              <a:rPr lang="en-US" smtClean="0"/>
              <a:t>3/13/2023</a:t>
            </a:fld>
            <a:endParaRPr lang="en-US"/>
          </a:p>
        </p:txBody>
      </p:sp>
      <p:sp>
        <p:nvSpPr>
          <p:cNvPr id="5" name="Footer Placeholder 4">
            <a:extLst>
              <a:ext uri="{FF2B5EF4-FFF2-40B4-BE49-F238E27FC236}">
                <a16:creationId xmlns:a16="http://schemas.microsoft.com/office/drawing/2014/main" id="{87FFF3B5-15A6-996F-C8A6-2D2CBA443938}"/>
              </a:ext>
            </a:extLst>
          </p:cNvPr>
          <p:cNvSpPr>
            <a:spLocks noGrp="1"/>
          </p:cNvSpPr>
          <p:nvPr>
            <p:ph type="ftr" sz="quarter" idx="3"/>
          </p:nvPr>
        </p:nvSpPr>
        <p:spPr>
          <a:xfrm>
            <a:off x="5384800" y="8475663"/>
            <a:ext cx="5487988"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DA5BD5-3EBB-C35D-CB87-F98589EED231}"/>
              </a:ext>
            </a:extLst>
          </p:cNvPr>
          <p:cNvSpPr>
            <a:spLocks noGrp="1"/>
          </p:cNvSpPr>
          <p:nvPr>
            <p:ph type="sldNum" sz="quarter" idx="4"/>
          </p:nvPr>
        </p:nvSpPr>
        <p:spPr>
          <a:xfrm>
            <a:off x="11482388"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F624FF0B-F852-144B-B4AA-1F8CEAB99848}" type="slidenum">
              <a:rPr lang="en-US" smtClean="0"/>
              <a:t>‹#›</a:t>
            </a:fld>
            <a:endParaRPr lang="en-US"/>
          </a:p>
        </p:txBody>
      </p:sp>
    </p:spTree>
    <p:extLst>
      <p:ext uri="{BB962C8B-B14F-4D97-AF65-F5344CB8AC3E}">
        <p14:creationId xmlns:p14="http://schemas.microsoft.com/office/powerpoint/2010/main" val="94851284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F0DF07-6C02-7FD2-9041-A1F9FC524D21}"/>
              </a:ext>
            </a:extLst>
          </p:cNvPr>
          <p:cNvSpPr>
            <a:spLocks noGrp="1"/>
          </p:cNvSpPr>
          <p:nvPr>
            <p:ph type="title"/>
          </p:nvPr>
        </p:nvSpPr>
        <p:spPr>
          <a:xfrm>
            <a:off x="1117600" y="487363"/>
            <a:ext cx="14022388" cy="176688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092003-B59B-C655-2EC6-F38EA838CC35}"/>
              </a:ext>
            </a:extLst>
          </p:cNvPr>
          <p:cNvSpPr>
            <a:spLocks noGrp="1"/>
          </p:cNvSpPr>
          <p:nvPr>
            <p:ph type="body" idx="1"/>
          </p:nvPr>
        </p:nvSpPr>
        <p:spPr>
          <a:xfrm>
            <a:off x="1117600" y="2433638"/>
            <a:ext cx="14022388" cy="580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185E99-5E4E-A3E6-B493-7F04627941A5}"/>
              </a:ext>
            </a:extLst>
          </p:cNvPr>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3A00D54-1420-A344-802B-454F02A2C47C}" type="datetimeFigureOut">
              <a:rPr lang="en-US" smtClean="0"/>
              <a:t>3/13/2023</a:t>
            </a:fld>
            <a:endParaRPr lang="en-US"/>
          </a:p>
        </p:txBody>
      </p:sp>
      <p:sp>
        <p:nvSpPr>
          <p:cNvPr id="5" name="Footer Placeholder 4">
            <a:extLst>
              <a:ext uri="{FF2B5EF4-FFF2-40B4-BE49-F238E27FC236}">
                <a16:creationId xmlns:a16="http://schemas.microsoft.com/office/drawing/2014/main" id="{86963062-C0B6-F2DD-CEA0-E6294B4E1BF3}"/>
              </a:ext>
            </a:extLst>
          </p:cNvPr>
          <p:cNvSpPr>
            <a:spLocks noGrp="1"/>
          </p:cNvSpPr>
          <p:nvPr>
            <p:ph type="ftr" sz="quarter" idx="3"/>
          </p:nvPr>
        </p:nvSpPr>
        <p:spPr>
          <a:xfrm>
            <a:off x="5384800" y="8475663"/>
            <a:ext cx="5487988"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9AAD62-1D8E-2BFF-D76A-321CB917D3DA}"/>
              </a:ext>
            </a:extLst>
          </p:cNvPr>
          <p:cNvSpPr>
            <a:spLocks noGrp="1"/>
          </p:cNvSpPr>
          <p:nvPr>
            <p:ph type="sldNum" sz="quarter" idx="4"/>
          </p:nvPr>
        </p:nvSpPr>
        <p:spPr>
          <a:xfrm>
            <a:off x="11482388"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68B447FA-CA2C-5047-A1C4-8C6F1E606A98}" type="slidenum">
              <a:rPr lang="en-US" smtClean="0"/>
              <a:t>‹#›</a:t>
            </a:fld>
            <a:endParaRPr lang="en-US"/>
          </a:p>
        </p:txBody>
      </p:sp>
    </p:spTree>
    <p:extLst>
      <p:ext uri="{BB962C8B-B14F-4D97-AF65-F5344CB8AC3E}">
        <p14:creationId xmlns:p14="http://schemas.microsoft.com/office/powerpoint/2010/main" val="3871470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16.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11.xml"/><Relationship Id="rId16" Type="http://schemas.openxmlformats.org/officeDocument/2006/relationships/image" Target="../media/image38.svg"/><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17.svg"/><Relationship Id="rId9" Type="http://schemas.openxmlformats.org/officeDocument/2006/relationships/image" Target="../media/image31.png"/><Relationship Id="rId14" Type="http://schemas.openxmlformats.org/officeDocument/2006/relationships/image" Target="../media/image36.svg"/></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6.png"/><Relationship Id="rId7"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jpe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sv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AF081A-8038-CED2-ACE6-F191B530F702}"/>
              </a:ext>
            </a:extLst>
          </p:cNvPr>
          <p:cNvSpPr txBox="1">
            <a:spLocks/>
          </p:cNvSpPr>
          <p:nvPr/>
        </p:nvSpPr>
        <p:spPr>
          <a:xfrm>
            <a:off x="5024646" y="1446073"/>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marL="0" lvl="0" indent="0" algn="ctr" rtl="0">
              <a:lnSpc>
                <a:spcPts val="5780"/>
              </a:lnSpc>
              <a:spcBef>
                <a:spcPts val="0"/>
              </a:spcBef>
              <a:spcAft>
                <a:spcPts val="0"/>
              </a:spcAft>
              <a:buSzPct val="100000"/>
              <a:buNone/>
            </a:pPr>
            <a:r>
              <a:rPr lang="en-GB" dirty="0"/>
              <a:t>CNC </a:t>
            </a:r>
            <a:br>
              <a:rPr lang="en-GB" dirty="0"/>
            </a:br>
            <a:r>
              <a:rPr lang="en-GB" dirty="0"/>
              <a:t>machinery</a:t>
            </a:r>
            <a:endParaRPr lang="en-NZ" dirty="0"/>
          </a:p>
          <a:p>
            <a:pPr marL="0" lvl="0" indent="0" algn="ctr" rtl="0">
              <a:lnSpc>
                <a:spcPct val="100000"/>
              </a:lnSpc>
              <a:spcBef>
                <a:spcPts val="1200"/>
              </a:spcBef>
              <a:spcAft>
                <a:spcPts val="0"/>
              </a:spcAft>
              <a:buSzPct val="100000"/>
              <a:buNone/>
            </a:pPr>
            <a:r>
              <a:rPr lang="en-GB" sz="2500" b="0" dirty="0"/>
              <a:t>1. Understanding CNC machines</a:t>
            </a:r>
            <a:endParaRPr lang="en-NZ" sz="2500" b="0" dirty="0"/>
          </a:p>
        </p:txBody>
      </p:sp>
    </p:spTree>
    <p:extLst>
      <p:ext uri="{BB962C8B-B14F-4D97-AF65-F5344CB8AC3E}">
        <p14:creationId xmlns:p14="http://schemas.microsoft.com/office/powerpoint/2010/main" val="131329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57572-B6E5-96AF-1BB0-16C44E34C51B}"/>
              </a:ext>
            </a:extLst>
          </p:cNvPr>
          <p:cNvSpPr>
            <a:spLocks noGrp="1"/>
          </p:cNvSpPr>
          <p:nvPr>
            <p:ph type="title"/>
          </p:nvPr>
        </p:nvSpPr>
        <p:spPr/>
        <p:txBody>
          <a:bodyPr/>
          <a:lstStyle/>
          <a:p>
            <a:r>
              <a:rPr lang="en-US" sz="4400" dirty="0">
                <a:ea typeface="Calibri"/>
                <a:sym typeface="Calibri"/>
              </a:rPr>
              <a:t>The CNC control process</a:t>
            </a:r>
            <a:br>
              <a:rPr lang="en-US" sz="4400" dirty="0">
                <a:ea typeface="Calibri"/>
                <a:sym typeface="Calibri"/>
              </a:rPr>
            </a:br>
            <a:endParaRPr lang="en-US" dirty="0"/>
          </a:p>
        </p:txBody>
      </p:sp>
      <p:sp>
        <p:nvSpPr>
          <p:cNvPr id="3" name="Rectangle 2">
            <a:extLst>
              <a:ext uri="{FF2B5EF4-FFF2-40B4-BE49-F238E27FC236}">
                <a16:creationId xmlns:a16="http://schemas.microsoft.com/office/drawing/2014/main" id="{D0541D8B-7B00-4CA5-4B59-9F7CBD86502C}"/>
              </a:ext>
            </a:extLst>
          </p:cNvPr>
          <p:cNvSpPr/>
          <p:nvPr/>
        </p:nvSpPr>
        <p:spPr>
          <a:xfrm>
            <a:off x="411858" y="2291752"/>
            <a:ext cx="10746922" cy="660758"/>
          </a:xfrm>
          <a:prstGeom prst="rect">
            <a:avLst/>
          </a:prstGeom>
        </p:spPr>
        <p:txBody>
          <a:bodyPr wrap="square">
            <a:spAutoFit/>
          </a:bodyPr>
          <a:lstStyle/>
          <a:p>
            <a:pPr marL="0" lvl="0" indent="0" algn="l" rtl="0">
              <a:spcBef>
                <a:spcPts val="0"/>
              </a:spcBef>
              <a:spcAft>
                <a:spcPts val="0"/>
              </a:spcAft>
              <a:buNone/>
            </a:pPr>
            <a:r>
              <a:rPr lang="en-US" dirty="0">
                <a:latin typeface="Arial" panose="020B0604020202020204" pitchFamily="34" charset="0"/>
                <a:ea typeface="Calibri"/>
                <a:cs typeface="Arial" panose="020B0604020202020204" pitchFamily="34" charset="0"/>
                <a:sym typeface="Calibri"/>
              </a:rPr>
              <a:t>CNC is an example of automation and so it is helpful to think of a CNC machine as a control system:</a:t>
            </a:r>
          </a:p>
          <a:p>
            <a:pPr marL="0" lvl="0" indent="0" algn="l" rtl="0">
              <a:lnSpc>
                <a:spcPct val="115000"/>
              </a:lnSpc>
              <a:spcBef>
                <a:spcPts val="0"/>
              </a:spcBef>
              <a:spcAft>
                <a:spcPts val="0"/>
              </a:spcAft>
              <a:buSzPts val="1800"/>
              <a:buNone/>
            </a:pPr>
            <a:endParaRPr lang="en-GB" sz="1800" dirty="0">
              <a:solidFill>
                <a:srgbClr val="FF0000"/>
              </a:solidFill>
              <a:latin typeface="Arial" panose="020B0604020202020204" pitchFamily="34" charset="0"/>
              <a:cs typeface="Arial" panose="020B0604020202020204" pitchFamily="34" charset="0"/>
            </a:endParaRPr>
          </a:p>
        </p:txBody>
      </p:sp>
      <p:sp>
        <p:nvSpPr>
          <p:cNvPr id="4" name="Content Placeholder 11">
            <a:extLst>
              <a:ext uri="{FF2B5EF4-FFF2-40B4-BE49-F238E27FC236}">
                <a16:creationId xmlns:a16="http://schemas.microsoft.com/office/drawing/2014/main" id="{FFB7CEE2-88C6-4757-DF3B-732CB5D4AAA8}"/>
              </a:ext>
            </a:extLst>
          </p:cNvPr>
          <p:cNvSpPr txBox="1">
            <a:spLocks/>
          </p:cNvSpPr>
          <p:nvPr/>
        </p:nvSpPr>
        <p:spPr>
          <a:xfrm>
            <a:off x="12086173" y="4736479"/>
            <a:ext cx="3124347" cy="2865368"/>
          </a:xfrm>
          <a:prstGeom prst="rect">
            <a:avLst/>
          </a:prstGeom>
          <a:noFill/>
          <a:ln w="28575">
            <a:gradFill flip="none" rotWithShape="1">
              <a:gsLst>
                <a:gs pos="21000">
                  <a:srgbClr val="D91C5C"/>
                </a:gs>
                <a:gs pos="100000">
                  <a:srgbClr val="FFD600"/>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US" sz="1800" dirty="0">
                <a:ea typeface="Calibri"/>
                <a:sym typeface="Calibri"/>
              </a:rPr>
              <a:t>This control </a:t>
            </a:r>
            <a:br>
              <a:rPr lang="en-US" sz="1800" dirty="0">
                <a:ea typeface="Calibri"/>
                <a:sym typeface="Calibri"/>
              </a:rPr>
            </a:br>
            <a:r>
              <a:rPr lang="en-US" sz="1800" dirty="0">
                <a:ea typeface="Calibri"/>
                <a:sym typeface="Calibri"/>
              </a:rPr>
              <a:t>system is </a:t>
            </a:r>
            <a:br>
              <a:rPr lang="en-US" sz="1800" dirty="0">
                <a:ea typeface="Calibri"/>
                <a:sym typeface="Calibri"/>
              </a:rPr>
            </a:br>
            <a:r>
              <a:rPr lang="en-US" sz="1800" dirty="0">
                <a:ea typeface="Calibri"/>
                <a:sym typeface="Calibri"/>
              </a:rPr>
              <a:t>common to all types </a:t>
            </a:r>
            <a:br>
              <a:rPr lang="en-US" sz="1800" dirty="0">
                <a:ea typeface="Calibri"/>
                <a:sym typeface="Calibri"/>
              </a:rPr>
            </a:br>
            <a:r>
              <a:rPr lang="en-US" sz="1800" dirty="0">
                <a:ea typeface="Calibri"/>
                <a:sym typeface="Calibri"/>
              </a:rPr>
              <a:t>of CNC machines.</a:t>
            </a:r>
          </a:p>
          <a:p>
            <a:pPr marL="0" lvl="0" indent="0" algn="l" rtl="0">
              <a:spcBef>
                <a:spcPts val="0"/>
              </a:spcBef>
              <a:spcAft>
                <a:spcPts val="0"/>
              </a:spcAft>
              <a:buNone/>
            </a:pPr>
            <a:endParaRPr lang="en-US" sz="1800" dirty="0">
              <a:ea typeface="Calibri"/>
              <a:sym typeface="Calibri"/>
            </a:endParaRPr>
          </a:p>
          <a:p>
            <a:pPr marL="457200" lvl="0" indent="-317500" algn="l" rtl="0">
              <a:spcBef>
                <a:spcPts val="0"/>
              </a:spcBef>
              <a:spcAft>
                <a:spcPts val="0"/>
              </a:spcAft>
              <a:buSzPct val="70000"/>
              <a:buFont typeface="Arial" panose="020B0604020202020204" pitchFamily="34" charset="0"/>
              <a:buChar char="•"/>
            </a:pPr>
            <a:r>
              <a:rPr lang="en-US" sz="1800" dirty="0">
                <a:ea typeface="Calibri"/>
                <a:sym typeface="Calibri"/>
              </a:rPr>
              <a:t>Can you name or describe some different types of CNC machine?</a:t>
            </a:r>
          </a:p>
        </p:txBody>
      </p:sp>
      <p:cxnSp>
        <p:nvCxnSpPr>
          <p:cNvPr id="6" name="Google Shape;644;p10">
            <a:extLst>
              <a:ext uri="{FF2B5EF4-FFF2-40B4-BE49-F238E27FC236}">
                <a16:creationId xmlns:a16="http://schemas.microsoft.com/office/drawing/2014/main" id="{EDAEA6D1-D137-3D91-AA33-CC11FC5DA119}"/>
              </a:ext>
            </a:extLst>
          </p:cNvPr>
          <p:cNvCxnSpPr>
            <a:cxnSpLocks/>
          </p:cNvCxnSpPr>
          <p:nvPr/>
        </p:nvCxnSpPr>
        <p:spPr>
          <a:xfrm>
            <a:off x="10090674" y="3660182"/>
            <a:ext cx="1727946" cy="0"/>
          </a:xfrm>
          <a:prstGeom prst="straightConnector1">
            <a:avLst/>
          </a:prstGeom>
          <a:noFill/>
          <a:ln w="15875" cap="flat" cmpd="sng">
            <a:solidFill>
              <a:schemeClr val="dk1"/>
            </a:solidFill>
            <a:prstDash val="solid"/>
            <a:miter lim="800000"/>
            <a:headEnd type="none" w="sm" len="sm"/>
            <a:tailEnd type="stealth" w="med" len="med"/>
          </a:ln>
        </p:spPr>
      </p:cxnSp>
      <p:cxnSp>
        <p:nvCxnSpPr>
          <p:cNvPr id="7" name="Google Shape;645;p10">
            <a:extLst>
              <a:ext uri="{FF2B5EF4-FFF2-40B4-BE49-F238E27FC236}">
                <a16:creationId xmlns:a16="http://schemas.microsoft.com/office/drawing/2014/main" id="{5FBF76F0-B79A-E720-D6AF-4A93A47AD25C}"/>
              </a:ext>
            </a:extLst>
          </p:cNvPr>
          <p:cNvCxnSpPr>
            <a:cxnSpLocks/>
          </p:cNvCxnSpPr>
          <p:nvPr/>
        </p:nvCxnSpPr>
        <p:spPr>
          <a:xfrm>
            <a:off x="6179762" y="3690761"/>
            <a:ext cx="2304000" cy="0"/>
          </a:xfrm>
          <a:prstGeom prst="straightConnector1">
            <a:avLst/>
          </a:prstGeom>
          <a:noFill/>
          <a:ln w="15875" cap="flat" cmpd="sng">
            <a:solidFill>
              <a:schemeClr val="dk1"/>
            </a:solidFill>
            <a:prstDash val="solid"/>
            <a:miter lim="800000"/>
            <a:headEnd type="none" w="sm" len="sm"/>
            <a:tailEnd type="stealth" w="med" len="med"/>
          </a:ln>
        </p:spPr>
      </p:cxnSp>
      <p:cxnSp>
        <p:nvCxnSpPr>
          <p:cNvPr id="8" name="Google Shape;646;p10">
            <a:extLst>
              <a:ext uri="{FF2B5EF4-FFF2-40B4-BE49-F238E27FC236}">
                <a16:creationId xmlns:a16="http://schemas.microsoft.com/office/drawing/2014/main" id="{7206B263-49FE-C1ED-FB3D-814051F3C115}"/>
              </a:ext>
            </a:extLst>
          </p:cNvPr>
          <p:cNvCxnSpPr>
            <a:cxnSpLocks/>
          </p:cNvCxnSpPr>
          <p:nvPr/>
        </p:nvCxnSpPr>
        <p:spPr>
          <a:xfrm>
            <a:off x="3382155" y="7088175"/>
            <a:ext cx="3134029" cy="1"/>
          </a:xfrm>
          <a:prstGeom prst="straightConnector1">
            <a:avLst/>
          </a:prstGeom>
          <a:noFill/>
          <a:ln w="15875" cap="flat" cmpd="sng">
            <a:solidFill>
              <a:schemeClr val="dk1"/>
            </a:solidFill>
            <a:prstDash val="solid"/>
            <a:miter lim="800000"/>
            <a:headEnd type="none" w="sm" len="sm"/>
            <a:tailEnd type="none" w="sm" len="sm"/>
          </a:ln>
        </p:spPr>
      </p:cxnSp>
      <p:sp>
        <p:nvSpPr>
          <p:cNvPr id="12" name="Google Shape;652;p10">
            <a:extLst>
              <a:ext uri="{FF2B5EF4-FFF2-40B4-BE49-F238E27FC236}">
                <a16:creationId xmlns:a16="http://schemas.microsoft.com/office/drawing/2014/main" id="{E3443330-E0AB-5E7F-1B5A-34EA4A0FECC7}"/>
              </a:ext>
            </a:extLst>
          </p:cNvPr>
          <p:cNvSpPr txBox="1"/>
          <p:nvPr/>
        </p:nvSpPr>
        <p:spPr>
          <a:xfrm>
            <a:off x="452825" y="4861639"/>
            <a:ext cx="4150669" cy="1231128"/>
          </a:xfrm>
          <a:prstGeom prst="rect">
            <a:avLst/>
          </a:prstGeom>
          <a:noFill/>
          <a:ln>
            <a:noFill/>
          </a:ln>
        </p:spPr>
        <p:txBody>
          <a:bodyPr spcFirstLastPara="1" wrap="square" lIns="90000" tIns="45700" rIns="91425" bIns="45700" anchor="t" anchorCtr="0">
            <a:noAutofit/>
          </a:bodyPr>
          <a:lstStyle/>
          <a:p>
            <a:r>
              <a:rPr lang="en-US" dirty="0">
                <a:solidFill>
                  <a:schemeClr val="dk1"/>
                </a:solidFill>
                <a:latin typeface="Arial" panose="020B0604020202020204" pitchFamily="34" charset="0"/>
                <a:ea typeface="Calibri"/>
                <a:cs typeface="Arial" panose="020B0604020202020204" pitchFamily="34" charset="0"/>
                <a:sym typeface="Calibri"/>
              </a:rPr>
              <a:t>A display monitor shows </a:t>
            </a:r>
            <a:br>
              <a:rPr lang="en-US" dirty="0">
                <a:solidFill>
                  <a:schemeClr val="dk1"/>
                </a:solidFill>
                <a:latin typeface="Arial" panose="020B0604020202020204" pitchFamily="34" charset="0"/>
                <a:ea typeface="Calibri"/>
                <a:cs typeface="Arial" panose="020B0604020202020204" pitchFamily="34" charset="0"/>
                <a:sym typeface="Calibri"/>
              </a:rPr>
            </a:br>
            <a:r>
              <a:rPr lang="en-US" dirty="0">
                <a:solidFill>
                  <a:schemeClr val="dk1"/>
                </a:solidFill>
                <a:latin typeface="Arial" panose="020B0604020202020204" pitchFamily="34" charset="0"/>
                <a:ea typeface="Calibri"/>
                <a:cs typeface="Arial" panose="020B0604020202020204" pitchFamily="34" charset="0"/>
                <a:sym typeface="Calibri"/>
              </a:rPr>
              <a:t>the program and other </a:t>
            </a:r>
            <a:br>
              <a:rPr lang="en-US" dirty="0">
                <a:solidFill>
                  <a:schemeClr val="dk1"/>
                </a:solidFill>
                <a:latin typeface="Arial" panose="020B0604020202020204" pitchFamily="34" charset="0"/>
                <a:ea typeface="Calibri"/>
                <a:cs typeface="Arial" panose="020B0604020202020204" pitchFamily="34" charset="0"/>
                <a:sym typeface="Calibri"/>
              </a:rPr>
            </a:br>
            <a:r>
              <a:rPr lang="en-US" dirty="0">
                <a:solidFill>
                  <a:schemeClr val="dk1"/>
                </a:solidFill>
                <a:latin typeface="Arial" panose="020B0604020202020204" pitchFamily="34" charset="0"/>
                <a:ea typeface="Calibri"/>
                <a:cs typeface="Arial" panose="020B0604020202020204" pitchFamily="34" charset="0"/>
                <a:sym typeface="Calibri"/>
              </a:rPr>
              <a:t>control or operating data​.</a:t>
            </a:r>
            <a:endParaRPr lang="en-US" sz="1600" dirty="0">
              <a:solidFill>
                <a:schemeClr val="dk1"/>
              </a:solidFill>
              <a:latin typeface="Arial" panose="020B0604020202020204" pitchFamily="34" charset="0"/>
              <a:cs typeface="Arial" panose="020B0604020202020204" pitchFamily="34" charset="0"/>
            </a:endParaRPr>
          </a:p>
        </p:txBody>
      </p:sp>
      <p:sp>
        <p:nvSpPr>
          <p:cNvPr id="13" name="Google Shape;653;p10">
            <a:extLst>
              <a:ext uri="{FF2B5EF4-FFF2-40B4-BE49-F238E27FC236}">
                <a16:creationId xmlns:a16="http://schemas.microsoft.com/office/drawing/2014/main" id="{ED88C9A0-565B-369E-DE75-94C97293511C}"/>
              </a:ext>
            </a:extLst>
          </p:cNvPr>
          <p:cNvSpPr txBox="1"/>
          <p:nvPr/>
        </p:nvSpPr>
        <p:spPr>
          <a:xfrm>
            <a:off x="3844926" y="4881132"/>
            <a:ext cx="3521894" cy="1244679"/>
          </a:xfrm>
          <a:prstGeom prst="rect">
            <a:avLst/>
          </a:prstGeom>
          <a:noFill/>
          <a:ln>
            <a:noFill/>
          </a:ln>
        </p:spPr>
        <p:txBody>
          <a:bodyPr spcFirstLastPara="1" wrap="square" lIns="90000" tIns="45700" rIns="91425" bIns="45700" anchor="t" anchorCtr="0">
            <a:noAutofit/>
          </a:bodyPr>
          <a:lstStyle/>
          <a:p>
            <a:pPr marL="0" lvl="0" indent="0" algn="l" rtl="0">
              <a:spcBef>
                <a:spcPts val="0"/>
              </a:spcBef>
              <a:spcAft>
                <a:spcPts val="0"/>
              </a:spcAft>
              <a:buNone/>
            </a:pPr>
            <a:r>
              <a:rPr lang="en-US" dirty="0">
                <a:latin typeface="Arial" panose="020B0604020202020204" pitchFamily="34" charset="0"/>
                <a:ea typeface="Calibri"/>
                <a:cs typeface="Arial" panose="020B0604020202020204" pitchFamily="34" charset="0"/>
                <a:sym typeface="Calibri"/>
              </a:rPr>
              <a:t>Computer or microprocessor follows input instructions, </a:t>
            </a:r>
            <a:br>
              <a:rPr lang="en-US" dirty="0">
                <a:latin typeface="Arial" panose="020B0604020202020204" pitchFamily="34" charset="0"/>
                <a:ea typeface="Calibri"/>
                <a:cs typeface="Arial" panose="020B0604020202020204" pitchFamily="34" charset="0"/>
                <a:sym typeface="Calibri"/>
              </a:rPr>
            </a:br>
            <a:r>
              <a:rPr lang="en-US" dirty="0">
                <a:latin typeface="Arial" panose="020B0604020202020204" pitchFamily="34" charset="0"/>
                <a:ea typeface="Calibri"/>
                <a:cs typeface="Arial" panose="020B0604020202020204" pitchFamily="34" charset="0"/>
                <a:sym typeface="Calibri"/>
              </a:rPr>
              <a:t>adjusts in response to feedback.</a:t>
            </a:r>
          </a:p>
          <a:p>
            <a:pPr marL="0" marR="0" lvl="0" indent="0" algn="ctr" rtl="0">
              <a:lnSpc>
                <a:spcPct val="90000"/>
              </a:lnSpc>
              <a:spcBef>
                <a:spcPts val="1800"/>
              </a:spcBef>
              <a:spcAft>
                <a:spcPts val="0"/>
              </a:spcAft>
              <a:buClr>
                <a:schemeClr val="dk1"/>
              </a:buClr>
              <a:buSzPts val="1800"/>
              <a:buFont typeface="Arial"/>
              <a:buNone/>
            </a:pPr>
            <a:endParaRPr sz="1800" b="1" i="0" dirty="0">
              <a:solidFill>
                <a:schemeClr val="dk1"/>
              </a:solidFill>
              <a:latin typeface="Arial" panose="020B0604020202020204" pitchFamily="34" charset="0"/>
              <a:ea typeface="Arial"/>
              <a:cs typeface="Arial" panose="020B0604020202020204" pitchFamily="34" charset="0"/>
              <a:sym typeface="Arial"/>
            </a:endParaRPr>
          </a:p>
        </p:txBody>
      </p:sp>
      <p:sp>
        <p:nvSpPr>
          <p:cNvPr id="14" name="Google Shape;654;p10">
            <a:extLst>
              <a:ext uri="{FF2B5EF4-FFF2-40B4-BE49-F238E27FC236}">
                <a16:creationId xmlns:a16="http://schemas.microsoft.com/office/drawing/2014/main" id="{B8440F81-89B5-7ABD-ED08-1BF07E9F2CA8}"/>
              </a:ext>
            </a:extLst>
          </p:cNvPr>
          <p:cNvSpPr txBox="1"/>
          <p:nvPr/>
        </p:nvSpPr>
        <p:spPr>
          <a:xfrm>
            <a:off x="11976091" y="3357697"/>
            <a:ext cx="3825921" cy="556907"/>
          </a:xfrm>
          <a:prstGeom prst="rect">
            <a:avLst/>
          </a:prstGeom>
          <a:noFill/>
          <a:ln>
            <a:noFill/>
          </a:ln>
        </p:spPr>
        <p:txBody>
          <a:bodyPr spcFirstLastPara="1" wrap="square" lIns="90000" tIns="45700" rIns="91425" bIns="45700" anchor="t" anchorCtr="0">
            <a:noAutofit/>
          </a:bodyPr>
          <a:lstStyle/>
          <a:p>
            <a:pPr marL="0" lvl="0" indent="0" algn="l" rtl="0">
              <a:spcBef>
                <a:spcPts val="0"/>
              </a:spcBef>
              <a:spcAft>
                <a:spcPts val="0"/>
              </a:spcAft>
              <a:buNone/>
            </a:pPr>
            <a:r>
              <a:rPr lang="en-US" b="1" dirty="0">
                <a:latin typeface="Arial" panose="020B0604020202020204" pitchFamily="34" charset="0"/>
                <a:ea typeface="Calibri"/>
                <a:cs typeface="Arial" panose="020B0604020202020204" pitchFamily="34" charset="0"/>
                <a:sym typeface="Calibri"/>
              </a:rPr>
              <a:t>Finished </a:t>
            </a:r>
            <a:br>
              <a:rPr lang="en-US" b="1" dirty="0">
                <a:latin typeface="Arial" panose="020B0604020202020204" pitchFamily="34" charset="0"/>
                <a:ea typeface="Calibri"/>
                <a:cs typeface="Arial" panose="020B0604020202020204" pitchFamily="34" charset="0"/>
                <a:sym typeface="Calibri"/>
              </a:rPr>
            </a:br>
            <a:r>
              <a:rPr lang="en-US" b="1" dirty="0">
                <a:latin typeface="Arial" panose="020B0604020202020204" pitchFamily="34" charset="0"/>
                <a:ea typeface="Calibri"/>
                <a:cs typeface="Arial" panose="020B0604020202020204" pitchFamily="34" charset="0"/>
                <a:sym typeface="Calibri"/>
              </a:rPr>
              <a:t>workpiece</a:t>
            </a:r>
          </a:p>
        </p:txBody>
      </p:sp>
      <p:sp>
        <p:nvSpPr>
          <p:cNvPr id="15" name="Google Shape;655;p10">
            <a:extLst>
              <a:ext uri="{FF2B5EF4-FFF2-40B4-BE49-F238E27FC236}">
                <a16:creationId xmlns:a16="http://schemas.microsoft.com/office/drawing/2014/main" id="{79C746ED-C2BD-B768-4504-905EE2AF7732}"/>
              </a:ext>
            </a:extLst>
          </p:cNvPr>
          <p:cNvSpPr txBox="1"/>
          <p:nvPr/>
        </p:nvSpPr>
        <p:spPr>
          <a:xfrm>
            <a:off x="5658738" y="7905671"/>
            <a:ext cx="3825921" cy="735520"/>
          </a:xfrm>
          <a:prstGeom prst="rect">
            <a:avLst/>
          </a:prstGeom>
          <a:noFill/>
          <a:ln>
            <a:noFill/>
          </a:ln>
        </p:spPr>
        <p:txBody>
          <a:bodyPr spcFirstLastPara="1" wrap="square" lIns="90000" tIns="45700" rIns="91425" bIns="45700" anchor="t" anchorCtr="0">
            <a:noAutofit/>
          </a:bodyPr>
          <a:lstStyle/>
          <a:p>
            <a:pPr marL="0" lvl="0" indent="0" algn="l" rtl="0">
              <a:spcBef>
                <a:spcPts val="0"/>
              </a:spcBef>
              <a:spcAft>
                <a:spcPts val="0"/>
              </a:spcAft>
              <a:buNone/>
            </a:pPr>
            <a:r>
              <a:rPr lang="en-US" dirty="0">
                <a:solidFill>
                  <a:schemeClr val="dk1"/>
                </a:solidFill>
                <a:latin typeface="Arial" panose="020B0604020202020204" pitchFamily="34" charset="0"/>
                <a:ea typeface="Calibri"/>
                <a:cs typeface="Arial" panose="020B0604020202020204" pitchFamily="34" charset="0"/>
                <a:sym typeface="Calibri"/>
              </a:rPr>
              <a:t>Position and speed transducers continuously monitor the tool head.</a:t>
            </a:r>
            <a:endParaRPr lang="en-US" dirty="0">
              <a:latin typeface="Arial" panose="020B0604020202020204" pitchFamily="34" charset="0"/>
              <a:cs typeface="Arial" panose="020B0604020202020204" pitchFamily="34" charset="0"/>
            </a:endParaRPr>
          </a:p>
        </p:txBody>
      </p:sp>
      <p:cxnSp>
        <p:nvCxnSpPr>
          <p:cNvPr id="22" name="Google Shape;663;p10">
            <a:extLst>
              <a:ext uri="{FF2B5EF4-FFF2-40B4-BE49-F238E27FC236}">
                <a16:creationId xmlns:a16="http://schemas.microsoft.com/office/drawing/2014/main" id="{2DD00D58-7E4C-1336-3DEB-CBBDC84FB798}"/>
              </a:ext>
            </a:extLst>
          </p:cNvPr>
          <p:cNvCxnSpPr>
            <a:cxnSpLocks/>
          </p:cNvCxnSpPr>
          <p:nvPr/>
        </p:nvCxnSpPr>
        <p:spPr>
          <a:xfrm>
            <a:off x="2416688" y="3690761"/>
            <a:ext cx="2186806" cy="0"/>
          </a:xfrm>
          <a:prstGeom prst="straightConnector1">
            <a:avLst/>
          </a:prstGeom>
          <a:noFill/>
          <a:ln w="15875" cap="flat" cmpd="sng">
            <a:solidFill>
              <a:schemeClr val="dk1"/>
            </a:solidFill>
            <a:prstDash val="solid"/>
            <a:miter lim="800000"/>
            <a:headEnd type="none" w="sm" len="sm"/>
            <a:tailEnd type="stealth" w="med" len="med"/>
          </a:ln>
        </p:spPr>
      </p:cxnSp>
      <p:sp>
        <p:nvSpPr>
          <p:cNvPr id="23" name="Google Shape;664;p10">
            <a:extLst>
              <a:ext uri="{FF2B5EF4-FFF2-40B4-BE49-F238E27FC236}">
                <a16:creationId xmlns:a16="http://schemas.microsoft.com/office/drawing/2014/main" id="{72AC2B1D-4E06-6254-4ED6-CF20D8A541E5}"/>
              </a:ext>
            </a:extLst>
          </p:cNvPr>
          <p:cNvSpPr txBox="1"/>
          <p:nvPr/>
        </p:nvSpPr>
        <p:spPr>
          <a:xfrm>
            <a:off x="2712729" y="3251430"/>
            <a:ext cx="1216317" cy="369332"/>
          </a:xfrm>
          <a:prstGeom prst="rect">
            <a:avLst/>
          </a:prstGeom>
          <a:noFill/>
          <a:ln>
            <a:noFill/>
          </a:ln>
        </p:spPr>
        <p:txBody>
          <a:bodyPr spcFirstLastPara="1" wrap="square" lIns="91425" tIns="45700" rIns="91425" bIns="45700" anchor="t" anchorCtr="0">
            <a:spAutoFit/>
          </a:bodyPr>
          <a:lstStyle/>
          <a:p>
            <a:pPr marL="139700" marR="0" lvl="0" indent="0" algn="ctr" rtl="0">
              <a:spcBef>
                <a:spcPts val="0"/>
              </a:spcBef>
              <a:spcAft>
                <a:spcPts val="0"/>
              </a:spcAft>
              <a:buNone/>
            </a:pPr>
            <a:r>
              <a:rPr lang="en-GB" sz="1800" b="1" dirty="0">
                <a:solidFill>
                  <a:schemeClr val="dk1"/>
                </a:solidFill>
                <a:latin typeface="Arial"/>
                <a:ea typeface="Arial"/>
                <a:cs typeface="Arial"/>
                <a:sym typeface="Arial"/>
              </a:rPr>
              <a:t>Input</a:t>
            </a:r>
            <a:endParaRPr b="1" dirty="0"/>
          </a:p>
        </p:txBody>
      </p:sp>
      <p:sp>
        <p:nvSpPr>
          <p:cNvPr id="24" name="Google Shape;665;p10">
            <a:extLst>
              <a:ext uri="{FF2B5EF4-FFF2-40B4-BE49-F238E27FC236}">
                <a16:creationId xmlns:a16="http://schemas.microsoft.com/office/drawing/2014/main" id="{ED215661-7048-615A-127B-D825234528CD}"/>
              </a:ext>
            </a:extLst>
          </p:cNvPr>
          <p:cNvSpPr txBox="1"/>
          <p:nvPr/>
        </p:nvSpPr>
        <p:spPr>
          <a:xfrm>
            <a:off x="6634963" y="3266819"/>
            <a:ext cx="1216317" cy="369332"/>
          </a:xfrm>
          <a:prstGeom prst="rect">
            <a:avLst/>
          </a:prstGeom>
          <a:noFill/>
          <a:ln>
            <a:noFill/>
          </a:ln>
        </p:spPr>
        <p:txBody>
          <a:bodyPr spcFirstLastPara="1" wrap="square" lIns="91425" tIns="45700" rIns="91425" bIns="45700" anchor="t" anchorCtr="0">
            <a:spAutoFit/>
          </a:bodyPr>
          <a:lstStyle/>
          <a:p>
            <a:pPr marL="139700" marR="0" lvl="0" indent="0" algn="ctr" rtl="0">
              <a:spcBef>
                <a:spcPts val="0"/>
              </a:spcBef>
              <a:spcAft>
                <a:spcPts val="0"/>
              </a:spcAft>
              <a:buNone/>
            </a:pPr>
            <a:r>
              <a:rPr lang="en-GB" sz="1800" b="1">
                <a:solidFill>
                  <a:schemeClr val="dk1"/>
                </a:solidFill>
                <a:latin typeface="Arial"/>
                <a:ea typeface="Arial"/>
                <a:cs typeface="Arial"/>
                <a:sym typeface="Arial"/>
              </a:rPr>
              <a:t>Output</a:t>
            </a:r>
            <a:endParaRPr b="1"/>
          </a:p>
        </p:txBody>
      </p:sp>
      <p:cxnSp>
        <p:nvCxnSpPr>
          <p:cNvPr id="25" name="Google Shape;666;p10">
            <a:extLst>
              <a:ext uri="{FF2B5EF4-FFF2-40B4-BE49-F238E27FC236}">
                <a16:creationId xmlns:a16="http://schemas.microsoft.com/office/drawing/2014/main" id="{ABB8E598-9B30-69B4-3AF0-875113CDE97B}"/>
              </a:ext>
            </a:extLst>
          </p:cNvPr>
          <p:cNvCxnSpPr/>
          <p:nvPr/>
        </p:nvCxnSpPr>
        <p:spPr>
          <a:xfrm rot="10800000">
            <a:off x="11091686" y="3656272"/>
            <a:ext cx="0" cy="3366000"/>
          </a:xfrm>
          <a:prstGeom prst="straightConnector1">
            <a:avLst/>
          </a:prstGeom>
          <a:noFill/>
          <a:ln w="15875" cap="flat" cmpd="sng">
            <a:solidFill>
              <a:schemeClr val="dk1"/>
            </a:solidFill>
            <a:prstDash val="solid"/>
            <a:miter lim="800000"/>
            <a:headEnd type="none" w="sm" len="sm"/>
            <a:tailEnd type="none" w="sm" len="sm"/>
          </a:ln>
        </p:spPr>
      </p:cxnSp>
      <p:cxnSp>
        <p:nvCxnSpPr>
          <p:cNvPr id="26" name="Google Shape;667;p10">
            <a:extLst>
              <a:ext uri="{FF2B5EF4-FFF2-40B4-BE49-F238E27FC236}">
                <a16:creationId xmlns:a16="http://schemas.microsoft.com/office/drawing/2014/main" id="{D05CD8DE-2FC5-E155-857A-6457553AEC92}"/>
              </a:ext>
            </a:extLst>
          </p:cNvPr>
          <p:cNvCxnSpPr>
            <a:cxnSpLocks/>
          </p:cNvCxnSpPr>
          <p:nvPr/>
        </p:nvCxnSpPr>
        <p:spPr>
          <a:xfrm flipH="1">
            <a:off x="8211686" y="7016113"/>
            <a:ext cx="2880000" cy="0"/>
          </a:xfrm>
          <a:prstGeom prst="straightConnector1">
            <a:avLst/>
          </a:prstGeom>
          <a:noFill/>
          <a:ln w="15875" cap="flat" cmpd="sng">
            <a:solidFill>
              <a:schemeClr val="dk1"/>
            </a:solidFill>
            <a:prstDash val="solid"/>
            <a:miter lim="800000"/>
            <a:headEnd type="none" w="sm" len="sm"/>
            <a:tailEnd type="stealth" w="med" len="med"/>
          </a:ln>
        </p:spPr>
      </p:cxnSp>
      <p:sp>
        <p:nvSpPr>
          <p:cNvPr id="27" name="Google Shape;668;p10">
            <a:extLst>
              <a:ext uri="{FF2B5EF4-FFF2-40B4-BE49-F238E27FC236}">
                <a16:creationId xmlns:a16="http://schemas.microsoft.com/office/drawing/2014/main" id="{3D8D62E0-A910-427F-1927-9C7AC1B99E88}"/>
              </a:ext>
            </a:extLst>
          </p:cNvPr>
          <p:cNvSpPr txBox="1"/>
          <p:nvPr/>
        </p:nvSpPr>
        <p:spPr>
          <a:xfrm>
            <a:off x="4190882" y="6646781"/>
            <a:ext cx="1393325" cy="369332"/>
          </a:xfrm>
          <a:prstGeom prst="rect">
            <a:avLst/>
          </a:prstGeom>
          <a:noFill/>
          <a:ln>
            <a:noFill/>
          </a:ln>
        </p:spPr>
        <p:txBody>
          <a:bodyPr spcFirstLastPara="1" wrap="square" lIns="91425" tIns="45700" rIns="91425" bIns="45700" anchor="t" anchorCtr="0">
            <a:spAutoFit/>
          </a:bodyPr>
          <a:lstStyle/>
          <a:p>
            <a:pPr marL="139700" marR="0" lvl="0" indent="0" algn="ctr" rtl="0">
              <a:spcBef>
                <a:spcPts val="0"/>
              </a:spcBef>
              <a:spcAft>
                <a:spcPts val="0"/>
              </a:spcAft>
              <a:buNone/>
            </a:pPr>
            <a:r>
              <a:rPr lang="en-GB" sz="1800" b="1">
                <a:solidFill>
                  <a:schemeClr val="dk1"/>
                </a:solidFill>
                <a:latin typeface="Arial"/>
                <a:ea typeface="Arial"/>
                <a:cs typeface="Arial"/>
                <a:sym typeface="Arial"/>
              </a:rPr>
              <a:t>Feedback</a:t>
            </a:r>
            <a:endParaRPr b="1"/>
          </a:p>
        </p:txBody>
      </p:sp>
      <p:cxnSp>
        <p:nvCxnSpPr>
          <p:cNvPr id="31" name="Google Shape;672;p10">
            <a:extLst>
              <a:ext uri="{FF2B5EF4-FFF2-40B4-BE49-F238E27FC236}">
                <a16:creationId xmlns:a16="http://schemas.microsoft.com/office/drawing/2014/main" id="{8A38E13F-C34F-6AFE-E66A-FFF2CB578CF6}"/>
              </a:ext>
            </a:extLst>
          </p:cNvPr>
          <p:cNvCxnSpPr>
            <a:cxnSpLocks/>
          </p:cNvCxnSpPr>
          <p:nvPr/>
        </p:nvCxnSpPr>
        <p:spPr>
          <a:xfrm rot="10800000">
            <a:off x="3382155" y="3776175"/>
            <a:ext cx="0" cy="3312000"/>
          </a:xfrm>
          <a:prstGeom prst="straightConnector1">
            <a:avLst/>
          </a:prstGeom>
          <a:noFill/>
          <a:ln w="15875" cap="flat" cmpd="sng">
            <a:solidFill>
              <a:schemeClr val="dk1"/>
            </a:solidFill>
            <a:prstDash val="solid"/>
            <a:miter lim="800000"/>
            <a:headEnd type="none" w="sm" len="sm"/>
            <a:tailEnd type="stealth" w="med" len="med"/>
          </a:ln>
        </p:spPr>
      </p:cxnSp>
      <p:sp>
        <p:nvSpPr>
          <p:cNvPr id="32" name="Graphic 5">
            <a:extLst>
              <a:ext uri="{FF2B5EF4-FFF2-40B4-BE49-F238E27FC236}">
                <a16:creationId xmlns:a16="http://schemas.microsoft.com/office/drawing/2014/main" id="{8B5C9832-51C0-7E75-B16F-CEB079B9D879}"/>
              </a:ext>
            </a:extLst>
          </p:cNvPr>
          <p:cNvSpPr/>
          <p:nvPr/>
        </p:nvSpPr>
        <p:spPr>
          <a:xfrm>
            <a:off x="831120" y="3138452"/>
            <a:ext cx="1644424" cy="1613749"/>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noFill/>
          <a:ln w="76200" cap="flat">
            <a:gradFill>
              <a:gsLst>
                <a:gs pos="17000">
                  <a:srgbClr val="D91C5C"/>
                </a:gs>
                <a:gs pos="80000">
                  <a:srgbClr val="FFD600"/>
                </a:gs>
              </a:gsLst>
              <a:lin ang="18900242" scaled="1"/>
            </a:gradFill>
            <a:prstDash val="solid"/>
            <a:miter/>
          </a:ln>
        </p:spPr>
        <p:txBody>
          <a:bodyPr tIns="360000" rIns="180000" bIns="0" rtlCol="0" anchor="ctr"/>
          <a:lstStyle/>
          <a:p>
            <a:pPr marL="114300" lvl="0" algn="ctr" rtl="0">
              <a:spcBef>
                <a:spcPts val="0"/>
              </a:spcBef>
              <a:spcAft>
                <a:spcPts val="0"/>
              </a:spcAft>
              <a:buSzPts val="1800"/>
            </a:pPr>
            <a:endParaRPr lang="en-GB"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9A6E582A-2803-EA02-D69E-D22D1F4170D5}"/>
              </a:ext>
            </a:extLst>
          </p:cNvPr>
          <p:cNvSpPr txBox="1"/>
          <p:nvPr/>
        </p:nvSpPr>
        <p:spPr>
          <a:xfrm>
            <a:off x="1410346" y="4978940"/>
            <a:ext cx="184731" cy="369332"/>
          </a:xfrm>
          <a:prstGeom prst="rect">
            <a:avLst/>
          </a:prstGeom>
          <a:noFill/>
        </p:spPr>
        <p:txBody>
          <a:bodyPr wrap="none" rtlCol="0">
            <a:spAutoFit/>
          </a:bodyPr>
          <a:lstStyle/>
          <a:p>
            <a:endParaRPr lang="en-US" dirty="0"/>
          </a:p>
        </p:txBody>
      </p:sp>
      <p:sp>
        <p:nvSpPr>
          <p:cNvPr id="35" name="TextBox 34">
            <a:extLst>
              <a:ext uri="{FF2B5EF4-FFF2-40B4-BE49-F238E27FC236}">
                <a16:creationId xmlns:a16="http://schemas.microsoft.com/office/drawing/2014/main" id="{8AE1A876-2DC7-A9A3-AD3C-90F1744AB7D1}"/>
              </a:ext>
            </a:extLst>
          </p:cNvPr>
          <p:cNvSpPr txBox="1"/>
          <p:nvPr/>
        </p:nvSpPr>
        <p:spPr>
          <a:xfrm>
            <a:off x="1169729" y="3651649"/>
            <a:ext cx="902811" cy="923330"/>
          </a:xfrm>
          <a:prstGeom prst="rect">
            <a:avLst/>
          </a:prstGeom>
          <a:noFill/>
        </p:spPr>
        <p:txBody>
          <a:bodyPr wrap="square" rtlCol="0">
            <a:spAutoFit/>
          </a:bodyPr>
          <a:lstStyle/>
          <a:p>
            <a:pPr algn="ctr"/>
            <a:r>
              <a:rPr lang="en-GB" sz="1800" b="1" dirty="0">
                <a:solidFill>
                  <a:schemeClr val="dk1"/>
                </a:solidFill>
                <a:latin typeface="Arial"/>
                <a:ea typeface="Arial"/>
                <a:cs typeface="Arial"/>
                <a:sym typeface="Arial"/>
              </a:rPr>
              <a:t>Input </a:t>
            </a:r>
            <a:br>
              <a:rPr lang="en-GB" sz="1800" b="1" dirty="0">
                <a:solidFill>
                  <a:schemeClr val="dk1"/>
                </a:solidFill>
                <a:latin typeface="Arial"/>
                <a:ea typeface="Arial"/>
                <a:cs typeface="Arial"/>
                <a:sym typeface="Arial"/>
              </a:rPr>
            </a:br>
            <a:r>
              <a:rPr lang="en-GB" sz="1800" b="1" dirty="0">
                <a:solidFill>
                  <a:schemeClr val="dk1"/>
                </a:solidFill>
                <a:latin typeface="Arial"/>
                <a:ea typeface="Arial"/>
                <a:cs typeface="Arial"/>
                <a:sym typeface="Arial"/>
              </a:rPr>
              <a:t>device</a:t>
            </a:r>
            <a:endParaRPr lang="en-GB" dirty="0"/>
          </a:p>
          <a:p>
            <a:endParaRPr lang="en-US" dirty="0"/>
          </a:p>
        </p:txBody>
      </p:sp>
      <p:sp>
        <p:nvSpPr>
          <p:cNvPr id="36" name="Graphic 5">
            <a:extLst>
              <a:ext uri="{FF2B5EF4-FFF2-40B4-BE49-F238E27FC236}">
                <a16:creationId xmlns:a16="http://schemas.microsoft.com/office/drawing/2014/main" id="{FA810142-5D61-DDE2-DC56-BEDBF2BBA0AC}"/>
              </a:ext>
            </a:extLst>
          </p:cNvPr>
          <p:cNvSpPr/>
          <p:nvPr/>
        </p:nvSpPr>
        <p:spPr>
          <a:xfrm>
            <a:off x="4645186" y="3138452"/>
            <a:ext cx="1644424" cy="1613749"/>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noFill/>
          <a:ln w="76200" cap="flat">
            <a:gradFill>
              <a:gsLst>
                <a:gs pos="17000">
                  <a:srgbClr val="D91C5C"/>
                </a:gs>
                <a:gs pos="80000">
                  <a:srgbClr val="FFD600"/>
                </a:gs>
              </a:gsLst>
              <a:lin ang="18900242" scaled="1"/>
            </a:gradFill>
            <a:prstDash val="solid"/>
            <a:miter/>
          </a:ln>
        </p:spPr>
        <p:txBody>
          <a:bodyPr tIns="360000" rIns="180000" bIns="0" rtlCol="0" anchor="ctr"/>
          <a:lstStyle/>
          <a:p>
            <a:pPr marL="114300" lvl="0" algn="ctr" rtl="0">
              <a:spcBef>
                <a:spcPts val="0"/>
              </a:spcBef>
              <a:spcAft>
                <a:spcPts val="0"/>
              </a:spcAft>
              <a:buSzPts val="1800"/>
            </a:pPr>
            <a:endParaRPr lang="en-GB"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5EBB9501-2928-9283-BA02-B06BA6AAC824}"/>
              </a:ext>
            </a:extLst>
          </p:cNvPr>
          <p:cNvSpPr txBox="1"/>
          <p:nvPr/>
        </p:nvSpPr>
        <p:spPr>
          <a:xfrm>
            <a:off x="4878688" y="3590727"/>
            <a:ext cx="1160340" cy="1200329"/>
          </a:xfrm>
          <a:prstGeom prst="rect">
            <a:avLst/>
          </a:prstGeom>
          <a:noFill/>
        </p:spPr>
        <p:txBody>
          <a:bodyPr wrap="square" rtlCol="0">
            <a:spAutoFit/>
          </a:bodyPr>
          <a:lstStyle/>
          <a:p>
            <a:pPr algn="ctr"/>
            <a:r>
              <a:rPr lang="en-GB" sz="1800" b="1" dirty="0">
                <a:solidFill>
                  <a:schemeClr val="dk1"/>
                </a:solidFill>
                <a:latin typeface="Arial" panose="020B0604020202020204" pitchFamily="34" charset="0"/>
                <a:ea typeface="Arial"/>
                <a:cs typeface="Arial" panose="020B0604020202020204" pitchFamily="34" charset="0"/>
                <a:sym typeface="Arial"/>
              </a:rPr>
              <a:t>Machine control unit</a:t>
            </a:r>
            <a:endParaRPr lang="en-GB"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
        <p:nvSpPr>
          <p:cNvPr id="38" name="Graphic 5">
            <a:extLst>
              <a:ext uri="{FF2B5EF4-FFF2-40B4-BE49-F238E27FC236}">
                <a16:creationId xmlns:a16="http://schemas.microsoft.com/office/drawing/2014/main" id="{DBB3FDA8-ADE3-FBB6-52A6-F0977376C4F3}"/>
              </a:ext>
            </a:extLst>
          </p:cNvPr>
          <p:cNvSpPr/>
          <p:nvPr/>
        </p:nvSpPr>
        <p:spPr>
          <a:xfrm>
            <a:off x="8519762" y="3138452"/>
            <a:ext cx="1644424" cy="1613749"/>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noFill/>
          <a:ln w="76200" cap="flat">
            <a:gradFill>
              <a:gsLst>
                <a:gs pos="17000">
                  <a:srgbClr val="D91C5C"/>
                </a:gs>
                <a:gs pos="80000">
                  <a:srgbClr val="FFD600"/>
                </a:gs>
              </a:gsLst>
              <a:lin ang="18900242" scaled="1"/>
            </a:gradFill>
            <a:prstDash val="solid"/>
            <a:miter/>
          </a:ln>
        </p:spPr>
        <p:txBody>
          <a:bodyPr tIns="360000" rIns="180000" bIns="0" rtlCol="0" anchor="ctr"/>
          <a:lstStyle/>
          <a:p>
            <a:pPr marL="114300" lvl="0" algn="ctr" rtl="0">
              <a:spcBef>
                <a:spcPts val="0"/>
              </a:spcBef>
              <a:spcAft>
                <a:spcPts val="0"/>
              </a:spcAft>
              <a:buSzPts val="1800"/>
            </a:pPr>
            <a:endParaRPr lang="en-GB"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DD39C71A-977E-D441-9E6C-0EACE15D4B76}"/>
              </a:ext>
            </a:extLst>
          </p:cNvPr>
          <p:cNvSpPr txBox="1"/>
          <p:nvPr/>
        </p:nvSpPr>
        <p:spPr>
          <a:xfrm>
            <a:off x="8720605" y="3590727"/>
            <a:ext cx="1244009" cy="923330"/>
          </a:xfrm>
          <a:prstGeom prst="rect">
            <a:avLst/>
          </a:prstGeom>
          <a:noFill/>
        </p:spPr>
        <p:txBody>
          <a:bodyPr wrap="square" rtlCol="0">
            <a:spAutoFit/>
          </a:bodyPr>
          <a:lstStyle/>
          <a:p>
            <a:pPr algn="ctr"/>
            <a:r>
              <a:rPr lang="en-GB" sz="1800" b="1" dirty="0">
                <a:solidFill>
                  <a:schemeClr val="dk1"/>
                </a:solidFill>
                <a:latin typeface="Arial" panose="020B0604020202020204" pitchFamily="34" charset="0"/>
                <a:ea typeface="Arial"/>
                <a:cs typeface="Arial" panose="020B0604020202020204" pitchFamily="34" charset="0"/>
                <a:sym typeface="Arial"/>
              </a:rPr>
              <a:t>Machine drive system</a:t>
            </a:r>
            <a:endParaRPr lang="en-US" dirty="0">
              <a:latin typeface="Arial" panose="020B0604020202020204" pitchFamily="34" charset="0"/>
              <a:cs typeface="Arial" panose="020B0604020202020204" pitchFamily="34" charset="0"/>
            </a:endParaRPr>
          </a:p>
        </p:txBody>
      </p:sp>
      <p:sp>
        <p:nvSpPr>
          <p:cNvPr id="40" name="Graphic 5">
            <a:extLst>
              <a:ext uri="{FF2B5EF4-FFF2-40B4-BE49-F238E27FC236}">
                <a16:creationId xmlns:a16="http://schemas.microsoft.com/office/drawing/2014/main" id="{0A318B64-A421-4EA0-34A6-F990427E12F1}"/>
              </a:ext>
            </a:extLst>
          </p:cNvPr>
          <p:cNvSpPr/>
          <p:nvPr/>
        </p:nvSpPr>
        <p:spPr>
          <a:xfrm>
            <a:off x="6484370" y="6172600"/>
            <a:ext cx="1644424" cy="1613749"/>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noFill/>
          <a:ln w="76200" cap="flat">
            <a:gradFill>
              <a:gsLst>
                <a:gs pos="17000">
                  <a:srgbClr val="D91C5C"/>
                </a:gs>
                <a:gs pos="80000">
                  <a:srgbClr val="FFD600"/>
                </a:gs>
              </a:gsLst>
              <a:lin ang="18900242" scaled="1"/>
            </a:gradFill>
            <a:prstDash val="solid"/>
            <a:miter/>
          </a:ln>
        </p:spPr>
        <p:txBody>
          <a:bodyPr tIns="360000" rIns="180000" bIns="0" rtlCol="0" anchor="ctr"/>
          <a:lstStyle/>
          <a:p>
            <a:pPr marL="114300" lvl="0" algn="ctr" rtl="0">
              <a:spcBef>
                <a:spcPts val="0"/>
              </a:spcBef>
              <a:spcAft>
                <a:spcPts val="0"/>
              </a:spcAft>
              <a:buSzPts val="1800"/>
            </a:pPr>
            <a:endParaRPr lang="en-GB"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4B69B397-8554-D62A-17D7-F460A55D65FB}"/>
              </a:ext>
            </a:extLst>
          </p:cNvPr>
          <p:cNvSpPr txBox="1"/>
          <p:nvPr/>
        </p:nvSpPr>
        <p:spPr>
          <a:xfrm>
            <a:off x="6717872" y="6831447"/>
            <a:ext cx="1160340" cy="369332"/>
          </a:xfrm>
          <a:prstGeom prst="rect">
            <a:avLst/>
          </a:prstGeom>
          <a:noFill/>
        </p:spPr>
        <p:txBody>
          <a:bodyPr wrap="square" rtlCol="0">
            <a:spAutoFit/>
          </a:bodyPr>
          <a:lstStyle/>
          <a:p>
            <a:pPr algn="ctr"/>
            <a:r>
              <a:rPr lang="en-GB" sz="1800" b="1" dirty="0">
                <a:solidFill>
                  <a:schemeClr val="dk1"/>
                </a:solidFill>
                <a:latin typeface="Arial" panose="020B0604020202020204" pitchFamily="34" charset="0"/>
                <a:ea typeface="Arial"/>
                <a:cs typeface="Arial" panose="020B0604020202020204" pitchFamily="34" charset="0"/>
                <a:sym typeface="Arial"/>
              </a:rPr>
              <a:t>Sensors</a:t>
            </a:r>
            <a:endParaRPr lang="en-US" dirty="0">
              <a:latin typeface="Arial" panose="020B0604020202020204" pitchFamily="34" charset="0"/>
              <a:cs typeface="Arial" panose="020B0604020202020204" pitchFamily="34" charset="0"/>
            </a:endParaRPr>
          </a:p>
        </p:txBody>
      </p:sp>
      <p:sp>
        <p:nvSpPr>
          <p:cNvPr id="42" name="Google Shape;653;p10">
            <a:extLst>
              <a:ext uri="{FF2B5EF4-FFF2-40B4-BE49-F238E27FC236}">
                <a16:creationId xmlns:a16="http://schemas.microsoft.com/office/drawing/2014/main" id="{586F928F-CE1C-3E98-1900-0B47F9CD0A0B}"/>
              </a:ext>
            </a:extLst>
          </p:cNvPr>
          <p:cNvSpPr txBox="1"/>
          <p:nvPr/>
        </p:nvSpPr>
        <p:spPr>
          <a:xfrm>
            <a:off x="8211686" y="4896203"/>
            <a:ext cx="3124353" cy="968575"/>
          </a:xfrm>
          <a:prstGeom prst="rect">
            <a:avLst/>
          </a:prstGeom>
          <a:noFill/>
          <a:ln>
            <a:noFill/>
          </a:ln>
        </p:spPr>
        <p:txBody>
          <a:bodyPr spcFirstLastPara="1" wrap="square" lIns="90000" tIns="45700" rIns="91425" bIns="45700" anchor="t" anchorCtr="0">
            <a:noAutofit/>
          </a:bodyPr>
          <a:lstStyle/>
          <a:p>
            <a:pPr marL="0" lvl="0" indent="0" algn="l" rtl="0">
              <a:spcBef>
                <a:spcPts val="0"/>
              </a:spcBef>
              <a:spcAft>
                <a:spcPts val="0"/>
              </a:spcAft>
              <a:buNone/>
            </a:pPr>
            <a:r>
              <a:rPr lang="en-US" dirty="0">
                <a:solidFill>
                  <a:schemeClr val="dk1"/>
                </a:solidFill>
                <a:latin typeface="Arial" panose="020B0604020202020204" pitchFamily="34" charset="0"/>
                <a:ea typeface="Calibri"/>
                <a:cs typeface="Arial" panose="020B0604020202020204" pitchFamily="34" charset="0"/>
                <a:sym typeface="Calibri"/>
              </a:rPr>
              <a:t>Amplifier circuits drive </a:t>
            </a:r>
            <a:br>
              <a:rPr lang="en-US" dirty="0">
                <a:solidFill>
                  <a:schemeClr val="dk1"/>
                </a:solidFill>
                <a:latin typeface="Arial" panose="020B0604020202020204" pitchFamily="34" charset="0"/>
                <a:ea typeface="Calibri"/>
                <a:cs typeface="Arial" panose="020B0604020202020204" pitchFamily="34" charset="0"/>
                <a:sym typeface="Calibri"/>
              </a:rPr>
            </a:br>
            <a:r>
              <a:rPr lang="en-US" dirty="0">
                <a:solidFill>
                  <a:schemeClr val="dk1"/>
                </a:solidFill>
                <a:latin typeface="Arial" panose="020B0604020202020204" pitchFamily="34" charset="0"/>
                <a:ea typeface="Calibri"/>
                <a:cs typeface="Arial" panose="020B0604020202020204" pitchFamily="34" charset="0"/>
                <a:sym typeface="Calibri"/>
              </a:rPr>
              <a:t>motors and ball lead </a:t>
            </a:r>
            <a:br>
              <a:rPr lang="en-US" dirty="0">
                <a:solidFill>
                  <a:schemeClr val="dk1"/>
                </a:solidFill>
                <a:latin typeface="Arial" panose="020B0604020202020204" pitchFamily="34" charset="0"/>
                <a:ea typeface="Calibri"/>
                <a:cs typeface="Arial" panose="020B0604020202020204" pitchFamily="34" charset="0"/>
                <a:sym typeface="Calibri"/>
              </a:rPr>
            </a:br>
            <a:r>
              <a:rPr lang="en-US" dirty="0">
                <a:solidFill>
                  <a:schemeClr val="dk1"/>
                </a:solidFill>
                <a:latin typeface="Arial" panose="020B0604020202020204" pitchFamily="34" charset="0"/>
                <a:ea typeface="Calibri"/>
                <a:cs typeface="Arial" panose="020B0604020202020204" pitchFamily="34" charset="0"/>
                <a:sym typeface="Calibri"/>
              </a:rPr>
              <a:t>screws that control the </a:t>
            </a:r>
            <a:br>
              <a:rPr lang="en-US" dirty="0">
                <a:solidFill>
                  <a:schemeClr val="dk1"/>
                </a:solidFill>
                <a:latin typeface="Arial" panose="020B0604020202020204" pitchFamily="34" charset="0"/>
                <a:ea typeface="Calibri"/>
                <a:cs typeface="Arial" panose="020B0604020202020204" pitchFamily="34" charset="0"/>
                <a:sym typeface="Calibri"/>
              </a:rPr>
            </a:br>
            <a:r>
              <a:rPr lang="en-US" dirty="0">
                <a:solidFill>
                  <a:schemeClr val="dk1"/>
                </a:solidFill>
                <a:latin typeface="Arial" panose="020B0604020202020204" pitchFamily="34" charset="0"/>
                <a:ea typeface="Calibri"/>
                <a:cs typeface="Arial" panose="020B0604020202020204" pitchFamily="34" charset="0"/>
                <a:sym typeface="Calibri"/>
              </a:rPr>
              <a:t>tool head.</a:t>
            </a:r>
            <a:endParaRPr lang="en-US" dirty="0">
              <a:latin typeface="Arial" panose="020B0604020202020204" pitchFamily="34" charset="0"/>
              <a:cs typeface="Arial" panose="020B0604020202020204" pitchFamily="34" charset="0"/>
            </a:endParaRPr>
          </a:p>
        </p:txBody>
      </p:sp>
      <p:sp>
        <p:nvSpPr>
          <p:cNvPr id="43" name="Footer Placeholder 3">
            <a:extLst>
              <a:ext uri="{FF2B5EF4-FFF2-40B4-BE49-F238E27FC236}">
                <a16:creationId xmlns:a16="http://schemas.microsoft.com/office/drawing/2014/main" id="{0ADD197D-D401-4C9F-C936-D0433E8A45AF}"/>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1. Understanding CNC machines</a:t>
            </a:r>
            <a:endParaRPr lang="en-US" dirty="0"/>
          </a:p>
        </p:txBody>
      </p:sp>
      <p:sp>
        <p:nvSpPr>
          <p:cNvPr id="44" name="Slide Number Placeholder 5">
            <a:extLst>
              <a:ext uri="{FF2B5EF4-FFF2-40B4-BE49-F238E27FC236}">
                <a16:creationId xmlns:a16="http://schemas.microsoft.com/office/drawing/2014/main" id="{5DDCA726-10B0-A7A5-DB89-D5282F26C71F}"/>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10</a:t>
            </a:fld>
            <a:endParaRPr lang="en-US" b="0" dirty="0">
              <a:solidFill>
                <a:schemeClr val="bg1"/>
              </a:solidFill>
            </a:endParaRPr>
          </a:p>
        </p:txBody>
      </p:sp>
      <p:pic>
        <p:nvPicPr>
          <p:cNvPr id="45" name="Graphic 44">
            <a:extLst>
              <a:ext uri="{FF2B5EF4-FFF2-40B4-BE49-F238E27FC236}">
                <a16:creationId xmlns:a16="http://schemas.microsoft.com/office/drawing/2014/main" id="{08DE3FE2-6B99-1FC4-6334-6E3F92B681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37458" y="4157711"/>
            <a:ext cx="1078232" cy="1062139"/>
          </a:xfrm>
          <a:prstGeom prst="rect">
            <a:avLst/>
          </a:prstGeom>
        </p:spPr>
      </p:pic>
    </p:spTree>
    <p:extLst>
      <p:ext uri="{BB962C8B-B14F-4D97-AF65-F5344CB8AC3E}">
        <p14:creationId xmlns:p14="http://schemas.microsoft.com/office/powerpoint/2010/main" val="2492701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87BC9-EA9A-5E46-1F3D-DAC1AE06E990}"/>
              </a:ext>
            </a:extLst>
          </p:cNvPr>
          <p:cNvSpPr>
            <a:spLocks noGrp="1"/>
          </p:cNvSpPr>
          <p:nvPr>
            <p:ph type="title"/>
          </p:nvPr>
        </p:nvSpPr>
        <p:spPr/>
        <p:txBody>
          <a:bodyPr/>
          <a:lstStyle/>
          <a:p>
            <a:r>
              <a:rPr lang="en-US" sz="4400" dirty="0"/>
              <a:t>Common CNC machines</a:t>
            </a:r>
            <a:endParaRPr lang="en-US" dirty="0"/>
          </a:p>
        </p:txBody>
      </p:sp>
      <p:sp>
        <p:nvSpPr>
          <p:cNvPr id="33" name="Footer Placeholder 3">
            <a:extLst>
              <a:ext uri="{FF2B5EF4-FFF2-40B4-BE49-F238E27FC236}">
                <a16:creationId xmlns:a16="http://schemas.microsoft.com/office/drawing/2014/main" id="{44A82059-115A-0F09-0AC2-B8846121E6EF}"/>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1. Understanding CNC machines</a:t>
            </a:r>
            <a:endParaRPr lang="en-US" dirty="0"/>
          </a:p>
        </p:txBody>
      </p:sp>
      <p:sp>
        <p:nvSpPr>
          <p:cNvPr id="37" name="Content Placeholder 11">
            <a:extLst>
              <a:ext uri="{FF2B5EF4-FFF2-40B4-BE49-F238E27FC236}">
                <a16:creationId xmlns:a16="http://schemas.microsoft.com/office/drawing/2014/main" id="{B2CC27D9-F504-F2F9-4B19-37173F4C9BDB}"/>
              </a:ext>
            </a:extLst>
          </p:cNvPr>
          <p:cNvSpPr txBox="1">
            <a:spLocks/>
          </p:cNvSpPr>
          <p:nvPr/>
        </p:nvSpPr>
        <p:spPr>
          <a:xfrm>
            <a:off x="5191028" y="6856662"/>
            <a:ext cx="5875532" cy="1769170"/>
          </a:xfrm>
          <a:prstGeom prst="rect">
            <a:avLst/>
          </a:prstGeom>
          <a:noFill/>
          <a:ln w="28575">
            <a:gradFill flip="none" rotWithShape="1">
              <a:gsLst>
                <a:gs pos="21000">
                  <a:srgbClr val="D91C5C"/>
                </a:gs>
                <a:gs pos="100000">
                  <a:srgbClr val="FFD600"/>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spcBef>
                <a:spcPts val="0"/>
              </a:spcBef>
              <a:spcAft>
                <a:spcPts val="0"/>
              </a:spcAft>
              <a:buNone/>
            </a:pPr>
            <a:r>
              <a:rPr lang="en-US" sz="1800" dirty="0">
                <a:solidFill>
                  <a:schemeClr val="dk1"/>
                </a:solidFill>
                <a:ea typeface="Calibri"/>
                <a:sym typeface="Calibri"/>
              </a:rPr>
              <a:t>Discuss each type of machine:</a:t>
            </a:r>
            <a:br>
              <a:rPr lang="en-US" sz="1800" dirty="0">
                <a:solidFill>
                  <a:schemeClr val="dk1"/>
                </a:solidFill>
                <a:ea typeface="Calibri"/>
                <a:sym typeface="Calibri"/>
              </a:rPr>
            </a:br>
            <a:endParaRPr lang="en-US" sz="1800" dirty="0">
              <a:solidFill>
                <a:schemeClr val="dk1"/>
              </a:solidFill>
              <a:ea typeface="Calibri"/>
              <a:sym typeface="Calibri"/>
            </a:endParaRPr>
          </a:p>
          <a:p>
            <a:pPr marL="457200" lvl="0" indent="-330200" algn="l" rtl="0">
              <a:spcBef>
                <a:spcPts val="0"/>
              </a:spcBef>
              <a:spcAft>
                <a:spcPts val="600"/>
              </a:spcAft>
              <a:buClr>
                <a:schemeClr val="dk1"/>
              </a:buClr>
              <a:buSzPct val="70000"/>
              <a:buFont typeface="Arial" panose="020B0604020202020204" pitchFamily="34" charset="0"/>
              <a:buChar char="•"/>
            </a:pPr>
            <a:r>
              <a:rPr lang="en-US" sz="1800" dirty="0">
                <a:solidFill>
                  <a:schemeClr val="dk1"/>
                </a:solidFill>
                <a:ea typeface="Calibri"/>
                <a:sym typeface="Calibri"/>
              </a:rPr>
              <a:t>What type of components can be produced?</a:t>
            </a:r>
            <a:endParaRPr lang="en-US" sz="1800" dirty="0">
              <a:solidFill>
                <a:schemeClr val="dk1"/>
              </a:solidFill>
            </a:endParaRPr>
          </a:p>
          <a:p>
            <a:pPr marL="457200" lvl="0" indent="-330200" algn="l" rtl="0">
              <a:spcBef>
                <a:spcPts val="0"/>
              </a:spcBef>
              <a:spcAft>
                <a:spcPts val="600"/>
              </a:spcAft>
              <a:buClr>
                <a:schemeClr val="dk1"/>
              </a:buClr>
              <a:buSzPct val="70000"/>
              <a:buFont typeface="Arial" panose="020B0604020202020204" pitchFamily="34" charset="0"/>
              <a:buChar char="•"/>
            </a:pPr>
            <a:r>
              <a:rPr lang="en-US" sz="1800" dirty="0">
                <a:solidFill>
                  <a:schemeClr val="dk1"/>
                </a:solidFill>
                <a:ea typeface="Calibri"/>
                <a:sym typeface="Calibri"/>
              </a:rPr>
              <a:t>What type of materials can be used?</a:t>
            </a:r>
          </a:p>
        </p:txBody>
      </p:sp>
      <p:sp>
        <p:nvSpPr>
          <p:cNvPr id="39" name="Slide Number Placeholder 5">
            <a:extLst>
              <a:ext uri="{FF2B5EF4-FFF2-40B4-BE49-F238E27FC236}">
                <a16:creationId xmlns:a16="http://schemas.microsoft.com/office/drawing/2014/main" id="{1428D275-8975-481C-DF6B-A36CFA40DD9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11</a:t>
            </a:fld>
            <a:endParaRPr lang="en-US" b="0" dirty="0">
              <a:solidFill>
                <a:schemeClr val="bg1"/>
              </a:solidFill>
            </a:endParaRPr>
          </a:p>
        </p:txBody>
      </p:sp>
      <p:pic>
        <p:nvPicPr>
          <p:cNvPr id="41" name="Graphic 40">
            <a:extLst>
              <a:ext uri="{FF2B5EF4-FFF2-40B4-BE49-F238E27FC236}">
                <a16:creationId xmlns:a16="http://schemas.microsoft.com/office/drawing/2014/main" id="{24687E70-0130-C197-3D14-E0241F4AB9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97258" y="6325592"/>
            <a:ext cx="1078232" cy="1062139"/>
          </a:xfrm>
          <a:prstGeom prst="rect">
            <a:avLst/>
          </a:prstGeom>
        </p:spPr>
      </p:pic>
      <p:sp>
        <p:nvSpPr>
          <p:cNvPr id="23" name="Google Shape;200;p25">
            <a:extLst>
              <a:ext uri="{FF2B5EF4-FFF2-40B4-BE49-F238E27FC236}">
                <a16:creationId xmlns:a16="http://schemas.microsoft.com/office/drawing/2014/main" id="{114199A9-DD60-1FDB-6B02-29C46A3E097C}"/>
              </a:ext>
            </a:extLst>
          </p:cNvPr>
          <p:cNvSpPr txBox="1"/>
          <p:nvPr/>
        </p:nvSpPr>
        <p:spPr>
          <a:xfrm>
            <a:off x="14129717" y="2412814"/>
            <a:ext cx="20427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latin typeface="Arial" panose="020B0604020202020204" pitchFamily="34" charset="0"/>
                <a:ea typeface="Calibri"/>
                <a:cs typeface="Arial" panose="020B0604020202020204" pitchFamily="34" charset="0"/>
                <a:sym typeface="Calibri"/>
              </a:rPr>
              <a:t>Router</a:t>
            </a:r>
            <a:endParaRPr b="1" dirty="0">
              <a:latin typeface="Arial" panose="020B0604020202020204" pitchFamily="34" charset="0"/>
              <a:ea typeface="Calibri"/>
              <a:cs typeface="Arial" panose="020B0604020202020204" pitchFamily="34" charset="0"/>
              <a:sym typeface="Calibri"/>
            </a:endParaRPr>
          </a:p>
        </p:txBody>
      </p:sp>
      <p:sp>
        <p:nvSpPr>
          <p:cNvPr id="3" name="Google Shape;200;p25">
            <a:extLst>
              <a:ext uri="{FF2B5EF4-FFF2-40B4-BE49-F238E27FC236}">
                <a16:creationId xmlns:a16="http://schemas.microsoft.com/office/drawing/2014/main" id="{8F51FB2B-9B48-0627-A5DE-A266BDE42C6A}"/>
              </a:ext>
            </a:extLst>
          </p:cNvPr>
          <p:cNvSpPr txBox="1"/>
          <p:nvPr/>
        </p:nvSpPr>
        <p:spPr>
          <a:xfrm>
            <a:off x="13488043" y="5019333"/>
            <a:ext cx="2548910"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Arial" panose="020B0604020202020204" pitchFamily="34" charset="0"/>
                <a:ea typeface="Calibri"/>
                <a:cs typeface="Arial" panose="020B0604020202020204" pitchFamily="34" charset="0"/>
                <a:sym typeface="Calibri"/>
              </a:rPr>
              <a:t>Simple cutting </a:t>
            </a:r>
            <a:br>
              <a:rPr lang="en-US" dirty="0">
                <a:latin typeface="Arial" panose="020B0604020202020204" pitchFamily="34" charset="0"/>
                <a:ea typeface="Calibri"/>
                <a:cs typeface="Arial" panose="020B0604020202020204" pitchFamily="34" charset="0"/>
                <a:sym typeface="Calibri"/>
              </a:rPr>
            </a:br>
            <a:r>
              <a:rPr lang="en-US" dirty="0">
                <a:latin typeface="Arial" panose="020B0604020202020204" pitchFamily="34" charset="0"/>
                <a:ea typeface="Calibri"/>
                <a:cs typeface="Arial" panose="020B0604020202020204" pitchFamily="34" charset="0"/>
                <a:sym typeface="Calibri"/>
              </a:rPr>
              <a:t>of softer materials, usually sheet material.</a:t>
            </a:r>
            <a:endParaRPr dirty="0">
              <a:latin typeface="Arial" panose="020B0604020202020204" pitchFamily="34" charset="0"/>
              <a:ea typeface="Calibri"/>
              <a:cs typeface="Arial" panose="020B0604020202020204" pitchFamily="34" charset="0"/>
              <a:sym typeface="Calibri"/>
            </a:endParaRPr>
          </a:p>
        </p:txBody>
      </p:sp>
      <p:grpSp>
        <p:nvGrpSpPr>
          <p:cNvPr id="21" name="Group 20">
            <a:extLst>
              <a:ext uri="{FF2B5EF4-FFF2-40B4-BE49-F238E27FC236}">
                <a16:creationId xmlns:a16="http://schemas.microsoft.com/office/drawing/2014/main" id="{FC136AEB-AF46-C072-6AAA-832F214949B1}"/>
              </a:ext>
            </a:extLst>
          </p:cNvPr>
          <p:cNvGrpSpPr/>
          <p:nvPr/>
        </p:nvGrpSpPr>
        <p:grpSpPr>
          <a:xfrm>
            <a:off x="3032397" y="2439977"/>
            <a:ext cx="10591110" cy="3617780"/>
            <a:chOff x="5882447" y="2795575"/>
            <a:chExt cx="10591110" cy="3617780"/>
          </a:xfrm>
        </p:grpSpPr>
        <p:pic>
          <p:nvPicPr>
            <p:cNvPr id="12" name="Graphic 11">
              <a:extLst>
                <a:ext uri="{FF2B5EF4-FFF2-40B4-BE49-F238E27FC236}">
                  <a16:creationId xmlns:a16="http://schemas.microsoft.com/office/drawing/2014/main" id="{106183CF-1EDB-FD99-4D6D-5CE01D13C2C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82447" y="3512752"/>
              <a:ext cx="2006460" cy="1620240"/>
            </a:xfrm>
            <a:prstGeom prst="rect">
              <a:avLst/>
            </a:prstGeom>
          </p:spPr>
        </p:pic>
        <p:sp>
          <p:nvSpPr>
            <p:cNvPr id="25" name="Google Shape;202;p25">
              <a:extLst>
                <a:ext uri="{FF2B5EF4-FFF2-40B4-BE49-F238E27FC236}">
                  <a16:creationId xmlns:a16="http://schemas.microsoft.com/office/drawing/2014/main" id="{5F167B47-16BE-FA27-77F9-5DE6B9C5AE8B}"/>
                </a:ext>
              </a:extLst>
            </p:cNvPr>
            <p:cNvSpPr txBox="1"/>
            <p:nvPr/>
          </p:nvSpPr>
          <p:spPr>
            <a:xfrm>
              <a:off x="14430857" y="2795575"/>
              <a:ext cx="20427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latin typeface="Arial" panose="020B0604020202020204" pitchFamily="34" charset="0"/>
                  <a:ea typeface="Calibri"/>
                  <a:cs typeface="Arial" panose="020B0604020202020204" pitchFamily="34" charset="0"/>
                  <a:sym typeface="Calibri"/>
                </a:rPr>
                <a:t>Milling</a:t>
              </a:r>
              <a:endParaRPr dirty="0">
                <a:latin typeface="Arial" panose="020B0604020202020204" pitchFamily="34" charset="0"/>
                <a:ea typeface="Calibri"/>
                <a:cs typeface="Arial" panose="020B0604020202020204" pitchFamily="34" charset="0"/>
                <a:sym typeface="Calibri"/>
              </a:endParaRPr>
            </a:p>
          </p:txBody>
        </p:sp>
        <p:sp>
          <p:nvSpPr>
            <p:cNvPr id="5" name="Google Shape;202;p25">
              <a:extLst>
                <a:ext uri="{FF2B5EF4-FFF2-40B4-BE49-F238E27FC236}">
                  <a16:creationId xmlns:a16="http://schemas.microsoft.com/office/drawing/2014/main" id="{752E33B0-D31C-0D2A-0491-ED9D5652CAA4}"/>
                </a:ext>
              </a:extLst>
            </p:cNvPr>
            <p:cNvSpPr txBox="1"/>
            <p:nvPr/>
          </p:nvSpPr>
          <p:spPr>
            <a:xfrm>
              <a:off x="14001628" y="5397723"/>
              <a:ext cx="2042700"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Arial" panose="020B0604020202020204" pitchFamily="34" charset="0"/>
                  <a:ea typeface="Calibri"/>
                  <a:cs typeface="Arial" panose="020B0604020202020204" pitchFamily="34" charset="0"/>
                  <a:sym typeface="Calibri"/>
                </a:rPr>
                <a:t>Detailed, precise cutting of hard materials in 3D.</a:t>
              </a:r>
              <a:endParaRPr dirty="0">
                <a:latin typeface="Arial" panose="020B0604020202020204" pitchFamily="34" charset="0"/>
                <a:ea typeface="Calibri"/>
                <a:cs typeface="Arial" panose="020B0604020202020204" pitchFamily="34" charset="0"/>
                <a:sym typeface="Calibri"/>
              </a:endParaRPr>
            </a:p>
          </p:txBody>
        </p:sp>
      </p:grpSp>
      <p:sp>
        <p:nvSpPr>
          <p:cNvPr id="26" name="Google Shape;213;p26">
            <a:extLst>
              <a:ext uri="{FF2B5EF4-FFF2-40B4-BE49-F238E27FC236}">
                <a16:creationId xmlns:a16="http://schemas.microsoft.com/office/drawing/2014/main" id="{74A1EC38-830E-F233-7910-3509B57D09B4}"/>
              </a:ext>
            </a:extLst>
          </p:cNvPr>
          <p:cNvSpPr txBox="1"/>
          <p:nvPr/>
        </p:nvSpPr>
        <p:spPr>
          <a:xfrm>
            <a:off x="8472139" y="2412814"/>
            <a:ext cx="2042700" cy="46163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sz="1800" b="1" dirty="0">
                <a:latin typeface="Arial" panose="020B0604020202020204" pitchFamily="34" charset="0"/>
                <a:ea typeface="Calibri"/>
                <a:cs typeface="Arial" panose="020B0604020202020204" pitchFamily="34" charset="0"/>
                <a:sym typeface="Calibri"/>
              </a:rPr>
              <a:t>Lathe</a:t>
            </a:r>
            <a:endParaRPr sz="1800" dirty="0">
              <a:latin typeface="Arial" panose="020B0604020202020204" pitchFamily="34" charset="0"/>
              <a:ea typeface="Calibri"/>
              <a:cs typeface="Arial" panose="020B0604020202020204" pitchFamily="34" charset="0"/>
              <a:sym typeface="Calibri"/>
            </a:endParaRPr>
          </a:p>
        </p:txBody>
      </p:sp>
      <p:sp>
        <p:nvSpPr>
          <p:cNvPr id="6" name="Google Shape;213;p26">
            <a:extLst>
              <a:ext uri="{FF2B5EF4-FFF2-40B4-BE49-F238E27FC236}">
                <a16:creationId xmlns:a16="http://schemas.microsoft.com/office/drawing/2014/main" id="{5B6AE61C-B541-AD8C-D778-8C8F0F6FA6A0}"/>
              </a:ext>
            </a:extLst>
          </p:cNvPr>
          <p:cNvSpPr txBox="1"/>
          <p:nvPr/>
        </p:nvSpPr>
        <p:spPr>
          <a:xfrm>
            <a:off x="8461779" y="5066832"/>
            <a:ext cx="2063421" cy="101563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800" dirty="0">
                <a:latin typeface="Arial" panose="020B0604020202020204" pitchFamily="34" charset="0"/>
                <a:ea typeface="Calibri"/>
                <a:cs typeface="Arial" panose="020B0604020202020204" pitchFamily="34" charset="0"/>
                <a:sym typeface="Calibri"/>
              </a:rPr>
              <a:t>Cutting a cylinder of material as it spins on an axis.</a:t>
            </a:r>
            <a:endParaRPr sz="1800" dirty="0">
              <a:latin typeface="Arial" panose="020B0604020202020204" pitchFamily="34" charset="0"/>
              <a:ea typeface="Calibri"/>
              <a:cs typeface="Arial" panose="020B0604020202020204" pitchFamily="34" charset="0"/>
              <a:sym typeface="Calibri"/>
            </a:endParaRPr>
          </a:p>
        </p:txBody>
      </p:sp>
      <p:grpSp>
        <p:nvGrpSpPr>
          <p:cNvPr id="15" name="Group 14">
            <a:extLst>
              <a:ext uri="{FF2B5EF4-FFF2-40B4-BE49-F238E27FC236}">
                <a16:creationId xmlns:a16="http://schemas.microsoft.com/office/drawing/2014/main" id="{3E580523-C6F1-5ED5-170A-EE53903AB7DE}"/>
              </a:ext>
            </a:extLst>
          </p:cNvPr>
          <p:cNvGrpSpPr/>
          <p:nvPr/>
        </p:nvGrpSpPr>
        <p:grpSpPr>
          <a:xfrm>
            <a:off x="443055" y="2424479"/>
            <a:ext cx="2831121" cy="3916598"/>
            <a:chOff x="5729502" y="2780077"/>
            <a:chExt cx="2831121" cy="3916598"/>
          </a:xfrm>
        </p:grpSpPr>
        <p:pic>
          <p:nvPicPr>
            <p:cNvPr id="20" name="Graphic 19">
              <a:extLst>
                <a:ext uri="{FF2B5EF4-FFF2-40B4-BE49-F238E27FC236}">
                  <a16:creationId xmlns:a16="http://schemas.microsoft.com/office/drawing/2014/main" id="{EEFAD715-EAC6-D7F5-1574-738439AEB7DA}"/>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729502" y="3367796"/>
              <a:ext cx="2407662" cy="1805746"/>
            </a:xfrm>
            <a:prstGeom prst="rect">
              <a:avLst/>
            </a:prstGeom>
          </p:spPr>
        </p:pic>
        <p:sp>
          <p:nvSpPr>
            <p:cNvPr id="27" name="Google Shape;214;p26">
              <a:extLst>
                <a:ext uri="{FF2B5EF4-FFF2-40B4-BE49-F238E27FC236}">
                  <a16:creationId xmlns:a16="http://schemas.microsoft.com/office/drawing/2014/main" id="{E4EFD3E7-DB9B-F841-6F67-CD76D79E20ED}"/>
                </a:ext>
              </a:extLst>
            </p:cNvPr>
            <p:cNvSpPr txBox="1"/>
            <p:nvPr/>
          </p:nvSpPr>
          <p:spPr>
            <a:xfrm>
              <a:off x="6517923" y="2780077"/>
              <a:ext cx="2042700" cy="46163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800" b="1" dirty="0">
                  <a:latin typeface="Arial" panose="020B0604020202020204" pitchFamily="34" charset="0"/>
                  <a:ea typeface="Calibri"/>
                  <a:cs typeface="Arial" panose="020B0604020202020204" pitchFamily="34" charset="0"/>
                  <a:sym typeface="Calibri"/>
                </a:rPr>
                <a:t>Drilling</a:t>
              </a:r>
              <a:endParaRPr sz="1800" b="1" dirty="0">
                <a:latin typeface="Arial" panose="020B0604020202020204" pitchFamily="34" charset="0"/>
                <a:ea typeface="Calibri"/>
                <a:cs typeface="Arial" panose="020B0604020202020204" pitchFamily="34" charset="0"/>
                <a:sym typeface="Calibri"/>
              </a:endParaRPr>
            </a:p>
          </p:txBody>
        </p:sp>
        <p:sp>
          <p:nvSpPr>
            <p:cNvPr id="7" name="Google Shape;214;p26">
              <a:extLst>
                <a:ext uri="{FF2B5EF4-FFF2-40B4-BE49-F238E27FC236}">
                  <a16:creationId xmlns:a16="http://schemas.microsoft.com/office/drawing/2014/main" id="{685DC477-7867-0E1B-9DB2-8955268F16B7}"/>
                </a:ext>
              </a:extLst>
            </p:cNvPr>
            <p:cNvSpPr txBox="1"/>
            <p:nvPr/>
          </p:nvSpPr>
          <p:spPr>
            <a:xfrm>
              <a:off x="6094464" y="5404044"/>
              <a:ext cx="2042700" cy="129263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dirty="0">
                  <a:latin typeface="Arial" panose="020B0604020202020204" pitchFamily="34" charset="0"/>
                  <a:ea typeface="Calibri"/>
                  <a:cs typeface="Arial" panose="020B0604020202020204" pitchFamily="34" charset="0"/>
                  <a:sym typeface="Calibri"/>
                </a:rPr>
                <a:t>Drilling, reaming </a:t>
              </a:r>
              <a:br>
                <a:rPr lang="en-US" sz="1800" dirty="0">
                  <a:latin typeface="Arial" panose="020B0604020202020204" pitchFamily="34" charset="0"/>
                  <a:ea typeface="Calibri"/>
                  <a:cs typeface="Arial" panose="020B0604020202020204" pitchFamily="34" charset="0"/>
                  <a:sym typeface="Calibri"/>
                </a:rPr>
              </a:br>
              <a:r>
                <a:rPr lang="en-US" sz="1800" dirty="0">
                  <a:latin typeface="Arial" panose="020B0604020202020204" pitchFamily="34" charset="0"/>
                  <a:ea typeface="Calibri"/>
                  <a:cs typeface="Arial" panose="020B0604020202020204" pitchFamily="34" charset="0"/>
                  <a:sym typeface="Calibri"/>
                </a:rPr>
                <a:t>or tapping holes </a:t>
              </a:r>
              <a:br>
                <a:rPr lang="en-US" sz="1800" dirty="0">
                  <a:latin typeface="Arial" panose="020B0604020202020204" pitchFamily="34" charset="0"/>
                  <a:ea typeface="Calibri"/>
                  <a:cs typeface="Arial" panose="020B0604020202020204" pitchFamily="34" charset="0"/>
                  <a:sym typeface="Calibri"/>
                </a:rPr>
              </a:br>
              <a:r>
                <a:rPr lang="en-US" sz="1800" dirty="0">
                  <a:latin typeface="Arial" panose="020B0604020202020204" pitchFamily="34" charset="0"/>
                  <a:ea typeface="Calibri"/>
                  <a:cs typeface="Arial" panose="020B0604020202020204" pitchFamily="34" charset="0"/>
                  <a:sym typeface="Calibri"/>
                </a:rPr>
                <a:t>of different depths </a:t>
              </a:r>
              <a:br>
                <a:rPr lang="en-US" sz="1800" dirty="0">
                  <a:latin typeface="Arial" panose="020B0604020202020204" pitchFamily="34" charset="0"/>
                  <a:ea typeface="Calibri"/>
                  <a:cs typeface="Arial" panose="020B0604020202020204" pitchFamily="34" charset="0"/>
                  <a:sym typeface="Calibri"/>
                </a:rPr>
              </a:br>
              <a:r>
                <a:rPr lang="en-US" sz="1800" dirty="0">
                  <a:latin typeface="Arial" panose="020B0604020202020204" pitchFamily="34" charset="0"/>
                  <a:ea typeface="Calibri"/>
                  <a:cs typeface="Arial" panose="020B0604020202020204" pitchFamily="34" charset="0"/>
                  <a:sym typeface="Calibri"/>
                </a:rPr>
                <a:t>and diameters.</a:t>
              </a:r>
              <a:endParaRPr lang="en-GB" sz="1800" dirty="0">
                <a:latin typeface="Arial" panose="020B0604020202020204" pitchFamily="34" charset="0"/>
                <a:ea typeface="Calibri"/>
                <a:cs typeface="Arial" panose="020B0604020202020204" pitchFamily="34" charset="0"/>
                <a:sym typeface="Calibri"/>
              </a:endParaRPr>
            </a:p>
          </p:txBody>
        </p:sp>
      </p:grpSp>
      <p:grpSp>
        <p:nvGrpSpPr>
          <p:cNvPr id="14" name="Group 13">
            <a:extLst>
              <a:ext uri="{FF2B5EF4-FFF2-40B4-BE49-F238E27FC236}">
                <a16:creationId xmlns:a16="http://schemas.microsoft.com/office/drawing/2014/main" id="{D841C8CF-B296-AB23-0920-11F0550E499C}"/>
              </a:ext>
            </a:extLst>
          </p:cNvPr>
          <p:cNvGrpSpPr/>
          <p:nvPr/>
        </p:nvGrpSpPr>
        <p:grpSpPr>
          <a:xfrm>
            <a:off x="5419964" y="2163912"/>
            <a:ext cx="3180279" cy="4427077"/>
            <a:chOff x="3108040" y="2553376"/>
            <a:chExt cx="3180279" cy="4427077"/>
          </a:xfrm>
        </p:grpSpPr>
        <p:sp>
          <p:nvSpPr>
            <p:cNvPr id="4" name="Google Shape;201;p25">
              <a:extLst>
                <a:ext uri="{FF2B5EF4-FFF2-40B4-BE49-F238E27FC236}">
                  <a16:creationId xmlns:a16="http://schemas.microsoft.com/office/drawing/2014/main" id="{BD1FBAC4-16B4-0A90-DAE1-01E95F11D3DB}"/>
                </a:ext>
              </a:extLst>
            </p:cNvPr>
            <p:cNvSpPr txBox="1"/>
            <p:nvPr/>
          </p:nvSpPr>
          <p:spPr>
            <a:xfrm>
              <a:off x="3603122" y="2553376"/>
              <a:ext cx="2685197"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latin typeface="Arial" panose="020B0604020202020204" pitchFamily="34" charset="0"/>
                  <a:ea typeface="Calibri"/>
                  <a:cs typeface="Arial" panose="020B0604020202020204" pitchFamily="34" charset="0"/>
                  <a:sym typeface="Calibri"/>
                </a:rPr>
                <a:t>Laser or </a:t>
              </a:r>
              <a:br>
                <a:rPr lang="en-US" b="1" dirty="0">
                  <a:latin typeface="Arial" panose="020B0604020202020204" pitchFamily="34" charset="0"/>
                  <a:ea typeface="Calibri"/>
                  <a:cs typeface="Arial" panose="020B0604020202020204" pitchFamily="34" charset="0"/>
                  <a:sym typeface="Calibri"/>
                </a:rPr>
              </a:br>
              <a:r>
                <a:rPr lang="en-US" b="1" dirty="0">
                  <a:latin typeface="Arial" panose="020B0604020202020204" pitchFamily="34" charset="0"/>
                  <a:ea typeface="Calibri"/>
                  <a:cs typeface="Arial" panose="020B0604020202020204" pitchFamily="34" charset="0"/>
                  <a:sym typeface="Calibri"/>
                </a:rPr>
                <a:t>plasma cutting</a:t>
              </a:r>
              <a:endParaRPr dirty="0">
                <a:latin typeface="Arial" panose="020B0604020202020204" pitchFamily="34" charset="0"/>
                <a:ea typeface="Calibri"/>
                <a:cs typeface="Arial" panose="020B0604020202020204" pitchFamily="34" charset="0"/>
                <a:sym typeface="Calibri"/>
              </a:endParaRPr>
            </a:p>
          </p:txBody>
        </p:sp>
        <p:pic>
          <p:nvPicPr>
            <p:cNvPr id="16" name="Graphic 15">
              <a:extLst>
                <a:ext uri="{FF2B5EF4-FFF2-40B4-BE49-F238E27FC236}">
                  <a16:creationId xmlns:a16="http://schemas.microsoft.com/office/drawing/2014/main" id="{F8E72D40-07CB-ABD0-B1FE-DA9B2DE5523A}"/>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108040" y="3395824"/>
              <a:ext cx="2251671" cy="1769170"/>
            </a:xfrm>
            <a:prstGeom prst="rect">
              <a:avLst/>
            </a:prstGeom>
          </p:spPr>
        </p:pic>
        <p:sp>
          <p:nvSpPr>
            <p:cNvPr id="9" name="Google Shape;201;p25">
              <a:extLst>
                <a:ext uri="{FF2B5EF4-FFF2-40B4-BE49-F238E27FC236}">
                  <a16:creationId xmlns:a16="http://schemas.microsoft.com/office/drawing/2014/main" id="{94D0B862-671E-665E-F43E-882AC52FB7A4}"/>
                </a:ext>
              </a:extLst>
            </p:cNvPr>
            <p:cNvSpPr txBox="1"/>
            <p:nvPr/>
          </p:nvSpPr>
          <p:spPr>
            <a:xfrm>
              <a:off x="3376332" y="5410823"/>
              <a:ext cx="2362429" cy="156963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Arial" panose="020B0604020202020204" pitchFamily="34" charset="0"/>
                  <a:ea typeface="Calibri"/>
                  <a:cs typeface="Arial" panose="020B0604020202020204" pitchFamily="34" charset="0"/>
                  <a:sym typeface="Calibri"/>
                </a:rPr>
                <a:t>Cutting that uses </a:t>
              </a:r>
              <a:br>
                <a:rPr lang="en-US" dirty="0">
                  <a:latin typeface="Arial" panose="020B0604020202020204" pitchFamily="34" charset="0"/>
                  <a:ea typeface="Calibri"/>
                  <a:cs typeface="Arial" panose="020B0604020202020204" pitchFamily="34" charset="0"/>
                  <a:sym typeface="Calibri"/>
                </a:rPr>
              </a:br>
              <a:r>
                <a:rPr lang="en-US" dirty="0">
                  <a:latin typeface="Arial" panose="020B0604020202020204" pitchFamily="34" charset="0"/>
                  <a:ea typeface="Calibri"/>
                  <a:cs typeface="Arial" panose="020B0604020202020204" pitchFamily="34" charset="0"/>
                  <a:sym typeface="Calibri"/>
                </a:rPr>
                <a:t>a laser or plasma </a:t>
              </a:r>
              <a:br>
                <a:rPr lang="en-US" dirty="0">
                  <a:latin typeface="Arial" panose="020B0604020202020204" pitchFamily="34" charset="0"/>
                  <a:ea typeface="Calibri"/>
                  <a:cs typeface="Arial" panose="020B0604020202020204" pitchFamily="34" charset="0"/>
                  <a:sym typeface="Calibri"/>
                </a:rPr>
              </a:br>
              <a:r>
                <a:rPr lang="en-US" dirty="0">
                  <a:latin typeface="Arial" panose="020B0604020202020204" pitchFamily="34" charset="0"/>
                  <a:ea typeface="Calibri"/>
                  <a:cs typeface="Arial" panose="020B0604020202020204" pitchFamily="34" charset="0"/>
                  <a:sym typeface="Calibri"/>
                </a:rPr>
                <a:t>to create a cut </a:t>
              </a:r>
              <a:br>
                <a:rPr lang="en-US" dirty="0">
                  <a:latin typeface="Arial" panose="020B0604020202020204" pitchFamily="34" charset="0"/>
                  <a:ea typeface="Calibri"/>
                  <a:cs typeface="Arial" panose="020B0604020202020204" pitchFamily="34" charset="0"/>
                  <a:sym typeface="Calibri"/>
                </a:rPr>
              </a:br>
              <a:r>
                <a:rPr lang="en-US" dirty="0">
                  <a:latin typeface="Arial" panose="020B0604020202020204" pitchFamily="34" charset="0"/>
                  <a:ea typeface="Calibri"/>
                  <a:cs typeface="Arial" panose="020B0604020202020204" pitchFamily="34" charset="0"/>
                  <a:sym typeface="Calibri"/>
                </a:rPr>
                <a:t>line and edge in sheet material.</a:t>
              </a:r>
              <a:endParaRPr dirty="0">
                <a:latin typeface="Arial" panose="020B0604020202020204" pitchFamily="34" charset="0"/>
                <a:ea typeface="Calibri"/>
                <a:cs typeface="Arial" panose="020B0604020202020204" pitchFamily="34" charset="0"/>
                <a:sym typeface="Calibri"/>
              </a:endParaRPr>
            </a:p>
          </p:txBody>
        </p:sp>
      </p:grpSp>
      <p:sp>
        <p:nvSpPr>
          <p:cNvPr id="8" name="Google Shape;215;p26">
            <a:extLst>
              <a:ext uri="{FF2B5EF4-FFF2-40B4-BE49-F238E27FC236}">
                <a16:creationId xmlns:a16="http://schemas.microsoft.com/office/drawing/2014/main" id="{FB3D3E7A-EBE8-7A64-2E13-7816E7632F9B}"/>
              </a:ext>
            </a:extLst>
          </p:cNvPr>
          <p:cNvSpPr txBox="1"/>
          <p:nvPr/>
        </p:nvSpPr>
        <p:spPr>
          <a:xfrm>
            <a:off x="3547883" y="2430390"/>
            <a:ext cx="2042700" cy="46163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800" b="1" dirty="0">
                <a:latin typeface="Arial" panose="020B0604020202020204" pitchFamily="34" charset="0"/>
                <a:ea typeface="Calibri"/>
                <a:cs typeface="Arial" panose="020B0604020202020204" pitchFamily="34" charset="0"/>
                <a:sym typeface="Calibri"/>
              </a:rPr>
              <a:t>Grinding</a:t>
            </a:r>
            <a:endParaRPr sz="1800" b="1" dirty="0">
              <a:latin typeface="Arial" panose="020B0604020202020204" pitchFamily="34" charset="0"/>
              <a:ea typeface="Calibri"/>
              <a:cs typeface="Arial" panose="020B0604020202020204" pitchFamily="34" charset="0"/>
              <a:sym typeface="Calibri"/>
            </a:endParaRPr>
          </a:p>
        </p:txBody>
      </p:sp>
      <p:pic>
        <p:nvPicPr>
          <p:cNvPr id="10" name="Graphic 9">
            <a:extLst>
              <a:ext uri="{FF2B5EF4-FFF2-40B4-BE49-F238E27FC236}">
                <a16:creationId xmlns:a16="http://schemas.microsoft.com/office/drawing/2014/main" id="{162AFFFC-07A7-DABA-B64B-3CE6E9CD1717}"/>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1210369" y="3010417"/>
            <a:ext cx="1713967" cy="1815331"/>
          </a:xfrm>
          <a:prstGeom prst="rect">
            <a:avLst/>
          </a:prstGeom>
        </p:spPr>
      </p:pic>
      <p:sp>
        <p:nvSpPr>
          <p:cNvPr id="11" name="Google Shape;215;p26">
            <a:extLst>
              <a:ext uri="{FF2B5EF4-FFF2-40B4-BE49-F238E27FC236}">
                <a16:creationId xmlns:a16="http://schemas.microsoft.com/office/drawing/2014/main" id="{3E3560C8-6CF8-4AE8-6860-BB808CA19E4F}"/>
              </a:ext>
            </a:extLst>
          </p:cNvPr>
          <p:cNvSpPr txBox="1"/>
          <p:nvPr/>
        </p:nvSpPr>
        <p:spPr>
          <a:xfrm>
            <a:off x="3301799" y="5042524"/>
            <a:ext cx="2042700" cy="129263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800" dirty="0">
                <a:latin typeface="Arial" panose="020B0604020202020204" pitchFamily="34" charset="0"/>
                <a:ea typeface="Calibri"/>
                <a:cs typeface="Arial" panose="020B0604020202020204" pitchFamily="34" charset="0"/>
                <a:sym typeface="Calibri"/>
              </a:rPr>
              <a:t>An abrasive </a:t>
            </a:r>
            <a:br>
              <a:rPr lang="en-US" sz="1800" dirty="0">
                <a:latin typeface="Arial" panose="020B0604020202020204" pitchFamily="34" charset="0"/>
                <a:ea typeface="Calibri"/>
                <a:cs typeface="Arial" panose="020B0604020202020204" pitchFamily="34" charset="0"/>
                <a:sym typeface="Calibri"/>
              </a:rPr>
            </a:br>
            <a:r>
              <a:rPr lang="en-US" sz="1800" dirty="0">
                <a:latin typeface="Arial" panose="020B0604020202020204" pitchFamily="34" charset="0"/>
                <a:ea typeface="Calibri"/>
                <a:cs typeface="Arial" panose="020B0604020202020204" pitchFamily="34" charset="0"/>
                <a:sym typeface="Calibri"/>
              </a:rPr>
              <a:t>wheel or cylinder produces a fine, accurate finish.</a:t>
            </a:r>
            <a:endParaRPr sz="1800" dirty="0">
              <a:latin typeface="Arial" panose="020B0604020202020204" pitchFamily="34" charset="0"/>
              <a:ea typeface="Calibri"/>
              <a:cs typeface="Arial" panose="020B0604020202020204" pitchFamily="34" charset="0"/>
              <a:sym typeface="Calibri"/>
            </a:endParaRPr>
          </a:p>
        </p:txBody>
      </p:sp>
      <p:pic>
        <p:nvPicPr>
          <p:cNvPr id="29" name="Graphic 28">
            <a:extLst>
              <a:ext uri="{FF2B5EF4-FFF2-40B4-BE49-F238E27FC236}">
                <a16:creationId xmlns:a16="http://schemas.microsoft.com/office/drawing/2014/main" id="{D84F5888-3C20-D694-9AC8-5811D483F0E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386539" y="3024078"/>
            <a:ext cx="2373841" cy="1723861"/>
          </a:xfrm>
          <a:prstGeom prst="rect">
            <a:avLst/>
          </a:prstGeom>
        </p:spPr>
      </p:pic>
      <p:pic>
        <p:nvPicPr>
          <p:cNvPr id="22" name="Graphic 21">
            <a:extLst>
              <a:ext uri="{FF2B5EF4-FFF2-40B4-BE49-F238E27FC236}">
                <a16:creationId xmlns:a16="http://schemas.microsoft.com/office/drawing/2014/main" id="{9CA3EC78-A13A-406D-7657-8BB926669E1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211328" y="3253100"/>
            <a:ext cx="2564323" cy="1709549"/>
          </a:xfrm>
          <a:prstGeom prst="rect">
            <a:avLst/>
          </a:prstGeom>
        </p:spPr>
      </p:pic>
    </p:spTree>
    <p:extLst>
      <p:ext uri="{BB962C8B-B14F-4D97-AF65-F5344CB8AC3E}">
        <p14:creationId xmlns:p14="http://schemas.microsoft.com/office/powerpoint/2010/main" val="205071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87BC9-EA9A-5E46-1F3D-DAC1AE06E990}"/>
              </a:ext>
            </a:extLst>
          </p:cNvPr>
          <p:cNvSpPr>
            <a:spLocks noGrp="1"/>
          </p:cNvSpPr>
          <p:nvPr>
            <p:ph type="title"/>
          </p:nvPr>
        </p:nvSpPr>
        <p:spPr/>
        <p:txBody>
          <a:bodyPr/>
          <a:lstStyle/>
          <a:p>
            <a:r>
              <a:rPr lang="en-US" sz="4400" dirty="0"/>
              <a:t>Common CNC machines</a:t>
            </a:r>
            <a:endParaRPr lang="en-US" dirty="0"/>
          </a:p>
        </p:txBody>
      </p:sp>
      <p:sp>
        <p:nvSpPr>
          <p:cNvPr id="30" name="TextBox 29">
            <a:extLst>
              <a:ext uri="{FF2B5EF4-FFF2-40B4-BE49-F238E27FC236}">
                <a16:creationId xmlns:a16="http://schemas.microsoft.com/office/drawing/2014/main" id="{39A885EB-3028-D06D-7E5E-1E7CFFCABFB9}"/>
              </a:ext>
            </a:extLst>
          </p:cNvPr>
          <p:cNvSpPr txBox="1"/>
          <p:nvPr/>
        </p:nvSpPr>
        <p:spPr>
          <a:xfrm>
            <a:off x="535365" y="7640717"/>
            <a:ext cx="11546113" cy="369332"/>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These are all examples of </a:t>
            </a:r>
            <a:r>
              <a:rPr lang="en-GB" b="1" dirty="0">
                <a:latin typeface="Arial" panose="020B0604020202020204" pitchFamily="34" charset="0"/>
                <a:cs typeface="Arial" panose="020B0604020202020204" pitchFamily="34" charset="0"/>
              </a:rPr>
              <a:t>subtractive manufacturing</a:t>
            </a:r>
            <a:r>
              <a:rPr lang="en-GB" dirty="0">
                <a:latin typeface="Arial" panose="020B0604020202020204" pitchFamily="34" charset="0"/>
                <a:cs typeface="Arial" panose="020B0604020202020204" pitchFamily="34" charset="0"/>
              </a:rPr>
              <a:t>, where material is removed to create the finished part.</a:t>
            </a:r>
          </a:p>
        </p:txBody>
      </p:sp>
      <p:sp>
        <p:nvSpPr>
          <p:cNvPr id="33" name="Footer Placeholder 3">
            <a:extLst>
              <a:ext uri="{FF2B5EF4-FFF2-40B4-BE49-F238E27FC236}">
                <a16:creationId xmlns:a16="http://schemas.microsoft.com/office/drawing/2014/main" id="{44A82059-115A-0F09-0AC2-B8846121E6EF}"/>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1. Understanding CNC machines</a:t>
            </a:r>
            <a:endParaRPr lang="en-US" dirty="0"/>
          </a:p>
        </p:txBody>
      </p:sp>
      <p:sp>
        <p:nvSpPr>
          <p:cNvPr id="9" name="Slide Number Placeholder 5">
            <a:extLst>
              <a:ext uri="{FF2B5EF4-FFF2-40B4-BE49-F238E27FC236}">
                <a16:creationId xmlns:a16="http://schemas.microsoft.com/office/drawing/2014/main" id="{0FD6D7B5-B1BA-0639-88AF-0EE8EEC0A2D3}"/>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12</a:t>
            </a:fld>
            <a:endParaRPr lang="en-US" b="0" dirty="0">
              <a:solidFill>
                <a:schemeClr val="bg1"/>
              </a:solidFill>
            </a:endParaRPr>
          </a:p>
        </p:txBody>
      </p:sp>
      <p:sp>
        <p:nvSpPr>
          <p:cNvPr id="10" name="Google Shape;200;p25">
            <a:extLst>
              <a:ext uri="{FF2B5EF4-FFF2-40B4-BE49-F238E27FC236}">
                <a16:creationId xmlns:a16="http://schemas.microsoft.com/office/drawing/2014/main" id="{9FC574CB-83B9-358D-05A5-8F753CB10200}"/>
              </a:ext>
            </a:extLst>
          </p:cNvPr>
          <p:cNvSpPr txBox="1"/>
          <p:nvPr/>
        </p:nvSpPr>
        <p:spPr>
          <a:xfrm>
            <a:off x="14129717" y="2582144"/>
            <a:ext cx="20427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latin typeface="Arial" panose="020B0604020202020204" pitchFamily="34" charset="0"/>
                <a:ea typeface="Calibri"/>
                <a:cs typeface="Arial" panose="020B0604020202020204" pitchFamily="34" charset="0"/>
                <a:sym typeface="Calibri"/>
              </a:rPr>
              <a:t>Router</a:t>
            </a:r>
            <a:endParaRPr b="1" dirty="0">
              <a:latin typeface="Arial" panose="020B0604020202020204" pitchFamily="34" charset="0"/>
              <a:ea typeface="Calibri"/>
              <a:cs typeface="Arial" panose="020B0604020202020204" pitchFamily="34" charset="0"/>
              <a:sym typeface="Calibri"/>
            </a:endParaRPr>
          </a:p>
        </p:txBody>
      </p:sp>
      <p:grpSp>
        <p:nvGrpSpPr>
          <p:cNvPr id="12" name="Group 11">
            <a:extLst>
              <a:ext uri="{FF2B5EF4-FFF2-40B4-BE49-F238E27FC236}">
                <a16:creationId xmlns:a16="http://schemas.microsoft.com/office/drawing/2014/main" id="{2AB374FC-1A66-B028-57EB-8F9D23816C64}"/>
              </a:ext>
            </a:extLst>
          </p:cNvPr>
          <p:cNvGrpSpPr/>
          <p:nvPr/>
        </p:nvGrpSpPr>
        <p:grpSpPr>
          <a:xfrm>
            <a:off x="3152037" y="2658307"/>
            <a:ext cx="10373673" cy="2338921"/>
            <a:chOff x="6019020" y="2795575"/>
            <a:chExt cx="10373673" cy="2338921"/>
          </a:xfrm>
        </p:grpSpPr>
        <p:pic>
          <p:nvPicPr>
            <p:cNvPr id="16" name="Graphic 15">
              <a:extLst>
                <a:ext uri="{FF2B5EF4-FFF2-40B4-BE49-F238E27FC236}">
                  <a16:creationId xmlns:a16="http://schemas.microsoft.com/office/drawing/2014/main" id="{D7FA3DD4-EE26-C02D-BB0F-4CA70A39605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19020" y="3514256"/>
              <a:ext cx="2006460" cy="1620240"/>
            </a:xfrm>
            <a:prstGeom prst="rect">
              <a:avLst/>
            </a:prstGeom>
          </p:spPr>
        </p:pic>
        <p:sp>
          <p:nvSpPr>
            <p:cNvPr id="18" name="Google Shape;202;p25">
              <a:extLst>
                <a:ext uri="{FF2B5EF4-FFF2-40B4-BE49-F238E27FC236}">
                  <a16:creationId xmlns:a16="http://schemas.microsoft.com/office/drawing/2014/main" id="{1BAD1271-9F66-9CC3-A891-707F1746A708}"/>
                </a:ext>
              </a:extLst>
            </p:cNvPr>
            <p:cNvSpPr txBox="1"/>
            <p:nvPr/>
          </p:nvSpPr>
          <p:spPr>
            <a:xfrm>
              <a:off x="14349993" y="2795575"/>
              <a:ext cx="20427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latin typeface="Arial" panose="020B0604020202020204" pitchFamily="34" charset="0"/>
                  <a:ea typeface="Calibri"/>
                  <a:cs typeface="Arial" panose="020B0604020202020204" pitchFamily="34" charset="0"/>
                  <a:sym typeface="Calibri"/>
                </a:rPr>
                <a:t>Milling</a:t>
              </a:r>
              <a:endParaRPr dirty="0">
                <a:latin typeface="Arial" panose="020B0604020202020204" pitchFamily="34" charset="0"/>
                <a:ea typeface="Calibri"/>
                <a:cs typeface="Arial" panose="020B0604020202020204" pitchFamily="34" charset="0"/>
                <a:sym typeface="Calibri"/>
              </a:endParaRPr>
            </a:p>
          </p:txBody>
        </p:sp>
      </p:grpSp>
      <p:sp>
        <p:nvSpPr>
          <p:cNvPr id="25" name="Google Shape;213;p26">
            <a:extLst>
              <a:ext uri="{FF2B5EF4-FFF2-40B4-BE49-F238E27FC236}">
                <a16:creationId xmlns:a16="http://schemas.microsoft.com/office/drawing/2014/main" id="{971306DE-90EB-77F7-9BDC-95F4D9BBF190}"/>
              </a:ext>
            </a:extLst>
          </p:cNvPr>
          <p:cNvSpPr txBox="1"/>
          <p:nvPr/>
        </p:nvSpPr>
        <p:spPr>
          <a:xfrm>
            <a:off x="8421806" y="2582144"/>
            <a:ext cx="2042700" cy="46163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sz="1800" b="1" dirty="0" err="1">
                <a:latin typeface="Arial" panose="020B0604020202020204" pitchFamily="34" charset="0"/>
                <a:ea typeface="Calibri"/>
                <a:cs typeface="Arial" panose="020B0604020202020204" pitchFamily="34" charset="0"/>
                <a:sym typeface="Calibri"/>
              </a:rPr>
              <a:t>Latahe</a:t>
            </a:r>
            <a:endParaRPr sz="1800" dirty="0">
              <a:latin typeface="Arial" panose="020B0604020202020204" pitchFamily="34" charset="0"/>
              <a:ea typeface="Calibri"/>
              <a:cs typeface="Arial" panose="020B0604020202020204" pitchFamily="34" charset="0"/>
              <a:sym typeface="Calibri"/>
            </a:endParaRPr>
          </a:p>
        </p:txBody>
      </p:sp>
      <p:grpSp>
        <p:nvGrpSpPr>
          <p:cNvPr id="27" name="Group 26">
            <a:extLst>
              <a:ext uri="{FF2B5EF4-FFF2-40B4-BE49-F238E27FC236}">
                <a16:creationId xmlns:a16="http://schemas.microsoft.com/office/drawing/2014/main" id="{492BAAA3-F897-E241-D4E8-313035A51B05}"/>
              </a:ext>
            </a:extLst>
          </p:cNvPr>
          <p:cNvGrpSpPr/>
          <p:nvPr/>
        </p:nvGrpSpPr>
        <p:grpSpPr>
          <a:xfrm>
            <a:off x="443055" y="2593809"/>
            <a:ext cx="2831121" cy="2393465"/>
            <a:chOff x="5729502" y="2780077"/>
            <a:chExt cx="2831121" cy="2393465"/>
          </a:xfrm>
        </p:grpSpPr>
        <p:pic>
          <p:nvPicPr>
            <p:cNvPr id="37" name="Graphic 36">
              <a:extLst>
                <a:ext uri="{FF2B5EF4-FFF2-40B4-BE49-F238E27FC236}">
                  <a16:creationId xmlns:a16="http://schemas.microsoft.com/office/drawing/2014/main" id="{03FA555E-5C90-319F-255D-C70230CE3D6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29502" y="3367796"/>
              <a:ext cx="2407662" cy="1805746"/>
            </a:xfrm>
            <a:prstGeom prst="rect">
              <a:avLst/>
            </a:prstGeom>
          </p:spPr>
        </p:pic>
        <p:sp>
          <p:nvSpPr>
            <p:cNvPr id="38" name="Google Shape;214;p26">
              <a:extLst>
                <a:ext uri="{FF2B5EF4-FFF2-40B4-BE49-F238E27FC236}">
                  <a16:creationId xmlns:a16="http://schemas.microsoft.com/office/drawing/2014/main" id="{958974AE-18E1-7AA0-A797-00DF42D0D697}"/>
                </a:ext>
              </a:extLst>
            </p:cNvPr>
            <p:cNvSpPr txBox="1"/>
            <p:nvPr/>
          </p:nvSpPr>
          <p:spPr>
            <a:xfrm>
              <a:off x="6517923" y="2780077"/>
              <a:ext cx="2042700" cy="46163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800" b="1" dirty="0">
                  <a:latin typeface="Arial" panose="020B0604020202020204" pitchFamily="34" charset="0"/>
                  <a:ea typeface="Calibri"/>
                  <a:cs typeface="Arial" panose="020B0604020202020204" pitchFamily="34" charset="0"/>
                  <a:sym typeface="Calibri"/>
                </a:rPr>
                <a:t>Drilling</a:t>
              </a:r>
              <a:endParaRPr sz="1800" b="1" dirty="0">
                <a:latin typeface="Arial" panose="020B0604020202020204" pitchFamily="34" charset="0"/>
                <a:ea typeface="Calibri"/>
                <a:cs typeface="Arial" panose="020B0604020202020204" pitchFamily="34" charset="0"/>
                <a:sym typeface="Calibri"/>
              </a:endParaRPr>
            </a:p>
          </p:txBody>
        </p:sp>
      </p:grpSp>
      <p:sp>
        <p:nvSpPr>
          <p:cNvPr id="45" name="Google Shape;215;p26">
            <a:extLst>
              <a:ext uri="{FF2B5EF4-FFF2-40B4-BE49-F238E27FC236}">
                <a16:creationId xmlns:a16="http://schemas.microsoft.com/office/drawing/2014/main" id="{22CC23C4-E969-968A-E158-C95BFAB18CD8}"/>
              </a:ext>
            </a:extLst>
          </p:cNvPr>
          <p:cNvSpPr txBox="1"/>
          <p:nvPr/>
        </p:nvSpPr>
        <p:spPr>
          <a:xfrm>
            <a:off x="3692222" y="2599720"/>
            <a:ext cx="2042700" cy="46163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800" b="1" dirty="0">
                <a:latin typeface="Arial" panose="020B0604020202020204" pitchFamily="34" charset="0"/>
                <a:ea typeface="Calibri"/>
                <a:cs typeface="Arial" panose="020B0604020202020204" pitchFamily="34" charset="0"/>
                <a:sym typeface="Calibri"/>
              </a:rPr>
              <a:t>Grinding</a:t>
            </a:r>
            <a:endParaRPr sz="1800" b="1" dirty="0">
              <a:latin typeface="Arial" panose="020B0604020202020204" pitchFamily="34" charset="0"/>
              <a:ea typeface="Calibri"/>
              <a:cs typeface="Arial" panose="020B0604020202020204" pitchFamily="34" charset="0"/>
              <a:sym typeface="Calibri"/>
            </a:endParaRPr>
          </a:p>
        </p:txBody>
      </p:sp>
      <p:grpSp>
        <p:nvGrpSpPr>
          <p:cNvPr id="48" name="Group 47">
            <a:extLst>
              <a:ext uri="{FF2B5EF4-FFF2-40B4-BE49-F238E27FC236}">
                <a16:creationId xmlns:a16="http://schemas.microsoft.com/office/drawing/2014/main" id="{6793DC0B-E3C1-E65D-A1F4-850F09B7E2A5}"/>
              </a:ext>
            </a:extLst>
          </p:cNvPr>
          <p:cNvGrpSpPr/>
          <p:nvPr/>
        </p:nvGrpSpPr>
        <p:grpSpPr>
          <a:xfrm>
            <a:off x="5631358" y="2350175"/>
            <a:ext cx="2968885" cy="2611618"/>
            <a:chOff x="3319434" y="2553376"/>
            <a:chExt cx="2968885" cy="2611618"/>
          </a:xfrm>
        </p:grpSpPr>
        <p:sp>
          <p:nvSpPr>
            <p:cNvPr id="49" name="Google Shape;201;p25">
              <a:extLst>
                <a:ext uri="{FF2B5EF4-FFF2-40B4-BE49-F238E27FC236}">
                  <a16:creationId xmlns:a16="http://schemas.microsoft.com/office/drawing/2014/main" id="{A0E6B219-4C70-0C44-DBF6-8275695CCD4C}"/>
                </a:ext>
              </a:extLst>
            </p:cNvPr>
            <p:cNvSpPr txBox="1"/>
            <p:nvPr/>
          </p:nvSpPr>
          <p:spPr>
            <a:xfrm>
              <a:off x="3603122" y="2553376"/>
              <a:ext cx="2685197"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latin typeface="Arial" panose="020B0604020202020204" pitchFamily="34" charset="0"/>
                  <a:ea typeface="Calibri"/>
                  <a:cs typeface="Arial" panose="020B0604020202020204" pitchFamily="34" charset="0"/>
                  <a:sym typeface="Calibri"/>
                </a:rPr>
                <a:t>Laser or </a:t>
              </a:r>
              <a:br>
                <a:rPr lang="en-US" b="1" dirty="0">
                  <a:latin typeface="Arial" panose="020B0604020202020204" pitchFamily="34" charset="0"/>
                  <a:ea typeface="Calibri"/>
                  <a:cs typeface="Arial" panose="020B0604020202020204" pitchFamily="34" charset="0"/>
                  <a:sym typeface="Calibri"/>
                </a:rPr>
              </a:br>
              <a:r>
                <a:rPr lang="en-US" b="1" dirty="0">
                  <a:latin typeface="Arial" panose="020B0604020202020204" pitchFamily="34" charset="0"/>
                  <a:ea typeface="Calibri"/>
                  <a:cs typeface="Arial" panose="020B0604020202020204" pitchFamily="34" charset="0"/>
                  <a:sym typeface="Calibri"/>
                </a:rPr>
                <a:t>plasma cutting</a:t>
              </a:r>
              <a:endParaRPr dirty="0">
                <a:latin typeface="Arial" panose="020B0604020202020204" pitchFamily="34" charset="0"/>
                <a:ea typeface="Calibri"/>
                <a:cs typeface="Arial" panose="020B0604020202020204" pitchFamily="34" charset="0"/>
                <a:sym typeface="Calibri"/>
              </a:endParaRPr>
            </a:p>
          </p:txBody>
        </p:sp>
        <p:pic>
          <p:nvPicPr>
            <p:cNvPr id="50" name="Graphic 49">
              <a:extLst>
                <a:ext uri="{FF2B5EF4-FFF2-40B4-BE49-F238E27FC236}">
                  <a16:creationId xmlns:a16="http://schemas.microsoft.com/office/drawing/2014/main" id="{219320F0-C100-1831-9DF1-AE12D8088AD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319434" y="3395824"/>
              <a:ext cx="2251671" cy="1769170"/>
            </a:xfrm>
            <a:prstGeom prst="rect">
              <a:avLst/>
            </a:prstGeom>
          </p:spPr>
        </p:pic>
      </p:grpSp>
      <p:sp>
        <p:nvSpPr>
          <p:cNvPr id="52" name="TextBox 51">
            <a:extLst>
              <a:ext uri="{FF2B5EF4-FFF2-40B4-BE49-F238E27FC236}">
                <a16:creationId xmlns:a16="http://schemas.microsoft.com/office/drawing/2014/main" id="{7EE49A39-67E1-6E11-F301-112E19CA748D}"/>
              </a:ext>
            </a:extLst>
          </p:cNvPr>
          <p:cNvSpPr txBox="1"/>
          <p:nvPr/>
        </p:nvSpPr>
        <p:spPr>
          <a:xfrm>
            <a:off x="535365" y="5396421"/>
            <a:ext cx="216160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Adding holes and screw threads to parts in almost any material, shaped using other CNC machines.</a:t>
            </a:r>
            <a:endParaRPr lang="en-GB" dirty="0">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56AD6EDE-AB18-3D2E-11A7-8A87A6E32437}"/>
              </a:ext>
            </a:extLst>
          </p:cNvPr>
          <p:cNvSpPr txBox="1"/>
          <p:nvPr/>
        </p:nvSpPr>
        <p:spPr>
          <a:xfrm>
            <a:off x="5419460" y="5396421"/>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Cutting shaped parts from sheet metal such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as flat components, lattice or grid parts,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or certain small gears.</a:t>
            </a:r>
            <a:endParaRPr lang="en-GB"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81915A3B-F435-0528-01C1-4A55DC7BA81B}"/>
              </a:ext>
            </a:extLst>
          </p:cNvPr>
          <p:cNvSpPr txBox="1"/>
          <p:nvPr/>
        </p:nvSpPr>
        <p:spPr>
          <a:xfrm>
            <a:off x="13560621" y="5396421"/>
            <a:ext cx="2743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Cutting shaped parts from wood, plywood, MDF or laminated composites such as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flat components, furniture parts. </a:t>
            </a:r>
            <a:endParaRPr lang="en-GB"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9BC28304-326D-7569-13CC-759167CDF6B2}"/>
              </a:ext>
            </a:extLst>
          </p:cNvPr>
          <p:cNvSpPr txBox="1"/>
          <p:nvPr/>
        </p:nvSpPr>
        <p:spPr>
          <a:xfrm>
            <a:off x="10817421" y="5396421"/>
            <a:ext cx="272522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Any 3D metal part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such as engine blocks, structural parts, bevel, screw or worm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gears, impellers.</a:t>
            </a:r>
            <a:endParaRPr lang="en-GB"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6B3F4379-0E72-45E2-9578-7B5E964188E2}"/>
              </a:ext>
            </a:extLst>
          </p:cNvPr>
          <p:cNvSpPr txBox="1"/>
          <p:nvPr/>
        </p:nvSpPr>
        <p:spPr>
          <a:xfrm>
            <a:off x="3197449" y="5396421"/>
            <a:ext cx="200646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Creating a fine finish on parts shaped using other CNC machines.</a:t>
            </a:r>
            <a:endParaRPr lang="en-GB" dirty="0">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DCCACD65-18AD-8402-5A30-788DCFA7BA64}"/>
              </a:ext>
            </a:extLst>
          </p:cNvPr>
          <p:cNvSpPr txBox="1"/>
          <p:nvPr/>
        </p:nvSpPr>
        <p:spPr>
          <a:xfrm>
            <a:off x="8440763" y="5396421"/>
            <a:ext cx="200478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Cylindrical parts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in metals or wood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including furniture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parts, axles,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bolts, camshafts.</a:t>
            </a:r>
            <a:endParaRPr lang="en-GB" dirty="0">
              <a:latin typeface="Arial" panose="020B0604020202020204" pitchFamily="34" charset="0"/>
              <a:cs typeface="Arial" panose="020B0604020202020204" pitchFamily="34" charset="0"/>
            </a:endParaRPr>
          </a:p>
        </p:txBody>
      </p:sp>
      <p:pic>
        <p:nvPicPr>
          <p:cNvPr id="5" name="Graphic 4">
            <a:extLst>
              <a:ext uri="{FF2B5EF4-FFF2-40B4-BE49-F238E27FC236}">
                <a16:creationId xmlns:a16="http://schemas.microsoft.com/office/drawing/2014/main" id="{A5BBE9E0-2DC0-2374-6DF0-FBE6C788E454}"/>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1130558" y="3178335"/>
            <a:ext cx="1713967" cy="1815331"/>
          </a:xfrm>
          <a:prstGeom prst="rect">
            <a:avLst/>
          </a:prstGeom>
        </p:spPr>
      </p:pic>
      <p:pic>
        <p:nvPicPr>
          <p:cNvPr id="7" name="Graphic 6">
            <a:extLst>
              <a:ext uri="{FF2B5EF4-FFF2-40B4-BE49-F238E27FC236}">
                <a16:creationId xmlns:a16="http://schemas.microsoft.com/office/drawing/2014/main" id="{F55C149A-6441-39BF-EEED-C24E1DC5928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3386539" y="3238398"/>
            <a:ext cx="2373841" cy="1723861"/>
          </a:xfrm>
          <a:prstGeom prst="rect">
            <a:avLst/>
          </a:prstGeom>
        </p:spPr>
      </p:pic>
      <p:pic>
        <p:nvPicPr>
          <p:cNvPr id="3" name="Graphic 2">
            <a:extLst>
              <a:ext uri="{FF2B5EF4-FFF2-40B4-BE49-F238E27FC236}">
                <a16:creationId xmlns:a16="http://schemas.microsoft.com/office/drawing/2014/main" id="{8779AF29-D8A3-167A-5F01-A1608721E23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05239" y="3412533"/>
            <a:ext cx="2564323" cy="1709549"/>
          </a:xfrm>
          <a:prstGeom prst="rect">
            <a:avLst/>
          </a:prstGeom>
        </p:spPr>
      </p:pic>
    </p:spTree>
    <p:extLst>
      <p:ext uri="{BB962C8B-B14F-4D97-AF65-F5344CB8AC3E}">
        <p14:creationId xmlns:p14="http://schemas.microsoft.com/office/powerpoint/2010/main" val="1579413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2056-A70C-086C-3603-AD7DA383877A}"/>
              </a:ext>
            </a:extLst>
          </p:cNvPr>
          <p:cNvSpPr>
            <a:spLocks noGrp="1"/>
          </p:cNvSpPr>
          <p:nvPr>
            <p:ph type="title"/>
          </p:nvPr>
        </p:nvSpPr>
        <p:spPr/>
        <p:txBody>
          <a:bodyPr/>
          <a:lstStyle/>
          <a:p>
            <a:r>
              <a:rPr lang="en-US" sz="4400" dirty="0"/>
              <a:t>Why is CNC used?</a:t>
            </a:r>
            <a:endParaRPr lang="en-US" dirty="0"/>
          </a:p>
        </p:txBody>
      </p:sp>
      <p:sp>
        <p:nvSpPr>
          <p:cNvPr id="3" name="Rectangle 2">
            <a:extLst>
              <a:ext uri="{FF2B5EF4-FFF2-40B4-BE49-F238E27FC236}">
                <a16:creationId xmlns:a16="http://schemas.microsoft.com/office/drawing/2014/main" id="{2CC13465-776B-B223-8FDB-8AD2DEAAF0F0}"/>
              </a:ext>
            </a:extLst>
          </p:cNvPr>
          <p:cNvSpPr/>
          <p:nvPr/>
        </p:nvSpPr>
        <p:spPr>
          <a:xfrm>
            <a:off x="411857" y="2291752"/>
            <a:ext cx="12732643" cy="1214820"/>
          </a:xfrm>
          <a:prstGeom prst="rect">
            <a:avLst/>
          </a:prstGeom>
        </p:spPr>
        <p:txBody>
          <a:bodyPr wrap="square">
            <a:spAutoFit/>
          </a:bodyPr>
          <a:lstStyle/>
          <a:p>
            <a:pPr marL="0" marR="0" lvl="0" indent="0" algn="l" rtl="0">
              <a:spcBef>
                <a:spcPts val="0"/>
              </a:spcBef>
              <a:spcAft>
                <a:spcPts val="0"/>
              </a:spcAft>
              <a:buNone/>
            </a:pPr>
            <a:r>
              <a:rPr lang="en-US" sz="1800" dirty="0">
                <a:solidFill>
                  <a:schemeClr val="dk1"/>
                </a:solidFill>
                <a:latin typeface="Arial" panose="020B0604020202020204" pitchFamily="34" charset="0"/>
                <a:ea typeface="Calibri"/>
                <a:cs typeface="Arial" panose="020B0604020202020204" pitchFamily="34" charset="0"/>
                <a:sym typeface="Calibri"/>
              </a:rPr>
              <a:t>CNC machines, along with CAD/CAM packages, can represent a significant investment cost to buy and overhead cost to maintain. However, this can be offset by the reduced cost of hiring and training skilled </a:t>
            </a:r>
            <a:r>
              <a:rPr lang="en-US" sz="1800" dirty="0" err="1">
                <a:solidFill>
                  <a:schemeClr val="dk1"/>
                </a:solidFill>
                <a:latin typeface="Arial" panose="020B0604020202020204" pitchFamily="34" charset="0"/>
                <a:ea typeface="Calibri"/>
                <a:cs typeface="Arial" panose="020B0604020202020204" pitchFamily="34" charset="0"/>
                <a:sym typeface="Calibri"/>
              </a:rPr>
              <a:t>labour</a:t>
            </a:r>
            <a:r>
              <a:rPr lang="en-US" sz="1800" dirty="0">
                <a:solidFill>
                  <a:schemeClr val="dk1"/>
                </a:solidFill>
                <a:latin typeface="Arial" panose="020B0604020202020204" pitchFamily="34" charset="0"/>
                <a:ea typeface="Calibri"/>
                <a:cs typeface="Arial" panose="020B0604020202020204" pitchFamily="34" charset="0"/>
                <a:sym typeface="Calibri"/>
              </a:rPr>
              <a:t> to manually produce parts.</a:t>
            </a:r>
          </a:p>
          <a:p>
            <a:pPr marL="0" marR="0" lvl="0" indent="0" algn="l" rtl="0">
              <a:spcBef>
                <a:spcPts val="0"/>
              </a:spcBef>
              <a:spcAft>
                <a:spcPts val="0"/>
              </a:spcAft>
              <a:buNone/>
            </a:pPr>
            <a:endParaRPr lang="en-US" dirty="0">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SzPts val="1800"/>
              <a:buNone/>
            </a:pPr>
            <a:endParaRPr lang="en-GB" sz="1800" dirty="0">
              <a:solidFill>
                <a:srgbClr val="FF0000"/>
              </a:solidFill>
              <a:latin typeface="Arial" panose="020B0604020202020204" pitchFamily="34" charset="0"/>
              <a:cs typeface="Arial" panose="020B0604020202020204" pitchFamily="34" charset="0"/>
            </a:endParaRPr>
          </a:p>
        </p:txBody>
      </p:sp>
      <p:sp>
        <p:nvSpPr>
          <p:cNvPr id="6" name="Content Placeholder 11">
            <a:extLst>
              <a:ext uri="{FF2B5EF4-FFF2-40B4-BE49-F238E27FC236}">
                <a16:creationId xmlns:a16="http://schemas.microsoft.com/office/drawing/2014/main" id="{AB71902A-504C-A631-D92B-D35789BA2460}"/>
              </a:ext>
            </a:extLst>
          </p:cNvPr>
          <p:cNvSpPr txBox="1">
            <a:spLocks/>
          </p:cNvSpPr>
          <p:nvPr/>
        </p:nvSpPr>
        <p:spPr>
          <a:xfrm>
            <a:off x="9600914" y="4292457"/>
            <a:ext cx="5689511" cy="2200438"/>
          </a:xfrm>
          <a:prstGeom prst="rect">
            <a:avLst/>
          </a:prstGeom>
          <a:noFill/>
          <a:ln w="28575">
            <a:gradFill flip="none" rotWithShape="1">
              <a:gsLst>
                <a:gs pos="21000">
                  <a:srgbClr val="D91C5C"/>
                </a:gs>
                <a:gs pos="100000">
                  <a:srgbClr val="FFD600"/>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80365" marR="0" lvl="0" indent="-380365" algn="l" rtl="0">
              <a:spcBef>
                <a:spcPts val="0"/>
              </a:spcBef>
              <a:spcAft>
                <a:spcPts val="0"/>
              </a:spcAft>
              <a:buClr>
                <a:schemeClr val="dk1"/>
              </a:buClr>
              <a:buSzPct val="70000"/>
              <a:buFont typeface="Calibri"/>
              <a:buChar char="•"/>
            </a:pPr>
            <a:r>
              <a:rPr lang="en-US" sz="1800" dirty="0">
                <a:solidFill>
                  <a:schemeClr val="dk1"/>
                </a:solidFill>
                <a:ea typeface="Calibri"/>
                <a:sym typeface="Calibri"/>
              </a:rPr>
              <a:t>What broader advantages </a:t>
            </a:r>
            <a:br>
              <a:rPr lang="en-US" sz="1800" dirty="0">
                <a:solidFill>
                  <a:schemeClr val="dk1"/>
                </a:solidFill>
                <a:ea typeface="Calibri"/>
                <a:sym typeface="Calibri"/>
              </a:rPr>
            </a:br>
            <a:r>
              <a:rPr lang="en-US" sz="1800" dirty="0">
                <a:solidFill>
                  <a:schemeClr val="dk1"/>
                </a:solidFill>
                <a:ea typeface="Calibri"/>
                <a:sym typeface="Calibri"/>
              </a:rPr>
              <a:t>might motivate a company to invest in CNC?​</a:t>
            </a:r>
            <a:endParaRPr lang="en-US" sz="1800" dirty="0">
              <a:solidFill>
                <a:schemeClr val="dk1"/>
              </a:solidFill>
              <a:ea typeface="Calibri"/>
            </a:endParaRPr>
          </a:p>
          <a:p>
            <a:pPr marL="380365" indent="-380365">
              <a:buClr>
                <a:schemeClr val="dk1"/>
              </a:buClr>
              <a:buSzPct val="70000"/>
              <a:buFont typeface="Calibri"/>
              <a:buChar char="•"/>
            </a:pPr>
            <a:r>
              <a:rPr lang="en-US" sz="1800" dirty="0">
                <a:solidFill>
                  <a:schemeClr val="dk1"/>
                </a:solidFill>
                <a:ea typeface="Calibri"/>
                <a:sym typeface="Calibri"/>
              </a:rPr>
              <a:t>Are there any other disadvantages to investing in CNC that the company might need to consider?</a:t>
            </a:r>
            <a:endParaRPr lang="en-US" sz="1800" dirty="0">
              <a:solidFill>
                <a:schemeClr val="dk1"/>
              </a:solidFill>
              <a:ea typeface="Calibri"/>
            </a:endParaRPr>
          </a:p>
        </p:txBody>
      </p:sp>
      <p:sp>
        <p:nvSpPr>
          <p:cNvPr id="31" name="Slide Number Placeholder 5">
            <a:extLst>
              <a:ext uri="{FF2B5EF4-FFF2-40B4-BE49-F238E27FC236}">
                <a16:creationId xmlns:a16="http://schemas.microsoft.com/office/drawing/2014/main" id="{20ECC134-547D-F274-3F0C-4C61D14368B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13</a:t>
            </a:fld>
            <a:endParaRPr lang="en-US" b="0" dirty="0">
              <a:solidFill>
                <a:schemeClr val="bg1"/>
              </a:solidFill>
            </a:endParaRPr>
          </a:p>
        </p:txBody>
      </p:sp>
      <p:sp>
        <p:nvSpPr>
          <p:cNvPr id="49" name="Footer Placeholder 3">
            <a:extLst>
              <a:ext uri="{FF2B5EF4-FFF2-40B4-BE49-F238E27FC236}">
                <a16:creationId xmlns:a16="http://schemas.microsoft.com/office/drawing/2014/main" id="{3C0E3F6A-B6BB-DA08-B655-69566ABC37DA}"/>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1. Understanding CNC machines</a:t>
            </a:r>
            <a:endParaRPr lang="en-US" dirty="0"/>
          </a:p>
        </p:txBody>
      </p:sp>
      <p:pic>
        <p:nvPicPr>
          <p:cNvPr id="52" name="Graphic 51">
            <a:extLst>
              <a:ext uri="{FF2B5EF4-FFF2-40B4-BE49-F238E27FC236}">
                <a16:creationId xmlns:a16="http://schemas.microsoft.com/office/drawing/2014/main" id="{2741A927-B41E-64EB-F0F5-4F57A44AFF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82033" y="3659787"/>
            <a:ext cx="1078232" cy="1062139"/>
          </a:xfrm>
          <a:prstGeom prst="rect">
            <a:avLst/>
          </a:prstGeom>
        </p:spPr>
      </p:pic>
      <p:pic>
        <p:nvPicPr>
          <p:cNvPr id="4" name="Graphic 3">
            <a:extLst>
              <a:ext uri="{FF2B5EF4-FFF2-40B4-BE49-F238E27FC236}">
                <a16:creationId xmlns:a16="http://schemas.microsoft.com/office/drawing/2014/main" id="{D385F741-24B5-68E9-CD28-418874D185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11143" y="266263"/>
            <a:ext cx="1026666" cy="991863"/>
          </a:xfrm>
          <a:prstGeom prst="rect">
            <a:avLst/>
          </a:prstGeom>
        </p:spPr>
      </p:pic>
      <p:sp>
        <p:nvSpPr>
          <p:cNvPr id="9" name="Google Shape;539;p3">
            <a:extLst>
              <a:ext uri="{FF2B5EF4-FFF2-40B4-BE49-F238E27FC236}">
                <a16:creationId xmlns:a16="http://schemas.microsoft.com/office/drawing/2014/main" id="{A25CE36F-33B1-E3F3-46A1-ACE90FFB1056}"/>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
        <p:nvSpPr>
          <p:cNvPr id="14" name="Graphic 5">
            <a:extLst>
              <a:ext uri="{FF2B5EF4-FFF2-40B4-BE49-F238E27FC236}">
                <a16:creationId xmlns:a16="http://schemas.microsoft.com/office/drawing/2014/main" id="{65327687-C99B-6BA7-EA61-CADE26E29490}"/>
              </a:ext>
            </a:extLst>
          </p:cNvPr>
          <p:cNvSpPr/>
          <p:nvPr/>
        </p:nvSpPr>
        <p:spPr>
          <a:xfrm>
            <a:off x="549502" y="3506508"/>
            <a:ext cx="3462529" cy="339794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blipFill>
            <a:blip r:embed="rId7" cstate="email">
              <a:extLst>
                <a:ext uri="{28A0092B-C50C-407E-A947-70E740481C1C}">
                  <a14:useLocalDpi xmlns:a14="http://schemas.microsoft.com/office/drawing/2010/main"/>
                </a:ext>
              </a:extLst>
            </a:blip>
            <a:srcRect/>
            <a:stretch>
              <a:fillRect t="908"/>
            </a:stretch>
          </a:blipFill>
          <a:ln w="95250" cap="flat">
            <a:gradFill>
              <a:gsLst>
                <a:gs pos="17000">
                  <a:srgbClr val="D91C5C"/>
                </a:gs>
                <a:gs pos="80000">
                  <a:srgbClr val="FFD600"/>
                </a:gs>
              </a:gsLst>
              <a:lin ang="18900242" scaled="1"/>
            </a:gradFill>
            <a:prstDash val="solid"/>
            <a:miter/>
          </a:ln>
        </p:spPr>
        <p:txBody>
          <a:bodyPr tIns="360000" rIns="180000" bIns="0" rtlCol="0" anchor="ctr"/>
          <a:lstStyle/>
          <a:p>
            <a:pPr marL="114300" lvl="0" algn="ctr" rtl="0">
              <a:spcBef>
                <a:spcPts val="0"/>
              </a:spcBef>
              <a:spcAft>
                <a:spcPts val="0"/>
              </a:spcAft>
              <a:buSzPts val="1800"/>
            </a:pPr>
            <a:endParaRPr lang="en-GB" dirty="0">
              <a:latin typeface="Arial" panose="020B0604020202020204" pitchFamily="34" charset="0"/>
              <a:cs typeface="Arial" panose="020B0604020202020204" pitchFamily="34" charset="0"/>
            </a:endParaRPr>
          </a:p>
        </p:txBody>
      </p:sp>
      <p:sp>
        <p:nvSpPr>
          <p:cNvPr id="15" name="Graphic 5">
            <a:extLst>
              <a:ext uri="{FF2B5EF4-FFF2-40B4-BE49-F238E27FC236}">
                <a16:creationId xmlns:a16="http://schemas.microsoft.com/office/drawing/2014/main" id="{37B56F43-6196-2F13-77B1-626761B6A2F6}"/>
              </a:ext>
            </a:extLst>
          </p:cNvPr>
          <p:cNvSpPr/>
          <p:nvPr/>
        </p:nvSpPr>
        <p:spPr>
          <a:xfrm>
            <a:off x="5017080" y="3506508"/>
            <a:ext cx="3462529" cy="339794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blipFill>
            <a:blip r:embed="rId8" cstate="email">
              <a:extLst>
                <a:ext uri="{28A0092B-C50C-407E-A947-70E740481C1C}">
                  <a14:useLocalDpi xmlns:a14="http://schemas.microsoft.com/office/drawing/2010/main"/>
                </a:ext>
              </a:extLst>
            </a:blip>
            <a:srcRect/>
            <a:stretch>
              <a:fillRect/>
            </a:stretch>
          </a:blipFill>
          <a:ln w="95250" cap="flat">
            <a:gradFill>
              <a:gsLst>
                <a:gs pos="17000">
                  <a:srgbClr val="D91C5C"/>
                </a:gs>
                <a:gs pos="80000">
                  <a:srgbClr val="FFD600"/>
                </a:gs>
              </a:gsLst>
              <a:lin ang="18900242" scaled="1"/>
            </a:gradFill>
            <a:prstDash val="solid"/>
            <a:miter/>
          </a:ln>
        </p:spPr>
        <p:txBody>
          <a:bodyPr tIns="360000" rIns="180000" bIns="0" rtlCol="0" anchor="ctr"/>
          <a:lstStyle/>
          <a:p>
            <a:pPr marL="114300" lvl="0" algn="ctr" rtl="0">
              <a:spcBef>
                <a:spcPts val="0"/>
              </a:spcBef>
              <a:spcAft>
                <a:spcPts val="0"/>
              </a:spcAft>
              <a:buSzPts val="1800"/>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4585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27629-93AE-57A1-3F16-D406EF47A6BA}"/>
              </a:ext>
            </a:extLst>
          </p:cNvPr>
          <p:cNvSpPr>
            <a:spLocks noGrp="1"/>
          </p:cNvSpPr>
          <p:nvPr>
            <p:ph type="title"/>
          </p:nvPr>
        </p:nvSpPr>
        <p:spPr/>
        <p:txBody>
          <a:bodyPr/>
          <a:lstStyle/>
          <a:p>
            <a:r>
              <a:rPr lang="en-US" sz="4400" dirty="0"/>
              <a:t>Why is CNC used? Answers</a:t>
            </a:r>
            <a:endParaRPr lang="en-US" dirty="0"/>
          </a:p>
        </p:txBody>
      </p:sp>
      <p:graphicFrame>
        <p:nvGraphicFramePr>
          <p:cNvPr id="4" name="Google Shape;233;p28">
            <a:extLst>
              <a:ext uri="{FF2B5EF4-FFF2-40B4-BE49-F238E27FC236}">
                <a16:creationId xmlns:a16="http://schemas.microsoft.com/office/drawing/2014/main" id="{5FC0BE94-8F98-E54E-4DD8-F130D43E61DE}"/>
              </a:ext>
            </a:extLst>
          </p:cNvPr>
          <p:cNvGraphicFramePr/>
          <p:nvPr>
            <p:extLst>
              <p:ext uri="{D42A27DB-BD31-4B8C-83A1-F6EECF244321}">
                <p14:modId xmlns:p14="http://schemas.microsoft.com/office/powerpoint/2010/main" val="2414029894"/>
              </p:ext>
            </p:extLst>
          </p:nvPr>
        </p:nvGraphicFramePr>
        <p:xfrm>
          <a:off x="555811" y="2528048"/>
          <a:ext cx="10381130" cy="5773565"/>
        </p:xfrm>
        <a:graphic>
          <a:graphicData uri="http://schemas.openxmlformats.org/drawingml/2006/table">
            <a:tbl>
              <a:tblPr firstRow="1" bandRow="1">
                <a:noFill/>
              </a:tblPr>
              <a:tblGrid>
                <a:gridCol w="4823069">
                  <a:extLst>
                    <a:ext uri="{9D8B030D-6E8A-4147-A177-3AD203B41FA5}">
                      <a16:colId xmlns:a16="http://schemas.microsoft.com/office/drawing/2014/main" val="20000"/>
                    </a:ext>
                  </a:extLst>
                </a:gridCol>
                <a:gridCol w="5558061">
                  <a:extLst>
                    <a:ext uri="{9D8B030D-6E8A-4147-A177-3AD203B41FA5}">
                      <a16:colId xmlns:a16="http://schemas.microsoft.com/office/drawing/2014/main" val="20001"/>
                    </a:ext>
                  </a:extLst>
                </a:gridCol>
              </a:tblGrid>
              <a:tr h="645458">
                <a:tc>
                  <a:txBody>
                    <a:bodyPr/>
                    <a:lstStyle/>
                    <a:p>
                      <a:pPr marL="0" lvl="0" indent="0" algn="l" rtl="0">
                        <a:spcBef>
                          <a:spcPts val="0"/>
                        </a:spcBef>
                        <a:spcAft>
                          <a:spcPts val="1200"/>
                        </a:spcAft>
                        <a:buClr>
                          <a:schemeClr val="dk1"/>
                        </a:buClr>
                        <a:buFont typeface="Arial"/>
                        <a:buNone/>
                      </a:pPr>
                      <a:r>
                        <a:rPr lang="en-US" sz="1800" b="1" dirty="0">
                          <a:solidFill>
                            <a:schemeClr val="dk1"/>
                          </a:solidFill>
                          <a:latin typeface="Arial" panose="020B0604020202020204" pitchFamily="34" charset="0"/>
                          <a:cs typeface="Arial" panose="020B0604020202020204" pitchFamily="34" charset="0"/>
                        </a:rPr>
                        <a:t>Advantages</a:t>
                      </a:r>
                      <a:endParaRPr sz="1800" b="1" dirty="0">
                        <a:latin typeface="Arial" panose="020B0604020202020204" pitchFamily="34" charset="0"/>
                        <a:cs typeface="Arial" panose="020B0604020202020204" pitchFamily="34" charset="0"/>
                      </a:endParaRPr>
                    </a:p>
                  </a:txBody>
                  <a:tcPr marL="137160" marR="137160" marT="137160" marB="13716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a:txBody>
                    <a:bodyPr/>
                    <a:lstStyle/>
                    <a:p>
                      <a:pPr marL="0" marR="0" lvl="0" indent="0" algn="l" rtl="0">
                        <a:spcBef>
                          <a:spcPts val="0"/>
                        </a:spcBef>
                        <a:spcAft>
                          <a:spcPts val="1200"/>
                        </a:spcAft>
                        <a:buNone/>
                      </a:pPr>
                      <a:r>
                        <a:rPr lang="en-US" sz="1800" b="1" dirty="0">
                          <a:solidFill>
                            <a:schemeClr val="dk1"/>
                          </a:solidFill>
                          <a:latin typeface="Arial" panose="020B0604020202020204" pitchFamily="34" charset="0"/>
                          <a:cs typeface="Arial" panose="020B0604020202020204" pitchFamily="34" charset="0"/>
                        </a:rPr>
                        <a:t>Disadvantages</a:t>
                      </a:r>
                      <a:endParaRPr sz="1800" b="1" dirty="0">
                        <a:solidFill>
                          <a:schemeClr val="dk1"/>
                        </a:solidFill>
                        <a:latin typeface="Arial" panose="020B0604020202020204" pitchFamily="34" charset="0"/>
                        <a:cs typeface="Arial" panose="020B0604020202020204" pitchFamily="34" charset="0"/>
                      </a:endParaRPr>
                    </a:p>
                  </a:txBody>
                  <a:tcPr marL="137160" marR="137160" marT="137160" marB="13716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0"/>
                  </a:ext>
                </a:extLst>
              </a:tr>
              <a:tr h="5128107">
                <a:tc>
                  <a:txBody>
                    <a:bodyPr/>
                    <a:lstStyle/>
                    <a:p>
                      <a:pPr marL="0" lvl="0" indent="0" algn="l" rtl="0">
                        <a:spcBef>
                          <a:spcPts val="0"/>
                        </a:spcBef>
                        <a:spcAft>
                          <a:spcPts val="1200"/>
                        </a:spcAft>
                        <a:buClr>
                          <a:srgbClr val="00B050"/>
                        </a:buClr>
                        <a:buSzPts val="1600"/>
                        <a:buFont typeface="Calibri"/>
                        <a:buNone/>
                      </a:pPr>
                      <a:r>
                        <a:rPr lang="en-US" sz="1800" dirty="0">
                          <a:latin typeface="Arial" panose="020B0604020202020204" pitchFamily="34" charset="0"/>
                          <a:cs typeface="Arial" panose="020B0604020202020204" pitchFamily="34" charset="0"/>
                        </a:rPr>
                        <a:t>Safer – operators are not exposed to material or cutting tools.</a:t>
                      </a:r>
                      <a:endParaRPr sz="1800" dirty="0">
                        <a:latin typeface="Arial" panose="020B0604020202020204" pitchFamily="34" charset="0"/>
                        <a:cs typeface="Arial" panose="020B0604020202020204" pitchFamily="34" charset="0"/>
                      </a:endParaRPr>
                    </a:p>
                    <a:p>
                      <a:pPr marL="0" lvl="0" indent="0" algn="l" rtl="0">
                        <a:spcBef>
                          <a:spcPts val="0"/>
                        </a:spcBef>
                        <a:spcAft>
                          <a:spcPts val="1200"/>
                        </a:spcAft>
                        <a:buClr>
                          <a:srgbClr val="00B050"/>
                        </a:buClr>
                        <a:buSzPts val="1600"/>
                        <a:buFont typeface="Calibri"/>
                        <a:buNone/>
                      </a:pPr>
                      <a:r>
                        <a:rPr lang="en-US" sz="1800" dirty="0">
                          <a:latin typeface="Arial" panose="020B0604020202020204" pitchFamily="34" charset="0"/>
                          <a:cs typeface="Arial" panose="020B0604020202020204" pitchFamily="34" charset="0"/>
                        </a:rPr>
                        <a:t>Can run 24 hours a day, for higher productivity and large production volumes.</a:t>
                      </a:r>
                      <a:endParaRPr sz="1800" dirty="0">
                        <a:latin typeface="Arial" panose="020B0604020202020204" pitchFamily="34" charset="0"/>
                        <a:cs typeface="Arial" panose="020B0604020202020204" pitchFamily="34" charset="0"/>
                      </a:endParaRPr>
                    </a:p>
                    <a:p>
                      <a:pPr marL="0" lvl="0" indent="0" algn="l" rtl="0">
                        <a:spcBef>
                          <a:spcPts val="0"/>
                        </a:spcBef>
                        <a:spcAft>
                          <a:spcPts val="1200"/>
                        </a:spcAft>
                        <a:buClr>
                          <a:srgbClr val="00B050"/>
                        </a:buClr>
                        <a:buSzPts val="1600"/>
                        <a:buFont typeface="Calibri"/>
                        <a:buNone/>
                      </a:pPr>
                      <a:r>
                        <a:rPr lang="en-US" sz="1800" dirty="0">
                          <a:latin typeface="Arial" panose="020B0604020202020204" pitchFamily="34" charset="0"/>
                          <a:cs typeface="Arial" panose="020B0604020202020204" pitchFamily="34" charset="0"/>
                        </a:rPr>
                        <a:t>Higher degree of control, for higher quality and consistency. </a:t>
                      </a:r>
                      <a:endParaRPr sz="1800" dirty="0">
                        <a:latin typeface="Arial" panose="020B0604020202020204" pitchFamily="34" charset="0"/>
                        <a:cs typeface="Arial" panose="020B0604020202020204" pitchFamily="34" charset="0"/>
                      </a:endParaRPr>
                    </a:p>
                    <a:p>
                      <a:pPr marL="0" lvl="0" indent="0" algn="l" rtl="0">
                        <a:spcBef>
                          <a:spcPts val="0"/>
                        </a:spcBef>
                        <a:spcAft>
                          <a:spcPts val="1200"/>
                        </a:spcAft>
                        <a:buClr>
                          <a:srgbClr val="00B050"/>
                        </a:buClr>
                        <a:buSzPts val="1600"/>
                        <a:buFont typeface="Calibri"/>
                        <a:buNone/>
                      </a:pPr>
                      <a:r>
                        <a:rPr lang="en-US" sz="1800" dirty="0">
                          <a:latin typeface="Arial" panose="020B0604020202020204" pitchFamily="34" charset="0"/>
                          <a:cs typeface="Arial" panose="020B0604020202020204" pitchFamily="34" charset="0"/>
                        </a:rPr>
                        <a:t>Range of processes (drill, cutting, mill, threading, tapping etc.) creates flexibility.</a:t>
                      </a:r>
                      <a:endParaRPr sz="1800" dirty="0">
                        <a:latin typeface="Arial" panose="020B0604020202020204" pitchFamily="34" charset="0"/>
                        <a:cs typeface="Arial" panose="020B0604020202020204" pitchFamily="34" charset="0"/>
                      </a:endParaRPr>
                    </a:p>
                    <a:p>
                      <a:pPr marL="0" lvl="0" indent="0" algn="l" rtl="0">
                        <a:spcBef>
                          <a:spcPts val="0"/>
                        </a:spcBef>
                        <a:spcAft>
                          <a:spcPts val="1200"/>
                        </a:spcAft>
                        <a:buClr>
                          <a:srgbClr val="00B050"/>
                        </a:buClr>
                        <a:buSzPts val="1600"/>
                        <a:buFont typeface="Calibri"/>
                        <a:buNone/>
                      </a:pPr>
                      <a:r>
                        <a:rPr lang="en-US" sz="1800" dirty="0">
                          <a:latin typeface="Arial" panose="020B0604020202020204" pitchFamily="34" charset="0"/>
                          <a:cs typeface="Arial" panose="020B0604020202020204" pitchFamily="34" charset="0"/>
                        </a:rPr>
                        <a:t>Reduces wastage – helps with overall production costs. </a:t>
                      </a:r>
                      <a:endParaRPr sz="1800" dirty="0">
                        <a:latin typeface="Arial" panose="020B0604020202020204" pitchFamily="34" charset="0"/>
                        <a:cs typeface="Arial" panose="020B0604020202020204" pitchFamily="34" charset="0"/>
                      </a:endParaRPr>
                    </a:p>
                    <a:p>
                      <a:pPr marL="0" lvl="0" indent="0" algn="l" rtl="0">
                        <a:spcBef>
                          <a:spcPts val="0"/>
                        </a:spcBef>
                        <a:spcAft>
                          <a:spcPts val="1200"/>
                        </a:spcAft>
                        <a:buClr>
                          <a:srgbClr val="00B050"/>
                        </a:buClr>
                        <a:buSzPts val="1600"/>
                        <a:buFont typeface="Calibri"/>
                        <a:buNone/>
                      </a:pPr>
                      <a:r>
                        <a:rPr lang="en-US" sz="1800" dirty="0">
                          <a:latin typeface="Arial" panose="020B0604020202020204" pitchFamily="34" charset="0"/>
                          <a:cs typeface="Arial" panose="020B0604020202020204" pitchFamily="34" charset="0"/>
                        </a:rPr>
                        <a:t>More complex multi-axis machines can produce complex forms.</a:t>
                      </a:r>
                      <a:endParaRPr sz="18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1200"/>
                        </a:spcAft>
                        <a:buClr>
                          <a:srgbClr val="FF0000"/>
                        </a:buClr>
                        <a:buSzPts val="1600"/>
                        <a:buFont typeface="Calibri"/>
                        <a:buNone/>
                      </a:pPr>
                      <a:r>
                        <a:rPr lang="en-US" sz="1800" dirty="0">
                          <a:latin typeface="Arial" panose="020B0604020202020204" pitchFamily="34" charset="0"/>
                          <a:cs typeface="Arial" panose="020B0604020202020204" pitchFamily="34" charset="0"/>
                        </a:rPr>
                        <a:t>Feedback systems indicate wear for planned maintenance and less unplanned downtime.</a:t>
                      </a:r>
                      <a:endParaRPr sz="1800" b="0" i="0" u="none" strike="noStrike" dirty="0">
                        <a:solidFill>
                          <a:srgbClr val="FF0000"/>
                        </a:solidFill>
                        <a:latin typeface="Arial" panose="020B0604020202020204" pitchFamily="34" charset="0"/>
                        <a:ea typeface="Calibri"/>
                        <a:cs typeface="Arial" panose="020B0604020202020204" pitchFamily="34" charset="0"/>
                        <a:sym typeface="Calibri"/>
                      </a:endParaRPr>
                    </a:p>
                  </a:txBody>
                  <a:tcPr marL="137160" marR="137160" marT="137160" marB="13716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lvl="0" indent="0" algn="l" rtl="0">
                        <a:spcBef>
                          <a:spcPts val="0"/>
                        </a:spcBef>
                        <a:spcAft>
                          <a:spcPts val="1200"/>
                        </a:spcAft>
                        <a:buClr>
                          <a:srgbClr val="FF0000"/>
                        </a:buClr>
                        <a:buSzPts val="1600"/>
                        <a:buFont typeface="Calibri"/>
                        <a:buNone/>
                      </a:pPr>
                      <a:r>
                        <a:rPr lang="en-US" sz="1800" dirty="0">
                          <a:latin typeface="Arial" panose="020B0604020202020204" pitchFamily="34" charset="0"/>
                          <a:cs typeface="Arial" panose="020B0604020202020204" pitchFamily="34" charset="0"/>
                        </a:rPr>
                        <a:t>Operators need training, including in simple computer operation.</a:t>
                      </a:r>
                      <a:endParaRPr sz="1800" dirty="0">
                        <a:latin typeface="Arial" panose="020B0604020202020204" pitchFamily="34" charset="0"/>
                        <a:cs typeface="Arial" panose="020B0604020202020204" pitchFamily="34" charset="0"/>
                      </a:endParaRPr>
                    </a:p>
                    <a:p>
                      <a:pPr marL="0" lvl="0" indent="0" algn="l" rtl="0">
                        <a:spcBef>
                          <a:spcPts val="0"/>
                        </a:spcBef>
                        <a:spcAft>
                          <a:spcPts val="1200"/>
                        </a:spcAft>
                        <a:buClr>
                          <a:schemeClr val="dk1"/>
                        </a:buClr>
                        <a:buFont typeface="Arial"/>
                        <a:buNone/>
                      </a:pPr>
                      <a:r>
                        <a:rPr lang="en-US" sz="1800" dirty="0">
                          <a:latin typeface="Arial" panose="020B0604020202020204" pitchFamily="34" charset="0"/>
                          <a:cs typeface="Arial" panose="020B0604020202020204" pitchFamily="34" charset="0"/>
                        </a:rPr>
                        <a:t>May lead to workforce redundancies.</a:t>
                      </a:r>
                      <a:endParaRPr sz="1800" dirty="0">
                        <a:latin typeface="Arial" panose="020B0604020202020204" pitchFamily="34" charset="0"/>
                        <a:cs typeface="Arial" panose="020B0604020202020204" pitchFamily="34" charset="0"/>
                      </a:endParaRPr>
                    </a:p>
                    <a:p>
                      <a:pPr marL="0" lvl="0" indent="0" algn="l" rtl="0">
                        <a:spcBef>
                          <a:spcPts val="0"/>
                        </a:spcBef>
                        <a:spcAft>
                          <a:spcPts val="1200"/>
                        </a:spcAft>
                        <a:buClr>
                          <a:schemeClr val="dk1"/>
                        </a:buClr>
                        <a:buFont typeface="Arial"/>
                        <a:buNone/>
                      </a:pPr>
                      <a:r>
                        <a:rPr lang="en-US" sz="1800" dirty="0">
                          <a:latin typeface="Arial" panose="020B0604020202020204" pitchFamily="34" charset="0"/>
                          <a:cs typeface="Arial" panose="020B0604020202020204" pitchFamily="34" charset="0"/>
                        </a:rPr>
                        <a:t>Faults require highly skilled maintenance, usually contracted in.</a:t>
                      </a:r>
                      <a:endParaRPr sz="1800" dirty="0">
                        <a:latin typeface="Arial" panose="020B0604020202020204" pitchFamily="34" charset="0"/>
                        <a:cs typeface="Arial" panose="020B0604020202020204" pitchFamily="34" charset="0"/>
                      </a:endParaRPr>
                    </a:p>
                    <a:p>
                      <a:pPr marL="0" lvl="0" indent="0" algn="l" rtl="0">
                        <a:spcBef>
                          <a:spcPts val="0"/>
                        </a:spcBef>
                        <a:spcAft>
                          <a:spcPts val="1200"/>
                        </a:spcAft>
                        <a:buClr>
                          <a:schemeClr val="dk1"/>
                        </a:buClr>
                        <a:buFont typeface="Arial"/>
                        <a:buNone/>
                      </a:pPr>
                      <a:r>
                        <a:rPr lang="en-US" sz="1800" dirty="0">
                          <a:latin typeface="Arial" panose="020B0604020202020204" pitchFamily="34" charset="0"/>
                          <a:cs typeface="Arial" panose="020B0604020202020204" pitchFamily="34" charset="0"/>
                        </a:rPr>
                        <a:t>Faults may halt entire production line.</a:t>
                      </a:r>
                      <a:endParaRPr sz="1800" dirty="0">
                        <a:latin typeface="Arial" panose="020B0604020202020204" pitchFamily="34" charset="0"/>
                        <a:cs typeface="Arial" panose="020B0604020202020204" pitchFamily="34" charset="0"/>
                      </a:endParaRPr>
                    </a:p>
                  </a:txBody>
                  <a:tcPr marL="137160" marR="137160" marT="137160" marB="13716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bl>
          </a:graphicData>
        </a:graphic>
      </p:graphicFrame>
      <p:sp>
        <p:nvSpPr>
          <p:cNvPr id="5" name="Content Placeholder 11">
            <a:extLst>
              <a:ext uri="{FF2B5EF4-FFF2-40B4-BE49-F238E27FC236}">
                <a16:creationId xmlns:a16="http://schemas.microsoft.com/office/drawing/2014/main" id="{87D5AE17-5BD8-3933-87BB-0B587F5EF3C7}"/>
              </a:ext>
            </a:extLst>
          </p:cNvPr>
          <p:cNvSpPr txBox="1">
            <a:spLocks/>
          </p:cNvSpPr>
          <p:nvPr/>
        </p:nvSpPr>
        <p:spPr>
          <a:xfrm>
            <a:off x="11544436" y="2525975"/>
            <a:ext cx="3928646" cy="2870777"/>
          </a:xfrm>
          <a:prstGeom prst="rect">
            <a:avLst/>
          </a:prstGeom>
          <a:noFill/>
          <a:ln w="28575">
            <a:gradFill flip="none" rotWithShape="1">
              <a:gsLst>
                <a:gs pos="21000">
                  <a:srgbClr val="D91C5C"/>
                </a:gs>
                <a:gs pos="100000">
                  <a:srgbClr val="FFD600"/>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3845" lvl="0" algn="l" rtl="0">
              <a:lnSpc>
                <a:spcPct val="100000"/>
              </a:lnSpc>
              <a:spcBef>
                <a:spcPts val="0"/>
              </a:spcBef>
              <a:spcAft>
                <a:spcPts val="0"/>
              </a:spcAft>
              <a:buClr>
                <a:schemeClr val="dk1"/>
              </a:buClr>
              <a:buSzPts val="1600"/>
            </a:pPr>
            <a:r>
              <a:rPr lang="en-US" sz="1800" dirty="0">
                <a:solidFill>
                  <a:schemeClr val="dk1"/>
                </a:solidFill>
                <a:ea typeface="Calibri"/>
                <a:sym typeface="Calibri"/>
              </a:rPr>
              <a:t>Use your answers </a:t>
            </a:r>
            <a:br>
              <a:rPr lang="en-US" sz="1800" dirty="0">
                <a:solidFill>
                  <a:schemeClr val="dk1"/>
                </a:solidFill>
                <a:ea typeface="Calibri"/>
                <a:sym typeface="Calibri"/>
              </a:rPr>
            </a:br>
            <a:r>
              <a:rPr lang="en-US" sz="1800" dirty="0">
                <a:solidFill>
                  <a:schemeClr val="dk1"/>
                </a:solidFill>
                <a:ea typeface="Calibri"/>
                <a:sym typeface="Calibri"/>
              </a:rPr>
              <a:t>to consider what advice you would give to a small local company that produces a range of bespoke designs. </a:t>
            </a:r>
            <a:br>
              <a:rPr lang="en-US" sz="1800" dirty="0">
                <a:solidFill>
                  <a:schemeClr val="dk1"/>
                </a:solidFill>
                <a:ea typeface="Calibri"/>
                <a:sym typeface="Calibri"/>
              </a:rPr>
            </a:br>
            <a:r>
              <a:rPr lang="en-US" sz="1800" dirty="0">
                <a:solidFill>
                  <a:schemeClr val="dk1"/>
                </a:solidFill>
                <a:ea typeface="Calibri"/>
                <a:sym typeface="Calibri"/>
              </a:rPr>
              <a:t>Are there reasons to use manual machining, or should they also invest in CNC?</a:t>
            </a:r>
            <a:endParaRPr lang="en-US" sz="1800" dirty="0"/>
          </a:p>
        </p:txBody>
      </p:sp>
      <p:pic>
        <p:nvPicPr>
          <p:cNvPr id="6" name="Graphic 5">
            <a:extLst>
              <a:ext uri="{FF2B5EF4-FFF2-40B4-BE49-F238E27FC236}">
                <a16:creationId xmlns:a16="http://schemas.microsoft.com/office/drawing/2014/main" id="{BF6005A1-8A00-70CE-5017-1C54EA9E72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57518" y="1959048"/>
            <a:ext cx="1078232" cy="1062139"/>
          </a:xfrm>
          <a:prstGeom prst="rect">
            <a:avLst/>
          </a:prstGeom>
        </p:spPr>
      </p:pic>
      <p:sp>
        <p:nvSpPr>
          <p:cNvPr id="8" name="Content Placeholder 11">
            <a:extLst>
              <a:ext uri="{FF2B5EF4-FFF2-40B4-BE49-F238E27FC236}">
                <a16:creationId xmlns:a16="http://schemas.microsoft.com/office/drawing/2014/main" id="{237287F5-0D80-2CED-3D9E-DE0BA57D1845}"/>
              </a:ext>
            </a:extLst>
          </p:cNvPr>
          <p:cNvSpPr txBox="1">
            <a:spLocks/>
          </p:cNvSpPr>
          <p:nvPr/>
        </p:nvSpPr>
        <p:spPr>
          <a:xfrm>
            <a:off x="555812" y="2528048"/>
            <a:ext cx="10381129" cy="5773565"/>
          </a:xfrm>
          <a:prstGeom prst="rect">
            <a:avLst/>
          </a:prstGeom>
          <a:noFill/>
          <a:ln w="28575">
            <a:gradFill flip="none" rotWithShape="1">
              <a:gsLst>
                <a:gs pos="21000">
                  <a:srgbClr val="D91C5C"/>
                </a:gs>
                <a:gs pos="100000">
                  <a:srgbClr val="FFD600"/>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3845" lvl="0" algn="l" rtl="0">
              <a:lnSpc>
                <a:spcPct val="100000"/>
              </a:lnSpc>
              <a:spcBef>
                <a:spcPts val="0"/>
              </a:spcBef>
              <a:spcAft>
                <a:spcPts val="0"/>
              </a:spcAft>
              <a:buClr>
                <a:schemeClr val="dk1"/>
              </a:buClr>
              <a:buSzPts val="1600"/>
            </a:pPr>
            <a:endParaRPr lang="en-US" sz="1800" dirty="0"/>
          </a:p>
        </p:txBody>
      </p:sp>
      <p:pic>
        <p:nvPicPr>
          <p:cNvPr id="9" name="Graphic 8">
            <a:extLst>
              <a:ext uri="{FF2B5EF4-FFF2-40B4-BE49-F238E27FC236}">
                <a16:creationId xmlns:a16="http://schemas.microsoft.com/office/drawing/2014/main" id="{99708AD7-B7D4-5E16-771B-2F1541ED67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11143" y="261801"/>
            <a:ext cx="1026666" cy="991863"/>
          </a:xfrm>
          <a:prstGeom prst="rect">
            <a:avLst/>
          </a:prstGeom>
        </p:spPr>
      </p:pic>
      <p:sp>
        <p:nvSpPr>
          <p:cNvPr id="11" name="Slide Number Placeholder 5">
            <a:extLst>
              <a:ext uri="{FF2B5EF4-FFF2-40B4-BE49-F238E27FC236}">
                <a16:creationId xmlns:a16="http://schemas.microsoft.com/office/drawing/2014/main" id="{773F5777-A974-70A4-D01A-B306C5606986}"/>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14</a:t>
            </a:fld>
            <a:endParaRPr lang="en-US" b="0" dirty="0">
              <a:solidFill>
                <a:schemeClr val="bg1"/>
              </a:solidFill>
            </a:endParaRPr>
          </a:p>
        </p:txBody>
      </p:sp>
      <p:sp>
        <p:nvSpPr>
          <p:cNvPr id="13" name="Footer Placeholder 3">
            <a:extLst>
              <a:ext uri="{FF2B5EF4-FFF2-40B4-BE49-F238E27FC236}">
                <a16:creationId xmlns:a16="http://schemas.microsoft.com/office/drawing/2014/main" id="{4AE48DB3-FCD2-6577-63AD-101E06110A8D}"/>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1. Understanding CNC machines</a:t>
            </a:r>
            <a:endParaRPr lang="en-US" dirty="0"/>
          </a:p>
        </p:txBody>
      </p:sp>
    </p:spTree>
    <p:extLst>
      <p:ext uri="{BB962C8B-B14F-4D97-AF65-F5344CB8AC3E}">
        <p14:creationId xmlns:p14="http://schemas.microsoft.com/office/powerpoint/2010/main" val="3274258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9A8F-730F-F8A7-49B0-8471EAA34D2D}"/>
              </a:ext>
            </a:extLst>
          </p:cNvPr>
          <p:cNvSpPr>
            <a:spLocks noGrp="1"/>
          </p:cNvSpPr>
          <p:nvPr>
            <p:ph type="title"/>
          </p:nvPr>
        </p:nvSpPr>
        <p:spPr/>
        <p:txBody>
          <a:bodyPr/>
          <a:lstStyle/>
          <a:p>
            <a:r>
              <a:rPr lang="en-US" sz="4400" dirty="0"/>
              <a:t>CNC in small-run settings</a:t>
            </a:r>
            <a:endParaRPr lang="en-US" dirty="0"/>
          </a:p>
        </p:txBody>
      </p:sp>
      <p:sp>
        <p:nvSpPr>
          <p:cNvPr id="3" name="Google Shape;242;p29">
            <a:extLst>
              <a:ext uri="{FF2B5EF4-FFF2-40B4-BE49-F238E27FC236}">
                <a16:creationId xmlns:a16="http://schemas.microsoft.com/office/drawing/2014/main" id="{99CA4C13-73B4-E013-2E64-FFFA6CAB6174}"/>
              </a:ext>
            </a:extLst>
          </p:cNvPr>
          <p:cNvSpPr txBox="1"/>
          <p:nvPr/>
        </p:nvSpPr>
        <p:spPr>
          <a:xfrm>
            <a:off x="434175" y="2291752"/>
            <a:ext cx="7425600" cy="60016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Arial" panose="020B0604020202020204" pitchFamily="34" charset="0"/>
                <a:ea typeface="Calibri"/>
                <a:cs typeface="Arial" panose="020B0604020202020204" pitchFamily="34" charset="0"/>
                <a:sym typeface="Calibri"/>
              </a:rPr>
              <a:t>Manual machining still has many advantages for a small-run or bespoke engineering company:</a:t>
            </a:r>
            <a:endParaRPr dirty="0">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None/>
            </a:pPr>
            <a:endParaRPr dirty="0">
              <a:latin typeface="Arial" panose="020B0604020202020204" pitchFamily="34" charset="0"/>
              <a:ea typeface="Calibri"/>
              <a:cs typeface="Arial" panose="020B0604020202020204" pitchFamily="34" charset="0"/>
              <a:sym typeface="Calibri"/>
            </a:endParaRPr>
          </a:p>
          <a:p>
            <a:pPr marL="457200" lvl="0" indent="-330200" algn="l" rtl="0">
              <a:spcBef>
                <a:spcPts val="0"/>
              </a:spcBef>
              <a:spcAft>
                <a:spcPts val="0"/>
              </a:spcAft>
              <a:buClr>
                <a:schemeClr val="dk1"/>
              </a:buClr>
              <a:buSzPct val="70000"/>
              <a:buFont typeface="Arial" panose="020B0604020202020204" pitchFamily="34" charset="0"/>
              <a:buChar char="•"/>
            </a:pPr>
            <a:r>
              <a:rPr lang="en-US" dirty="0">
                <a:solidFill>
                  <a:schemeClr val="dk1"/>
                </a:solidFill>
                <a:latin typeface="Arial" panose="020B0604020202020204" pitchFamily="34" charset="0"/>
                <a:ea typeface="Calibri"/>
                <a:cs typeface="Arial" panose="020B0604020202020204" pitchFamily="34" charset="0"/>
                <a:sym typeface="Calibri"/>
              </a:rPr>
              <a:t>Lower set up costs and overheads​.</a:t>
            </a:r>
            <a:endParaRPr dirty="0">
              <a:solidFill>
                <a:schemeClr val="dk1"/>
              </a:solidFill>
              <a:latin typeface="Arial" panose="020B0604020202020204" pitchFamily="34" charset="0"/>
              <a:ea typeface="Calibri"/>
              <a:cs typeface="Arial" panose="020B0604020202020204" pitchFamily="34" charset="0"/>
              <a:sym typeface="Calibri"/>
            </a:endParaRPr>
          </a:p>
          <a:p>
            <a:pPr marL="457200" lvl="0" indent="-330200" algn="l" rtl="0">
              <a:spcBef>
                <a:spcPts val="0"/>
              </a:spcBef>
              <a:spcAft>
                <a:spcPts val="0"/>
              </a:spcAft>
              <a:buClr>
                <a:schemeClr val="dk1"/>
              </a:buClr>
              <a:buSzPct val="70000"/>
              <a:buFont typeface="Arial" panose="020B0604020202020204" pitchFamily="34" charset="0"/>
              <a:buChar char="•"/>
            </a:pPr>
            <a:r>
              <a:rPr lang="en-US" dirty="0">
                <a:solidFill>
                  <a:schemeClr val="dk1"/>
                </a:solidFill>
                <a:latin typeface="Arial" panose="020B0604020202020204" pitchFamily="34" charset="0"/>
                <a:ea typeface="Calibri"/>
                <a:cs typeface="Arial" panose="020B0604020202020204" pitchFamily="34" charset="0"/>
                <a:sym typeface="Calibri"/>
              </a:rPr>
              <a:t>Responsive: easier to make changes and experiment with ideas.​</a:t>
            </a:r>
            <a:endParaRPr dirty="0">
              <a:solidFill>
                <a:schemeClr val="dk1"/>
              </a:solidFill>
              <a:latin typeface="Arial" panose="020B0604020202020204" pitchFamily="34" charset="0"/>
              <a:ea typeface="Calibri"/>
              <a:cs typeface="Arial" panose="020B0604020202020204" pitchFamily="34" charset="0"/>
              <a:sym typeface="Calibri"/>
            </a:endParaRPr>
          </a:p>
          <a:p>
            <a:pPr marL="457200" lvl="0" indent="-330200" algn="l" rtl="0">
              <a:spcBef>
                <a:spcPts val="0"/>
              </a:spcBef>
              <a:spcAft>
                <a:spcPts val="0"/>
              </a:spcAft>
              <a:buClr>
                <a:schemeClr val="dk1"/>
              </a:buClr>
              <a:buSzPct val="70000"/>
              <a:buFont typeface="Arial" panose="020B0604020202020204" pitchFamily="34" charset="0"/>
              <a:buChar char="•"/>
            </a:pPr>
            <a:r>
              <a:rPr lang="en-US" dirty="0">
                <a:solidFill>
                  <a:schemeClr val="dk1"/>
                </a:solidFill>
                <a:latin typeface="Arial" panose="020B0604020202020204" pitchFamily="34" charset="0"/>
                <a:ea typeface="Calibri"/>
                <a:cs typeface="Arial" panose="020B0604020202020204" pitchFamily="34" charset="0"/>
                <a:sym typeface="Calibri"/>
              </a:rPr>
              <a:t>Shorter turnaround time to set up machines.</a:t>
            </a:r>
            <a:endParaRPr dirty="0">
              <a:solidFill>
                <a:schemeClr val="dk1"/>
              </a:solidFill>
              <a:latin typeface="Arial" panose="020B0604020202020204" pitchFamily="34" charset="0"/>
              <a:ea typeface="Calibri"/>
              <a:cs typeface="Arial" panose="020B0604020202020204" pitchFamily="34" charset="0"/>
              <a:sym typeface="Calibri"/>
            </a:endParaRPr>
          </a:p>
          <a:p>
            <a:pPr marL="457200" lvl="0" indent="-330200" algn="l" rtl="0">
              <a:spcBef>
                <a:spcPts val="0"/>
              </a:spcBef>
              <a:spcAft>
                <a:spcPts val="0"/>
              </a:spcAft>
              <a:buClr>
                <a:schemeClr val="dk1"/>
              </a:buClr>
              <a:buSzPct val="70000"/>
              <a:buFont typeface="Arial" panose="020B0604020202020204" pitchFamily="34" charset="0"/>
              <a:buChar char="•"/>
            </a:pPr>
            <a:r>
              <a:rPr lang="en-US" dirty="0">
                <a:solidFill>
                  <a:schemeClr val="dk1"/>
                </a:solidFill>
                <a:latin typeface="Arial" panose="020B0604020202020204" pitchFamily="34" charset="0"/>
                <a:ea typeface="Calibri"/>
                <a:cs typeface="Arial" panose="020B0604020202020204" pitchFamily="34" charset="0"/>
                <a:sym typeface="Calibri"/>
              </a:rPr>
              <a:t>Skilled operators understand machine limitations.</a:t>
            </a:r>
            <a:endParaRPr dirty="0">
              <a:solidFill>
                <a:schemeClr val="dk1"/>
              </a:solidFill>
              <a:latin typeface="Arial" panose="020B0604020202020204" pitchFamily="34" charset="0"/>
              <a:ea typeface="Calibri"/>
              <a:cs typeface="Arial" panose="020B0604020202020204" pitchFamily="34" charset="0"/>
              <a:sym typeface="Calibri"/>
            </a:endParaRPr>
          </a:p>
          <a:p>
            <a:pPr marL="457200" lvl="0" indent="-330200" algn="l" rtl="0">
              <a:spcBef>
                <a:spcPts val="0"/>
              </a:spcBef>
              <a:spcAft>
                <a:spcPts val="0"/>
              </a:spcAft>
              <a:buClr>
                <a:schemeClr val="dk1"/>
              </a:buClr>
              <a:buSzPct val="70000"/>
              <a:buFont typeface="Arial" panose="020B0604020202020204" pitchFamily="34" charset="0"/>
              <a:buChar char="•"/>
            </a:pPr>
            <a:r>
              <a:rPr lang="en-US" dirty="0">
                <a:solidFill>
                  <a:schemeClr val="dk1"/>
                </a:solidFill>
                <a:latin typeface="Arial" panose="020B0604020202020204" pitchFamily="34" charset="0"/>
                <a:ea typeface="Calibri"/>
                <a:cs typeface="Arial" panose="020B0604020202020204" pitchFamily="34" charset="0"/>
                <a:sym typeface="Calibri"/>
              </a:rPr>
              <a:t>Ideal for simple components, low volume​.</a:t>
            </a:r>
            <a:endParaRPr dirty="0">
              <a:solidFill>
                <a:schemeClr val="dk1"/>
              </a:solidFill>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None/>
            </a:pPr>
            <a:endParaRPr lang="en-GB" dirty="0">
              <a:solidFill>
                <a:schemeClr val="dk1"/>
              </a:solidFill>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None/>
            </a:pPr>
            <a:r>
              <a:rPr lang="en-US" dirty="0">
                <a:solidFill>
                  <a:schemeClr val="dk1"/>
                </a:solidFill>
                <a:latin typeface="Arial" panose="020B0604020202020204" pitchFamily="34" charset="0"/>
                <a:ea typeface="Calibri"/>
                <a:cs typeface="Arial" panose="020B0604020202020204" pitchFamily="34" charset="0"/>
                <a:sym typeface="Calibri"/>
              </a:rPr>
              <a:t>However, even if producing small numbers of parts, these may need to be machined to exacting specifications, in which case customers may be willing to pay the increased cost for precision parts made using CNC.</a:t>
            </a:r>
          </a:p>
          <a:p>
            <a:pPr marL="0" lvl="0" indent="0" algn="l" rtl="0">
              <a:spcBef>
                <a:spcPts val="0"/>
              </a:spcBef>
              <a:spcAft>
                <a:spcPts val="0"/>
              </a:spcAft>
              <a:buNone/>
            </a:pPr>
            <a:endParaRPr lang="en-US" dirty="0">
              <a:solidFill>
                <a:schemeClr val="dk1"/>
              </a:solidFill>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None/>
            </a:pPr>
            <a:r>
              <a:rPr lang="en-US" dirty="0">
                <a:solidFill>
                  <a:schemeClr val="dk1"/>
                </a:solidFill>
                <a:latin typeface="Arial" panose="020B0604020202020204" pitchFamily="34" charset="0"/>
                <a:ea typeface="Calibri"/>
                <a:cs typeface="Arial" panose="020B0604020202020204" pitchFamily="34" charset="0"/>
                <a:sym typeface="Calibri"/>
              </a:rPr>
              <a:t>These customers may include:</a:t>
            </a:r>
          </a:p>
          <a:p>
            <a:pPr marL="0" lvl="0" indent="0" algn="l" rtl="0">
              <a:spcBef>
                <a:spcPts val="0"/>
              </a:spcBef>
              <a:spcAft>
                <a:spcPts val="0"/>
              </a:spcAft>
              <a:buNone/>
            </a:pPr>
            <a:endParaRPr lang="en-US" dirty="0">
              <a:solidFill>
                <a:schemeClr val="dk1"/>
              </a:solidFill>
              <a:latin typeface="Arial" panose="020B0604020202020204" pitchFamily="34" charset="0"/>
              <a:ea typeface="Calibri"/>
              <a:cs typeface="Arial" panose="020B0604020202020204" pitchFamily="34" charset="0"/>
              <a:sym typeface="Calibri"/>
            </a:endParaRPr>
          </a:p>
          <a:p>
            <a:pPr marL="457200" lvl="0" indent="-330200" algn="l" rtl="0">
              <a:spcBef>
                <a:spcPts val="0"/>
              </a:spcBef>
              <a:spcAft>
                <a:spcPts val="0"/>
              </a:spcAft>
              <a:buClr>
                <a:schemeClr val="dk1"/>
              </a:buClr>
              <a:buSzPct val="70000"/>
              <a:buFont typeface="Arial" panose="020B0604020202020204" pitchFamily="34" charset="0"/>
              <a:buChar char="•"/>
            </a:pPr>
            <a:r>
              <a:rPr lang="en-US" dirty="0">
                <a:solidFill>
                  <a:schemeClr val="dk1"/>
                </a:solidFill>
                <a:latin typeface="Arial" panose="020B0604020202020204" pitchFamily="34" charset="0"/>
                <a:ea typeface="Calibri"/>
                <a:cs typeface="Arial" panose="020B0604020202020204" pitchFamily="34" charset="0"/>
                <a:sym typeface="Calibri"/>
              </a:rPr>
              <a:t>aerospace</a:t>
            </a:r>
          </a:p>
          <a:p>
            <a:pPr marL="457200" indent="-330200">
              <a:buClr>
                <a:schemeClr val="dk1"/>
              </a:buClr>
              <a:buSzPct val="70000"/>
              <a:buFont typeface="Arial" panose="020B0604020202020204" pitchFamily="34" charset="0"/>
              <a:buChar char="•"/>
            </a:pPr>
            <a:r>
              <a:rPr lang="en-US" dirty="0">
                <a:solidFill>
                  <a:schemeClr val="dk1"/>
                </a:solidFill>
                <a:latin typeface="Arial" panose="020B0604020202020204" pitchFamily="34" charset="0"/>
                <a:ea typeface="Calibri"/>
                <a:cs typeface="Arial" panose="020B0604020202020204" pitchFamily="34" charset="0"/>
                <a:sym typeface="Calibri"/>
              </a:rPr>
              <a:t>research and development</a:t>
            </a:r>
          </a:p>
          <a:p>
            <a:pPr marL="457200" lvl="0" indent="-330200" algn="l" rtl="0">
              <a:spcBef>
                <a:spcPts val="0"/>
              </a:spcBef>
              <a:spcAft>
                <a:spcPts val="0"/>
              </a:spcAft>
              <a:buClr>
                <a:schemeClr val="dk1"/>
              </a:buClr>
              <a:buSzPct val="70000"/>
              <a:buFont typeface="Arial" panose="020B0604020202020204" pitchFamily="34" charset="0"/>
              <a:buChar char="•"/>
            </a:pPr>
            <a:r>
              <a:rPr lang="en-US" dirty="0">
                <a:solidFill>
                  <a:schemeClr val="dk1"/>
                </a:solidFill>
                <a:latin typeface="Arial" panose="020B0604020202020204" pitchFamily="34" charset="0"/>
                <a:ea typeface="Calibri"/>
                <a:cs typeface="Arial" panose="020B0604020202020204" pitchFamily="34" charset="0"/>
                <a:sym typeface="Calibri"/>
              </a:rPr>
              <a:t>scientific research</a:t>
            </a:r>
          </a:p>
          <a:p>
            <a:pPr marL="457200" indent="-330200">
              <a:buClr>
                <a:schemeClr val="dk1"/>
              </a:buClr>
              <a:buSzPct val="70000"/>
              <a:buFont typeface="Arial" panose="020B0604020202020204" pitchFamily="34" charset="0"/>
              <a:buChar char="•"/>
            </a:pPr>
            <a:r>
              <a:rPr lang="en-US" dirty="0">
                <a:solidFill>
                  <a:schemeClr val="dk1"/>
                </a:solidFill>
                <a:latin typeface="Arial" panose="020B0604020202020204" pitchFamily="34" charset="0"/>
                <a:ea typeface="Calibri"/>
                <a:cs typeface="Arial" panose="020B0604020202020204" pitchFamily="34" charset="0"/>
                <a:sym typeface="Calibri"/>
              </a:rPr>
              <a:t>space exploration</a:t>
            </a:r>
          </a:p>
          <a:p>
            <a:pPr marL="457200" lvl="0" indent="-330200" algn="l" rtl="0">
              <a:spcBef>
                <a:spcPts val="0"/>
              </a:spcBef>
              <a:spcAft>
                <a:spcPts val="0"/>
              </a:spcAft>
              <a:buClr>
                <a:schemeClr val="dk1"/>
              </a:buClr>
              <a:buSzPct val="70000"/>
              <a:buFont typeface="Arial" panose="020B0604020202020204" pitchFamily="34" charset="0"/>
              <a:buChar char="•"/>
            </a:pPr>
            <a:r>
              <a:rPr lang="en-US" dirty="0">
                <a:solidFill>
                  <a:schemeClr val="dk1"/>
                </a:solidFill>
                <a:latin typeface="Arial" panose="020B0604020202020204" pitchFamily="34" charset="0"/>
                <a:ea typeface="Calibri"/>
                <a:cs typeface="Arial" panose="020B0604020202020204" pitchFamily="34" charset="0"/>
                <a:sym typeface="Calibri"/>
              </a:rPr>
              <a:t>other precision engineering companies who outsource work.</a:t>
            </a:r>
          </a:p>
        </p:txBody>
      </p:sp>
      <p:sp>
        <p:nvSpPr>
          <p:cNvPr id="11" name="Slide Number Placeholder 5">
            <a:extLst>
              <a:ext uri="{FF2B5EF4-FFF2-40B4-BE49-F238E27FC236}">
                <a16:creationId xmlns:a16="http://schemas.microsoft.com/office/drawing/2014/main" id="{4F2D1A2F-50B0-F48C-F982-B74591DA5AC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15</a:t>
            </a:fld>
            <a:endParaRPr lang="en-US" b="0" dirty="0">
              <a:solidFill>
                <a:schemeClr val="bg1"/>
              </a:solidFill>
            </a:endParaRPr>
          </a:p>
        </p:txBody>
      </p:sp>
      <p:sp>
        <p:nvSpPr>
          <p:cNvPr id="12" name="Footer Placeholder 3">
            <a:extLst>
              <a:ext uri="{FF2B5EF4-FFF2-40B4-BE49-F238E27FC236}">
                <a16:creationId xmlns:a16="http://schemas.microsoft.com/office/drawing/2014/main" id="{E59A8055-B8F1-B75B-23E1-EFD4ACC30D4C}"/>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solidFill>
                  <a:schemeClr val="bg1"/>
                </a:solidFill>
              </a:rPr>
              <a:t>1. Understanding CNC machines</a:t>
            </a:r>
            <a:endParaRPr lang="en-US" dirty="0">
              <a:solidFill>
                <a:schemeClr val="bg1"/>
              </a:solidFill>
            </a:endParaRPr>
          </a:p>
        </p:txBody>
      </p:sp>
      <p:sp>
        <p:nvSpPr>
          <p:cNvPr id="14" name="Google Shape;539;p3">
            <a:extLst>
              <a:ext uri="{FF2B5EF4-FFF2-40B4-BE49-F238E27FC236}">
                <a16:creationId xmlns:a16="http://schemas.microsoft.com/office/drawing/2014/main" id="{D846F6A6-C4C5-59B6-FAF3-993A3623406C}"/>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2094494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EA92E-71E6-3A09-716A-D12E2D8E856A}"/>
              </a:ext>
            </a:extLst>
          </p:cNvPr>
          <p:cNvSpPr>
            <a:spLocks noGrp="1"/>
          </p:cNvSpPr>
          <p:nvPr>
            <p:ph type="title"/>
          </p:nvPr>
        </p:nvSpPr>
        <p:spPr/>
        <p:txBody>
          <a:bodyPr/>
          <a:lstStyle/>
          <a:p>
            <a:r>
              <a:rPr lang="en-US" sz="4400" dirty="0"/>
              <a:t>CNC in your engineering career</a:t>
            </a:r>
            <a:endParaRPr lang="en-US" dirty="0"/>
          </a:p>
        </p:txBody>
      </p:sp>
      <p:sp>
        <p:nvSpPr>
          <p:cNvPr id="4" name="Content Placeholder 11">
            <a:extLst>
              <a:ext uri="{FF2B5EF4-FFF2-40B4-BE49-F238E27FC236}">
                <a16:creationId xmlns:a16="http://schemas.microsoft.com/office/drawing/2014/main" id="{68C6363A-6243-EBB9-7180-3063EF5CB99A}"/>
              </a:ext>
            </a:extLst>
          </p:cNvPr>
          <p:cNvSpPr txBox="1">
            <a:spLocks/>
          </p:cNvSpPr>
          <p:nvPr/>
        </p:nvSpPr>
        <p:spPr>
          <a:xfrm>
            <a:off x="585279" y="3195410"/>
            <a:ext cx="7138068" cy="2494191"/>
          </a:xfrm>
          <a:prstGeom prst="rect">
            <a:avLst/>
          </a:prstGeom>
          <a:noFill/>
          <a:ln w="28575">
            <a:gradFill flip="none" rotWithShape="1">
              <a:gsLst>
                <a:gs pos="21000">
                  <a:srgbClr val="D91C5C"/>
                </a:gs>
                <a:gs pos="100000">
                  <a:srgbClr val="FFD600"/>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marR="0" lvl="0" indent="-330200" algn="l" rtl="0">
              <a:spcBef>
                <a:spcPts val="0"/>
              </a:spcBef>
              <a:spcAft>
                <a:spcPts val="0"/>
              </a:spcAft>
              <a:buClr>
                <a:schemeClr val="dk1"/>
              </a:buClr>
              <a:buSzPct val="70000"/>
              <a:buFont typeface="Arial" panose="020B0604020202020204" pitchFamily="34" charset="0"/>
              <a:buChar char="•"/>
            </a:pPr>
            <a:r>
              <a:rPr lang="en-US" sz="1800" dirty="0">
                <a:solidFill>
                  <a:schemeClr val="dk1"/>
                </a:solidFill>
                <a:ea typeface="Calibri"/>
                <a:sym typeface="Calibri"/>
              </a:rPr>
              <a:t>What parts or products are produced in the </a:t>
            </a:r>
            <a:br>
              <a:rPr lang="en-US" sz="1800" dirty="0">
                <a:solidFill>
                  <a:schemeClr val="dk1"/>
                </a:solidFill>
                <a:ea typeface="Calibri"/>
                <a:sym typeface="Calibri"/>
              </a:rPr>
            </a:br>
            <a:r>
              <a:rPr lang="en-US" sz="1800" dirty="0">
                <a:solidFill>
                  <a:schemeClr val="dk1"/>
                </a:solidFill>
                <a:ea typeface="Calibri"/>
                <a:sym typeface="Calibri"/>
              </a:rPr>
              <a:t>engineering or manufacturing sectors of interest to you?</a:t>
            </a:r>
          </a:p>
          <a:p>
            <a:pPr marL="457200" marR="0" lvl="0" indent="-330200" algn="l" rtl="0">
              <a:spcBef>
                <a:spcPts val="0"/>
              </a:spcBef>
              <a:spcAft>
                <a:spcPts val="0"/>
              </a:spcAft>
              <a:buClr>
                <a:schemeClr val="dk1"/>
              </a:buClr>
              <a:buSzPct val="70000"/>
              <a:buFont typeface="Arial" panose="020B0604020202020204" pitchFamily="34" charset="0"/>
              <a:buChar char="•"/>
            </a:pPr>
            <a:endParaRPr lang="en-US" sz="1800" dirty="0">
              <a:solidFill>
                <a:schemeClr val="dk1"/>
              </a:solidFill>
              <a:ea typeface="Calibri"/>
              <a:sym typeface="Calibri"/>
            </a:endParaRPr>
          </a:p>
          <a:p>
            <a:pPr marL="457200" marR="0" lvl="0" indent="-330200" algn="l" rtl="0">
              <a:spcBef>
                <a:spcPts val="0"/>
              </a:spcBef>
              <a:spcAft>
                <a:spcPts val="0"/>
              </a:spcAft>
              <a:buClr>
                <a:schemeClr val="dk1"/>
              </a:buClr>
              <a:buSzPct val="70000"/>
              <a:buFont typeface="Arial" panose="020B0604020202020204" pitchFamily="34" charset="0"/>
              <a:buChar char="•"/>
            </a:pPr>
            <a:r>
              <a:rPr lang="en-US" sz="1800" dirty="0">
                <a:solidFill>
                  <a:schemeClr val="dk1"/>
                </a:solidFill>
                <a:ea typeface="Calibri"/>
                <a:sym typeface="Calibri"/>
              </a:rPr>
              <a:t>What types of CNC machine will produce these?</a:t>
            </a:r>
          </a:p>
          <a:p>
            <a:pPr marL="457200" marR="0" lvl="0" indent="-330200" algn="l" rtl="0">
              <a:spcBef>
                <a:spcPts val="0"/>
              </a:spcBef>
              <a:spcAft>
                <a:spcPts val="0"/>
              </a:spcAft>
              <a:buClr>
                <a:schemeClr val="dk1"/>
              </a:buClr>
              <a:buSzPct val="70000"/>
              <a:buFont typeface="Arial" panose="020B0604020202020204" pitchFamily="34" charset="0"/>
              <a:buChar char="•"/>
            </a:pPr>
            <a:endParaRPr lang="en-US" sz="1800" dirty="0">
              <a:solidFill>
                <a:schemeClr val="dk1"/>
              </a:solidFill>
              <a:ea typeface="Calibri"/>
              <a:sym typeface="Calibri"/>
            </a:endParaRPr>
          </a:p>
          <a:p>
            <a:pPr marL="457200" marR="0" lvl="0" indent="-330200" algn="l" rtl="0">
              <a:spcBef>
                <a:spcPts val="0"/>
              </a:spcBef>
              <a:spcAft>
                <a:spcPts val="0"/>
              </a:spcAft>
              <a:buClr>
                <a:schemeClr val="dk1"/>
              </a:buClr>
              <a:buSzPct val="70000"/>
              <a:buFont typeface="Arial" panose="020B0604020202020204" pitchFamily="34" charset="0"/>
              <a:buChar char="•"/>
            </a:pPr>
            <a:r>
              <a:rPr lang="en-US" sz="1800" dirty="0">
                <a:solidFill>
                  <a:schemeClr val="dk1"/>
                </a:solidFill>
                <a:ea typeface="Calibri"/>
                <a:sym typeface="Calibri"/>
              </a:rPr>
              <a:t>A CNC operator is seen as a highly skilled job.</a:t>
            </a:r>
            <a:r>
              <a:rPr lang="en-US" sz="1800" dirty="0"/>
              <a:t> </a:t>
            </a:r>
            <a:r>
              <a:rPr lang="en-US" sz="1800" dirty="0">
                <a:solidFill>
                  <a:schemeClr val="dk1"/>
                </a:solidFill>
                <a:ea typeface="Calibri"/>
                <a:sym typeface="Calibri"/>
              </a:rPr>
              <a:t>What knowledge and skills do you think a CNC operator needs?</a:t>
            </a:r>
            <a:endParaRPr lang="en-US" sz="1800" dirty="0"/>
          </a:p>
          <a:p>
            <a:pPr marL="285750" marR="0" lvl="0" indent="-285750" algn="l" rtl="0">
              <a:spcBef>
                <a:spcPts val="0"/>
              </a:spcBef>
              <a:spcAft>
                <a:spcPts val="0"/>
              </a:spcAft>
              <a:buSzPct val="70000"/>
              <a:buFont typeface="Arial" panose="020B0604020202020204" pitchFamily="34" charset="0"/>
              <a:buChar char="•"/>
            </a:pPr>
            <a:endParaRPr lang="en-US" sz="1800" dirty="0">
              <a:solidFill>
                <a:schemeClr val="dk1"/>
              </a:solidFill>
              <a:ea typeface="Calibri"/>
              <a:sym typeface="Calibri"/>
            </a:endParaRPr>
          </a:p>
        </p:txBody>
      </p:sp>
      <p:pic>
        <p:nvPicPr>
          <p:cNvPr id="5" name="Graphic 4">
            <a:extLst>
              <a:ext uri="{FF2B5EF4-FFF2-40B4-BE49-F238E27FC236}">
                <a16:creationId xmlns:a16="http://schemas.microsoft.com/office/drawing/2014/main" id="{C7BCBF82-44D7-205F-A6B9-F33ECDDAA1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22881" y="2630475"/>
            <a:ext cx="1078232" cy="1062139"/>
          </a:xfrm>
          <a:prstGeom prst="rect">
            <a:avLst/>
          </a:prstGeom>
        </p:spPr>
      </p:pic>
      <p:sp>
        <p:nvSpPr>
          <p:cNvPr id="6" name="Slide Number Placeholder 5">
            <a:extLst>
              <a:ext uri="{FF2B5EF4-FFF2-40B4-BE49-F238E27FC236}">
                <a16:creationId xmlns:a16="http://schemas.microsoft.com/office/drawing/2014/main" id="{0E38C85E-F1C5-1AF3-D850-1F7591A5BF8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16</a:t>
            </a:fld>
            <a:endParaRPr lang="en-US" b="0" dirty="0">
              <a:solidFill>
                <a:schemeClr val="bg1"/>
              </a:solidFill>
            </a:endParaRPr>
          </a:p>
        </p:txBody>
      </p:sp>
      <p:sp>
        <p:nvSpPr>
          <p:cNvPr id="7" name="Footer Placeholder 3">
            <a:extLst>
              <a:ext uri="{FF2B5EF4-FFF2-40B4-BE49-F238E27FC236}">
                <a16:creationId xmlns:a16="http://schemas.microsoft.com/office/drawing/2014/main" id="{7F686838-F96F-3421-4979-37A9F64884BD}"/>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solidFill>
                  <a:schemeClr val="bg1"/>
                </a:solidFill>
              </a:rPr>
              <a:t>1. Understanding CNC machines</a:t>
            </a:r>
            <a:endParaRPr lang="en-US" dirty="0">
              <a:solidFill>
                <a:schemeClr val="bg1"/>
              </a:solidFill>
            </a:endParaRPr>
          </a:p>
        </p:txBody>
      </p:sp>
      <p:sp>
        <p:nvSpPr>
          <p:cNvPr id="8" name="Google Shape;539;p3">
            <a:extLst>
              <a:ext uri="{FF2B5EF4-FFF2-40B4-BE49-F238E27FC236}">
                <a16:creationId xmlns:a16="http://schemas.microsoft.com/office/drawing/2014/main" id="{FD943876-C15B-31C4-7999-BC021D1C5104}"/>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513182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D705C-86EB-0CFC-5D14-D236C1F5E839}"/>
              </a:ext>
            </a:extLst>
          </p:cNvPr>
          <p:cNvSpPr>
            <a:spLocks noGrp="1"/>
          </p:cNvSpPr>
          <p:nvPr>
            <p:ph type="title"/>
          </p:nvPr>
        </p:nvSpPr>
        <p:spPr/>
        <p:txBody>
          <a:bodyPr/>
          <a:lstStyle/>
          <a:p>
            <a:r>
              <a:rPr lang="en-US" sz="4400" dirty="0"/>
              <a:t>CNC in your engineering career – example </a:t>
            </a:r>
            <a:br>
              <a:rPr lang="en-US" dirty="0"/>
            </a:br>
            <a:endParaRPr lang="en-US" dirty="0"/>
          </a:p>
        </p:txBody>
      </p:sp>
      <p:graphicFrame>
        <p:nvGraphicFramePr>
          <p:cNvPr id="3" name="Table 7">
            <a:extLst>
              <a:ext uri="{FF2B5EF4-FFF2-40B4-BE49-F238E27FC236}">
                <a16:creationId xmlns:a16="http://schemas.microsoft.com/office/drawing/2014/main" id="{B4296353-3CE4-C876-7424-15574F4D0846}"/>
              </a:ext>
            </a:extLst>
          </p:cNvPr>
          <p:cNvGraphicFramePr>
            <a:graphicFrameLocks noGrp="1"/>
          </p:cNvGraphicFramePr>
          <p:nvPr>
            <p:extLst>
              <p:ext uri="{D42A27DB-BD31-4B8C-83A1-F6EECF244321}">
                <p14:modId xmlns:p14="http://schemas.microsoft.com/office/powerpoint/2010/main" val="2146282312"/>
              </p:ext>
            </p:extLst>
          </p:nvPr>
        </p:nvGraphicFramePr>
        <p:xfrm>
          <a:off x="928794" y="2672286"/>
          <a:ext cx="14400000" cy="4714908"/>
        </p:xfrm>
        <a:graphic>
          <a:graphicData uri="http://schemas.openxmlformats.org/drawingml/2006/table">
            <a:tbl>
              <a:tblPr firstRow="1" bandRow="1"/>
              <a:tblGrid>
                <a:gridCol w="2866581">
                  <a:extLst>
                    <a:ext uri="{9D8B030D-6E8A-4147-A177-3AD203B41FA5}">
                      <a16:colId xmlns:a16="http://schemas.microsoft.com/office/drawing/2014/main" val="3717280326"/>
                    </a:ext>
                  </a:extLst>
                </a:gridCol>
                <a:gridCol w="3058704">
                  <a:extLst>
                    <a:ext uri="{9D8B030D-6E8A-4147-A177-3AD203B41FA5}">
                      <a16:colId xmlns:a16="http://schemas.microsoft.com/office/drawing/2014/main" val="2524817380"/>
                    </a:ext>
                  </a:extLst>
                </a:gridCol>
                <a:gridCol w="3274086">
                  <a:extLst>
                    <a:ext uri="{9D8B030D-6E8A-4147-A177-3AD203B41FA5}">
                      <a16:colId xmlns:a16="http://schemas.microsoft.com/office/drawing/2014/main" val="1368251803"/>
                    </a:ext>
                  </a:extLst>
                </a:gridCol>
                <a:gridCol w="5200629">
                  <a:extLst>
                    <a:ext uri="{9D8B030D-6E8A-4147-A177-3AD203B41FA5}">
                      <a16:colId xmlns:a16="http://schemas.microsoft.com/office/drawing/2014/main" val="4011061174"/>
                    </a:ext>
                  </a:extLst>
                </a:gridCol>
              </a:tblGrid>
              <a:tr h="541962">
                <a:tc>
                  <a:txBody>
                    <a:bodyPr/>
                    <a:lstStyle/>
                    <a:p>
                      <a:r>
                        <a:rPr lang="en-GB" sz="1800" b="1" dirty="0">
                          <a:latin typeface="Arial" panose="020B0604020202020204" pitchFamily="34" charset="0"/>
                          <a:cs typeface="Arial" panose="020B0604020202020204" pitchFamily="34" charset="0"/>
                        </a:rPr>
                        <a:t>Sector</a:t>
                      </a:r>
                    </a:p>
                  </a:txBody>
                  <a:tcPr marL="137160" marR="137160" marT="137160" marB="137160">
                    <a:solidFill>
                      <a:schemeClr val="bg1">
                        <a:lumMod val="85000"/>
                      </a:schemeClr>
                    </a:solidFill>
                  </a:tcPr>
                </a:tc>
                <a:tc>
                  <a:txBody>
                    <a:bodyPr/>
                    <a:lstStyle/>
                    <a:p>
                      <a:r>
                        <a:rPr lang="en-GB" sz="1800" b="1" dirty="0">
                          <a:latin typeface="Arial" panose="020B0604020202020204" pitchFamily="34" charset="0"/>
                          <a:cs typeface="Arial" panose="020B0604020202020204" pitchFamily="34" charset="0"/>
                        </a:rPr>
                        <a:t>Part or product</a:t>
                      </a:r>
                    </a:p>
                  </a:txBody>
                  <a:tcPr marL="137160" marR="137160" marT="137160" marB="137160">
                    <a:solidFill>
                      <a:schemeClr val="bg1">
                        <a:lumMod val="85000"/>
                      </a:schemeClr>
                    </a:solidFill>
                  </a:tcPr>
                </a:tc>
                <a:tc>
                  <a:txBody>
                    <a:bodyPr/>
                    <a:lstStyle/>
                    <a:p>
                      <a:r>
                        <a:rPr lang="en-GB" sz="1800" b="1" dirty="0">
                          <a:latin typeface="Arial" panose="020B0604020202020204" pitchFamily="34" charset="0"/>
                          <a:cs typeface="Arial" panose="020B0604020202020204" pitchFamily="34" charset="0"/>
                        </a:rPr>
                        <a:t>CNC machines used</a:t>
                      </a:r>
                    </a:p>
                  </a:txBody>
                  <a:tcPr marL="137160" marR="137160" marT="137160" marB="137160">
                    <a:solidFill>
                      <a:schemeClr val="bg1">
                        <a:lumMod val="85000"/>
                      </a:schemeClr>
                    </a:solidFill>
                  </a:tcPr>
                </a:tc>
                <a:tc>
                  <a:txBody>
                    <a:bodyPr/>
                    <a:lstStyle/>
                    <a:p>
                      <a:r>
                        <a:rPr lang="en-GB" sz="1800" b="1" dirty="0">
                          <a:latin typeface="Arial" panose="020B0604020202020204" pitchFamily="34" charset="0"/>
                          <a:cs typeface="Arial" panose="020B0604020202020204" pitchFamily="34" charset="0"/>
                        </a:rPr>
                        <a:t>Knowledge and skills needed</a:t>
                      </a:r>
                    </a:p>
                  </a:txBody>
                  <a:tcPr marL="137160" marR="137160" marT="137160" marB="137160">
                    <a:solidFill>
                      <a:schemeClr val="bg1">
                        <a:lumMod val="85000"/>
                      </a:schemeClr>
                    </a:solidFill>
                  </a:tcPr>
                </a:tc>
                <a:extLst>
                  <a:ext uri="{0D108BD9-81ED-4DB2-BD59-A6C34878D82A}">
                    <a16:rowId xmlns:a16="http://schemas.microsoft.com/office/drawing/2014/main" val="1392267702"/>
                  </a:ext>
                </a:extLst>
              </a:tr>
              <a:tr h="4166268">
                <a:tc>
                  <a:txBody>
                    <a:bodyPr/>
                    <a:lstStyle/>
                    <a:p>
                      <a:r>
                        <a:rPr lang="en-GB" sz="1800" dirty="0">
                          <a:latin typeface="Arial" panose="020B0604020202020204" pitchFamily="34" charset="0"/>
                          <a:cs typeface="Arial" panose="020B0604020202020204" pitchFamily="34" charset="0"/>
                        </a:rPr>
                        <a:t>Motorbike engineering</a:t>
                      </a:r>
                    </a:p>
                  </a:txBody>
                  <a:tcPr marL="137160" marR="137160" marT="137160" marB="137160"/>
                </a:tc>
                <a:tc>
                  <a:txBody>
                    <a:bodyPr/>
                    <a:lstStyle/>
                    <a:p>
                      <a:r>
                        <a:rPr lang="en-GB" sz="1800" dirty="0">
                          <a:latin typeface="Arial" panose="020B0604020202020204" pitchFamily="34" charset="0"/>
                          <a:cs typeface="Arial" panose="020B0604020202020204" pitchFamily="34" charset="0"/>
                        </a:rPr>
                        <a:t>Brake levers</a:t>
                      </a:r>
                    </a:p>
                  </a:txBody>
                  <a:tcPr marL="137160" marR="137160" marT="137160" marB="137160"/>
                </a:tc>
                <a:tc>
                  <a:txBody>
                    <a:bodyPr/>
                    <a:lstStyle/>
                    <a:p>
                      <a:r>
                        <a:rPr lang="en-GB" sz="1800" dirty="0">
                          <a:latin typeface="Arial" panose="020B0604020202020204" pitchFamily="34" charset="0"/>
                          <a:cs typeface="Arial" panose="020B0604020202020204" pitchFamily="34" charset="0"/>
                        </a:rPr>
                        <a:t>Mill – to shape</a:t>
                      </a:r>
                    </a:p>
                    <a:p>
                      <a:pPr lvl="0">
                        <a:buNone/>
                      </a:pPr>
                      <a:endParaRPr lang="en-GB" sz="1800" dirty="0">
                        <a:latin typeface="Arial" panose="020B0604020202020204" pitchFamily="34" charset="0"/>
                        <a:cs typeface="Arial" panose="020B0604020202020204" pitchFamily="34" charset="0"/>
                      </a:endParaRPr>
                    </a:p>
                    <a:p>
                      <a:pPr lvl="0">
                        <a:buNone/>
                      </a:pPr>
                      <a:r>
                        <a:rPr lang="en-GB" sz="1800" dirty="0">
                          <a:latin typeface="Arial" panose="020B0604020202020204" pitchFamily="34" charset="0"/>
                          <a:cs typeface="Arial" panose="020B0604020202020204" pitchFamily="34" charset="0"/>
                        </a:rPr>
                        <a:t>Drill – create and tap holes</a:t>
                      </a:r>
                    </a:p>
                    <a:p>
                      <a:pPr lvl="0">
                        <a:buNone/>
                      </a:pPr>
                      <a:endParaRPr lang="en-GB" sz="1800" dirty="0">
                        <a:latin typeface="Arial" panose="020B0604020202020204" pitchFamily="34" charset="0"/>
                        <a:cs typeface="Arial" panose="020B0604020202020204" pitchFamily="34" charset="0"/>
                      </a:endParaRPr>
                    </a:p>
                    <a:p>
                      <a:pPr lvl="0">
                        <a:buNone/>
                      </a:pPr>
                      <a:r>
                        <a:rPr lang="en-GB" sz="1800" dirty="0">
                          <a:latin typeface="Arial" panose="020B0604020202020204" pitchFamily="34" charset="0"/>
                          <a:cs typeface="Arial" panose="020B0604020202020204" pitchFamily="34" charset="0"/>
                        </a:rPr>
                        <a:t>Grinder – finish surface</a:t>
                      </a:r>
                    </a:p>
                  </a:txBody>
                  <a:tcPr marL="137160" marR="137160" marT="137160" marB="137160"/>
                </a:tc>
                <a:tc>
                  <a:txBody>
                    <a:bodyPr/>
                    <a:lstStyle/>
                    <a:p>
                      <a:r>
                        <a:rPr lang="en-GB" sz="1800" dirty="0">
                          <a:latin typeface="Arial" panose="020B0604020202020204" pitchFamily="34" charset="0"/>
                          <a:cs typeface="Arial" panose="020B0604020202020204" pitchFamily="34" charset="0"/>
                        </a:rPr>
                        <a:t>Machine safety</a:t>
                      </a:r>
                    </a:p>
                    <a:p>
                      <a:pPr lvl="0">
                        <a:buNone/>
                      </a:pPr>
                      <a:endParaRPr lang="en-GB" sz="1800" dirty="0">
                        <a:latin typeface="Arial" panose="020B0604020202020204" pitchFamily="34" charset="0"/>
                        <a:cs typeface="Arial" panose="020B0604020202020204" pitchFamily="34" charset="0"/>
                      </a:endParaRPr>
                    </a:p>
                    <a:p>
                      <a:pPr lvl="0">
                        <a:buNone/>
                      </a:pPr>
                      <a:r>
                        <a:rPr lang="en-GB" sz="1800" dirty="0">
                          <a:latin typeface="Arial" panose="020B0604020202020204" pitchFamily="34" charset="0"/>
                          <a:cs typeface="Arial" panose="020B0604020202020204" pitchFamily="34" charset="0"/>
                        </a:rPr>
                        <a:t>Personal safety and protection</a:t>
                      </a:r>
                    </a:p>
                    <a:p>
                      <a:pPr lvl="0">
                        <a:buNone/>
                      </a:pPr>
                      <a:endParaRPr lang="en-GB" sz="1800" dirty="0">
                        <a:latin typeface="Arial" panose="020B0604020202020204" pitchFamily="34" charset="0"/>
                        <a:cs typeface="Arial" panose="020B0604020202020204" pitchFamily="34" charset="0"/>
                      </a:endParaRPr>
                    </a:p>
                    <a:p>
                      <a:pPr lvl="0">
                        <a:buNone/>
                      </a:pPr>
                      <a:r>
                        <a:rPr lang="en-GB" sz="1800" dirty="0">
                          <a:latin typeface="Arial" panose="020B0604020202020204" pitchFamily="34" charset="0"/>
                          <a:cs typeface="Arial" panose="020B0604020202020204" pitchFamily="34" charset="0"/>
                        </a:rPr>
                        <a:t>Machine operation</a:t>
                      </a:r>
                    </a:p>
                    <a:p>
                      <a:pPr lvl="0">
                        <a:buNone/>
                      </a:pPr>
                      <a:endParaRPr lang="en-GB" sz="1800" dirty="0">
                        <a:latin typeface="Arial" panose="020B0604020202020204" pitchFamily="34" charset="0"/>
                        <a:cs typeface="Arial" panose="020B0604020202020204" pitchFamily="34" charset="0"/>
                      </a:endParaRPr>
                    </a:p>
                    <a:p>
                      <a:pPr lvl="0">
                        <a:buNone/>
                      </a:pPr>
                      <a:r>
                        <a:rPr lang="en-GB" sz="1800" dirty="0">
                          <a:latin typeface="Arial" panose="020B0604020202020204" pitchFamily="34" charset="0"/>
                          <a:cs typeface="Arial" panose="020B0604020202020204" pitchFamily="34" charset="0"/>
                        </a:rPr>
                        <a:t>Machine control (</a:t>
                      </a:r>
                      <a:r>
                        <a:rPr lang="en-GB" sz="1800" dirty="0" err="1">
                          <a:latin typeface="Arial" panose="020B0604020202020204" pitchFamily="34" charset="0"/>
                          <a:cs typeface="Arial" panose="020B0604020202020204" pitchFamily="34" charset="0"/>
                        </a:rPr>
                        <a:t>eg</a:t>
                      </a:r>
                      <a:r>
                        <a:rPr lang="en-GB" sz="1800" dirty="0">
                          <a:latin typeface="Arial" panose="020B0604020202020204" pitchFamily="34" charset="0"/>
                          <a:cs typeface="Arial" panose="020B0604020202020204" pitchFamily="34" charset="0"/>
                        </a:rPr>
                        <a:t> program loading)</a:t>
                      </a:r>
                    </a:p>
                    <a:p>
                      <a:pPr lvl="0">
                        <a:buNone/>
                      </a:pPr>
                      <a:endParaRPr lang="en-GB" sz="1800" dirty="0">
                        <a:latin typeface="Arial" panose="020B0604020202020204" pitchFamily="34" charset="0"/>
                        <a:cs typeface="Arial" panose="020B0604020202020204" pitchFamily="34" charset="0"/>
                      </a:endParaRPr>
                    </a:p>
                    <a:p>
                      <a:pPr lvl="0">
                        <a:buNone/>
                      </a:pPr>
                      <a:r>
                        <a:rPr lang="en-GB" sz="1800" dirty="0">
                          <a:latin typeface="Arial" panose="020B0604020202020204" pitchFamily="34" charset="0"/>
                          <a:cs typeface="Arial" panose="020B0604020202020204" pitchFamily="34" charset="0"/>
                        </a:rPr>
                        <a:t>Material properties</a:t>
                      </a:r>
                    </a:p>
                    <a:p>
                      <a:pPr lvl="0">
                        <a:buNone/>
                      </a:pPr>
                      <a:endParaRPr lang="en-GB" sz="1800" dirty="0">
                        <a:latin typeface="Arial" panose="020B0604020202020204" pitchFamily="34" charset="0"/>
                        <a:cs typeface="Arial" panose="020B0604020202020204" pitchFamily="34" charset="0"/>
                      </a:endParaRPr>
                    </a:p>
                    <a:p>
                      <a:pPr lvl="0">
                        <a:buNone/>
                      </a:pPr>
                      <a:r>
                        <a:rPr lang="en-GB" sz="1800" dirty="0">
                          <a:latin typeface="Arial" panose="020B0604020202020204" pitchFamily="34" charset="0"/>
                          <a:cs typeface="Arial" panose="020B0604020202020204" pitchFamily="34" charset="0"/>
                        </a:rPr>
                        <a:t>Required tolerances and quality level</a:t>
                      </a:r>
                    </a:p>
                  </a:txBody>
                  <a:tcPr marL="137160" marR="137160" marT="137160" marB="137160"/>
                </a:tc>
                <a:extLst>
                  <a:ext uri="{0D108BD9-81ED-4DB2-BD59-A6C34878D82A}">
                    <a16:rowId xmlns:a16="http://schemas.microsoft.com/office/drawing/2014/main" val="3949057598"/>
                  </a:ext>
                </a:extLst>
              </a:tr>
            </a:tbl>
          </a:graphicData>
        </a:graphic>
      </p:graphicFrame>
      <p:sp>
        <p:nvSpPr>
          <p:cNvPr id="4" name="Content Placeholder 11">
            <a:extLst>
              <a:ext uri="{FF2B5EF4-FFF2-40B4-BE49-F238E27FC236}">
                <a16:creationId xmlns:a16="http://schemas.microsoft.com/office/drawing/2014/main" id="{AC323BA8-B16E-0E5E-9A2A-DD5523A35FCA}"/>
              </a:ext>
            </a:extLst>
          </p:cNvPr>
          <p:cNvSpPr txBox="1">
            <a:spLocks/>
          </p:cNvSpPr>
          <p:nvPr/>
        </p:nvSpPr>
        <p:spPr>
          <a:xfrm>
            <a:off x="928794" y="2672286"/>
            <a:ext cx="14400000" cy="4708230"/>
          </a:xfrm>
          <a:prstGeom prst="rect">
            <a:avLst/>
          </a:prstGeom>
          <a:noFill/>
          <a:ln w="28575">
            <a:gradFill flip="none" rotWithShape="1">
              <a:gsLst>
                <a:gs pos="21000">
                  <a:srgbClr val="D91C5C"/>
                </a:gs>
                <a:gs pos="100000">
                  <a:srgbClr val="FFD600"/>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80365" marR="0" lvl="0" indent="-380365" algn="l" rtl="0">
              <a:spcBef>
                <a:spcPts val="0"/>
              </a:spcBef>
              <a:spcAft>
                <a:spcPts val="0"/>
              </a:spcAft>
              <a:buClr>
                <a:schemeClr val="dk1"/>
              </a:buClr>
              <a:buSzPct val="70000"/>
              <a:buFont typeface="Calibri"/>
              <a:buChar char="•"/>
            </a:pPr>
            <a:endParaRPr lang="en-US" sz="1800" dirty="0">
              <a:solidFill>
                <a:schemeClr val="dk1"/>
              </a:solidFill>
              <a:ea typeface="Calibri"/>
            </a:endParaRPr>
          </a:p>
        </p:txBody>
      </p:sp>
      <p:sp>
        <p:nvSpPr>
          <p:cNvPr id="5" name="Slide Number Placeholder 5">
            <a:extLst>
              <a:ext uri="{FF2B5EF4-FFF2-40B4-BE49-F238E27FC236}">
                <a16:creationId xmlns:a16="http://schemas.microsoft.com/office/drawing/2014/main" id="{C8ADA21F-7998-A6FF-D3CE-C738F4ED0510}"/>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17</a:t>
            </a:fld>
            <a:endParaRPr lang="en-US" b="0" dirty="0">
              <a:solidFill>
                <a:schemeClr val="bg1"/>
              </a:solidFill>
            </a:endParaRPr>
          </a:p>
        </p:txBody>
      </p:sp>
      <p:sp>
        <p:nvSpPr>
          <p:cNvPr id="6" name="Footer Placeholder 3">
            <a:extLst>
              <a:ext uri="{FF2B5EF4-FFF2-40B4-BE49-F238E27FC236}">
                <a16:creationId xmlns:a16="http://schemas.microsoft.com/office/drawing/2014/main" id="{3AA1421A-59B0-B741-4E72-5EE30899ADDC}"/>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1. Understanding CNC machines</a:t>
            </a:r>
            <a:endParaRPr lang="en-US" dirty="0"/>
          </a:p>
        </p:txBody>
      </p:sp>
    </p:spTree>
    <p:extLst>
      <p:ext uri="{BB962C8B-B14F-4D97-AF65-F5344CB8AC3E}">
        <p14:creationId xmlns:p14="http://schemas.microsoft.com/office/powerpoint/2010/main" val="1359607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Graphic 5">
            <a:extLst>
              <a:ext uri="{FF2B5EF4-FFF2-40B4-BE49-F238E27FC236}">
                <a16:creationId xmlns:a16="http://schemas.microsoft.com/office/drawing/2014/main" id="{BF405E5E-E38C-2246-17F5-8996E364D9D1}"/>
              </a:ext>
            </a:extLst>
          </p:cNvPr>
          <p:cNvSpPr/>
          <p:nvPr/>
        </p:nvSpPr>
        <p:spPr>
          <a:xfrm>
            <a:off x="3930682" y="3236855"/>
            <a:ext cx="3031641" cy="297509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17000">
                  <a:srgbClr val="D91C5C"/>
                </a:gs>
                <a:gs pos="81000">
                  <a:srgbClr val="FFD600"/>
                </a:gs>
              </a:gsLst>
              <a:lin ang="18900242" scaled="1"/>
            </a:gradFill>
            <a:prstDash val="solid"/>
            <a:miter/>
          </a:ln>
        </p:spPr>
        <p:txBody>
          <a:bodyPr tIns="72000" rIns="180000" bIns="0" rtlCol="0" anchor="ctr"/>
          <a:lstStyle/>
          <a:p>
            <a:pPr marL="114300" lvl="0" algn="ctr" rtl="0">
              <a:spcBef>
                <a:spcPts val="0"/>
              </a:spcBef>
              <a:spcAft>
                <a:spcPts val="0"/>
              </a:spcAft>
              <a:buSzPts val="1800"/>
            </a:pPr>
            <a:br>
              <a:rPr lang="en-US" sz="1800" dirty="0">
                <a:solidFill>
                  <a:schemeClr val="dk1"/>
                </a:solidFill>
                <a:latin typeface="Arial" panose="020B0604020202020204" pitchFamily="34" charset="0"/>
                <a:cs typeface="Arial" panose="020B0604020202020204" pitchFamily="34" charset="0"/>
              </a:rPr>
            </a:br>
            <a:r>
              <a:rPr lang="en-US" sz="1800" dirty="0">
                <a:solidFill>
                  <a:schemeClr val="dk1"/>
                </a:solidFill>
                <a:latin typeface="Arial" panose="020B0604020202020204" pitchFamily="34" charset="0"/>
                <a:cs typeface="Arial" panose="020B0604020202020204" pitchFamily="34" charset="0"/>
              </a:rPr>
              <a:t>Identify and describe common </a:t>
            </a:r>
            <a:r>
              <a:rPr lang="en-US" sz="1800" dirty="0">
                <a:latin typeface="Arial" panose="020B0604020202020204" pitchFamily="34" charset="0"/>
                <a:cs typeface="Arial" panose="020B0604020202020204" pitchFamily="34" charset="0"/>
              </a:rPr>
              <a:t>forms of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CNC machining.</a:t>
            </a:r>
            <a:endParaRPr lang="en-GB" dirty="0">
              <a:latin typeface="Arial" panose="020B0604020202020204" pitchFamily="34" charset="0"/>
              <a:cs typeface="Arial" panose="020B0604020202020204" pitchFamily="34" charset="0"/>
            </a:endParaRPr>
          </a:p>
        </p:txBody>
      </p:sp>
      <p:sp>
        <p:nvSpPr>
          <p:cNvPr id="13" name="Google Shape;539;p3">
            <a:extLst>
              <a:ext uri="{FF2B5EF4-FFF2-40B4-BE49-F238E27FC236}">
                <a16:creationId xmlns:a16="http://schemas.microsoft.com/office/drawing/2014/main" id="{2EDECC3A-3353-BC2B-4289-40DE5B847343}"/>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
        <p:nvSpPr>
          <p:cNvPr id="14" name="Slide Number Placeholder 5">
            <a:extLst>
              <a:ext uri="{FF2B5EF4-FFF2-40B4-BE49-F238E27FC236}">
                <a16:creationId xmlns:a16="http://schemas.microsoft.com/office/drawing/2014/main" id="{184F7A0B-7B24-5B87-DB91-3DB3643AB4D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18</a:t>
            </a:fld>
            <a:endParaRPr lang="en-US" b="0" dirty="0">
              <a:solidFill>
                <a:schemeClr val="bg1"/>
              </a:solidFill>
            </a:endParaRPr>
          </a:p>
        </p:txBody>
      </p:sp>
      <p:sp>
        <p:nvSpPr>
          <p:cNvPr id="10" name="Footer Placeholder 3">
            <a:extLst>
              <a:ext uri="{FF2B5EF4-FFF2-40B4-BE49-F238E27FC236}">
                <a16:creationId xmlns:a16="http://schemas.microsoft.com/office/drawing/2014/main" id="{E5178B76-5A69-5E1D-EBD4-4DE6A50E6B6E}"/>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solidFill>
                  <a:schemeClr val="bg1"/>
                </a:solidFill>
              </a:rPr>
              <a:t>1. Understanding CNC machines</a:t>
            </a:r>
            <a:endParaRPr lang="en-US" dirty="0">
              <a:solidFill>
                <a:schemeClr val="bg1"/>
              </a:solidFill>
            </a:endParaRPr>
          </a:p>
        </p:txBody>
      </p:sp>
      <p:sp>
        <p:nvSpPr>
          <p:cNvPr id="5" name="Graphic 5">
            <a:extLst>
              <a:ext uri="{FF2B5EF4-FFF2-40B4-BE49-F238E27FC236}">
                <a16:creationId xmlns:a16="http://schemas.microsoft.com/office/drawing/2014/main" id="{D3785ED7-44CA-CC3B-C4EE-4B35C604FB1C}"/>
              </a:ext>
            </a:extLst>
          </p:cNvPr>
          <p:cNvSpPr/>
          <p:nvPr/>
        </p:nvSpPr>
        <p:spPr>
          <a:xfrm>
            <a:off x="7449506" y="3236855"/>
            <a:ext cx="3031641" cy="297509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17000">
                  <a:srgbClr val="D91C5C"/>
                </a:gs>
                <a:gs pos="81000">
                  <a:srgbClr val="FFD600"/>
                </a:gs>
              </a:gsLst>
              <a:lin ang="18900000" scaled="0"/>
            </a:gradFill>
            <a:prstDash val="solid"/>
            <a:miter/>
          </a:ln>
        </p:spPr>
        <p:txBody>
          <a:bodyPr tIns="360000" rIns="216000" bIns="0" rtlCol="0" anchor="ctr"/>
          <a:lstStyle/>
          <a:p>
            <a:pPr marL="187325" lvl="0" algn="ctr" rtl="0">
              <a:spcBef>
                <a:spcPts val="0"/>
              </a:spcBef>
              <a:spcAft>
                <a:spcPts val="0"/>
              </a:spcAft>
              <a:buClr>
                <a:schemeClr val="dk1"/>
              </a:buClr>
              <a:buSzPts val="2000"/>
            </a:pPr>
            <a:r>
              <a:rPr lang="en-US" sz="1800" dirty="0">
                <a:latin typeface="Arial" panose="020B0604020202020204" pitchFamily="34" charset="0"/>
                <a:cs typeface="Arial" panose="020B0604020202020204" pitchFamily="34" charset="0"/>
              </a:rPr>
              <a:t>Identify some</a:t>
            </a:r>
            <a:r>
              <a:rPr lang="en-US" sz="1800" dirty="0">
                <a:solidFill>
                  <a:schemeClr val="dk1"/>
                </a:solidFill>
                <a:latin typeface="Arial" panose="020B0604020202020204" pitchFamily="34" charset="0"/>
                <a:cs typeface="Arial" panose="020B0604020202020204" pitchFamily="34" charset="0"/>
              </a:rPr>
              <a:t> </a:t>
            </a:r>
            <a:br>
              <a:rPr lang="en-US" sz="1800" dirty="0">
                <a:solidFill>
                  <a:schemeClr val="dk1"/>
                </a:solidFill>
                <a:latin typeface="Arial" panose="020B0604020202020204" pitchFamily="34" charset="0"/>
                <a:cs typeface="Arial" panose="020B0604020202020204" pitchFamily="34" charset="0"/>
              </a:rPr>
            </a:br>
            <a:r>
              <a:rPr lang="en-US" sz="1800" dirty="0">
                <a:solidFill>
                  <a:schemeClr val="dk1"/>
                </a:solidFill>
                <a:latin typeface="Arial" panose="020B0604020202020204" pitchFamily="34" charset="0"/>
                <a:cs typeface="Arial" panose="020B0604020202020204" pitchFamily="34" charset="0"/>
              </a:rPr>
              <a:t>advantages and disadvantages </a:t>
            </a:r>
            <a:br>
              <a:rPr lang="en-US" sz="1800" dirty="0">
                <a:solidFill>
                  <a:schemeClr val="dk1"/>
                </a:solidFill>
                <a:latin typeface="Arial" panose="020B0604020202020204" pitchFamily="34" charset="0"/>
                <a:cs typeface="Arial" panose="020B0604020202020204" pitchFamily="34" charset="0"/>
              </a:rPr>
            </a:br>
            <a:r>
              <a:rPr lang="en-US" sz="1800" dirty="0">
                <a:solidFill>
                  <a:schemeClr val="dk1"/>
                </a:solidFill>
                <a:latin typeface="Arial" panose="020B0604020202020204" pitchFamily="34" charset="0"/>
                <a:cs typeface="Arial" panose="020B0604020202020204" pitchFamily="34" charset="0"/>
              </a:rPr>
              <a:t>of using CNC.</a:t>
            </a:r>
            <a:endParaRPr lang="en-US" sz="8800" dirty="0">
              <a:latin typeface="Arial" panose="020B0604020202020204" pitchFamily="34" charset="0"/>
              <a:cs typeface="Arial" panose="020B0604020202020204" pitchFamily="34" charset="0"/>
            </a:endParaRPr>
          </a:p>
        </p:txBody>
      </p:sp>
      <p:sp>
        <p:nvSpPr>
          <p:cNvPr id="9" name="Graphic 5">
            <a:extLst>
              <a:ext uri="{FF2B5EF4-FFF2-40B4-BE49-F238E27FC236}">
                <a16:creationId xmlns:a16="http://schemas.microsoft.com/office/drawing/2014/main" id="{31CEE43B-C08A-B17B-E0DD-AD126E60F041}"/>
              </a:ext>
            </a:extLst>
          </p:cNvPr>
          <p:cNvSpPr/>
          <p:nvPr/>
        </p:nvSpPr>
        <p:spPr>
          <a:xfrm>
            <a:off x="411858" y="3236855"/>
            <a:ext cx="3031641" cy="297509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17000">
                  <a:srgbClr val="D91C5C"/>
                </a:gs>
                <a:gs pos="80000">
                  <a:srgbClr val="FFD600"/>
                </a:gs>
              </a:gsLst>
              <a:lin ang="18900242" scaled="1"/>
            </a:gradFill>
            <a:prstDash val="solid"/>
            <a:miter/>
          </a:ln>
        </p:spPr>
        <p:txBody>
          <a:bodyPr tIns="360000" rIns="180000" bIns="0" rtlCol="0" anchor="ctr"/>
          <a:lstStyle/>
          <a:p>
            <a:pPr marL="114300" lvl="0" algn="ctr" rtl="0">
              <a:spcBef>
                <a:spcPts val="0"/>
              </a:spcBef>
              <a:spcAft>
                <a:spcPts val="0"/>
              </a:spcAft>
              <a:buSzPts val="1800"/>
            </a:pPr>
            <a:r>
              <a:rPr lang="en-GB" dirty="0">
                <a:latin typeface="Arial" panose="020B0604020202020204" pitchFamily="34" charset="0"/>
                <a:cs typeface="Arial" panose="020B0604020202020204" pitchFamily="34" charset="0"/>
              </a:rPr>
              <a:t>Know what CAD, CAM and CNC stand for and be able to define each.</a:t>
            </a:r>
          </a:p>
        </p:txBody>
      </p:sp>
    </p:spTree>
    <p:extLst>
      <p:ext uri="{BB962C8B-B14F-4D97-AF65-F5344CB8AC3E}">
        <p14:creationId xmlns:p14="http://schemas.microsoft.com/office/powerpoint/2010/main" val="2512674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472FF56-B2B4-9CD4-A75C-2E1D6CB5E14B}"/>
              </a:ext>
            </a:extLst>
          </p:cNvPr>
          <p:cNvSpPr>
            <a:spLocks noGrp="1"/>
          </p:cNvSpPr>
          <p:nvPr>
            <p:ph type="title"/>
          </p:nvPr>
        </p:nvSpPr>
        <p:spPr>
          <a:xfrm>
            <a:off x="4938729" y="1244813"/>
            <a:ext cx="6380130" cy="6910070"/>
          </a:xfrm>
        </p:spPr>
        <p:txBody>
          <a:bodyPr/>
          <a:lstStyle/>
          <a:p>
            <a:pPr>
              <a:lnSpc>
                <a:spcPts val="5780"/>
              </a:lnSpc>
              <a:spcBef>
                <a:spcPts val="0"/>
              </a:spcBef>
            </a:pPr>
            <a:r>
              <a:rPr lang="en-US" dirty="0"/>
              <a:t>Practitioner</a:t>
            </a:r>
            <a:br>
              <a:rPr lang="en-US" dirty="0"/>
            </a:br>
            <a:r>
              <a:rPr lang="en-US" dirty="0"/>
              <a:t>guide</a:t>
            </a:r>
            <a:br>
              <a:rPr lang="en-US" dirty="0"/>
            </a:br>
            <a:endParaRPr lang="en-US" sz="2500" dirty="0"/>
          </a:p>
        </p:txBody>
      </p:sp>
      <p:sp>
        <p:nvSpPr>
          <p:cNvPr id="6" name="Title 11">
            <a:extLst>
              <a:ext uri="{FF2B5EF4-FFF2-40B4-BE49-F238E27FC236}">
                <a16:creationId xmlns:a16="http://schemas.microsoft.com/office/drawing/2014/main" id="{30744565-5C1D-7F75-936E-CC42DB086210}"/>
              </a:ext>
            </a:extLst>
          </p:cNvPr>
          <p:cNvSpPr txBox="1">
            <a:spLocks/>
          </p:cNvSpPr>
          <p:nvPr/>
        </p:nvSpPr>
        <p:spPr>
          <a:xfrm>
            <a:off x="4920068" y="2148343"/>
            <a:ext cx="6380130" cy="6910070"/>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marL="0" lvl="0" indent="0" algn="ctr" rtl="0">
              <a:lnSpc>
                <a:spcPct val="100000"/>
              </a:lnSpc>
              <a:spcBef>
                <a:spcPts val="1200"/>
              </a:spcBef>
              <a:spcAft>
                <a:spcPts val="0"/>
              </a:spcAft>
              <a:buSzPct val="100000"/>
              <a:buNone/>
            </a:pPr>
            <a:br>
              <a:rPr lang="en-US" dirty="0"/>
            </a:br>
            <a:r>
              <a:rPr lang="en-GB" sz="2500" b="0" dirty="0"/>
              <a:t>1. Understanding CNC machines</a:t>
            </a:r>
            <a:endParaRPr lang="en-NZ" sz="2500" b="0" dirty="0"/>
          </a:p>
          <a:p>
            <a:pPr>
              <a:lnSpc>
                <a:spcPct val="100000"/>
              </a:lnSpc>
              <a:spcBef>
                <a:spcPts val="1200"/>
              </a:spcBef>
            </a:pPr>
            <a:br>
              <a:rPr lang="en-US" sz="2500" b="0" dirty="0"/>
            </a:br>
            <a:endParaRPr lang="en-US" sz="2500" dirty="0"/>
          </a:p>
        </p:txBody>
      </p:sp>
      <p:sp>
        <p:nvSpPr>
          <p:cNvPr id="2" name="Slide Number Placeholder 5">
            <a:extLst>
              <a:ext uri="{FF2B5EF4-FFF2-40B4-BE49-F238E27FC236}">
                <a16:creationId xmlns:a16="http://schemas.microsoft.com/office/drawing/2014/main" id="{88B88D78-8628-907E-946B-3275ED8D93E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2</a:t>
            </a:fld>
            <a:endParaRPr lang="en-US" b="0" dirty="0">
              <a:solidFill>
                <a:schemeClr val="bg1"/>
              </a:solidFill>
            </a:endParaRPr>
          </a:p>
        </p:txBody>
      </p:sp>
      <p:sp>
        <p:nvSpPr>
          <p:cNvPr id="3" name="TextBox 2">
            <a:extLst>
              <a:ext uri="{FF2B5EF4-FFF2-40B4-BE49-F238E27FC236}">
                <a16:creationId xmlns:a16="http://schemas.microsoft.com/office/drawing/2014/main" id="{5133625F-9A1A-5B4A-7CA4-D77C14E857BA}"/>
              </a:ext>
            </a:extLst>
          </p:cNvPr>
          <p:cNvSpPr txBox="1"/>
          <p:nvPr/>
        </p:nvSpPr>
        <p:spPr>
          <a:xfrm>
            <a:off x="2286000" y="44196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3848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CCD1-09F1-94A3-57E2-095EA57D7210}"/>
              </a:ext>
            </a:extLst>
          </p:cNvPr>
          <p:cNvSpPr>
            <a:spLocks noGrp="1"/>
          </p:cNvSpPr>
          <p:nvPr>
            <p:ph type="title"/>
          </p:nvPr>
        </p:nvSpPr>
        <p:spPr>
          <a:xfrm>
            <a:off x="411858" y="1445908"/>
            <a:ext cx="14022170" cy="728133"/>
          </a:xfrm>
        </p:spPr>
        <p:txBody>
          <a:bodyPr>
            <a:normAutofit/>
          </a:bodyPr>
          <a:lstStyle/>
          <a:p>
            <a:r>
              <a:rPr lang="en-NZ" dirty="0"/>
              <a:t>Introduction and overview</a:t>
            </a:r>
            <a:endParaRPr lang="en-US" dirty="0"/>
          </a:p>
        </p:txBody>
      </p:sp>
      <p:sp>
        <p:nvSpPr>
          <p:cNvPr id="4" name="Content Placeholder 3">
            <a:extLst>
              <a:ext uri="{FF2B5EF4-FFF2-40B4-BE49-F238E27FC236}">
                <a16:creationId xmlns:a16="http://schemas.microsoft.com/office/drawing/2014/main" id="{EC168DEF-4851-9EA4-624D-B8BADDE14C15}"/>
              </a:ext>
            </a:extLst>
          </p:cNvPr>
          <p:cNvSpPr>
            <a:spLocks noGrp="1"/>
          </p:cNvSpPr>
          <p:nvPr>
            <p:ph idx="4294967295"/>
          </p:nvPr>
        </p:nvSpPr>
        <p:spPr>
          <a:xfrm>
            <a:off x="411858" y="2561646"/>
            <a:ext cx="14893791" cy="1007118"/>
          </a:xfrm>
        </p:spPr>
        <p:txBody>
          <a:bodyPr>
            <a:noAutofit/>
          </a:bodyPr>
          <a:lstStyle/>
          <a:p>
            <a:pPr marL="0" lvl="0" indent="0" algn="l" rtl="0">
              <a:spcBef>
                <a:spcPts val="0"/>
              </a:spcBef>
              <a:spcAft>
                <a:spcPts val="0"/>
              </a:spcAft>
              <a:buNone/>
            </a:pPr>
            <a:r>
              <a:rPr lang="en-US" sz="1400" dirty="0">
                <a:solidFill>
                  <a:schemeClr val="dk1"/>
                </a:solidFill>
              </a:rPr>
              <a:t>These resources help practitioners to deliver the CNC machinery components of engineering and manufacturing-related qualifications at levels 2 and 3. They introduce the topic and stimulate learners to explore and reflect on key concepts and are designed to complement and enhance practitioners’ own lesson materials and schemes of work.</a:t>
            </a:r>
          </a:p>
        </p:txBody>
      </p:sp>
      <p:sp>
        <p:nvSpPr>
          <p:cNvPr id="5" name="Text Placeholder 4">
            <a:extLst>
              <a:ext uri="{FF2B5EF4-FFF2-40B4-BE49-F238E27FC236}">
                <a16:creationId xmlns:a16="http://schemas.microsoft.com/office/drawing/2014/main" id="{84FC9109-6995-618F-DD2B-0AC648071D83}"/>
              </a:ext>
            </a:extLst>
          </p:cNvPr>
          <p:cNvSpPr>
            <a:spLocks noGrp="1"/>
          </p:cNvSpPr>
          <p:nvPr>
            <p:ph type="body" sz="quarter" idx="4294967295"/>
          </p:nvPr>
        </p:nvSpPr>
        <p:spPr>
          <a:xfrm>
            <a:off x="411857" y="3211688"/>
            <a:ext cx="15119879" cy="1166794"/>
          </a:xfrm>
        </p:spPr>
        <p:txBody>
          <a:bodyPr>
            <a:noAutofit/>
          </a:bodyPr>
          <a:lstStyle/>
          <a:p>
            <a:pPr marL="0" marR="0" lvl="0" indent="0" algn="l" rtl="0">
              <a:lnSpc>
                <a:spcPct val="100000"/>
              </a:lnSpc>
              <a:spcBef>
                <a:spcPts val="0"/>
              </a:spcBef>
              <a:spcAft>
                <a:spcPts val="600"/>
              </a:spcAft>
              <a:buClr>
                <a:srgbClr val="000000"/>
              </a:buClr>
              <a:buSzPts val="1100"/>
              <a:buFont typeface="Arial"/>
              <a:buNone/>
            </a:pPr>
            <a:r>
              <a:rPr lang="en-GB" sz="2000" b="1" u="none" strike="noStrike" cap="none" dirty="0">
                <a:solidFill>
                  <a:srgbClr val="000000"/>
                </a:solidFill>
              </a:rPr>
              <a:t>Resources summary</a:t>
            </a:r>
          </a:p>
          <a:p>
            <a:pPr marL="0" lvl="0" indent="0" algn="l" rtl="0">
              <a:spcBef>
                <a:spcPts val="0"/>
              </a:spcBef>
              <a:spcAft>
                <a:spcPts val="0"/>
              </a:spcAft>
              <a:buClr>
                <a:schemeClr val="dk1"/>
              </a:buClr>
              <a:buSzPts val="1500"/>
              <a:buFont typeface="Arial"/>
              <a:buNone/>
            </a:pPr>
            <a:r>
              <a:rPr lang="en-GB" sz="1400" b="1" u="none" strike="noStrike" cap="none" dirty="0">
                <a:solidFill>
                  <a:schemeClr val="dk1"/>
                </a:solidFill>
              </a:rPr>
              <a:t>Prerequisites</a:t>
            </a:r>
            <a:r>
              <a:rPr lang="en-GB" sz="1400" u="none" strike="noStrike" cap="none" dirty="0">
                <a:solidFill>
                  <a:schemeClr val="dk1"/>
                </a:solidFill>
              </a:rPr>
              <a:t> – </a:t>
            </a:r>
            <a:r>
              <a:rPr lang="en-US" sz="1400" u="none" strike="noStrike" cap="none" dirty="0">
                <a:solidFill>
                  <a:schemeClr val="dk1"/>
                </a:solidFill>
              </a:rPr>
              <a:t>t</a:t>
            </a:r>
            <a:r>
              <a:rPr lang="en-US" sz="1400" dirty="0">
                <a:solidFill>
                  <a:schemeClr val="dk1"/>
                </a:solidFill>
              </a:rPr>
              <a:t>here are no required prerequisites but the Level 2 resource in the </a:t>
            </a:r>
            <a:r>
              <a:rPr lang="en-US" sz="1400" b="1" dirty="0">
                <a:solidFill>
                  <a:schemeClr val="dk1"/>
                </a:solidFill>
              </a:rPr>
              <a:t>Microcontroller systems</a:t>
            </a:r>
            <a:r>
              <a:rPr lang="en-US" sz="1400" dirty="0">
                <a:solidFill>
                  <a:schemeClr val="dk1"/>
                </a:solidFill>
              </a:rPr>
              <a:t> module introduces learners to the concept of control systems, which is mentioned in these resources.</a:t>
            </a:r>
            <a:endParaRPr lang="en-US" sz="1400" dirty="0">
              <a:solidFill>
                <a:srgbClr val="FF0000"/>
              </a:solidFill>
            </a:endParaRPr>
          </a:p>
          <a:p>
            <a:pPr marL="0" lvl="0" indent="0" algn="l" rtl="0">
              <a:lnSpc>
                <a:spcPct val="90000"/>
              </a:lnSpc>
              <a:spcBef>
                <a:spcPts val="0"/>
              </a:spcBef>
              <a:spcAft>
                <a:spcPts val="0"/>
              </a:spcAft>
              <a:buClr>
                <a:schemeClr val="dk1"/>
              </a:buClr>
              <a:buSzPts val="1100"/>
              <a:buFont typeface="Arial"/>
              <a:buNone/>
            </a:pPr>
            <a:endParaRPr lang="en-GB" sz="1400" b="1" dirty="0"/>
          </a:p>
        </p:txBody>
      </p:sp>
      <p:sp>
        <p:nvSpPr>
          <p:cNvPr id="6" name="Text Placeholder 5">
            <a:extLst>
              <a:ext uri="{FF2B5EF4-FFF2-40B4-BE49-F238E27FC236}">
                <a16:creationId xmlns:a16="http://schemas.microsoft.com/office/drawing/2014/main" id="{227327AC-94C5-0175-30D1-86F3D3996436}"/>
              </a:ext>
            </a:extLst>
          </p:cNvPr>
          <p:cNvSpPr>
            <a:spLocks noGrp="1"/>
          </p:cNvSpPr>
          <p:nvPr>
            <p:ph type="body" sz="quarter" idx="4294967295"/>
          </p:nvPr>
        </p:nvSpPr>
        <p:spPr>
          <a:xfrm>
            <a:off x="8302084" y="5451187"/>
            <a:ext cx="7229652" cy="4078017"/>
          </a:xfrm>
        </p:spPr>
        <p:txBody>
          <a:bodyPr>
            <a:normAutofit/>
          </a:bodyPr>
          <a:lstStyle/>
          <a:p>
            <a:pPr marL="0" lvl="0" indent="0" algn="l" rtl="0">
              <a:spcBef>
                <a:spcPts val="0"/>
              </a:spcBef>
              <a:spcAft>
                <a:spcPts val="0"/>
              </a:spcAft>
              <a:buNone/>
            </a:pPr>
            <a:r>
              <a:rPr lang="en-US" sz="1400" dirty="0">
                <a:solidFill>
                  <a:schemeClr val="dk1"/>
                </a:solidFill>
              </a:rPr>
              <a:t>The Level 3 resources help learners to select a CNC machine to use and identify wider considerations when selecting CNC machines, reflect on important safe working practices, follow and </a:t>
            </a:r>
            <a:r>
              <a:rPr lang="en-US" sz="1400" dirty="0" err="1">
                <a:solidFill>
                  <a:schemeClr val="dk1"/>
                </a:solidFill>
              </a:rPr>
              <a:t>optimise</a:t>
            </a:r>
            <a:r>
              <a:rPr lang="en-US" sz="1400" dirty="0">
                <a:solidFill>
                  <a:schemeClr val="dk1"/>
                </a:solidFill>
              </a:rPr>
              <a:t> simple G-code, consider some advantages of indexed and continuous multi-axis CNC. They also support learners to reflect on how additive CNC may work alongside other technologies in ‘smart factories’ and how these developments may shape their career.</a:t>
            </a:r>
          </a:p>
        </p:txBody>
      </p:sp>
      <p:graphicFrame>
        <p:nvGraphicFramePr>
          <p:cNvPr id="9" name="Table 9">
            <a:extLst>
              <a:ext uri="{FF2B5EF4-FFF2-40B4-BE49-F238E27FC236}">
                <a16:creationId xmlns:a16="http://schemas.microsoft.com/office/drawing/2014/main" id="{94E333A9-57E9-2930-08FC-2F5FAA06F171}"/>
              </a:ext>
            </a:extLst>
          </p:cNvPr>
          <p:cNvGraphicFramePr>
            <a:graphicFrameLocks noGrp="1"/>
          </p:cNvGraphicFramePr>
          <p:nvPr>
            <p:extLst>
              <p:ext uri="{D42A27DB-BD31-4B8C-83A1-F6EECF244321}">
                <p14:modId xmlns:p14="http://schemas.microsoft.com/office/powerpoint/2010/main" val="559908799"/>
              </p:ext>
            </p:extLst>
          </p:nvPr>
        </p:nvGraphicFramePr>
        <p:xfrm>
          <a:off x="473222" y="4034830"/>
          <a:ext cx="15351960" cy="674399"/>
        </p:xfrm>
        <a:graphic>
          <a:graphicData uri="http://schemas.openxmlformats.org/drawingml/2006/table">
            <a:tbl>
              <a:tblPr firstRow="1" bandRow="1">
                <a:tableStyleId>{F2DE63D5-997A-4646-A377-4702673A728D}</a:tableStyleId>
              </a:tblPr>
              <a:tblGrid>
                <a:gridCol w="4454378">
                  <a:extLst>
                    <a:ext uri="{9D8B030D-6E8A-4147-A177-3AD203B41FA5}">
                      <a16:colId xmlns:a16="http://schemas.microsoft.com/office/drawing/2014/main" val="775593405"/>
                    </a:ext>
                  </a:extLst>
                </a:gridCol>
                <a:gridCol w="812800">
                  <a:extLst>
                    <a:ext uri="{9D8B030D-6E8A-4147-A177-3AD203B41FA5}">
                      <a16:colId xmlns:a16="http://schemas.microsoft.com/office/drawing/2014/main" val="1341920397"/>
                    </a:ext>
                  </a:extLst>
                </a:gridCol>
                <a:gridCol w="3572933">
                  <a:extLst>
                    <a:ext uri="{9D8B030D-6E8A-4147-A177-3AD203B41FA5}">
                      <a16:colId xmlns:a16="http://schemas.microsoft.com/office/drawing/2014/main" val="2584098693"/>
                    </a:ext>
                  </a:extLst>
                </a:gridCol>
                <a:gridCol w="2353734">
                  <a:extLst>
                    <a:ext uri="{9D8B030D-6E8A-4147-A177-3AD203B41FA5}">
                      <a16:colId xmlns:a16="http://schemas.microsoft.com/office/drawing/2014/main" val="4119896531"/>
                    </a:ext>
                  </a:extLst>
                </a:gridCol>
                <a:gridCol w="2048933">
                  <a:extLst>
                    <a:ext uri="{9D8B030D-6E8A-4147-A177-3AD203B41FA5}">
                      <a16:colId xmlns:a16="http://schemas.microsoft.com/office/drawing/2014/main" val="946961469"/>
                    </a:ext>
                  </a:extLst>
                </a:gridCol>
                <a:gridCol w="795867">
                  <a:extLst>
                    <a:ext uri="{9D8B030D-6E8A-4147-A177-3AD203B41FA5}">
                      <a16:colId xmlns:a16="http://schemas.microsoft.com/office/drawing/2014/main" val="2540207167"/>
                    </a:ext>
                  </a:extLst>
                </a:gridCol>
                <a:gridCol w="1313315">
                  <a:extLst>
                    <a:ext uri="{9D8B030D-6E8A-4147-A177-3AD203B41FA5}">
                      <a16:colId xmlns:a16="http://schemas.microsoft.com/office/drawing/2014/main" val="185756884"/>
                    </a:ext>
                  </a:extLst>
                </a:gridCol>
              </a:tblGrid>
              <a:tr h="339119">
                <a:tc>
                  <a:txBody>
                    <a:bodyPr/>
                    <a:lstStyle/>
                    <a:p>
                      <a:pPr algn="ctr"/>
                      <a:r>
                        <a:rPr lang="en-US" sz="1600" dirty="0">
                          <a:latin typeface="Arial" panose="020B0604020202020204" pitchFamily="34" charset="0"/>
                          <a:cs typeface="Arial" panose="020B0604020202020204" pitchFamily="34" charset="0"/>
                        </a:rPr>
                        <a:t>Resource name</a:t>
                      </a:r>
                    </a:p>
                  </a:txBody>
                  <a:tcP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Level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notes - practitioner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learner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Activity sheets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Film</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Interactive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11087963"/>
                  </a:ext>
                </a:extLst>
              </a:tr>
              <a:tr h="247540">
                <a:tc>
                  <a:txBody>
                    <a:bodyPr/>
                    <a:lstStyle/>
                    <a:p>
                      <a:pPr marL="91440" marR="91440" lvl="0" indent="0" algn="l" rtl="0">
                        <a:lnSpc>
                          <a:spcPct val="100000"/>
                        </a:lnSpc>
                        <a:spcBef>
                          <a:spcPts val="0"/>
                        </a:spcBef>
                        <a:spcAft>
                          <a:spcPts val="0"/>
                        </a:spcAft>
                        <a:buClr>
                          <a:schemeClr val="dk1"/>
                        </a:buClr>
                        <a:buSzPts val="1100"/>
                        <a:buFont typeface="Arial"/>
                        <a:buNone/>
                      </a:pPr>
                      <a:r>
                        <a:rPr lang="en" sz="1600" b="0" i="0" u="none" strike="noStrike" cap="none" dirty="0">
                          <a:solidFill>
                            <a:schemeClr val="dk1"/>
                          </a:solidFill>
                          <a:latin typeface="Arial"/>
                          <a:ea typeface="Arial"/>
                          <a:cs typeface="Arial"/>
                          <a:sym typeface="Arial"/>
                        </a:rPr>
                        <a:t>1. Understanding CNC machines</a:t>
                      </a:r>
                      <a:endParaRPr lang="en-GB" sz="1600" u="none" strike="noStrike" cap="none"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accent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6966545"/>
                  </a:ext>
                </a:extLst>
              </a:tr>
            </a:tbl>
          </a:graphicData>
        </a:graphic>
      </p:graphicFrame>
      <p:sp>
        <p:nvSpPr>
          <p:cNvPr id="10" name="Rectangle 9">
            <a:extLst>
              <a:ext uri="{FF2B5EF4-FFF2-40B4-BE49-F238E27FC236}">
                <a16:creationId xmlns:a16="http://schemas.microsoft.com/office/drawing/2014/main" id="{B29B837E-AECA-25E9-AD7B-E6D21CE8C578}"/>
              </a:ext>
            </a:extLst>
          </p:cNvPr>
          <p:cNvSpPr/>
          <p:nvPr/>
        </p:nvSpPr>
        <p:spPr>
          <a:xfrm>
            <a:off x="411857" y="5052844"/>
            <a:ext cx="7543648" cy="3400931"/>
          </a:xfrm>
          <a:prstGeom prst="rect">
            <a:avLst/>
          </a:prstGeom>
        </p:spPr>
        <p:txBody>
          <a:bodyPr wrap="square" lIns="91440" tIns="45720" rIns="91440" bIns="45720" anchor="t">
            <a:spAutoFit/>
          </a:bodyPr>
          <a:lstStyle/>
          <a:p>
            <a:pPr>
              <a:spcAft>
                <a:spcPts val="600"/>
              </a:spcAft>
            </a:pPr>
            <a:r>
              <a:rPr lang="en-NZ" sz="2000" b="1" dirty="0">
                <a:latin typeface="Arial" panose="020B0604020202020204" pitchFamily="34" charset="0"/>
                <a:cs typeface="Arial" panose="020B0604020202020204" pitchFamily="34" charset="0"/>
              </a:rPr>
              <a:t>Delivery</a:t>
            </a:r>
          </a:p>
          <a:p>
            <a:pPr marL="0" marR="0" lvl="0" indent="0" algn="l" rtl="0">
              <a:lnSpc>
                <a:spcPct val="100000"/>
              </a:lnSpc>
              <a:spcBef>
                <a:spcPts val="0"/>
              </a:spcBef>
              <a:spcAft>
                <a:spcPts val="0"/>
              </a:spcAft>
              <a:buClr>
                <a:srgbClr val="000000"/>
              </a:buClr>
              <a:buSzPts val="1100"/>
              <a:buFont typeface="Arial"/>
              <a:buNone/>
            </a:pPr>
            <a:r>
              <a:rPr lang="en-GB" sz="1400" dirty="0">
                <a:solidFill>
                  <a:schemeClr val="dk1"/>
                </a:solidFill>
                <a:latin typeface="Arial" panose="020B0604020202020204" pitchFamily="34" charset="0"/>
                <a:cs typeface="Arial" panose="020B0604020202020204" pitchFamily="34" charset="0"/>
              </a:rPr>
              <a:t>Delivery suggestions for practitioners, and suggested answers where appropriate, are in the presenter’s notes for each slide. </a:t>
            </a:r>
            <a:r>
              <a:rPr lang="en-US" sz="1400" dirty="0">
                <a:solidFill>
                  <a:schemeClr val="dk1"/>
                </a:solidFill>
                <a:latin typeface="Arial" panose="020B0604020202020204" pitchFamily="34" charset="0"/>
                <a:cs typeface="Arial" panose="020B0604020202020204" pitchFamily="34" charset="0"/>
              </a:rPr>
              <a:t>The core activities in each resource provide around 60 mins learning time, though additional suggestions, including independent learning, can extend this time significantly. </a:t>
            </a:r>
          </a:p>
          <a:p>
            <a:pPr marL="0" marR="0" lvl="0" indent="0" algn="l" rtl="0">
              <a:lnSpc>
                <a:spcPct val="100000"/>
              </a:lnSpc>
              <a:spcBef>
                <a:spcPts val="0"/>
              </a:spcBef>
              <a:spcAft>
                <a:spcPts val="0"/>
              </a:spcAft>
              <a:buClr>
                <a:srgbClr val="000000"/>
              </a:buClr>
              <a:buSzPts val="1100"/>
              <a:buFont typeface="Arial"/>
              <a:buNone/>
            </a:pPr>
            <a:br>
              <a:rPr lang="en-US" sz="1400" b="1" dirty="0">
                <a:solidFill>
                  <a:schemeClr val="dk1"/>
                </a:solidFill>
                <a:latin typeface="Arial" panose="020B0604020202020204" pitchFamily="34" charset="0"/>
                <a:cs typeface="Arial" panose="020B0604020202020204" pitchFamily="34" charset="0"/>
              </a:rPr>
            </a:br>
            <a:r>
              <a:rPr lang="en-NZ" sz="2000" b="1" dirty="0">
                <a:latin typeface="Arial" panose="020B0604020202020204" pitchFamily="34" charset="0"/>
                <a:cs typeface="Arial" panose="020B0604020202020204" pitchFamily="34" charset="0"/>
              </a:rPr>
              <a:t>Overarching theme/big questions</a:t>
            </a:r>
          </a:p>
          <a:p>
            <a:pPr marL="0" lvl="0" indent="0" algn="l" rtl="0">
              <a:spcBef>
                <a:spcPts val="0"/>
              </a:spcBef>
              <a:spcAft>
                <a:spcPts val="0"/>
              </a:spcAft>
              <a:buNone/>
            </a:pPr>
            <a:r>
              <a:rPr lang="en-US" sz="1400" dirty="0">
                <a:solidFill>
                  <a:schemeClr val="dk1"/>
                </a:solidFill>
                <a:latin typeface="Arial" panose="020B0604020202020204" pitchFamily="34" charset="0"/>
                <a:cs typeface="Arial" panose="020B0604020202020204" pitchFamily="34" charset="0"/>
              </a:rPr>
              <a:t>How can CNC machines help us work faster and smarter?</a:t>
            </a:r>
          </a:p>
          <a:p>
            <a:pPr marL="0" lvl="0" indent="0" algn="l" rtl="0">
              <a:spcBef>
                <a:spcPts val="0"/>
              </a:spcBef>
              <a:spcAft>
                <a:spcPts val="0"/>
              </a:spcAft>
              <a:buNone/>
            </a:pPr>
            <a:r>
              <a:rPr lang="en-US" sz="1400" dirty="0">
                <a:solidFill>
                  <a:schemeClr val="dk1"/>
                </a:solidFill>
                <a:latin typeface="Arial" panose="020B0604020202020204" pitchFamily="34" charset="0"/>
                <a:cs typeface="Arial" panose="020B0604020202020204" pitchFamily="34" charset="0"/>
              </a:rPr>
              <a:t>What is the future for CNC machines?</a:t>
            </a:r>
          </a:p>
          <a:p>
            <a:pPr lvl="0">
              <a:spcBef>
                <a:spcPts val="1200"/>
              </a:spcBef>
              <a:buClr>
                <a:srgbClr val="000000"/>
              </a:buClr>
              <a:buSzPts val="1000"/>
            </a:pPr>
            <a:r>
              <a:rPr lang="en-NZ" sz="2000" b="1" dirty="0">
                <a:latin typeface="Arial" panose="020B0604020202020204" pitchFamily="34" charset="0"/>
                <a:cs typeface="Arial" panose="020B0604020202020204" pitchFamily="34" charset="0"/>
              </a:rPr>
              <a:t>Overview</a:t>
            </a:r>
          </a:p>
          <a:p>
            <a:pPr marL="0" lvl="0" indent="0" algn="l" rtl="0">
              <a:spcBef>
                <a:spcPts val="0"/>
              </a:spcBef>
              <a:spcAft>
                <a:spcPts val="0"/>
              </a:spcAft>
              <a:buNone/>
            </a:pPr>
            <a:r>
              <a:rPr lang="en-US" sz="1400" dirty="0">
                <a:solidFill>
                  <a:schemeClr val="dk1"/>
                </a:solidFill>
                <a:latin typeface="Arial" panose="020B0604020202020204" pitchFamily="34" charset="0"/>
                <a:cs typeface="Arial" panose="020B0604020202020204" pitchFamily="34" charset="0"/>
              </a:rPr>
              <a:t>The Level 2 resource introduces definitions for CAD, CAM and CNC, and common types of CNC machine. It also helps learners to identify advantages of CNC and where manual machining may still be preferable.</a:t>
            </a:r>
          </a:p>
        </p:txBody>
      </p:sp>
      <p:pic>
        <p:nvPicPr>
          <p:cNvPr id="14" name="Graphic 13" descr="Tick with solid fill">
            <a:extLst>
              <a:ext uri="{FF2B5EF4-FFF2-40B4-BE49-F238E27FC236}">
                <a16:creationId xmlns:a16="http://schemas.microsoft.com/office/drawing/2014/main" id="{B059E57B-E673-F052-24D0-E351EE0F727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61171" y="4381042"/>
            <a:ext cx="329406" cy="329406"/>
          </a:xfrm>
          <a:prstGeom prst="rect">
            <a:avLst/>
          </a:prstGeom>
        </p:spPr>
      </p:pic>
      <p:pic>
        <p:nvPicPr>
          <p:cNvPr id="18" name="Graphic 17" descr="Tick with solid fill">
            <a:extLst>
              <a:ext uri="{FF2B5EF4-FFF2-40B4-BE49-F238E27FC236}">
                <a16:creationId xmlns:a16="http://schemas.microsoft.com/office/drawing/2014/main" id="{F7F35B20-BFEA-2937-A5ED-B9B930C7021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03750" y="4379701"/>
            <a:ext cx="329406" cy="329406"/>
          </a:xfrm>
          <a:prstGeom prst="rect">
            <a:avLst/>
          </a:prstGeom>
        </p:spPr>
      </p:pic>
      <p:sp>
        <p:nvSpPr>
          <p:cNvPr id="15" name="Slide Number Placeholder 5">
            <a:extLst>
              <a:ext uri="{FF2B5EF4-FFF2-40B4-BE49-F238E27FC236}">
                <a16:creationId xmlns:a16="http://schemas.microsoft.com/office/drawing/2014/main" id="{74243A20-BB5E-B9DF-99D5-85EC32CBB5B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3</a:t>
            </a:fld>
            <a:endParaRPr lang="en-US" b="0">
              <a:solidFill>
                <a:schemeClr val="bg1"/>
              </a:solidFill>
            </a:endParaRPr>
          </a:p>
        </p:txBody>
      </p:sp>
      <p:sp>
        <p:nvSpPr>
          <p:cNvPr id="21" name="Footer Placeholder 3">
            <a:extLst>
              <a:ext uri="{FF2B5EF4-FFF2-40B4-BE49-F238E27FC236}">
                <a16:creationId xmlns:a16="http://schemas.microsoft.com/office/drawing/2014/main" id="{3C337FED-F556-82F3-744A-0C046AF75A6A}"/>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solidFill>
                  <a:schemeClr val="dk1"/>
                </a:solidFill>
              </a:rPr>
              <a:t>1. Understanding CNC machines</a:t>
            </a:r>
            <a:r>
              <a:rPr lang="en-US" sz="1600" dirty="0"/>
              <a:t> </a:t>
            </a:r>
            <a:r>
              <a:rPr lang="en-US" dirty="0"/>
              <a:t>| Practitioner guide</a:t>
            </a:r>
          </a:p>
        </p:txBody>
      </p:sp>
      <p:pic>
        <p:nvPicPr>
          <p:cNvPr id="3" name="Graphic 2" descr="Tick with solid fill">
            <a:extLst>
              <a:ext uri="{FF2B5EF4-FFF2-40B4-BE49-F238E27FC236}">
                <a16:creationId xmlns:a16="http://schemas.microsoft.com/office/drawing/2014/main" id="{0E3A28D5-2507-0E77-E68A-B4890DC8911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947028" y="4379701"/>
            <a:ext cx="329406" cy="329406"/>
          </a:xfrm>
          <a:prstGeom prst="rect">
            <a:avLst/>
          </a:prstGeom>
        </p:spPr>
      </p:pic>
    </p:spTree>
    <p:extLst>
      <p:ext uri="{BB962C8B-B14F-4D97-AF65-F5344CB8AC3E}">
        <p14:creationId xmlns:p14="http://schemas.microsoft.com/office/powerpoint/2010/main" val="152510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a:xfrm>
            <a:off x="411858" y="1445908"/>
            <a:ext cx="14022170" cy="728133"/>
          </a:xfrm>
        </p:spPr>
        <p:txBody>
          <a:bodyPr/>
          <a:lstStyle/>
          <a:p>
            <a:r>
              <a:rPr lang="en-US" dirty="0"/>
              <a:t>Learning outcomes and resource links </a:t>
            </a:r>
          </a:p>
        </p:txBody>
      </p:sp>
      <p:sp>
        <p:nvSpPr>
          <p:cNvPr id="7" name="Text Placeholder 9">
            <a:extLst>
              <a:ext uri="{FF2B5EF4-FFF2-40B4-BE49-F238E27FC236}">
                <a16:creationId xmlns:a16="http://schemas.microsoft.com/office/drawing/2014/main" id="{33FEE8A9-8F83-D3F8-DDD1-F15E9A5938FE}"/>
              </a:ext>
            </a:extLst>
          </p:cNvPr>
          <p:cNvSpPr>
            <a:spLocks noGrp="1"/>
          </p:cNvSpPr>
          <p:nvPr>
            <p:ph type="body" sz="quarter" idx="4294967295"/>
          </p:nvPr>
        </p:nvSpPr>
        <p:spPr>
          <a:xfrm>
            <a:off x="411858" y="2715066"/>
            <a:ext cx="7716936" cy="5578036"/>
          </a:xfrm>
        </p:spPr>
        <p:txBody>
          <a:bodyPr/>
          <a:lstStyle/>
          <a:p>
            <a:pPr marL="0" lvl="0" indent="0" algn="l" rtl="0">
              <a:lnSpc>
                <a:spcPct val="100000"/>
              </a:lnSpc>
              <a:spcBef>
                <a:spcPts val="0"/>
              </a:spcBef>
              <a:spcAft>
                <a:spcPts val="1200"/>
              </a:spcAft>
              <a:buSzPts val="1800"/>
              <a:buNone/>
            </a:pPr>
            <a:r>
              <a:rPr lang="en-GB" sz="2000" b="1" dirty="0">
                <a:solidFill>
                  <a:schemeClr val="dk1"/>
                </a:solidFill>
              </a:rPr>
              <a:t>Level 2 resource </a:t>
            </a:r>
          </a:p>
          <a:p>
            <a:pPr marL="0" lvl="0" indent="0" algn="l" rtl="0">
              <a:lnSpc>
                <a:spcPct val="100000"/>
              </a:lnSpc>
              <a:spcBef>
                <a:spcPts val="0"/>
              </a:spcBef>
              <a:spcAft>
                <a:spcPts val="1200"/>
              </a:spcAft>
              <a:buSzPts val="1800"/>
              <a:buNone/>
            </a:pPr>
            <a:r>
              <a:rPr lang="en-GB" sz="2000" b="1" dirty="0">
                <a:solidFill>
                  <a:schemeClr val="dk1"/>
                </a:solidFill>
              </a:rPr>
              <a:t>Understanding CNC machines</a:t>
            </a:r>
          </a:p>
          <a:p>
            <a:pPr marL="608965" indent="-469265">
              <a:spcBef>
                <a:spcPts val="0"/>
              </a:spcBef>
              <a:spcAft>
                <a:spcPts val="1200"/>
              </a:spcAft>
              <a:buSzPct val="70000"/>
              <a:buFont typeface="Arial" panose="020B0604020202020204" pitchFamily="34" charset="0"/>
              <a:buChar char="•"/>
            </a:pPr>
            <a:r>
              <a:rPr lang="en-US" sz="2000" dirty="0"/>
              <a:t>Know what CAD, CAM and CNC stand for and be able to </a:t>
            </a:r>
            <a:br>
              <a:rPr lang="en-US" sz="2000" dirty="0"/>
            </a:br>
            <a:r>
              <a:rPr lang="en-US" sz="2000" dirty="0"/>
              <a:t>define each.</a:t>
            </a:r>
          </a:p>
          <a:p>
            <a:pPr marL="608965" lvl="0" indent="-469265" algn="l" rtl="0">
              <a:spcBef>
                <a:spcPts val="0"/>
              </a:spcBef>
              <a:spcAft>
                <a:spcPts val="1200"/>
              </a:spcAft>
              <a:buSzPct val="70000"/>
              <a:buFont typeface="Arial" panose="020B0604020202020204" pitchFamily="34" charset="0"/>
              <a:buChar char="•"/>
            </a:pPr>
            <a:r>
              <a:rPr lang="en-US" sz="2000" dirty="0"/>
              <a:t>Identify and describe common forms of CNC machining.</a:t>
            </a:r>
          </a:p>
          <a:p>
            <a:pPr marL="608965" lvl="0" indent="-469265" algn="l" rtl="0">
              <a:spcBef>
                <a:spcPts val="0"/>
              </a:spcBef>
              <a:spcAft>
                <a:spcPts val="1200"/>
              </a:spcAft>
              <a:buSzPct val="70000"/>
              <a:buFont typeface="Arial" panose="020B0604020202020204" pitchFamily="34" charset="0"/>
              <a:buChar char="•"/>
            </a:pPr>
            <a:r>
              <a:rPr lang="en-US" sz="2000" dirty="0"/>
              <a:t>Identify some advantages and disadvantages of using CNC.</a:t>
            </a:r>
            <a:endParaRPr lang="en-US" sz="2000" dirty="0">
              <a:highlight>
                <a:srgbClr val="FFFFFF"/>
              </a:highlight>
            </a:endParaRPr>
          </a:p>
          <a:p>
            <a:pPr lvl="0">
              <a:lnSpc>
                <a:spcPct val="100000"/>
              </a:lnSpc>
              <a:spcBef>
                <a:spcPts val="1200"/>
              </a:spcBef>
              <a:buSzPct val="100000"/>
            </a:pPr>
            <a:endParaRPr lang="en-GB" sz="2000" dirty="0"/>
          </a:p>
        </p:txBody>
      </p:sp>
      <p:sp>
        <p:nvSpPr>
          <p:cNvPr id="8" name="Text Placeholder 10">
            <a:extLst>
              <a:ext uri="{FF2B5EF4-FFF2-40B4-BE49-F238E27FC236}">
                <a16:creationId xmlns:a16="http://schemas.microsoft.com/office/drawing/2014/main" id="{0BCFED62-256B-7F6F-6885-48013D2E5677}"/>
              </a:ext>
            </a:extLst>
          </p:cNvPr>
          <p:cNvSpPr>
            <a:spLocks noGrp="1"/>
          </p:cNvSpPr>
          <p:nvPr>
            <p:ph type="body" sz="quarter" idx="4294967295"/>
          </p:nvPr>
        </p:nvSpPr>
        <p:spPr>
          <a:xfrm>
            <a:off x="8540652" y="2731108"/>
            <a:ext cx="7716936" cy="5578036"/>
          </a:xfrm>
        </p:spPr>
        <p:txBody>
          <a:bodyPr/>
          <a:lstStyle/>
          <a:p>
            <a:pPr marL="0" marR="0" lvl="0" indent="0" algn="l" rtl="0">
              <a:lnSpc>
                <a:spcPct val="100000"/>
              </a:lnSpc>
              <a:spcBef>
                <a:spcPts val="0"/>
              </a:spcBef>
              <a:spcAft>
                <a:spcPts val="0"/>
              </a:spcAft>
              <a:buClr>
                <a:schemeClr val="dk1"/>
              </a:buClr>
              <a:buSzPts val="1100"/>
              <a:buFont typeface="Arial"/>
              <a:buNone/>
            </a:pPr>
            <a:r>
              <a:rPr lang="en-GB" sz="2000" b="1" i="0" u="none" strike="noStrike" cap="none" dirty="0">
                <a:solidFill>
                  <a:schemeClr val="dk1"/>
                </a:solidFill>
                <a:latin typeface="Arial"/>
                <a:ea typeface="Arial"/>
                <a:cs typeface="Arial"/>
                <a:sym typeface="Arial"/>
              </a:rPr>
              <a:t>Full resource list available for the topic of </a:t>
            </a:r>
            <a:br>
              <a:rPr lang="en-GB" sz="2000" b="1" i="0" u="none" strike="noStrike" cap="none" dirty="0">
                <a:solidFill>
                  <a:schemeClr val="dk1"/>
                </a:solidFill>
                <a:latin typeface="Arial"/>
                <a:ea typeface="Arial"/>
                <a:cs typeface="Arial"/>
                <a:sym typeface="Arial"/>
              </a:rPr>
            </a:br>
            <a:r>
              <a:rPr lang="en-GB" sz="2000" b="1" i="0" u="none" strike="noStrike" cap="none" dirty="0">
                <a:solidFill>
                  <a:schemeClr val="dk1"/>
                </a:solidFill>
                <a:latin typeface="Arial"/>
                <a:ea typeface="Arial"/>
                <a:cs typeface="Arial"/>
                <a:sym typeface="Arial"/>
              </a:rPr>
              <a:t>CNC machinery:</a:t>
            </a:r>
          </a:p>
          <a:p>
            <a:pPr marL="0" marR="0" lvl="0" indent="0" algn="l" rtl="0">
              <a:lnSpc>
                <a:spcPct val="100000"/>
              </a:lnSpc>
              <a:spcBef>
                <a:spcPts val="0"/>
              </a:spcBef>
              <a:spcAft>
                <a:spcPts val="0"/>
              </a:spcAft>
              <a:buClr>
                <a:schemeClr val="dk1"/>
              </a:buClr>
              <a:buSzPts val="1100"/>
              <a:buFont typeface="Arial"/>
              <a:buNone/>
            </a:pPr>
            <a:endParaRPr lang="en-GB" sz="2000" b="1" i="0" u="none" strike="noStrike" cap="none"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500"/>
              <a:buFont typeface="Arial"/>
              <a:buNone/>
            </a:pPr>
            <a:r>
              <a:rPr lang="en-US" sz="2000" dirty="0">
                <a:solidFill>
                  <a:schemeClr val="dk1"/>
                </a:solidFill>
              </a:rPr>
              <a:t>1</a:t>
            </a:r>
            <a:r>
              <a:rPr lang="en-US" sz="2000" b="1" dirty="0">
                <a:solidFill>
                  <a:schemeClr val="dk1"/>
                </a:solidFill>
              </a:rPr>
              <a:t>. Understanding CNC machines (Level 2)</a:t>
            </a:r>
          </a:p>
          <a:p>
            <a:pPr marL="0" lvl="0" indent="0" algn="l" rtl="0">
              <a:spcBef>
                <a:spcPts val="0"/>
              </a:spcBef>
              <a:spcAft>
                <a:spcPts val="0"/>
              </a:spcAft>
              <a:buClr>
                <a:schemeClr val="dk1"/>
              </a:buClr>
              <a:buSzPts val="1500"/>
              <a:buFont typeface="Arial"/>
              <a:buNone/>
            </a:pPr>
            <a:r>
              <a:rPr lang="en-US" sz="2000" dirty="0">
                <a:solidFill>
                  <a:schemeClr val="dk1"/>
                </a:solidFill>
              </a:rPr>
              <a:t>2. Using CNC machines (Level 3)</a:t>
            </a:r>
          </a:p>
          <a:p>
            <a:pPr marL="0" lvl="0" indent="0" algn="l" rtl="0">
              <a:spcBef>
                <a:spcPts val="0"/>
              </a:spcBef>
              <a:spcAft>
                <a:spcPts val="0"/>
              </a:spcAft>
              <a:buClr>
                <a:schemeClr val="dk1"/>
              </a:buClr>
              <a:buSzPts val="1500"/>
              <a:buFont typeface="Arial"/>
              <a:buNone/>
            </a:pPr>
            <a:r>
              <a:rPr lang="en-US" sz="2000" dirty="0">
                <a:solidFill>
                  <a:schemeClr val="dk1"/>
                </a:solidFill>
              </a:rPr>
              <a:t>3. Programming CNC machines (Level 3)</a:t>
            </a:r>
          </a:p>
          <a:p>
            <a:pPr marL="0" lvl="0" indent="0" algn="l" rtl="0">
              <a:spcBef>
                <a:spcPts val="0"/>
              </a:spcBef>
              <a:spcAft>
                <a:spcPts val="0"/>
              </a:spcAft>
              <a:buClr>
                <a:schemeClr val="dk1"/>
              </a:buClr>
              <a:buSzPts val="1500"/>
              <a:buFont typeface="Arial"/>
              <a:buNone/>
            </a:pPr>
            <a:r>
              <a:rPr lang="en-US" sz="2000" dirty="0">
                <a:solidFill>
                  <a:schemeClr val="dk1"/>
                </a:solidFill>
              </a:rPr>
              <a:t>4. The future of CNC (Level 3)</a:t>
            </a:r>
          </a:p>
          <a:p>
            <a:pPr marL="0" marR="0" lvl="0" indent="0" algn="l" rtl="0">
              <a:lnSpc>
                <a:spcPct val="100000"/>
              </a:lnSpc>
              <a:spcBef>
                <a:spcPts val="0"/>
              </a:spcBef>
              <a:spcAft>
                <a:spcPts val="0"/>
              </a:spcAft>
              <a:buClr>
                <a:schemeClr val="dk1"/>
              </a:buClr>
              <a:buSzPts val="1100"/>
              <a:buFont typeface="Arial"/>
              <a:buNone/>
            </a:pPr>
            <a:endParaRPr lang="en-GB" sz="200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2000" b="1" i="0" u="none" strike="noStrike" cap="none" dirty="0">
                <a:solidFill>
                  <a:srgbClr val="000000"/>
                </a:solidFill>
                <a:latin typeface="Arial"/>
                <a:ea typeface="Arial"/>
                <a:cs typeface="Arial"/>
                <a:sym typeface="Arial"/>
              </a:rPr>
              <a:t>Links to other supported topics</a:t>
            </a:r>
          </a:p>
          <a:p>
            <a:pPr marL="0" marR="0" lvl="0" indent="0" algn="l" rtl="0">
              <a:lnSpc>
                <a:spcPct val="100000"/>
              </a:lnSpc>
              <a:spcBef>
                <a:spcPts val="0"/>
              </a:spcBef>
              <a:spcAft>
                <a:spcPts val="0"/>
              </a:spcAft>
              <a:buClr>
                <a:srgbClr val="000000"/>
              </a:buClr>
              <a:buSzPts val="1100"/>
              <a:buFont typeface="Arial"/>
              <a:buNone/>
            </a:pPr>
            <a:endParaRPr lang="en-GB" sz="2000" b="1" i="0" u="none" strike="noStrike" cap="none" dirty="0">
              <a:solidFill>
                <a:srgbClr val="000000"/>
              </a:solidFill>
              <a:latin typeface="Arial"/>
              <a:ea typeface="Arial"/>
              <a:cs typeface="Arial"/>
              <a:sym typeface="Arial"/>
            </a:endParaRPr>
          </a:p>
          <a:p>
            <a:pPr marL="0" lvl="0" indent="0" algn="l" rtl="0">
              <a:spcBef>
                <a:spcPts val="0"/>
              </a:spcBef>
              <a:spcAft>
                <a:spcPts val="0"/>
              </a:spcAft>
              <a:buNone/>
            </a:pPr>
            <a:r>
              <a:rPr lang="en-US" sz="2000" dirty="0">
                <a:solidFill>
                  <a:schemeClr val="dk1"/>
                </a:solidFill>
              </a:rPr>
              <a:t>Innovation and emerging technologies, </a:t>
            </a:r>
            <a:br>
              <a:rPr lang="en-US" sz="2000" dirty="0">
                <a:solidFill>
                  <a:schemeClr val="dk1"/>
                </a:solidFill>
              </a:rPr>
            </a:br>
            <a:r>
              <a:rPr lang="en-US" sz="2000" dirty="0">
                <a:solidFill>
                  <a:schemeClr val="dk1"/>
                </a:solidFill>
              </a:rPr>
              <a:t>Microcontroller systems, Robotics.</a:t>
            </a:r>
            <a:endParaRPr lang="en-GB" sz="2000" b="1" dirty="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lang="en-GB" sz="2000" b="0" i="0" u="none" strike="noStrike" cap="none" dirty="0">
              <a:solidFill>
                <a:schemeClr val="dk1"/>
              </a:solidFill>
              <a:latin typeface="Arial"/>
              <a:ea typeface="Arial"/>
              <a:cs typeface="Arial"/>
              <a:sym typeface="Arial"/>
            </a:endParaRPr>
          </a:p>
        </p:txBody>
      </p:sp>
      <p:sp>
        <p:nvSpPr>
          <p:cNvPr id="5" name="Slide Number Placeholder 5">
            <a:extLst>
              <a:ext uri="{FF2B5EF4-FFF2-40B4-BE49-F238E27FC236}">
                <a16:creationId xmlns:a16="http://schemas.microsoft.com/office/drawing/2014/main" id="{4DB3F62C-BD37-6289-8D6B-F67FC43747B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4</a:t>
            </a:fld>
            <a:endParaRPr lang="en-US" b="0">
              <a:solidFill>
                <a:schemeClr val="bg1"/>
              </a:solidFill>
            </a:endParaRPr>
          </a:p>
        </p:txBody>
      </p:sp>
      <p:sp>
        <p:nvSpPr>
          <p:cNvPr id="2" name="Footer Placeholder 3">
            <a:extLst>
              <a:ext uri="{FF2B5EF4-FFF2-40B4-BE49-F238E27FC236}">
                <a16:creationId xmlns:a16="http://schemas.microsoft.com/office/drawing/2014/main" id="{288177BA-F92E-2046-1C80-69DF63348B42}"/>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solidFill>
                  <a:schemeClr val="dk1"/>
                </a:solidFill>
              </a:rPr>
              <a:t>1. Understanding CNC machines</a:t>
            </a:r>
            <a:r>
              <a:rPr lang="en-US" sz="1600" dirty="0"/>
              <a:t> </a:t>
            </a:r>
            <a:r>
              <a:rPr lang="en-US" dirty="0"/>
              <a:t>| Practitioner guide</a:t>
            </a:r>
          </a:p>
        </p:txBody>
      </p:sp>
    </p:spTree>
    <p:extLst>
      <p:ext uri="{BB962C8B-B14F-4D97-AF65-F5344CB8AC3E}">
        <p14:creationId xmlns:p14="http://schemas.microsoft.com/office/powerpoint/2010/main" val="93239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2382864-2219-8F7B-D17A-E4AD78A319B6}"/>
              </a:ext>
            </a:extLst>
          </p:cNvPr>
          <p:cNvSpPr>
            <a:spLocks noGrp="1"/>
          </p:cNvSpPr>
          <p:nvPr>
            <p:ph type="title"/>
          </p:nvPr>
        </p:nvSpPr>
        <p:spPr>
          <a:xfrm>
            <a:off x="411858" y="1445908"/>
            <a:ext cx="14022170" cy="728133"/>
          </a:xfrm>
        </p:spPr>
        <p:txBody>
          <a:bodyPr>
            <a:normAutofit/>
          </a:bodyPr>
          <a:lstStyle/>
          <a:p>
            <a:r>
              <a:rPr lang="en-NZ"/>
              <a:t>Subject coverage</a:t>
            </a:r>
            <a:endParaRPr lang="en-US"/>
          </a:p>
        </p:txBody>
      </p:sp>
      <p:sp>
        <p:nvSpPr>
          <p:cNvPr id="5" name="Text Placeholder 4">
            <a:extLst>
              <a:ext uri="{FF2B5EF4-FFF2-40B4-BE49-F238E27FC236}">
                <a16:creationId xmlns:a16="http://schemas.microsoft.com/office/drawing/2014/main" id="{93F189E8-2A7F-3B11-0D93-54EFAA707803}"/>
              </a:ext>
            </a:extLst>
          </p:cNvPr>
          <p:cNvSpPr txBox="1">
            <a:spLocks/>
          </p:cNvSpPr>
          <p:nvPr/>
        </p:nvSpPr>
        <p:spPr>
          <a:xfrm>
            <a:off x="5431761" y="2605928"/>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endParaRPr lang="en-GB" sz="1400" b="1">
              <a:solidFill>
                <a:srgbClr val="000000"/>
              </a:solidFill>
            </a:endParaRPr>
          </a:p>
        </p:txBody>
      </p:sp>
      <p:sp>
        <p:nvSpPr>
          <p:cNvPr id="4" name="Slide Number Placeholder 5">
            <a:extLst>
              <a:ext uri="{FF2B5EF4-FFF2-40B4-BE49-F238E27FC236}">
                <a16:creationId xmlns:a16="http://schemas.microsoft.com/office/drawing/2014/main" id="{A4B52539-ED96-FF72-DF8F-BFBAE22D6D0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5</a:t>
            </a:fld>
            <a:endParaRPr lang="en-US" b="0" dirty="0">
              <a:solidFill>
                <a:schemeClr val="bg1"/>
              </a:solidFill>
            </a:endParaRPr>
          </a:p>
        </p:txBody>
      </p:sp>
      <p:sp>
        <p:nvSpPr>
          <p:cNvPr id="6" name="Text Placeholder 4">
            <a:extLst>
              <a:ext uri="{FF2B5EF4-FFF2-40B4-BE49-F238E27FC236}">
                <a16:creationId xmlns:a16="http://schemas.microsoft.com/office/drawing/2014/main" id="{3BC1F492-A997-0CC5-F746-D1BDD82CCE23}"/>
              </a:ext>
            </a:extLst>
          </p:cNvPr>
          <p:cNvSpPr txBox="1">
            <a:spLocks/>
          </p:cNvSpPr>
          <p:nvPr/>
        </p:nvSpPr>
        <p:spPr>
          <a:xfrm>
            <a:off x="469686" y="2751003"/>
            <a:ext cx="6384380" cy="364199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80000"/>
              </a:lnSpc>
              <a:spcBef>
                <a:spcPts val="0"/>
              </a:spcBef>
              <a:spcAft>
                <a:spcPts val="0"/>
              </a:spcAft>
              <a:buClr>
                <a:srgbClr val="000000"/>
              </a:buClr>
              <a:buSzPts val="1100"/>
              <a:buFont typeface="Arial"/>
              <a:buNone/>
            </a:pPr>
            <a:r>
              <a:rPr lang="en-GB" sz="2000" b="1" u="none" strike="noStrike" cap="none" dirty="0">
                <a:solidFill>
                  <a:schemeClr val="dk1"/>
                </a:solidFill>
              </a:rPr>
              <a:t>CNC machines</a:t>
            </a:r>
            <a:endParaRPr lang="en-GB" sz="2000" u="none" strike="noStrike" cap="none" dirty="0">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lang="en-GB" sz="2000" u="none" strike="noStrike" cap="none" dirty="0">
              <a:solidFill>
                <a:srgbClr val="0000FF"/>
              </a:solidFill>
            </a:endParaRPr>
          </a:p>
          <a:p>
            <a:pPr marL="609600" lvl="0" indent="-400050" algn="l" rtl="0">
              <a:lnSpc>
                <a:spcPct val="100000"/>
              </a:lnSpc>
              <a:spcBef>
                <a:spcPts val="0"/>
              </a:spcBef>
              <a:spcAft>
                <a:spcPts val="1200"/>
              </a:spcAft>
              <a:buClr>
                <a:schemeClr val="dk1"/>
              </a:buClr>
              <a:buSzPct val="70000"/>
              <a:buFont typeface="Arial" panose="020B0604020202020204" pitchFamily="34" charset="0"/>
              <a:buChar char="•"/>
            </a:pPr>
            <a:r>
              <a:rPr lang="en-US" sz="2000" dirty="0">
                <a:solidFill>
                  <a:schemeClr val="dk1"/>
                </a:solidFill>
              </a:rPr>
              <a:t>Defining CNC</a:t>
            </a:r>
          </a:p>
          <a:p>
            <a:pPr marL="609600" lvl="0" indent="-400050" algn="l" rtl="0">
              <a:lnSpc>
                <a:spcPct val="100000"/>
              </a:lnSpc>
              <a:spcBef>
                <a:spcPts val="0"/>
              </a:spcBef>
              <a:spcAft>
                <a:spcPts val="1200"/>
              </a:spcAft>
              <a:buClr>
                <a:schemeClr val="dk1"/>
              </a:buClr>
              <a:buSzPct val="70000"/>
              <a:buFont typeface="Arial" panose="020B0604020202020204" pitchFamily="34" charset="0"/>
              <a:buChar char="•"/>
            </a:pPr>
            <a:r>
              <a:rPr lang="en-US" sz="2000" dirty="0">
                <a:solidFill>
                  <a:schemeClr val="dk1"/>
                </a:solidFill>
              </a:rPr>
              <a:t>Defining CAD/CAM and their roles within CNC</a:t>
            </a:r>
          </a:p>
          <a:p>
            <a:pPr marL="609600" lvl="0" indent="-400050" algn="l" rtl="0">
              <a:lnSpc>
                <a:spcPct val="100000"/>
              </a:lnSpc>
              <a:spcBef>
                <a:spcPts val="0"/>
              </a:spcBef>
              <a:spcAft>
                <a:spcPts val="1200"/>
              </a:spcAft>
              <a:buClr>
                <a:schemeClr val="dk1"/>
              </a:buClr>
              <a:buSzPct val="70000"/>
              <a:buFont typeface="Arial" panose="020B0604020202020204" pitchFamily="34" charset="0"/>
              <a:buChar char="•"/>
            </a:pPr>
            <a:r>
              <a:rPr lang="en-US" sz="2000" dirty="0">
                <a:solidFill>
                  <a:schemeClr val="dk1"/>
                </a:solidFill>
              </a:rPr>
              <a:t>Highlighting common CNC machines and their different applications/roles</a:t>
            </a:r>
          </a:p>
          <a:p>
            <a:pPr marL="609600" lvl="0" indent="-400050" algn="l" rtl="0">
              <a:lnSpc>
                <a:spcPct val="100000"/>
              </a:lnSpc>
              <a:spcBef>
                <a:spcPts val="0"/>
              </a:spcBef>
              <a:spcAft>
                <a:spcPts val="1200"/>
              </a:spcAft>
              <a:buClr>
                <a:schemeClr val="dk1"/>
              </a:buClr>
              <a:buSzPct val="70000"/>
              <a:buFont typeface="Arial" panose="020B0604020202020204" pitchFamily="34" charset="0"/>
              <a:buChar char="•"/>
            </a:pPr>
            <a:r>
              <a:rPr lang="en-US" sz="2000" dirty="0">
                <a:solidFill>
                  <a:schemeClr val="dk1"/>
                </a:solidFill>
              </a:rPr>
              <a:t>Advantages and benefits of CNC</a:t>
            </a:r>
          </a:p>
          <a:p>
            <a:pPr marL="501650" lvl="0" indent="-342900">
              <a:lnSpc>
                <a:spcPct val="100000"/>
              </a:lnSpc>
              <a:spcBef>
                <a:spcPts val="0"/>
              </a:spcBef>
              <a:buClr>
                <a:srgbClr val="000000"/>
              </a:buClr>
              <a:buSzPct val="70000"/>
              <a:buFont typeface="Arial" panose="020B0604020202020204" pitchFamily="34" charset="0"/>
              <a:buChar char="•"/>
            </a:pPr>
            <a:endParaRPr lang="en-GB" sz="2000" dirty="0">
              <a:solidFill>
                <a:srgbClr val="000000"/>
              </a:solidFill>
            </a:endParaRPr>
          </a:p>
        </p:txBody>
      </p:sp>
      <p:sp>
        <p:nvSpPr>
          <p:cNvPr id="8" name="Text Placeholder 4">
            <a:extLst>
              <a:ext uri="{FF2B5EF4-FFF2-40B4-BE49-F238E27FC236}">
                <a16:creationId xmlns:a16="http://schemas.microsoft.com/office/drawing/2014/main" id="{0704DEB5-8F9F-9ED7-DB77-05C728472C3C}"/>
              </a:ext>
            </a:extLst>
          </p:cNvPr>
          <p:cNvSpPr txBox="1">
            <a:spLocks/>
          </p:cNvSpPr>
          <p:nvPr/>
        </p:nvSpPr>
        <p:spPr>
          <a:xfrm>
            <a:off x="7422943" y="2767847"/>
            <a:ext cx="8290622" cy="364199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80000"/>
              </a:lnSpc>
              <a:spcBef>
                <a:spcPts val="0"/>
              </a:spcBef>
              <a:spcAft>
                <a:spcPts val="0"/>
              </a:spcAft>
              <a:buClr>
                <a:schemeClr val="dk1"/>
              </a:buClr>
              <a:buSzPts val="1100"/>
              <a:buFont typeface="Arial"/>
              <a:buNone/>
            </a:pPr>
            <a:r>
              <a:rPr lang="en-GB" sz="2000" b="1" u="none" strike="noStrike" cap="none" dirty="0">
                <a:solidFill>
                  <a:schemeClr val="dk1"/>
                </a:solidFill>
              </a:rPr>
              <a:t>Including careers</a:t>
            </a:r>
            <a:endParaRPr lang="en-GB" sz="2000" u="none" strike="noStrike" cap="none" dirty="0">
              <a:solidFill>
                <a:schemeClr val="dk1"/>
              </a:solidFill>
            </a:endParaRPr>
          </a:p>
          <a:p>
            <a:pPr marL="0" lvl="0" indent="0" algn="l" rtl="0">
              <a:spcBef>
                <a:spcPts val="0"/>
              </a:spcBef>
              <a:spcAft>
                <a:spcPts val="0"/>
              </a:spcAft>
              <a:buClr>
                <a:schemeClr val="dk1"/>
              </a:buClr>
              <a:buSzPts val="1100"/>
              <a:buFont typeface="Arial"/>
              <a:buNone/>
            </a:pPr>
            <a:endParaRPr lang="en-GB" sz="2000" dirty="0">
              <a:solidFill>
                <a:srgbClr val="0000FF"/>
              </a:solidFill>
            </a:endParaRPr>
          </a:p>
          <a:p>
            <a:pPr marL="501650" marR="0" lvl="0" indent="-342900" algn="l" rtl="0">
              <a:lnSpc>
                <a:spcPct val="100000"/>
              </a:lnSpc>
              <a:spcBef>
                <a:spcPts val="0"/>
              </a:spcBef>
              <a:spcAft>
                <a:spcPts val="0"/>
              </a:spcAft>
              <a:buClr>
                <a:schemeClr val="dk1"/>
              </a:buClr>
              <a:buSzPts val="1100"/>
              <a:buFont typeface="Arial" panose="020B0604020202020204" pitchFamily="34" charset="0"/>
              <a:buChar char="•"/>
            </a:pPr>
            <a:r>
              <a:rPr lang="en-GB" sz="2000" u="none" strike="noStrike" cap="none" dirty="0">
                <a:solidFill>
                  <a:schemeClr val="dk1"/>
                </a:solidFill>
              </a:rPr>
              <a:t>Careers with CNC</a:t>
            </a:r>
            <a:endParaRPr lang="en-GB" sz="2000" b="1" u="none" strike="noStrike" cap="none" dirty="0">
              <a:solidFill>
                <a:schemeClr val="dk1"/>
              </a:solidFill>
            </a:endParaRPr>
          </a:p>
          <a:p>
            <a:pPr marL="501650" lvl="0" indent="-342900">
              <a:lnSpc>
                <a:spcPct val="100000"/>
              </a:lnSpc>
              <a:spcBef>
                <a:spcPts val="0"/>
              </a:spcBef>
              <a:buClr>
                <a:srgbClr val="000000"/>
              </a:buClr>
              <a:buSzPct val="70000"/>
              <a:buFont typeface="Arial" panose="020B0604020202020204" pitchFamily="34" charset="0"/>
              <a:buChar char="•"/>
            </a:pPr>
            <a:endParaRPr lang="en-GB" sz="2000" dirty="0">
              <a:solidFill>
                <a:srgbClr val="000000"/>
              </a:solidFill>
            </a:endParaRPr>
          </a:p>
        </p:txBody>
      </p:sp>
      <p:sp>
        <p:nvSpPr>
          <p:cNvPr id="2" name="Footer Placeholder 3">
            <a:extLst>
              <a:ext uri="{FF2B5EF4-FFF2-40B4-BE49-F238E27FC236}">
                <a16:creationId xmlns:a16="http://schemas.microsoft.com/office/drawing/2014/main" id="{8E2BF127-AC7A-35F4-8E91-82E01427DE0D}"/>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solidFill>
                  <a:schemeClr val="dk1"/>
                </a:solidFill>
              </a:rPr>
              <a:t>1. Understanding CNC machines</a:t>
            </a:r>
            <a:r>
              <a:rPr lang="en-US" sz="1600" dirty="0"/>
              <a:t> </a:t>
            </a:r>
            <a:r>
              <a:rPr lang="en-US" dirty="0"/>
              <a:t>| Practitioner guide</a:t>
            </a:r>
          </a:p>
        </p:txBody>
      </p:sp>
    </p:spTree>
    <p:extLst>
      <p:ext uri="{BB962C8B-B14F-4D97-AF65-F5344CB8AC3E}">
        <p14:creationId xmlns:p14="http://schemas.microsoft.com/office/powerpoint/2010/main" val="256335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43D2945-F1DD-97FA-08BE-3E3AA1860EDF}"/>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6</a:t>
            </a:fld>
            <a:endParaRPr lang="en-US" b="0" dirty="0">
              <a:solidFill>
                <a:schemeClr val="bg1"/>
              </a:solidFill>
            </a:endParaRPr>
          </a:p>
        </p:txBody>
      </p:sp>
      <p:sp>
        <p:nvSpPr>
          <p:cNvPr id="3" name="Title 1">
            <a:extLst>
              <a:ext uri="{FF2B5EF4-FFF2-40B4-BE49-F238E27FC236}">
                <a16:creationId xmlns:a16="http://schemas.microsoft.com/office/drawing/2014/main" id="{B30A78F1-A1E4-6553-5E31-F5A3BCC203C3}"/>
              </a:ext>
            </a:extLst>
          </p:cNvPr>
          <p:cNvSpPr txBox="1">
            <a:spLocks/>
          </p:cNvSpPr>
          <p:nvPr/>
        </p:nvSpPr>
        <p:spPr>
          <a:xfrm>
            <a:off x="5024646" y="1446073"/>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marL="0" lvl="0" indent="0" algn="ctr" rtl="0">
              <a:lnSpc>
                <a:spcPts val="5780"/>
              </a:lnSpc>
              <a:spcBef>
                <a:spcPts val="0"/>
              </a:spcBef>
              <a:spcAft>
                <a:spcPts val="0"/>
              </a:spcAft>
              <a:buSzPct val="100000"/>
              <a:buNone/>
            </a:pPr>
            <a:r>
              <a:rPr lang="en-GB" dirty="0"/>
              <a:t>CNC </a:t>
            </a:r>
            <a:br>
              <a:rPr lang="en-GB" dirty="0"/>
            </a:br>
            <a:r>
              <a:rPr lang="en-GB" dirty="0"/>
              <a:t>machinery</a:t>
            </a:r>
            <a:endParaRPr lang="en-NZ" dirty="0"/>
          </a:p>
          <a:p>
            <a:pPr marL="0" lvl="0" indent="0" algn="ctr" rtl="0">
              <a:lnSpc>
                <a:spcPct val="100000"/>
              </a:lnSpc>
              <a:spcBef>
                <a:spcPts val="1200"/>
              </a:spcBef>
              <a:spcAft>
                <a:spcPts val="0"/>
              </a:spcAft>
              <a:buSzPct val="100000"/>
              <a:buNone/>
            </a:pPr>
            <a:r>
              <a:rPr lang="en-GB" sz="2500" b="0" dirty="0"/>
              <a:t>1. Understanding CNC machines</a:t>
            </a:r>
            <a:endParaRPr lang="en-NZ" sz="2500" b="0" dirty="0"/>
          </a:p>
        </p:txBody>
      </p:sp>
    </p:spTree>
    <p:extLst>
      <p:ext uri="{BB962C8B-B14F-4D97-AF65-F5344CB8AC3E}">
        <p14:creationId xmlns:p14="http://schemas.microsoft.com/office/powerpoint/2010/main" val="12458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Graphic 5">
            <a:extLst>
              <a:ext uri="{FF2B5EF4-FFF2-40B4-BE49-F238E27FC236}">
                <a16:creationId xmlns:a16="http://schemas.microsoft.com/office/drawing/2014/main" id="{BF405E5E-E38C-2246-17F5-8996E364D9D1}"/>
              </a:ext>
            </a:extLst>
          </p:cNvPr>
          <p:cNvSpPr/>
          <p:nvPr/>
        </p:nvSpPr>
        <p:spPr>
          <a:xfrm>
            <a:off x="3930682" y="3236855"/>
            <a:ext cx="3031641" cy="297509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17000">
                  <a:srgbClr val="D91C5C"/>
                </a:gs>
                <a:gs pos="81000">
                  <a:srgbClr val="FFD600"/>
                </a:gs>
              </a:gsLst>
              <a:lin ang="18900242" scaled="1"/>
            </a:gradFill>
            <a:prstDash val="solid"/>
            <a:miter/>
          </a:ln>
        </p:spPr>
        <p:txBody>
          <a:bodyPr tIns="72000" rIns="180000" bIns="0" rtlCol="0" anchor="ctr"/>
          <a:lstStyle/>
          <a:p>
            <a:pPr marL="114300" lvl="0" algn="ctr" rtl="0">
              <a:spcBef>
                <a:spcPts val="0"/>
              </a:spcBef>
              <a:spcAft>
                <a:spcPts val="0"/>
              </a:spcAft>
              <a:buSzPts val="1800"/>
            </a:pPr>
            <a:br>
              <a:rPr lang="en-US" sz="1800" dirty="0">
                <a:solidFill>
                  <a:schemeClr val="dk1"/>
                </a:solidFill>
                <a:latin typeface="Arial" panose="020B0604020202020204" pitchFamily="34" charset="0"/>
                <a:cs typeface="Arial" panose="020B0604020202020204" pitchFamily="34" charset="0"/>
              </a:rPr>
            </a:br>
            <a:r>
              <a:rPr lang="en-US" sz="1800" dirty="0">
                <a:solidFill>
                  <a:schemeClr val="dk1"/>
                </a:solidFill>
                <a:latin typeface="Arial" panose="020B0604020202020204" pitchFamily="34" charset="0"/>
                <a:cs typeface="Arial" panose="020B0604020202020204" pitchFamily="34" charset="0"/>
              </a:rPr>
              <a:t>Identify and describe common </a:t>
            </a:r>
            <a:r>
              <a:rPr lang="en-US" sz="1800" dirty="0">
                <a:latin typeface="Arial" panose="020B0604020202020204" pitchFamily="34" charset="0"/>
                <a:cs typeface="Arial" panose="020B0604020202020204" pitchFamily="34" charset="0"/>
              </a:rPr>
              <a:t>forms of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CNC machining.</a:t>
            </a:r>
            <a:endParaRPr lang="en-GB" dirty="0">
              <a:latin typeface="Arial" panose="020B0604020202020204" pitchFamily="34" charset="0"/>
              <a:cs typeface="Arial" panose="020B0604020202020204" pitchFamily="34" charset="0"/>
            </a:endParaRPr>
          </a:p>
        </p:txBody>
      </p:sp>
      <p:sp>
        <p:nvSpPr>
          <p:cNvPr id="13" name="Google Shape;539;p3">
            <a:extLst>
              <a:ext uri="{FF2B5EF4-FFF2-40B4-BE49-F238E27FC236}">
                <a16:creationId xmlns:a16="http://schemas.microsoft.com/office/drawing/2014/main" id="{2EDECC3A-3353-BC2B-4289-40DE5B847343}"/>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
        <p:nvSpPr>
          <p:cNvPr id="14" name="Slide Number Placeholder 5">
            <a:extLst>
              <a:ext uri="{FF2B5EF4-FFF2-40B4-BE49-F238E27FC236}">
                <a16:creationId xmlns:a16="http://schemas.microsoft.com/office/drawing/2014/main" id="{184F7A0B-7B24-5B87-DB91-3DB3643AB4D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7</a:t>
            </a:fld>
            <a:endParaRPr lang="en-US" b="0" dirty="0">
              <a:solidFill>
                <a:schemeClr val="bg1"/>
              </a:solidFill>
            </a:endParaRPr>
          </a:p>
        </p:txBody>
      </p:sp>
      <p:sp>
        <p:nvSpPr>
          <p:cNvPr id="10" name="Footer Placeholder 3">
            <a:extLst>
              <a:ext uri="{FF2B5EF4-FFF2-40B4-BE49-F238E27FC236}">
                <a16:creationId xmlns:a16="http://schemas.microsoft.com/office/drawing/2014/main" id="{E5178B76-5A69-5E1D-EBD4-4DE6A50E6B6E}"/>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solidFill>
                  <a:schemeClr val="bg1"/>
                </a:solidFill>
              </a:rPr>
              <a:t>1. Understanding CNC machines</a:t>
            </a:r>
            <a:endParaRPr lang="en-US" dirty="0">
              <a:solidFill>
                <a:schemeClr val="bg1"/>
              </a:solidFill>
            </a:endParaRPr>
          </a:p>
        </p:txBody>
      </p:sp>
      <p:sp>
        <p:nvSpPr>
          <p:cNvPr id="5" name="Graphic 5">
            <a:extLst>
              <a:ext uri="{FF2B5EF4-FFF2-40B4-BE49-F238E27FC236}">
                <a16:creationId xmlns:a16="http://schemas.microsoft.com/office/drawing/2014/main" id="{D3785ED7-44CA-CC3B-C4EE-4B35C604FB1C}"/>
              </a:ext>
            </a:extLst>
          </p:cNvPr>
          <p:cNvSpPr/>
          <p:nvPr/>
        </p:nvSpPr>
        <p:spPr>
          <a:xfrm>
            <a:off x="7449506" y="3236855"/>
            <a:ext cx="3031641" cy="297509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17000">
                  <a:srgbClr val="D91C5C"/>
                </a:gs>
                <a:gs pos="81000">
                  <a:srgbClr val="FFD600"/>
                </a:gs>
              </a:gsLst>
              <a:lin ang="18900000" scaled="0"/>
            </a:gradFill>
            <a:prstDash val="solid"/>
            <a:miter/>
          </a:ln>
        </p:spPr>
        <p:txBody>
          <a:bodyPr tIns="360000" rIns="216000" bIns="0" rtlCol="0" anchor="ctr"/>
          <a:lstStyle/>
          <a:p>
            <a:pPr marL="187325" lvl="0" algn="ctr" rtl="0">
              <a:spcBef>
                <a:spcPts val="0"/>
              </a:spcBef>
              <a:spcAft>
                <a:spcPts val="0"/>
              </a:spcAft>
              <a:buClr>
                <a:schemeClr val="dk1"/>
              </a:buClr>
              <a:buSzPts val="2000"/>
            </a:pPr>
            <a:r>
              <a:rPr lang="en-US" sz="1800" dirty="0">
                <a:latin typeface="Arial" panose="020B0604020202020204" pitchFamily="34" charset="0"/>
                <a:cs typeface="Arial" panose="020B0604020202020204" pitchFamily="34" charset="0"/>
              </a:rPr>
              <a:t>Identify some</a:t>
            </a:r>
            <a:r>
              <a:rPr lang="en-US" sz="1800" dirty="0">
                <a:solidFill>
                  <a:schemeClr val="dk1"/>
                </a:solidFill>
                <a:latin typeface="Arial" panose="020B0604020202020204" pitchFamily="34" charset="0"/>
                <a:cs typeface="Arial" panose="020B0604020202020204" pitchFamily="34" charset="0"/>
              </a:rPr>
              <a:t> </a:t>
            </a:r>
            <a:br>
              <a:rPr lang="en-US" sz="1800" dirty="0">
                <a:solidFill>
                  <a:schemeClr val="dk1"/>
                </a:solidFill>
                <a:latin typeface="Arial" panose="020B0604020202020204" pitchFamily="34" charset="0"/>
                <a:cs typeface="Arial" panose="020B0604020202020204" pitchFamily="34" charset="0"/>
              </a:rPr>
            </a:br>
            <a:r>
              <a:rPr lang="en-US" sz="1800" dirty="0">
                <a:solidFill>
                  <a:schemeClr val="dk1"/>
                </a:solidFill>
                <a:latin typeface="Arial" panose="020B0604020202020204" pitchFamily="34" charset="0"/>
                <a:cs typeface="Arial" panose="020B0604020202020204" pitchFamily="34" charset="0"/>
              </a:rPr>
              <a:t>advantages and disadvantages </a:t>
            </a:r>
            <a:br>
              <a:rPr lang="en-US" sz="1800" dirty="0">
                <a:solidFill>
                  <a:schemeClr val="dk1"/>
                </a:solidFill>
                <a:latin typeface="Arial" panose="020B0604020202020204" pitchFamily="34" charset="0"/>
                <a:cs typeface="Arial" panose="020B0604020202020204" pitchFamily="34" charset="0"/>
              </a:rPr>
            </a:br>
            <a:r>
              <a:rPr lang="en-US" sz="1800" dirty="0">
                <a:solidFill>
                  <a:schemeClr val="dk1"/>
                </a:solidFill>
                <a:latin typeface="Arial" panose="020B0604020202020204" pitchFamily="34" charset="0"/>
                <a:cs typeface="Arial" panose="020B0604020202020204" pitchFamily="34" charset="0"/>
              </a:rPr>
              <a:t>of using CNC.</a:t>
            </a:r>
            <a:endParaRPr lang="en-US" sz="8800" dirty="0">
              <a:latin typeface="Arial" panose="020B0604020202020204" pitchFamily="34" charset="0"/>
              <a:cs typeface="Arial" panose="020B0604020202020204" pitchFamily="34" charset="0"/>
            </a:endParaRPr>
          </a:p>
        </p:txBody>
      </p:sp>
      <p:sp>
        <p:nvSpPr>
          <p:cNvPr id="9" name="Graphic 5">
            <a:extLst>
              <a:ext uri="{FF2B5EF4-FFF2-40B4-BE49-F238E27FC236}">
                <a16:creationId xmlns:a16="http://schemas.microsoft.com/office/drawing/2014/main" id="{31CEE43B-C08A-B17B-E0DD-AD126E60F041}"/>
              </a:ext>
            </a:extLst>
          </p:cNvPr>
          <p:cNvSpPr/>
          <p:nvPr/>
        </p:nvSpPr>
        <p:spPr>
          <a:xfrm>
            <a:off x="411858" y="3236855"/>
            <a:ext cx="3031641" cy="297509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17000">
                  <a:srgbClr val="D91C5C"/>
                </a:gs>
                <a:gs pos="80000">
                  <a:srgbClr val="FFD600"/>
                </a:gs>
              </a:gsLst>
              <a:lin ang="18900242" scaled="1"/>
            </a:gradFill>
            <a:prstDash val="solid"/>
            <a:miter/>
          </a:ln>
        </p:spPr>
        <p:txBody>
          <a:bodyPr tIns="360000" rIns="180000" bIns="0" rtlCol="0" anchor="ctr"/>
          <a:lstStyle/>
          <a:p>
            <a:pPr marL="114300" lvl="0" algn="ctr" rtl="0">
              <a:spcBef>
                <a:spcPts val="0"/>
              </a:spcBef>
              <a:spcAft>
                <a:spcPts val="0"/>
              </a:spcAft>
              <a:buSzPts val="1800"/>
            </a:pPr>
            <a:r>
              <a:rPr lang="en-GB" dirty="0">
                <a:latin typeface="Arial" panose="020B0604020202020204" pitchFamily="34" charset="0"/>
                <a:cs typeface="Arial" panose="020B0604020202020204" pitchFamily="34" charset="0"/>
              </a:rPr>
              <a:t>Know what CAD, CAM and CNC stand for and be able to define each.</a:t>
            </a:r>
          </a:p>
        </p:txBody>
      </p:sp>
    </p:spTree>
    <p:extLst>
      <p:ext uri="{BB962C8B-B14F-4D97-AF65-F5344CB8AC3E}">
        <p14:creationId xmlns:p14="http://schemas.microsoft.com/office/powerpoint/2010/main" val="109773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2056-A70C-086C-3603-AD7DA383877A}"/>
              </a:ext>
            </a:extLst>
          </p:cNvPr>
          <p:cNvSpPr>
            <a:spLocks noGrp="1"/>
          </p:cNvSpPr>
          <p:nvPr>
            <p:ph type="title"/>
          </p:nvPr>
        </p:nvSpPr>
        <p:spPr/>
        <p:txBody>
          <a:bodyPr/>
          <a:lstStyle/>
          <a:p>
            <a:r>
              <a:rPr lang="en-US" dirty="0"/>
              <a:t>What does CNC mean?</a:t>
            </a:r>
          </a:p>
        </p:txBody>
      </p:sp>
      <p:sp>
        <p:nvSpPr>
          <p:cNvPr id="3" name="Rectangle 2">
            <a:extLst>
              <a:ext uri="{FF2B5EF4-FFF2-40B4-BE49-F238E27FC236}">
                <a16:creationId xmlns:a16="http://schemas.microsoft.com/office/drawing/2014/main" id="{2CC13465-776B-B223-8FDB-8AD2DEAAF0F0}"/>
              </a:ext>
            </a:extLst>
          </p:cNvPr>
          <p:cNvSpPr/>
          <p:nvPr/>
        </p:nvSpPr>
        <p:spPr>
          <a:xfrm>
            <a:off x="411858" y="2291752"/>
            <a:ext cx="9972006" cy="660758"/>
          </a:xfrm>
          <a:prstGeom prst="rect">
            <a:avLst/>
          </a:prstGeom>
        </p:spPr>
        <p:txBody>
          <a:bodyPr wrap="square">
            <a:spAutoFit/>
          </a:bodyPr>
          <a:lstStyle/>
          <a:p>
            <a:pPr marL="0" marR="0" lvl="0" indent="0" algn="l" rtl="0">
              <a:spcBef>
                <a:spcPts val="0"/>
              </a:spcBef>
              <a:spcAft>
                <a:spcPts val="0"/>
              </a:spcAft>
              <a:buNone/>
            </a:pPr>
            <a:r>
              <a:rPr lang="en-US" sz="1800" dirty="0">
                <a:solidFill>
                  <a:schemeClr val="dk1"/>
                </a:solidFill>
                <a:latin typeface="Arial" panose="020B0604020202020204" pitchFamily="34" charset="0"/>
                <a:ea typeface="Calibri"/>
                <a:cs typeface="Arial" panose="020B0604020202020204" pitchFamily="34" charset="0"/>
                <a:sym typeface="Calibri"/>
              </a:rPr>
              <a:t>CNC machines are used in a wide range of engineering and manufacturing environments.</a:t>
            </a:r>
            <a:endParaRPr lang="en-US" sz="1600" dirty="0">
              <a:solidFill>
                <a:srgbClr val="000000"/>
              </a:solidFill>
              <a:latin typeface="Arial" panose="020B0604020202020204" pitchFamily="34" charset="0"/>
              <a:ea typeface="Arial"/>
              <a:cs typeface="Arial" panose="020B0604020202020204" pitchFamily="34" charset="0"/>
              <a:sym typeface="Arial"/>
            </a:endParaRPr>
          </a:p>
          <a:p>
            <a:pPr marL="0" lvl="0" indent="0" algn="l" rtl="0">
              <a:lnSpc>
                <a:spcPct val="115000"/>
              </a:lnSpc>
              <a:spcBef>
                <a:spcPts val="0"/>
              </a:spcBef>
              <a:spcAft>
                <a:spcPts val="0"/>
              </a:spcAft>
              <a:buSzPts val="1800"/>
              <a:buNone/>
            </a:pPr>
            <a:endParaRPr lang="en-GB" sz="1800" dirty="0">
              <a:solidFill>
                <a:srgbClr val="FF0000"/>
              </a:solidFill>
              <a:latin typeface="Arial" panose="020B0604020202020204" pitchFamily="34" charset="0"/>
              <a:cs typeface="Arial" panose="020B0604020202020204" pitchFamily="34" charset="0"/>
            </a:endParaRPr>
          </a:p>
        </p:txBody>
      </p:sp>
      <p:sp>
        <p:nvSpPr>
          <p:cNvPr id="6" name="Content Placeholder 11">
            <a:extLst>
              <a:ext uri="{FF2B5EF4-FFF2-40B4-BE49-F238E27FC236}">
                <a16:creationId xmlns:a16="http://schemas.microsoft.com/office/drawing/2014/main" id="{AB71902A-504C-A631-D92B-D35789BA2460}"/>
              </a:ext>
            </a:extLst>
          </p:cNvPr>
          <p:cNvSpPr txBox="1">
            <a:spLocks/>
          </p:cNvSpPr>
          <p:nvPr/>
        </p:nvSpPr>
        <p:spPr>
          <a:xfrm>
            <a:off x="9484659" y="3833204"/>
            <a:ext cx="5805766" cy="2465996"/>
          </a:xfrm>
          <a:prstGeom prst="rect">
            <a:avLst/>
          </a:prstGeom>
          <a:noFill/>
          <a:ln w="28575">
            <a:gradFill flip="none" rotWithShape="1">
              <a:gsLst>
                <a:gs pos="21000">
                  <a:srgbClr val="D91C5C"/>
                </a:gs>
                <a:gs pos="100000">
                  <a:srgbClr val="FFD600"/>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spcBef>
                <a:spcPts val="0"/>
              </a:spcBef>
              <a:spcAft>
                <a:spcPts val="0"/>
              </a:spcAft>
              <a:buNone/>
            </a:pPr>
            <a:endParaRPr lang="en-US" sz="1800" dirty="0">
              <a:solidFill>
                <a:schemeClr val="dk1"/>
              </a:solidFill>
            </a:endParaRPr>
          </a:p>
          <a:p>
            <a:pPr marL="457200" indent="-336550">
              <a:spcBef>
                <a:spcPts val="0"/>
              </a:spcBef>
              <a:buClr>
                <a:schemeClr val="dk1"/>
              </a:buClr>
              <a:buSzPct val="70000"/>
              <a:buFont typeface="Arial" panose="020B0604020202020204" pitchFamily="34" charset="0"/>
              <a:buChar char="•"/>
            </a:pPr>
            <a:r>
              <a:rPr lang="en-US" sz="1800" dirty="0">
                <a:solidFill>
                  <a:schemeClr val="dk1"/>
                </a:solidFill>
              </a:rPr>
              <a:t>Discuss the two images on the left. What is the key difference that helps to explain what CNC means?</a:t>
            </a:r>
          </a:p>
          <a:p>
            <a:pPr marL="457200" indent="-336550">
              <a:buClr>
                <a:schemeClr val="dk1"/>
              </a:buClr>
              <a:buSzPct val="70000"/>
              <a:buFont typeface="Arial" panose="020B0604020202020204" pitchFamily="34" charset="0"/>
              <a:buChar char="•"/>
            </a:pPr>
            <a:r>
              <a:rPr lang="en-US" sz="1800" dirty="0">
                <a:solidFill>
                  <a:schemeClr val="dk1"/>
                </a:solidFill>
              </a:rPr>
              <a:t>Can you expand and define the following terms: CAD, CAM and CNC?</a:t>
            </a:r>
          </a:p>
        </p:txBody>
      </p:sp>
      <p:sp>
        <p:nvSpPr>
          <p:cNvPr id="31" name="Slide Number Placeholder 5">
            <a:extLst>
              <a:ext uri="{FF2B5EF4-FFF2-40B4-BE49-F238E27FC236}">
                <a16:creationId xmlns:a16="http://schemas.microsoft.com/office/drawing/2014/main" id="{20ECC134-547D-F274-3F0C-4C61D14368B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8</a:t>
            </a:fld>
            <a:endParaRPr lang="en-US" b="0" dirty="0">
              <a:solidFill>
                <a:schemeClr val="bg1"/>
              </a:solidFill>
            </a:endParaRPr>
          </a:p>
        </p:txBody>
      </p:sp>
      <p:sp>
        <p:nvSpPr>
          <p:cNvPr id="45" name="Graphic 5">
            <a:extLst>
              <a:ext uri="{FF2B5EF4-FFF2-40B4-BE49-F238E27FC236}">
                <a16:creationId xmlns:a16="http://schemas.microsoft.com/office/drawing/2014/main" id="{F7F1DEB1-B09F-89E5-14E2-CB50CAE19AED}"/>
              </a:ext>
            </a:extLst>
          </p:cNvPr>
          <p:cNvSpPr/>
          <p:nvPr/>
        </p:nvSpPr>
        <p:spPr>
          <a:xfrm>
            <a:off x="549502" y="3356582"/>
            <a:ext cx="3462529" cy="339794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blipFill>
            <a:blip r:embed="rId3" cstate="email">
              <a:extLst>
                <a:ext uri="{28A0092B-C50C-407E-A947-70E740481C1C}">
                  <a14:useLocalDpi xmlns:a14="http://schemas.microsoft.com/office/drawing/2010/main"/>
                </a:ext>
              </a:extLst>
            </a:blip>
            <a:srcRect/>
            <a:stretch>
              <a:fillRect t="908"/>
            </a:stretch>
          </a:blipFill>
          <a:ln w="95250" cap="flat">
            <a:gradFill>
              <a:gsLst>
                <a:gs pos="17000">
                  <a:srgbClr val="D91C5C"/>
                </a:gs>
                <a:gs pos="80000">
                  <a:srgbClr val="FFD600"/>
                </a:gs>
              </a:gsLst>
              <a:lin ang="18900242" scaled="1"/>
            </a:gradFill>
            <a:prstDash val="solid"/>
            <a:miter/>
          </a:ln>
        </p:spPr>
        <p:txBody>
          <a:bodyPr tIns="360000" rIns="180000" bIns="0" rtlCol="0" anchor="ctr"/>
          <a:lstStyle/>
          <a:p>
            <a:pPr marL="114300" lvl="0" algn="ctr" rtl="0">
              <a:spcBef>
                <a:spcPts val="0"/>
              </a:spcBef>
              <a:spcAft>
                <a:spcPts val="0"/>
              </a:spcAft>
              <a:buSzPts val="1800"/>
            </a:pPr>
            <a:endParaRPr lang="en-GB" dirty="0">
              <a:latin typeface="Arial" panose="020B0604020202020204" pitchFamily="34" charset="0"/>
              <a:cs typeface="Arial" panose="020B0604020202020204" pitchFamily="34" charset="0"/>
            </a:endParaRPr>
          </a:p>
        </p:txBody>
      </p:sp>
      <p:sp>
        <p:nvSpPr>
          <p:cNvPr id="46" name="Graphic 5">
            <a:extLst>
              <a:ext uri="{FF2B5EF4-FFF2-40B4-BE49-F238E27FC236}">
                <a16:creationId xmlns:a16="http://schemas.microsoft.com/office/drawing/2014/main" id="{3B976A1B-381E-633D-C5DC-366896EA8D63}"/>
              </a:ext>
            </a:extLst>
          </p:cNvPr>
          <p:cNvSpPr/>
          <p:nvPr/>
        </p:nvSpPr>
        <p:spPr>
          <a:xfrm>
            <a:off x="5017080" y="3356582"/>
            <a:ext cx="3462529" cy="339794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blipFill>
            <a:blip r:embed="rId4" cstate="email">
              <a:extLst>
                <a:ext uri="{28A0092B-C50C-407E-A947-70E740481C1C}">
                  <a14:useLocalDpi xmlns:a14="http://schemas.microsoft.com/office/drawing/2010/main"/>
                </a:ext>
              </a:extLst>
            </a:blip>
            <a:srcRect/>
            <a:stretch>
              <a:fillRect/>
            </a:stretch>
          </a:blipFill>
          <a:ln w="95250" cap="flat">
            <a:gradFill>
              <a:gsLst>
                <a:gs pos="17000">
                  <a:srgbClr val="D91C5C"/>
                </a:gs>
                <a:gs pos="80000">
                  <a:srgbClr val="FFD600"/>
                </a:gs>
              </a:gsLst>
              <a:lin ang="18900242" scaled="1"/>
            </a:gradFill>
            <a:prstDash val="solid"/>
            <a:miter/>
          </a:ln>
        </p:spPr>
        <p:txBody>
          <a:bodyPr tIns="360000" rIns="180000" bIns="0" rtlCol="0" anchor="ctr"/>
          <a:lstStyle/>
          <a:p>
            <a:pPr marL="114300" lvl="0" algn="ctr" rtl="0">
              <a:spcBef>
                <a:spcPts val="0"/>
              </a:spcBef>
              <a:spcAft>
                <a:spcPts val="0"/>
              </a:spcAft>
              <a:buSzPts val="1800"/>
            </a:pPr>
            <a:endParaRPr lang="en-GB" dirty="0">
              <a:latin typeface="Arial" panose="020B0604020202020204" pitchFamily="34" charset="0"/>
              <a:cs typeface="Arial" panose="020B0604020202020204" pitchFamily="34" charset="0"/>
            </a:endParaRPr>
          </a:p>
        </p:txBody>
      </p:sp>
      <p:sp>
        <p:nvSpPr>
          <p:cNvPr id="49" name="Footer Placeholder 3">
            <a:extLst>
              <a:ext uri="{FF2B5EF4-FFF2-40B4-BE49-F238E27FC236}">
                <a16:creationId xmlns:a16="http://schemas.microsoft.com/office/drawing/2014/main" id="{3C0E3F6A-B6BB-DA08-B655-69566ABC37DA}"/>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1. Understanding CNC machines</a:t>
            </a:r>
            <a:endParaRPr lang="en-US" dirty="0"/>
          </a:p>
        </p:txBody>
      </p:sp>
      <p:pic>
        <p:nvPicPr>
          <p:cNvPr id="52" name="Graphic 51">
            <a:extLst>
              <a:ext uri="{FF2B5EF4-FFF2-40B4-BE49-F238E27FC236}">
                <a16:creationId xmlns:a16="http://schemas.microsoft.com/office/drawing/2014/main" id="{2741A927-B41E-64EB-F0F5-4F57A44AFF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544481" y="3302134"/>
            <a:ext cx="1078232" cy="1062139"/>
          </a:xfrm>
          <a:prstGeom prst="rect">
            <a:avLst/>
          </a:prstGeom>
        </p:spPr>
      </p:pic>
      <p:sp>
        <p:nvSpPr>
          <p:cNvPr id="53" name="Google Shape;539;p3">
            <a:extLst>
              <a:ext uri="{FF2B5EF4-FFF2-40B4-BE49-F238E27FC236}">
                <a16:creationId xmlns:a16="http://schemas.microsoft.com/office/drawing/2014/main" id="{DB980B05-C90B-E9E3-A066-2C6A4948D8AC}"/>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pic>
        <p:nvPicPr>
          <p:cNvPr id="12" name="Graphic 11">
            <a:extLst>
              <a:ext uri="{FF2B5EF4-FFF2-40B4-BE49-F238E27FC236}">
                <a16:creationId xmlns:a16="http://schemas.microsoft.com/office/drawing/2014/main" id="{5A731D77-782F-14B8-1471-D0F176BA17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20328" y="261815"/>
            <a:ext cx="1026666" cy="991863"/>
          </a:xfrm>
          <a:prstGeom prst="rect">
            <a:avLst/>
          </a:prstGeom>
        </p:spPr>
      </p:pic>
      <p:pic>
        <p:nvPicPr>
          <p:cNvPr id="5" name="Graphic 4">
            <a:extLst>
              <a:ext uri="{FF2B5EF4-FFF2-40B4-BE49-F238E27FC236}">
                <a16:creationId xmlns:a16="http://schemas.microsoft.com/office/drawing/2014/main" id="{8DE494D1-E1AE-2243-4191-EBCF848FC04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08536" y="243262"/>
            <a:ext cx="1045869" cy="1010416"/>
          </a:xfrm>
          <a:prstGeom prst="rect">
            <a:avLst/>
          </a:prstGeom>
        </p:spPr>
      </p:pic>
    </p:spTree>
    <p:extLst>
      <p:ext uri="{BB962C8B-B14F-4D97-AF65-F5344CB8AC3E}">
        <p14:creationId xmlns:p14="http://schemas.microsoft.com/office/powerpoint/2010/main" val="2590484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2056-A70C-086C-3603-AD7DA383877A}"/>
              </a:ext>
            </a:extLst>
          </p:cNvPr>
          <p:cNvSpPr>
            <a:spLocks noGrp="1"/>
          </p:cNvSpPr>
          <p:nvPr>
            <p:ph type="title"/>
          </p:nvPr>
        </p:nvSpPr>
        <p:spPr/>
        <p:txBody>
          <a:bodyPr/>
          <a:lstStyle/>
          <a:p>
            <a:r>
              <a:rPr lang="en-US" sz="4400" dirty="0"/>
              <a:t>What does CNC mean? Answers</a:t>
            </a:r>
            <a:endParaRPr lang="en-US" dirty="0"/>
          </a:p>
        </p:txBody>
      </p:sp>
      <p:sp>
        <p:nvSpPr>
          <p:cNvPr id="3" name="Rectangle 2">
            <a:extLst>
              <a:ext uri="{FF2B5EF4-FFF2-40B4-BE49-F238E27FC236}">
                <a16:creationId xmlns:a16="http://schemas.microsoft.com/office/drawing/2014/main" id="{2CC13465-776B-B223-8FDB-8AD2DEAAF0F0}"/>
              </a:ext>
            </a:extLst>
          </p:cNvPr>
          <p:cNvSpPr/>
          <p:nvPr/>
        </p:nvSpPr>
        <p:spPr>
          <a:xfrm>
            <a:off x="1177427" y="4536942"/>
            <a:ext cx="4618628" cy="1568699"/>
          </a:xfrm>
          <a:prstGeom prst="rect">
            <a:avLst/>
          </a:prstGeom>
        </p:spPr>
        <p:txBody>
          <a:bodyPr wrap="square">
            <a:spAutoFit/>
          </a:bodyPr>
          <a:lstStyle/>
          <a:p>
            <a:pPr marL="0" marR="0" lvl="0" indent="0" algn="l" rtl="0">
              <a:spcBef>
                <a:spcPts val="0"/>
              </a:spcBef>
              <a:spcAft>
                <a:spcPts val="600"/>
              </a:spcAft>
              <a:buNone/>
            </a:pPr>
            <a:r>
              <a:rPr lang="en-US" b="1" dirty="0">
                <a:solidFill>
                  <a:schemeClr val="dk1"/>
                </a:solidFill>
                <a:latin typeface="Arial" panose="020B0604020202020204" pitchFamily="34" charset="0"/>
                <a:ea typeface="Calibri"/>
                <a:cs typeface="Arial" panose="020B0604020202020204" pitchFamily="34" charset="0"/>
                <a:sym typeface="Calibri"/>
              </a:rPr>
              <a:t>CAD: computer-aided design</a:t>
            </a:r>
            <a:endParaRPr lang="en-US"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None/>
            </a:pPr>
            <a:r>
              <a:rPr lang="en-US" dirty="0">
                <a:solidFill>
                  <a:schemeClr val="dk1"/>
                </a:solidFill>
                <a:latin typeface="Arial" panose="020B0604020202020204" pitchFamily="34" charset="0"/>
                <a:ea typeface="Calibri"/>
                <a:cs typeface="Arial" panose="020B0604020202020204" pitchFamily="34" charset="0"/>
                <a:sym typeface="Calibri"/>
              </a:rPr>
              <a:t>CAD uses computer software to create digital designs for objects or components.</a:t>
            </a:r>
          </a:p>
          <a:p>
            <a:pPr marL="0" marR="0" lvl="0" indent="0" algn="l" rtl="0">
              <a:spcBef>
                <a:spcPts val="0"/>
              </a:spcBef>
              <a:spcAft>
                <a:spcPts val="0"/>
              </a:spcAft>
              <a:buNone/>
            </a:pPr>
            <a:endParaRPr lang="en-US" dirty="0">
              <a:solidFill>
                <a:schemeClr val="dk1"/>
              </a:solidFill>
              <a:latin typeface="Arial" panose="020B0604020202020204" pitchFamily="34" charset="0"/>
              <a:ea typeface="Calibri"/>
              <a:cs typeface="Arial" panose="020B0604020202020204" pitchFamily="34" charset="0"/>
              <a:sym typeface="Calibri"/>
            </a:endParaRPr>
          </a:p>
          <a:p>
            <a:pPr marL="0" lvl="0" indent="0" algn="l" rtl="0">
              <a:lnSpc>
                <a:spcPct val="115000"/>
              </a:lnSpc>
              <a:spcBef>
                <a:spcPts val="0"/>
              </a:spcBef>
              <a:spcAft>
                <a:spcPts val="0"/>
              </a:spcAft>
              <a:buSzPts val="1800"/>
              <a:buNone/>
            </a:pPr>
            <a:endParaRPr lang="en-GB" sz="1800" dirty="0">
              <a:solidFill>
                <a:srgbClr val="FF0000"/>
              </a:solidFill>
              <a:latin typeface="Arial" panose="020B0604020202020204" pitchFamily="34" charset="0"/>
              <a:cs typeface="Arial" panose="020B0604020202020204" pitchFamily="34" charset="0"/>
            </a:endParaRPr>
          </a:p>
        </p:txBody>
      </p:sp>
      <p:sp>
        <p:nvSpPr>
          <p:cNvPr id="6" name="Content Placeholder 11">
            <a:extLst>
              <a:ext uri="{FF2B5EF4-FFF2-40B4-BE49-F238E27FC236}">
                <a16:creationId xmlns:a16="http://schemas.microsoft.com/office/drawing/2014/main" id="{AB71902A-504C-A631-D92B-D35789BA2460}"/>
              </a:ext>
            </a:extLst>
          </p:cNvPr>
          <p:cNvSpPr txBox="1">
            <a:spLocks/>
          </p:cNvSpPr>
          <p:nvPr/>
        </p:nvSpPr>
        <p:spPr>
          <a:xfrm>
            <a:off x="3089349" y="6409617"/>
            <a:ext cx="10131599" cy="1862886"/>
          </a:xfrm>
          <a:prstGeom prst="rect">
            <a:avLst/>
          </a:prstGeom>
          <a:noFill/>
          <a:ln w="28575">
            <a:gradFill flip="none" rotWithShape="1">
              <a:gsLst>
                <a:gs pos="21000">
                  <a:srgbClr val="D91C5C"/>
                </a:gs>
                <a:gs pos="100000">
                  <a:srgbClr val="FFD600"/>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US" sz="1800" dirty="0">
                <a:ea typeface="Calibri"/>
                <a:sym typeface="Calibri"/>
              </a:rPr>
              <a:t>CNC is a form of automation and therefore requires a control system with </a:t>
            </a:r>
            <a:br>
              <a:rPr lang="en-US" sz="1800" dirty="0">
                <a:ea typeface="Calibri"/>
                <a:sym typeface="Calibri"/>
              </a:rPr>
            </a:br>
            <a:r>
              <a:rPr lang="en-US" sz="1800" dirty="0">
                <a:ea typeface="Calibri"/>
                <a:sym typeface="Calibri"/>
              </a:rPr>
              <a:t>inputs, processing, outputs and feedback.</a:t>
            </a:r>
          </a:p>
          <a:p>
            <a:pPr marL="482600" indent="-342900">
              <a:buSzPts val="1400"/>
              <a:buFont typeface="Arial" panose="020B0604020202020204" pitchFamily="34" charset="0"/>
              <a:buChar char="•"/>
            </a:pPr>
            <a:r>
              <a:rPr lang="en-US" sz="1800" dirty="0">
                <a:solidFill>
                  <a:schemeClr val="dk1"/>
                </a:solidFill>
                <a:ea typeface="Calibri"/>
                <a:sym typeface="Calibri"/>
              </a:rPr>
              <a:t>Describe what the input, control, output and feedback elements a CNC machine might be (their type) or do (their function).</a:t>
            </a:r>
          </a:p>
        </p:txBody>
      </p:sp>
      <p:sp>
        <p:nvSpPr>
          <p:cNvPr id="31" name="Slide Number Placeholder 5">
            <a:extLst>
              <a:ext uri="{FF2B5EF4-FFF2-40B4-BE49-F238E27FC236}">
                <a16:creationId xmlns:a16="http://schemas.microsoft.com/office/drawing/2014/main" id="{20ECC134-547D-F274-3F0C-4C61D14368B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9</a:t>
            </a:fld>
            <a:endParaRPr lang="en-US" b="0" dirty="0">
              <a:solidFill>
                <a:schemeClr val="bg1"/>
              </a:solidFill>
            </a:endParaRPr>
          </a:p>
        </p:txBody>
      </p:sp>
      <p:pic>
        <p:nvPicPr>
          <p:cNvPr id="40" name="Graphic 39">
            <a:extLst>
              <a:ext uri="{FF2B5EF4-FFF2-40B4-BE49-F238E27FC236}">
                <a16:creationId xmlns:a16="http://schemas.microsoft.com/office/drawing/2014/main" id="{6300066D-0986-0076-9631-22D583553D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6639" y="261815"/>
            <a:ext cx="1026665" cy="991863"/>
          </a:xfrm>
          <a:prstGeom prst="rect">
            <a:avLst/>
          </a:prstGeom>
        </p:spPr>
      </p:pic>
      <p:sp>
        <p:nvSpPr>
          <p:cNvPr id="45" name="Graphic 5">
            <a:extLst>
              <a:ext uri="{FF2B5EF4-FFF2-40B4-BE49-F238E27FC236}">
                <a16:creationId xmlns:a16="http://schemas.microsoft.com/office/drawing/2014/main" id="{F7F1DEB1-B09F-89E5-14E2-CB50CAE19AED}"/>
              </a:ext>
            </a:extLst>
          </p:cNvPr>
          <p:cNvSpPr/>
          <p:nvPr/>
        </p:nvSpPr>
        <p:spPr>
          <a:xfrm>
            <a:off x="1912775" y="2328875"/>
            <a:ext cx="2069937" cy="2031325"/>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blipFill>
            <a:blip r:embed="rId5" cstate="email">
              <a:extLst>
                <a:ext uri="{28A0092B-C50C-407E-A947-70E740481C1C}">
                  <a14:useLocalDpi xmlns:a14="http://schemas.microsoft.com/office/drawing/2010/main"/>
                </a:ext>
              </a:extLst>
            </a:blip>
            <a:srcRect/>
            <a:stretch>
              <a:fillRect/>
            </a:stretch>
          </a:blipFill>
          <a:ln w="76200" cap="flat">
            <a:gradFill>
              <a:gsLst>
                <a:gs pos="17000">
                  <a:srgbClr val="D91C5C"/>
                </a:gs>
                <a:gs pos="80000">
                  <a:srgbClr val="FFD600"/>
                </a:gs>
              </a:gsLst>
              <a:lin ang="18900242" scaled="1"/>
            </a:gradFill>
            <a:prstDash val="solid"/>
            <a:miter/>
          </a:ln>
        </p:spPr>
        <p:txBody>
          <a:bodyPr tIns="360000" rIns="180000" bIns="0" rtlCol="0" anchor="ctr"/>
          <a:lstStyle/>
          <a:p>
            <a:pPr marL="114300" lvl="0" algn="ctr" rtl="0">
              <a:spcBef>
                <a:spcPts val="0"/>
              </a:spcBef>
              <a:spcAft>
                <a:spcPts val="0"/>
              </a:spcAft>
              <a:buSzPts val="1800"/>
            </a:pPr>
            <a:endParaRPr lang="en-GB" dirty="0">
              <a:latin typeface="Arial" panose="020B0604020202020204" pitchFamily="34" charset="0"/>
              <a:cs typeface="Arial" panose="020B0604020202020204" pitchFamily="34" charset="0"/>
            </a:endParaRPr>
          </a:p>
        </p:txBody>
      </p:sp>
      <p:sp>
        <p:nvSpPr>
          <p:cNvPr id="49" name="Footer Placeholder 3">
            <a:extLst>
              <a:ext uri="{FF2B5EF4-FFF2-40B4-BE49-F238E27FC236}">
                <a16:creationId xmlns:a16="http://schemas.microsoft.com/office/drawing/2014/main" id="{3C0E3F6A-B6BB-DA08-B655-69566ABC37DA}"/>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1. Understanding CNC machines</a:t>
            </a:r>
            <a:endParaRPr lang="en-US" dirty="0"/>
          </a:p>
        </p:txBody>
      </p:sp>
      <p:sp>
        <p:nvSpPr>
          <p:cNvPr id="7" name="Graphic 5">
            <a:extLst>
              <a:ext uri="{FF2B5EF4-FFF2-40B4-BE49-F238E27FC236}">
                <a16:creationId xmlns:a16="http://schemas.microsoft.com/office/drawing/2014/main" id="{EE238852-DFCC-4280-9415-7644E0B8E3F8}"/>
              </a:ext>
            </a:extLst>
          </p:cNvPr>
          <p:cNvSpPr/>
          <p:nvPr/>
        </p:nvSpPr>
        <p:spPr>
          <a:xfrm>
            <a:off x="12250120" y="2281831"/>
            <a:ext cx="2069937" cy="2031325"/>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blipFill>
            <a:blip r:embed="rId6" cstate="email">
              <a:extLst>
                <a:ext uri="{28A0092B-C50C-407E-A947-70E740481C1C}">
                  <a14:useLocalDpi xmlns:a14="http://schemas.microsoft.com/office/drawing/2010/main"/>
                </a:ext>
              </a:extLst>
            </a:blip>
            <a:srcRect/>
            <a:stretch>
              <a:fillRect/>
            </a:stretch>
          </a:blipFill>
          <a:ln w="76200" cap="flat">
            <a:gradFill>
              <a:gsLst>
                <a:gs pos="17000">
                  <a:srgbClr val="D91C5C"/>
                </a:gs>
                <a:gs pos="80000">
                  <a:srgbClr val="FFD600"/>
                </a:gs>
              </a:gsLst>
              <a:lin ang="18900242" scaled="1"/>
            </a:gradFill>
            <a:prstDash val="solid"/>
            <a:miter/>
          </a:ln>
        </p:spPr>
        <p:txBody>
          <a:bodyPr tIns="360000" rIns="180000" bIns="0" rtlCol="0" anchor="ctr"/>
          <a:lstStyle/>
          <a:p>
            <a:pPr marL="114300" lvl="0" algn="ctr" rtl="0">
              <a:spcBef>
                <a:spcPts val="0"/>
              </a:spcBef>
              <a:spcAft>
                <a:spcPts val="0"/>
              </a:spcAft>
              <a:buSzPts val="1800"/>
            </a:pPr>
            <a:endParaRPr lang="en-GB"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6DC78B8-E66B-79DA-984B-1492B1BBB59F}"/>
              </a:ext>
            </a:extLst>
          </p:cNvPr>
          <p:cNvSpPr/>
          <p:nvPr/>
        </p:nvSpPr>
        <p:spPr>
          <a:xfrm>
            <a:off x="6129875" y="4506501"/>
            <a:ext cx="4340159" cy="1554272"/>
          </a:xfrm>
          <a:prstGeom prst="rect">
            <a:avLst/>
          </a:prstGeom>
        </p:spPr>
        <p:txBody>
          <a:bodyPr wrap="square">
            <a:spAutoFit/>
          </a:bodyPr>
          <a:lstStyle/>
          <a:p>
            <a:pPr>
              <a:spcAft>
                <a:spcPts val="600"/>
              </a:spcAft>
            </a:pPr>
            <a:r>
              <a:rPr lang="en-US" b="1" dirty="0">
                <a:solidFill>
                  <a:schemeClr val="dk1"/>
                </a:solidFill>
                <a:latin typeface="Arial" panose="020B0604020202020204" pitchFamily="34" charset="0"/>
                <a:ea typeface="Calibri"/>
                <a:cs typeface="Arial" panose="020B0604020202020204" pitchFamily="34" charset="0"/>
                <a:sym typeface="Calibri"/>
              </a:rPr>
              <a:t>CAM: computer-aided manufacturing</a:t>
            </a:r>
            <a:r>
              <a:rPr lang="en-US" dirty="0">
                <a:solidFill>
                  <a:schemeClr val="dk1"/>
                </a:solidFill>
                <a:latin typeface="Arial" panose="020B0604020202020204" pitchFamily="34" charset="0"/>
                <a:ea typeface="Calibri"/>
                <a:cs typeface="Arial" panose="020B0604020202020204" pitchFamily="34" charset="0"/>
                <a:sym typeface="Calibri"/>
              </a:rPr>
              <a:t> </a:t>
            </a:r>
          </a:p>
          <a:p>
            <a:pPr marL="0" marR="0" lvl="0" indent="0" algn="l" rtl="0">
              <a:spcBef>
                <a:spcPts val="0"/>
              </a:spcBef>
              <a:spcAft>
                <a:spcPts val="0"/>
              </a:spcAft>
              <a:buNone/>
            </a:pPr>
            <a:r>
              <a:rPr lang="en-US" dirty="0">
                <a:solidFill>
                  <a:schemeClr val="dk1"/>
                </a:solidFill>
                <a:latin typeface="Arial" panose="020B0604020202020204" pitchFamily="34" charset="0"/>
                <a:ea typeface="Calibri"/>
                <a:cs typeface="Arial" panose="020B0604020202020204" pitchFamily="34" charset="0"/>
                <a:sym typeface="Calibri"/>
              </a:rPr>
              <a:t>CAM uses computer software to generate tool paths and instructions </a:t>
            </a:r>
            <a:br>
              <a:rPr lang="en-US" dirty="0">
                <a:solidFill>
                  <a:schemeClr val="dk1"/>
                </a:solidFill>
                <a:latin typeface="Arial" panose="020B0604020202020204" pitchFamily="34" charset="0"/>
                <a:ea typeface="Calibri"/>
                <a:cs typeface="Arial" panose="020B0604020202020204" pitchFamily="34" charset="0"/>
                <a:sym typeface="Calibri"/>
              </a:rPr>
            </a:br>
            <a:r>
              <a:rPr lang="en-US" dirty="0">
                <a:solidFill>
                  <a:schemeClr val="dk1"/>
                </a:solidFill>
                <a:latin typeface="Arial" panose="020B0604020202020204" pitchFamily="34" charset="0"/>
                <a:ea typeface="Calibri"/>
                <a:cs typeface="Arial" panose="020B0604020202020204" pitchFamily="34" charset="0"/>
                <a:sym typeface="Calibri"/>
              </a:rPr>
              <a:t>to create these designs. (Also known as </a:t>
            </a:r>
            <a:r>
              <a:rPr lang="en-US" b="1" dirty="0">
                <a:solidFill>
                  <a:schemeClr val="dk1"/>
                </a:solidFill>
                <a:latin typeface="Arial" panose="020B0604020202020204" pitchFamily="34" charset="0"/>
                <a:ea typeface="Calibri"/>
                <a:cs typeface="Arial" panose="020B0604020202020204" pitchFamily="34" charset="0"/>
                <a:sym typeface="Calibri"/>
              </a:rPr>
              <a:t>computer-aided modelling.</a:t>
            </a:r>
            <a:r>
              <a:rPr lang="en-US" dirty="0">
                <a:solidFill>
                  <a:schemeClr val="dk1"/>
                </a:solidFill>
                <a:latin typeface="Arial" panose="020B0604020202020204" pitchFamily="34" charset="0"/>
                <a:ea typeface="Calibri"/>
                <a:cs typeface="Arial" panose="020B0604020202020204" pitchFamily="34" charset="0"/>
                <a:sym typeface="Calibri"/>
              </a:rPr>
              <a:t>)</a:t>
            </a:r>
          </a:p>
        </p:txBody>
      </p:sp>
      <p:sp>
        <p:nvSpPr>
          <p:cNvPr id="10" name="Rectangle 9">
            <a:extLst>
              <a:ext uri="{FF2B5EF4-FFF2-40B4-BE49-F238E27FC236}">
                <a16:creationId xmlns:a16="http://schemas.microsoft.com/office/drawing/2014/main" id="{21F041C8-8D7D-FA80-C148-17B560F55793}"/>
              </a:ext>
            </a:extLst>
          </p:cNvPr>
          <p:cNvSpPr/>
          <p:nvPr/>
        </p:nvSpPr>
        <p:spPr>
          <a:xfrm>
            <a:off x="11270160" y="4536422"/>
            <a:ext cx="3933673" cy="1277273"/>
          </a:xfrm>
          <a:prstGeom prst="rect">
            <a:avLst/>
          </a:prstGeom>
        </p:spPr>
        <p:txBody>
          <a:bodyPr wrap="square">
            <a:spAutoFit/>
          </a:bodyPr>
          <a:lstStyle/>
          <a:p>
            <a:pPr marL="0" marR="0" lvl="0" indent="0" algn="l" rtl="0">
              <a:spcBef>
                <a:spcPts val="0"/>
              </a:spcBef>
              <a:spcAft>
                <a:spcPts val="600"/>
              </a:spcAft>
              <a:buNone/>
            </a:pPr>
            <a:r>
              <a:rPr lang="en-US" b="1" dirty="0">
                <a:solidFill>
                  <a:schemeClr val="dk1"/>
                </a:solidFill>
                <a:latin typeface="Arial" panose="020B0604020202020204" pitchFamily="34" charset="0"/>
                <a:ea typeface="Calibri"/>
                <a:cs typeface="Arial" panose="020B0604020202020204" pitchFamily="34" charset="0"/>
                <a:sym typeface="Calibri"/>
              </a:rPr>
              <a:t>CNC: computer numerical control</a:t>
            </a:r>
            <a:endParaRPr lang="en-US"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None/>
            </a:pPr>
            <a:r>
              <a:rPr lang="en-US" dirty="0">
                <a:solidFill>
                  <a:schemeClr val="dk1"/>
                </a:solidFill>
                <a:latin typeface="Arial" panose="020B0604020202020204" pitchFamily="34" charset="0"/>
                <a:ea typeface="Calibri"/>
                <a:cs typeface="Arial" panose="020B0604020202020204" pitchFamily="34" charset="0"/>
                <a:sym typeface="Calibri"/>
              </a:rPr>
              <a:t>CNC codes drive toolhead and machine movements to machine materials and form these designs.</a:t>
            </a:r>
            <a:endParaRPr lang="en-US" dirty="0">
              <a:solidFill>
                <a:schemeClr val="dk1"/>
              </a:solidFill>
              <a:latin typeface="Arial" panose="020B0604020202020204" pitchFamily="34" charset="0"/>
              <a:cs typeface="Arial" panose="020B0604020202020204" pitchFamily="34" charset="0"/>
            </a:endParaRPr>
          </a:p>
        </p:txBody>
      </p:sp>
      <p:sp>
        <p:nvSpPr>
          <p:cNvPr id="11" name="Google Shape;163;p23">
            <a:extLst>
              <a:ext uri="{FF2B5EF4-FFF2-40B4-BE49-F238E27FC236}">
                <a16:creationId xmlns:a16="http://schemas.microsoft.com/office/drawing/2014/main" id="{2A9CBC09-794A-998C-BCE3-324E599C4D0F}"/>
              </a:ext>
            </a:extLst>
          </p:cNvPr>
          <p:cNvSpPr txBox="1"/>
          <p:nvPr/>
        </p:nvSpPr>
        <p:spPr>
          <a:xfrm>
            <a:off x="4749970" y="2808819"/>
            <a:ext cx="169434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latin typeface="Arial" panose="020B0604020202020204" pitchFamily="34" charset="0"/>
                <a:ea typeface="Calibri"/>
                <a:cs typeface="Arial" panose="020B0604020202020204" pitchFamily="34" charset="0"/>
                <a:sym typeface="Calibri"/>
              </a:rPr>
              <a:t>Design code</a:t>
            </a:r>
            <a:endParaRPr b="1" dirty="0">
              <a:latin typeface="Arial" panose="020B0604020202020204" pitchFamily="34" charset="0"/>
              <a:ea typeface="Calibri"/>
              <a:cs typeface="Arial" panose="020B0604020202020204" pitchFamily="34" charset="0"/>
              <a:sym typeface="Calibri"/>
            </a:endParaRPr>
          </a:p>
        </p:txBody>
      </p:sp>
      <p:sp>
        <p:nvSpPr>
          <p:cNvPr id="12" name="Google Shape;164;p23">
            <a:extLst>
              <a:ext uri="{FF2B5EF4-FFF2-40B4-BE49-F238E27FC236}">
                <a16:creationId xmlns:a16="http://schemas.microsoft.com/office/drawing/2014/main" id="{39500EA0-A26E-C382-F5E7-CE4FE725A64A}"/>
              </a:ext>
            </a:extLst>
          </p:cNvPr>
          <p:cNvSpPr txBox="1"/>
          <p:nvPr/>
        </p:nvSpPr>
        <p:spPr>
          <a:xfrm>
            <a:off x="9784247" y="2838663"/>
            <a:ext cx="1861329"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latin typeface="Arial" panose="020B0604020202020204" pitchFamily="34" charset="0"/>
                <a:ea typeface="Calibri"/>
                <a:cs typeface="Arial" panose="020B0604020202020204" pitchFamily="34" charset="0"/>
                <a:sym typeface="Calibri"/>
              </a:rPr>
              <a:t>Tool path code</a:t>
            </a:r>
            <a:endParaRPr b="1" dirty="0">
              <a:latin typeface="Arial" panose="020B0604020202020204" pitchFamily="34" charset="0"/>
              <a:ea typeface="Calibri"/>
              <a:cs typeface="Arial" panose="020B0604020202020204" pitchFamily="34" charset="0"/>
              <a:sym typeface="Calibri"/>
            </a:endParaRPr>
          </a:p>
        </p:txBody>
      </p:sp>
      <p:cxnSp>
        <p:nvCxnSpPr>
          <p:cNvPr id="14" name="Straight Arrow Connector 13">
            <a:extLst>
              <a:ext uri="{FF2B5EF4-FFF2-40B4-BE49-F238E27FC236}">
                <a16:creationId xmlns:a16="http://schemas.microsoft.com/office/drawing/2014/main" id="{2431DD73-9E91-0008-3673-0332E062F9AA}"/>
              </a:ext>
            </a:extLst>
          </p:cNvPr>
          <p:cNvCxnSpPr>
            <a:cxnSpLocks/>
          </p:cNvCxnSpPr>
          <p:nvPr/>
        </p:nvCxnSpPr>
        <p:spPr>
          <a:xfrm>
            <a:off x="4643733" y="3475952"/>
            <a:ext cx="1835999"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9486BE5-361B-0AF9-7949-79035EE21B64}"/>
              </a:ext>
            </a:extLst>
          </p:cNvPr>
          <p:cNvCxnSpPr>
            <a:cxnSpLocks/>
          </p:cNvCxnSpPr>
          <p:nvPr/>
        </p:nvCxnSpPr>
        <p:spPr>
          <a:xfrm>
            <a:off x="9784247" y="3475952"/>
            <a:ext cx="1835999"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D0508ABA-810D-CBB8-18C5-5699771278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18632" y="5878547"/>
            <a:ext cx="1078232" cy="1062139"/>
          </a:xfrm>
          <a:prstGeom prst="rect">
            <a:avLst/>
          </a:prstGeom>
        </p:spPr>
      </p:pic>
      <p:sp>
        <p:nvSpPr>
          <p:cNvPr id="19" name="Graphic 5">
            <a:extLst>
              <a:ext uri="{FF2B5EF4-FFF2-40B4-BE49-F238E27FC236}">
                <a16:creationId xmlns:a16="http://schemas.microsoft.com/office/drawing/2014/main" id="{54457B16-10D6-4EF1-6991-DA32CF7E069A}"/>
              </a:ext>
            </a:extLst>
          </p:cNvPr>
          <p:cNvSpPr/>
          <p:nvPr/>
        </p:nvSpPr>
        <p:spPr>
          <a:xfrm>
            <a:off x="7120181" y="2297329"/>
            <a:ext cx="2069937" cy="2031325"/>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blipFill dpi="0" rotWithShape="1">
            <a:blip r:embed="rId9" cstate="email">
              <a:extLst>
                <a:ext uri="{28A0092B-C50C-407E-A947-70E740481C1C}">
                  <a14:useLocalDpi xmlns:a14="http://schemas.microsoft.com/office/drawing/2010/main"/>
                </a:ext>
              </a:extLst>
            </a:blip>
            <a:srcRect/>
            <a:stretch>
              <a:fillRect/>
            </a:stretch>
          </a:blipFill>
          <a:ln w="76200" cap="flat">
            <a:gradFill>
              <a:gsLst>
                <a:gs pos="17000">
                  <a:srgbClr val="D91C5C"/>
                </a:gs>
                <a:gs pos="80000">
                  <a:srgbClr val="FFD600"/>
                </a:gs>
              </a:gsLst>
              <a:lin ang="18900000" scaled="0"/>
            </a:gradFill>
            <a:prstDash val="solid"/>
            <a:miter/>
          </a:ln>
        </p:spPr>
        <p:txBody>
          <a:bodyPr tIns="360000" rIns="180000" bIns="0" rtlCol="0" anchor="ctr"/>
          <a:lstStyle/>
          <a:p>
            <a:pPr marL="114300" lvl="0" algn="ctr" rtl="0">
              <a:spcBef>
                <a:spcPts val="0"/>
              </a:spcBef>
              <a:spcAft>
                <a:spcPts val="0"/>
              </a:spcAft>
              <a:buSzPts val="1800"/>
            </a:pPr>
            <a:endParaRPr lang="en-GB" dirty="0">
              <a:latin typeface="Arial" panose="020B0604020202020204" pitchFamily="34" charset="0"/>
              <a:cs typeface="Arial" panose="020B0604020202020204" pitchFamily="34" charset="0"/>
            </a:endParaRPr>
          </a:p>
        </p:txBody>
      </p:sp>
      <p:sp>
        <p:nvSpPr>
          <p:cNvPr id="21" name="Google Shape;539;p3">
            <a:extLst>
              <a:ext uri="{FF2B5EF4-FFF2-40B4-BE49-F238E27FC236}">
                <a16:creationId xmlns:a16="http://schemas.microsoft.com/office/drawing/2014/main" id="{A2C143E4-26ED-7973-0804-F9C5DB97B95A}"/>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 &amp; </a:t>
            </a:r>
            <a:r>
              <a:rPr lang="en-GB" sz="1400" b="0" i="0" u="none" strike="noStrike" cap="none" dirty="0" err="1">
                <a:solidFill>
                  <a:schemeClr val="tx1"/>
                </a:solidFill>
                <a:latin typeface="Arial"/>
                <a:ea typeface="Arial"/>
                <a:cs typeface="Arial"/>
                <a:sym typeface="Arial"/>
              </a:rPr>
              <a:t>rawpixel.com</a:t>
            </a:r>
            <a:r>
              <a:rPr lang="en-GB" sz="1400" b="0" i="0" u="none" strike="noStrike" cap="none" dirty="0">
                <a:solidFill>
                  <a:schemeClr val="tx1"/>
                </a:solidFill>
                <a:latin typeface="Arial"/>
                <a:ea typeface="Arial"/>
                <a:cs typeface="Arial"/>
                <a:sym typeface="Arial"/>
              </a:rPr>
              <a:t> on </a:t>
            </a:r>
            <a:r>
              <a:rPr lang="en-GB" sz="1400" b="0" i="0" u="none" strike="noStrike" cap="none" dirty="0" err="1">
                <a:solidFill>
                  <a:schemeClr val="tx1"/>
                </a:solidFill>
                <a:latin typeface="Arial"/>
                <a:ea typeface="Arial"/>
                <a:cs typeface="Arial"/>
                <a:sym typeface="Arial"/>
              </a:rPr>
              <a:t>Freepik</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938386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844CDCD9C00F46A1BCE9A463997082" ma:contentTypeVersion="13" ma:contentTypeDescription="Create a new document." ma:contentTypeScope="" ma:versionID="c264dbd3cde4180840d763f46b291697">
  <xsd:schema xmlns:xsd="http://www.w3.org/2001/XMLSchema" xmlns:xs="http://www.w3.org/2001/XMLSchema" xmlns:p="http://schemas.microsoft.com/office/2006/metadata/properties" xmlns:ns2="d1a1ca9c-76a7-47b7-9ef4-f14a26abf7af" xmlns:ns3="4fc865ed-9e33-4d03-b19f-b352596ecae9" targetNamespace="http://schemas.microsoft.com/office/2006/metadata/properties" ma:root="true" ma:fieldsID="7400bd4a18a24e34d0b1fb963a2d21dc" ns2:_="" ns3:_="">
    <xsd:import namespace="d1a1ca9c-76a7-47b7-9ef4-f14a26abf7af"/>
    <xsd:import namespace="4fc865ed-9e33-4d03-b19f-b352596ec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1ca9c-76a7-47b7-9ef4-f14a26abf7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fda258e-6141-476b-a562-def2baa699f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c865ed-9e33-4d03-b19f-b352596ec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d2d6f0c-c615-4f75-a032-12c38811d25d}" ma:internalName="TaxCatchAll" ma:showField="CatchAllData" ma:web="4fc865ed-9e33-4d03-b19f-b352596ecae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1a1ca9c-76a7-47b7-9ef4-f14a26abf7af">
      <Terms xmlns="http://schemas.microsoft.com/office/infopath/2007/PartnerControls"/>
    </lcf76f155ced4ddcb4097134ff3c332f>
    <TaxCatchAll xmlns="4fc865ed-9e33-4d03-b19f-b352596ecae9" xsi:nil="true"/>
  </documentManagement>
</p:properties>
</file>

<file path=customXml/itemProps1.xml><?xml version="1.0" encoding="utf-8"?>
<ds:datastoreItem xmlns:ds="http://schemas.openxmlformats.org/officeDocument/2006/customXml" ds:itemID="{F9A6F6EE-3114-467C-8F7F-ADB4FAB9F0CD}">
  <ds:schemaRefs>
    <ds:schemaRef ds:uri="http://schemas.microsoft.com/sharepoint/v3/contenttype/forms"/>
  </ds:schemaRefs>
</ds:datastoreItem>
</file>

<file path=customXml/itemProps2.xml><?xml version="1.0" encoding="utf-8"?>
<ds:datastoreItem xmlns:ds="http://schemas.openxmlformats.org/officeDocument/2006/customXml" ds:itemID="{5D8CCB1A-0814-4641-85AA-9CC4C81EF791}"/>
</file>

<file path=customXml/itemProps3.xml><?xml version="1.0" encoding="utf-8"?>
<ds:datastoreItem xmlns:ds="http://schemas.openxmlformats.org/officeDocument/2006/customXml" ds:itemID="{1B777040-AED1-49A2-A6F9-2D4544050B30}">
  <ds:schemaRefs>
    <ds:schemaRef ds:uri="http://schemas.microsoft.com/office/2006/metadata/properties"/>
    <ds:schemaRef ds:uri="http://schemas.microsoft.com/office/infopath/2007/PartnerControls"/>
    <ds:schemaRef ds:uri="http://schemas.microsoft.com/sharepoint/v3"/>
    <ds:schemaRef ds:uri="0edf7d78-1330-49f6-bffc-7239953f04fe"/>
    <ds:schemaRef ds:uri="f97151d3-a763-4fee-95d1-c0b0132eac99"/>
  </ds:schemaRefs>
</ds:datastoreItem>
</file>

<file path=docProps/app.xml><?xml version="1.0" encoding="utf-8"?>
<Properties xmlns="http://schemas.openxmlformats.org/officeDocument/2006/extended-properties" xmlns:vt="http://schemas.openxmlformats.org/officeDocument/2006/docPropsVTypes">
  <Template>Office Theme</Template>
  <TotalTime>39904</TotalTime>
  <Words>3192</Words>
  <Application>Microsoft Office PowerPoint</Application>
  <PresentationFormat>Custom</PresentationFormat>
  <Paragraphs>382</Paragraphs>
  <Slides>18</Slides>
  <Notes>18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18</vt:i4>
      </vt:variant>
    </vt:vector>
  </HeadingPairs>
  <TitlesOfParts>
    <vt:vector size="24" baseType="lpstr">
      <vt:lpstr>Arial</vt:lpstr>
      <vt:lpstr>Calibri</vt:lpstr>
      <vt:lpstr>Calibri Light</vt:lpstr>
      <vt:lpstr>Office Theme</vt:lpstr>
      <vt:lpstr>1_Custom Design</vt:lpstr>
      <vt:lpstr>Custom Design</vt:lpstr>
      <vt:lpstr>PowerPoint Presentation</vt:lpstr>
      <vt:lpstr>Practitioner guide </vt:lpstr>
      <vt:lpstr>Introduction and overview</vt:lpstr>
      <vt:lpstr>Learning outcomes and resource links </vt:lpstr>
      <vt:lpstr>Subject coverage</vt:lpstr>
      <vt:lpstr>PowerPoint Presentation</vt:lpstr>
      <vt:lpstr>Learning outcomes</vt:lpstr>
      <vt:lpstr>What does CNC mean?</vt:lpstr>
      <vt:lpstr>What does CNC mean? Answers</vt:lpstr>
      <vt:lpstr>The CNC control process </vt:lpstr>
      <vt:lpstr>Common CNC machines</vt:lpstr>
      <vt:lpstr>Common CNC machines</vt:lpstr>
      <vt:lpstr>Why is CNC used?</vt:lpstr>
      <vt:lpstr>Why is CNC used? Answers</vt:lpstr>
      <vt:lpstr>CNC in small-run settings</vt:lpstr>
      <vt:lpstr>CNC in your engineering career</vt:lpstr>
      <vt:lpstr>CNC in your engineering career – example  </vt:lpstr>
      <vt:lpstr>Learning 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lastModifiedBy>V-Bryony Yanney</cp:lastModifiedBy>
  <cp:revision>551</cp:revision>
  <dcterms:created xsi:type="dcterms:W3CDTF">2022-05-23T15:11:33Z</dcterms:created>
  <dcterms:modified xsi:type="dcterms:W3CDTF">2023-03-13T10:18:04Z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0x0101007C844CDCD9C00F46A1BCE9A463997082</vt:lpwstr>
  </property>
  <property fmtid="{D5CDD505-2E9C-101B-9397-08002B2CF9AE}" pid="3" name="MediaServiceImageTags">
    <vt:lpwstr/>
  </property>
</Properties>
</file>