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0"/>
  </p:notesMasterIdLst>
  <p:sldIdLst>
    <p:sldId id="256" r:id="rId3"/>
    <p:sldId id="267" r:id="rId4"/>
    <p:sldId id="284" r:id="rId5"/>
    <p:sldId id="281" r:id="rId6"/>
    <p:sldId id="257" r:id="rId7"/>
    <p:sldId id="272" r:id="rId8"/>
    <p:sldId id="275" r:id="rId9"/>
    <p:sldId id="320" r:id="rId10"/>
    <p:sldId id="313" r:id="rId11"/>
    <p:sldId id="321" r:id="rId12"/>
    <p:sldId id="302" r:id="rId13"/>
    <p:sldId id="310" r:id="rId14"/>
    <p:sldId id="271" r:id="rId15"/>
    <p:sldId id="266" r:id="rId16"/>
    <p:sldId id="322" r:id="rId17"/>
    <p:sldId id="314" r:id="rId18"/>
    <p:sldId id="323" r:id="rId19"/>
  </p:sldIdLst>
  <p:sldSz cx="16257588" cy="9144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E3E04-DFCD-009C-E7C8-C19ACA976B3D}" name="Sidney Yanney" initials="SY" userId="d447cc76b536347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nna Down" initials="MD" lastIdx="16" clrIdx="0">
    <p:extLst>
      <p:ext uri="{19B8F6BF-5375-455C-9EA6-DF929625EA0E}">
        <p15:presenceInfo xmlns:p15="http://schemas.microsoft.com/office/powerpoint/2012/main" userId="f49f9c9fde2637aa" providerId="Windows Live"/>
      </p:ext>
    </p:extLst>
  </p:cmAuthor>
  <p:cmAuthor id="2" name="Bryony" initials="B" lastIdx="34" clrIdx="1">
    <p:extLst>
      <p:ext uri="{19B8F6BF-5375-455C-9EA6-DF929625EA0E}">
        <p15:presenceInfo xmlns:p15="http://schemas.microsoft.com/office/powerpoint/2012/main" userId="fe1aad7348244552" providerId="Windows Live"/>
      </p:ext>
    </p:extLst>
  </p:cmAuthor>
  <p:cmAuthor id="3" name="Mike Guilmant-Cush" initials="MG" lastIdx="6" clrIdx="2">
    <p:extLst>
      <p:ext uri="{19B8F6BF-5375-455C-9EA6-DF929625EA0E}">
        <p15:presenceInfo xmlns:p15="http://schemas.microsoft.com/office/powerpoint/2012/main" userId="Mike Guilmant-Cush" providerId="None"/>
      </p:ext>
    </p:extLst>
  </p:cmAuthor>
  <p:cmAuthor id="4" name="Karen Wadsworth" initials="KW" lastIdx="5" clrIdx="3">
    <p:extLst>
      <p:ext uri="{19B8F6BF-5375-455C-9EA6-DF929625EA0E}">
        <p15:presenceInfo xmlns:p15="http://schemas.microsoft.com/office/powerpoint/2012/main" userId="Karen Wadswo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ECED"/>
    <a:srgbClr val="D91C5C"/>
    <a:srgbClr val="D9D9D9"/>
    <a:srgbClr val="21176B"/>
    <a:srgbClr val="3DB876"/>
    <a:srgbClr val="00F291"/>
    <a:srgbClr val="24D6D1"/>
    <a:srgbClr val="22166B"/>
    <a:srgbClr val="F1D408"/>
    <a:srgbClr val="D2CF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92"/>
    <p:restoredTop sz="95988" autoAdjust="0"/>
  </p:normalViewPr>
  <p:slideViewPr>
    <p:cSldViewPr snapToGrid="0" snapToObjects="1">
      <p:cViewPr varScale="1">
        <p:scale>
          <a:sx n="69" d="100"/>
          <a:sy n="69" d="100"/>
        </p:scale>
        <p:origin x="232"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177F610-3751-F945-A338-751CC6F6B176}" type="datetimeFigureOut">
              <a:rPr lang="en-US" smtClean="0"/>
              <a:t>11/14/22</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7713ECE-1B03-7F4B-8F63-1FC03E6A284A}" type="slidenum">
              <a:rPr lang="en-US" smtClean="0"/>
              <a:t>‹#›</a:t>
            </a:fld>
            <a:endParaRPr lang="en-US"/>
          </a:p>
        </p:txBody>
      </p:sp>
    </p:spTree>
    <p:extLst>
      <p:ext uri="{BB962C8B-B14F-4D97-AF65-F5344CB8AC3E}">
        <p14:creationId xmlns:p14="http://schemas.microsoft.com/office/powerpoint/2010/main" val="119672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13ECE-1B03-7F4B-8F63-1FC03E6A284A}" type="slidenum">
              <a:rPr lang="en-US" smtClean="0"/>
              <a:t>1</a:t>
            </a:fld>
            <a:endParaRPr lang="en-US"/>
          </a:p>
        </p:txBody>
      </p:sp>
    </p:spTree>
    <p:extLst>
      <p:ext uri="{BB962C8B-B14F-4D97-AF65-F5344CB8AC3E}">
        <p14:creationId xmlns:p14="http://schemas.microsoft.com/office/powerpoint/2010/main" val="102187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None/>
            </a:pP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Activity</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Review the answers on the slide.</a:t>
            </a:r>
          </a:p>
          <a:p>
            <a:pPr marL="0" lvl="0" indent="0" algn="l" rtl="0">
              <a:spcBef>
                <a:spcPts val="0"/>
              </a:spcBef>
              <a:spcAft>
                <a:spcPts val="0"/>
              </a:spcAft>
              <a:buClr>
                <a:schemeClr val="dk1"/>
              </a:buClr>
              <a:buSzPts val="1100"/>
              <a:buFont typeface="Arial"/>
              <a:buNone/>
            </a:pP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10</a:t>
            </a:fld>
            <a:endParaRPr lang="en-US"/>
          </a:p>
        </p:txBody>
      </p:sp>
    </p:spTree>
    <p:extLst>
      <p:ext uri="{BB962C8B-B14F-4D97-AF65-F5344CB8AC3E}">
        <p14:creationId xmlns:p14="http://schemas.microsoft.com/office/powerpoint/2010/main" val="2830875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Activity</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Learners have already met the term ‘work cell’ at the start of this resource but review the definition and help learners understand that the work cell includes everything needed for the robot(s) to complete their tasks. For example, this may include a tool storage area where the robot can exchange tools to perform different tasks or machine operations, such as changing a drill bit or milling tool.</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Discuss each type of work cell design:</a:t>
            </a:r>
          </a:p>
          <a:p>
            <a:pPr marL="914400" lvl="1"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A robot-centred cell is usually designed around a single robot or may include several that work together to complete complex tasks.</a:t>
            </a:r>
          </a:p>
          <a:p>
            <a:pPr marL="914400" lvl="1"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In-line work cells are found where material or components flow in and out of the cell.</a:t>
            </a:r>
          </a:p>
          <a:p>
            <a:pPr marL="914400" lvl="1"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The robot(s) in a mobile work cell can move from one place to another, usually along a floor or ceiling rail (known as the 7th axis when 6-axis arm robots are employed).</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Learners discuss and answer the questions on the slide.</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Robot-centred: complex operations like milling or drilling. Material flows intermittently into and out of the cell, for example being brought on pallets or in bins, which may be done by a human operator or an autonomous guided material transport robot.</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In-line: assembly operations like welding or adding components, such as during car manufacture. Material flows in and out on a conveyor system (belt or floor) - the next slide explores this in more detail.</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Mobile cells enable multiple operations using one robot, for example to place components on several machine tools. Material flows intermittently into and out of the cell.</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Discussion.</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Verbal answers.</a:t>
            </a: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11</a:t>
            </a:fld>
            <a:endParaRPr lang="en-US"/>
          </a:p>
        </p:txBody>
      </p:sp>
    </p:spTree>
    <p:extLst>
      <p:ext uri="{BB962C8B-B14F-4D97-AF65-F5344CB8AC3E}">
        <p14:creationId xmlns:p14="http://schemas.microsoft.com/office/powerpoint/2010/main" val="1993104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Activity</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Briefly discuss the three main ways in which material can flow into and out of a work cell.</a:t>
            </a: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The desired outcome is maximum efficiency or productivity, both in robot use and overall output.</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Influencing factors include the number of operations that will take place, their complexity and time. For example, not all tasks take the same or similar time, and non-synchronised movement may be appropriate if the time differences are significant. But when differences are small, synchronised movement (synced to the slower operation) or continuous movement (at a rate that allows the slowest operation to be completed) may be suitable.</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Discussion.</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Verbal answers.</a:t>
            </a:r>
          </a:p>
          <a:p>
            <a:pPr marL="0" lvl="0" indent="0" algn="l" rtl="0">
              <a:spcBef>
                <a:spcPts val="0"/>
              </a:spcBef>
              <a:spcAft>
                <a:spcPts val="0"/>
              </a:spcAft>
              <a:buClr>
                <a:schemeClr val="dk1"/>
              </a:buClr>
              <a:buSzPts val="1100"/>
              <a:buFont typeface="Arial"/>
              <a:buNone/>
            </a:pP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12</a:t>
            </a:fld>
            <a:endParaRPr lang="en-US"/>
          </a:p>
        </p:txBody>
      </p:sp>
    </p:spTree>
    <p:extLst>
      <p:ext uri="{BB962C8B-B14F-4D97-AF65-F5344CB8AC3E}">
        <p14:creationId xmlns:p14="http://schemas.microsoft.com/office/powerpoint/2010/main" val="3568614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This task uses a simple work cell scenario that enables a simple solution - this allows plenty of time for learners to focus on the safety aspects of the work cell.</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Starter activity</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Introduce the main task: learners must apply their knowledge and understanding to plan a robotic work cell.</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Review the key information about the cell.</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Learners can discuss and list some factors to consider when developing their plan.</a:t>
            </a:r>
          </a:p>
          <a:p>
            <a:pPr marL="0" lvl="0" indent="0" algn="l" rtl="0">
              <a:spcBef>
                <a:spcPts val="0"/>
              </a:spcBef>
              <a:spcAft>
                <a:spcPts val="0"/>
              </a:spcAft>
              <a:buNone/>
            </a:pP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Please see the final slides.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Written work.</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Learners can explore work cell design and layout in your workshop and when on industry placement, work experience or an employee visit.</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13</a:t>
            </a:fld>
            <a:endParaRPr lang="en-US"/>
          </a:p>
        </p:txBody>
      </p:sp>
    </p:spTree>
    <p:extLst>
      <p:ext uri="{BB962C8B-B14F-4D97-AF65-F5344CB8AC3E}">
        <p14:creationId xmlns:p14="http://schemas.microsoft.com/office/powerpoint/2010/main" val="3581471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Starter activity</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Review </a:t>
            </a:r>
            <a:r>
              <a:rPr lang="en-GB" b="1" dirty="0">
                <a:solidFill>
                  <a:schemeClr val="dk1"/>
                </a:solidFill>
                <a:latin typeface="Arial" panose="020B0604020202020204" pitchFamily="34" charset="0"/>
                <a:cs typeface="Arial" panose="020B0604020202020204" pitchFamily="34" charset="0"/>
              </a:rPr>
              <a:t>Robotics - Activity sheet 9 </a:t>
            </a:r>
            <a:r>
              <a:rPr lang="en-GB" dirty="0">
                <a:solidFill>
                  <a:schemeClr val="dk1"/>
                </a:solidFill>
                <a:latin typeface="Arial" panose="020B0604020202020204" pitchFamily="34" charset="0"/>
                <a:cs typeface="Arial" panose="020B0604020202020204" pitchFamily="34" charset="0"/>
              </a:rPr>
              <a:t>with learners, who will add sketches and labels that describe their layout and key operating steps.</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Review the instructions on the slide, which are not sequential but must be considered together. Learners can make initial sketches in pencil before producing a final version in pen or using design or presentation software. The size of the CNC machines is not critical but the dimensions given on the activity sheet provide a suitable scale. Learners can choose how large to make their robot(s) depending on where they locate these machines but should bear in mind that larger robots will be more expensive.</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Highlight the importance of identifying the simplest effective solution (see extension below).</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Activity sheet</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Learners will complete their plan on </a:t>
            </a:r>
            <a:r>
              <a:rPr lang="en-GB" b="1" dirty="0">
                <a:solidFill>
                  <a:schemeClr val="dk1"/>
                </a:solidFill>
                <a:latin typeface="Arial" panose="020B0604020202020204" pitchFamily="34" charset="0"/>
                <a:cs typeface="Arial" panose="020B0604020202020204" pitchFamily="34" charset="0"/>
              </a:rPr>
              <a:t>Robotics - Activity sheet 9.</a:t>
            </a:r>
            <a:r>
              <a:rPr lang="en-GB" dirty="0">
                <a:solidFill>
                  <a:schemeClr val="dk1"/>
                </a:solidFill>
                <a:latin typeface="Arial" panose="020B0604020202020204" pitchFamily="34" charset="0"/>
                <a:cs typeface="Arial" panose="020B0604020202020204" pitchFamily="34" charset="0"/>
              </a:rPr>
              <a:t> </a:t>
            </a: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Please see the final slides.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Written work.</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Learners can consider in qualitative terms some financial considerations of robotic work cell design, for example that the payback time will depend on the initial cost and also on the expected productivity or output of the cell.</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14</a:t>
            </a:fld>
            <a:endParaRPr lang="en-US"/>
          </a:p>
        </p:txBody>
      </p:sp>
    </p:spTree>
    <p:extLst>
      <p:ext uri="{BB962C8B-B14F-4D97-AF65-F5344CB8AC3E}">
        <p14:creationId xmlns:p14="http://schemas.microsoft.com/office/powerpoint/2010/main" val="2549118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Starter activity</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Once learners have established the key features of their work cell, they must ensure that it is safe by adding at least one of each safety device to their plan.</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Learners should consider the work envelope of their robot(s) and any human access that might be required.</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Learners add and label each device on their plan.</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Finally, learners should list some safe working practices to consider during planning and operation. These don’t need to be detailed but can take the form of a checklist of considerations or important actions.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Activity sheet</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Learners add safety devices to complete their plan on </a:t>
            </a:r>
            <a:r>
              <a:rPr lang="en-GB" b="1" dirty="0">
                <a:solidFill>
                  <a:schemeClr val="dk1"/>
                </a:solidFill>
                <a:latin typeface="Arial" panose="020B0604020202020204" pitchFamily="34" charset="0"/>
                <a:cs typeface="Arial" panose="020B0604020202020204" pitchFamily="34" charset="0"/>
              </a:rPr>
              <a:t>Robotics - Activity sheet 9</a:t>
            </a:r>
            <a:r>
              <a:rPr lang="en-GB" dirty="0">
                <a:solidFill>
                  <a:schemeClr val="dk1"/>
                </a:solidFill>
                <a:latin typeface="Arial" panose="020B0604020202020204" pitchFamily="34" charset="0"/>
                <a:cs typeface="Arial" panose="020B0604020202020204" pitchFamily="34" charset="0"/>
              </a:rPr>
              <a:t> and describe their safe working practices on </a:t>
            </a:r>
            <a:r>
              <a:rPr lang="en-GB" b="1" dirty="0">
                <a:solidFill>
                  <a:schemeClr val="dk1"/>
                </a:solidFill>
                <a:latin typeface="Arial" panose="020B0604020202020204" pitchFamily="34" charset="0"/>
                <a:cs typeface="Arial" panose="020B0604020202020204" pitchFamily="34" charset="0"/>
              </a:rPr>
              <a:t>Robotics - Activity sheet 10</a:t>
            </a:r>
            <a:r>
              <a:rPr lang="en-GB" dirty="0">
                <a:solidFill>
                  <a:schemeClr val="dk1"/>
                </a:solidFill>
                <a:latin typeface="Arial" panose="020B0604020202020204" pitchFamily="34" charset="0"/>
                <a:cs typeface="Arial" panose="020B0604020202020204" pitchFamily="34" charset="0"/>
              </a:rPr>
              <a:t>.</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Please see the final slides.</a:t>
            </a: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Written work.</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Extension</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Learners can research collaborative robot, or ‘</a:t>
            </a:r>
            <a:r>
              <a:rPr lang="en-GB" dirty="0" err="1">
                <a:latin typeface="Arial" panose="020B0604020202020204" pitchFamily="34" charset="0"/>
                <a:cs typeface="Arial" panose="020B0604020202020204" pitchFamily="34" charset="0"/>
              </a:rPr>
              <a:t>cobot</a:t>
            </a:r>
            <a:r>
              <a:rPr lang="en-GB" dirty="0">
                <a:latin typeface="Arial" panose="020B0604020202020204" pitchFamily="34" charset="0"/>
                <a:cs typeface="Arial" panose="020B0604020202020204" pitchFamily="34" charset="0"/>
              </a:rPr>
              <a:t>’ safety. </a:t>
            </a:r>
            <a:r>
              <a:rPr lang="en-GB" dirty="0" err="1">
                <a:latin typeface="Arial" panose="020B0604020202020204" pitchFamily="34" charset="0"/>
                <a:cs typeface="Arial" panose="020B0604020202020204" pitchFamily="34" charset="0"/>
              </a:rPr>
              <a:t>Cobots</a:t>
            </a:r>
            <a:r>
              <a:rPr lang="en-GB" dirty="0">
                <a:latin typeface="Arial" panose="020B0604020202020204" pitchFamily="34" charset="0"/>
                <a:cs typeface="Arial" panose="020B0604020202020204" pitchFamily="34" charset="0"/>
              </a:rPr>
              <a:t> are robots that are designed to work alongside people. Do robots require a different approach to safety or are the same precautions and devices still important to include?</a:t>
            </a:r>
          </a:p>
        </p:txBody>
      </p:sp>
      <p:sp>
        <p:nvSpPr>
          <p:cNvPr id="4" name="Slide Number Placeholder 3"/>
          <p:cNvSpPr>
            <a:spLocks noGrp="1"/>
          </p:cNvSpPr>
          <p:nvPr>
            <p:ph type="sldNum" sz="quarter" idx="5"/>
          </p:nvPr>
        </p:nvSpPr>
        <p:spPr/>
        <p:txBody>
          <a:bodyPr/>
          <a:lstStyle/>
          <a:p>
            <a:fld id="{D7713ECE-1B03-7F4B-8F63-1FC03E6A284A}" type="slidenum">
              <a:rPr lang="en-US" smtClean="0"/>
              <a:t>15</a:t>
            </a:fld>
            <a:endParaRPr lang="en-US"/>
          </a:p>
        </p:txBody>
      </p:sp>
    </p:spTree>
    <p:extLst>
      <p:ext uri="{BB962C8B-B14F-4D97-AF65-F5344CB8AC3E}">
        <p14:creationId xmlns:p14="http://schemas.microsoft.com/office/powerpoint/2010/main" val="3581471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100"/>
              <a:buFont typeface="Arial"/>
              <a:buNone/>
            </a:pPr>
            <a:endParaRPr lang="en-GB"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Activity</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Review the example design on the slide. This positions a 6-axis arm and the two CNC machines such that material follows a </a:t>
            </a:r>
            <a:r>
              <a:rPr lang="en-GB" dirty="0" err="1">
                <a:solidFill>
                  <a:schemeClr val="dk1"/>
                </a:solidFill>
                <a:latin typeface="Arial" panose="020B0604020202020204" pitchFamily="34" charset="0"/>
                <a:cs typeface="Arial" panose="020B0604020202020204" pitchFamily="34" charset="0"/>
              </a:rPr>
              <a:t>semicircular</a:t>
            </a:r>
            <a:r>
              <a:rPr lang="en-GB" dirty="0">
                <a:solidFill>
                  <a:schemeClr val="dk1"/>
                </a:solidFill>
                <a:latin typeface="Arial" panose="020B0604020202020204" pitchFamily="34" charset="0"/>
                <a:cs typeface="Arial" panose="020B0604020202020204" pitchFamily="34" charset="0"/>
              </a:rPr>
              <a:t> route through the cell - the simplest solution. If you would like to talk learners through the process, it is:</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Pick unprocessed component and place in CNC mill</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Move component from mill to drill</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Pick unprocessed component and place in CNC mill</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Move component from drill to processed component bin</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Move component from mill to drill</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Pick unprocessed component and place in CNC mill</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Move component from drill to processed component bin</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Repeat from b</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This is one suitable solution - others will exist and might be better if any factors are different, for example:</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The machine tools could be arranged in a line and the arm mounted on a rail for a mobile cell.</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More than one robot might be used if one process takes longer than the other or for greater throughput.</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Safety devices:</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Enabler near control panel</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Hold/stop at either end of the cell</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Interlocks at access points for material bins</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Pressure mat in and around work envelope</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Presence sensors cover other areas where an operator could enter</a:t>
            </a:r>
          </a:p>
          <a:p>
            <a:pPr marL="914400" lvl="1" indent="-298450" algn="l" rtl="0">
              <a:spcBef>
                <a:spcPts val="0"/>
              </a:spcBef>
              <a:spcAft>
                <a:spcPts val="0"/>
              </a:spcAft>
              <a:buClr>
                <a:schemeClr val="dk1"/>
              </a:buClr>
              <a:buSzPts val="1100"/>
              <a:buAutoNum type="alphaLcPeriod"/>
            </a:pPr>
            <a:r>
              <a:rPr lang="en-GB" dirty="0">
                <a:solidFill>
                  <a:schemeClr val="dk1"/>
                </a:solidFill>
                <a:latin typeface="Arial" panose="020B0604020202020204" pitchFamily="34" charset="0"/>
                <a:cs typeface="Arial" panose="020B0604020202020204" pitchFamily="34" charset="0"/>
              </a:rPr>
              <a:t>(The arm could have ‘hard’ safety to ensure it does not rotate out of the work area, such as microswitches on the rotating base.)also </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16</a:t>
            </a:fld>
            <a:endParaRPr lang="en-US"/>
          </a:p>
        </p:txBody>
      </p:sp>
    </p:spTree>
    <p:extLst>
      <p:ext uri="{BB962C8B-B14F-4D97-AF65-F5344CB8AC3E}">
        <p14:creationId xmlns:p14="http://schemas.microsoft.com/office/powerpoint/2010/main" val="3437826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Activity</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Review the safe working practices on the slide. What else can learners think of?</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Link learners’ ideas to safe working practices in your workshop and encourage learners to always stay safe when in an industrial or robotic environment by being prudent and always following safe practices. It is always safer to pause and ask when unsure.</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17</a:t>
            </a:fld>
            <a:endParaRPr lang="en-US"/>
          </a:p>
        </p:txBody>
      </p:sp>
    </p:spTree>
    <p:extLst>
      <p:ext uri="{BB962C8B-B14F-4D97-AF65-F5344CB8AC3E}">
        <p14:creationId xmlns:p14="http://schemas.microsoft.com/office/powerpoint/2010/main" val="3160069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2</a:t>
            </a:fld>
            <a:endParaRPr lang="en-US"/>
          </a:p>
        </p:txBody>
      </p:sp>
    </p:spTree>
    <p:extLst>
      <p:ext uri="{BB962C8B-B14F-4D97-AF65-F5344CB8AC3E}">
        <p14:creationId xmlns:p14="http://schemas.microsoft.com/office/powerpoint/2010/main" val="1737964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713ECE-1B03-7F4B-8F63-1FC03E6A284A}" type="slidenum">
              <a:rPr lang="en-US" smtClean="0"/>
              <a:t>3</a:t>
            </a:fld>
            <a:endParaRPr lang="en-US"/>
          </a:p>
        </p:txBody>
      </p:sp>
    </p:spTree>
    <p:extLst>
      <p:ext uri="{BB962C8B-B14F-4D97-AF65-F5344CB8AC3E}">
        <p14:creationId xmlns:p14="http://schemas.microsoft.com/office/powerpoint/2010/main" val="74394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7713ECE-1B03-7F4B-8F63-1FC03E6A284A}" type="slidenum">
              <a:rPr lang="en-US" smtClean="0"/>
              <a:t>4</a:t>
            </a:fld>
            <a:endParaRPr lang="en-US"/>
          </a:p>
        </p:txBody>
      </p:sp>
    </p:spTree>
    <p:extLst>
      <p:ext uri="{BB962C8B-B14F-4D97-AF65-F5344CB8AC3E}">
        <p14:creationId xmlns:p14="http://schemas.microsoft.com/office/powerpoint/2010/main" val="184646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13ECE-1B03-7F4B-8F63-1FC03E6A284A}" type="slidenum">
              <a:rPr lang="en-US" smtClean="0"/>
              <a:t>5</a:t>
            </a:fld>
            <a:endParaRPr lang="en-US"/>
          </a:p>
        </p:txBody>
      </p:sp>
    </p:spTree>
    <p:extLst>
      <p:ext uri="{BB962C8B-B14F-4D97-AF65-F5344CB8AC3E}">
        <p14:creationId xmlns:p14="http://schemas.microsoft.com/office/powerpoint/2010/main" val="30144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713ECE-1B03-7F4B-8F63-1FC03E6A284A}" type="slidenum">
              <a:rPr lang="en-US" smtClean="0"/>
              <a:t>6</a:t>
            </a:fld>
            <a:endParaRPr lang="en-US"/>
          </a:p>
        </p:txBody>
      </p:sp>
    </p:spTree>
    <p:extLst>
      <p:ext uri="{BB962C8B-B14F-4D97-AF65-F5344CB8AC3E}">
        <p14:creationId xmlns:p14="http://schemas.microsoft.com/office/powerpoint/2010/main" val="378399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7</a:t>
            </a:fld>
            <a:endParaRPr lang="en-US"/>
          </a:p>
        </p:txBody>
      </p:sp>
    </p:spTree>
    <p:extLst>
      <p:ext uri="{BB962C8B-B14F-4D97-AF65-F5344CB8AC3E}">
        <p14:creationId xmlns:p14="http://schemas.microsoft.com/office/powerpoint/2010/main" val="310734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This Level 3 resource introduces learners to some key safety concepts around industrial robotics, and some considerations and design principles when planning robotic work cells. In the main activity learners choose the cell design, robot choice and number to plan a simple work cell before identifying key safety features to include, as well as other safety considerations. Learners should be familiar with the main forms of industrial robot.</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You can extend the activities to include the relevant health and safety legislation, and specific maintenance routines, equipment and requirements, linking where possible to learners’ industry placements, work experience or employer visits.</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Starter activity</a:t>
            </a:r>
          </a:p>
          <a:p>
            <a:pPr marL="457200" lvl="0" indent="-298450" algn="l" rtl="0">
              <a:spcBef>
                <a:spcPts val="0"/>
              </a:spcBef>
              <a:spcAft>
                <a:spcPts val="0"/>
              </a:spcAft>
              <a:buSzPts val="1100"/>
              <a:buChar char="●"/>
            </a:pPr>
            <a:r>
              <a:rPr lang="en-GB" dirty="0">
                <a:latin typeface="Arial" panose="020B0604020202020204" pitchFamily="34" charset="0"/>
                <a:cs typeface="Arial" panose="020B0604020202020204" pitchFamily="34" charset="0"/>
              </a:rPr>
              <a:t>Discuss a typical industrial robot or work cell like the one pictured on the slide. Ask learners to identify how each cause might lead to one or more of the hazards. Learners can discuss in pairs or groups before discussing as a class.</a:t>
            </a:r>
          </a:p>
          <a:p>
            <a:pPr marL="0" lvl="0" indent="0" algn="l" rtl="0">
              <a:spcBef>
                <a:spcPts val="0"/>
              </a:spcBef>
              <a:spcAft>
                <a:spcPts val="0"/>
              </a:spcAft>
              <a:buNone/>
            </a:pPr>
            <a:endParaRPr lang="en-GB"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Safety steps can be included in the design, programming, operation and maintenance of a robotic work cell and could comprise safety devices, and safe working practices and procedures.</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Before operation, appropriate safety devices should be incorporated into the design, installation and commissioning of the plant. Within this process, appropriate safe working practices and procedures should be developed, drawing on the relevant legislation, best practice codes, and manufacturer information and guidance. These should be incorporated into the training given to employees before they use the equipment.</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Employees should follow these safe working practices and procedures when operating or maintaining the equipment.</a:t>
            </a: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dirty="0">
                <a:latin typeface="Arial" panose="020B0604020202020204" pitchFamily="34" charset="0"/>
                <a:cs typeface="Arial" panose="020B0604020202020204" pitchFamily="34" charset="0"/>
              </a:rPr>
              <a:t>Verbal discussion.</a:t>
            </a:r>
          </a:p>
          <a:p>
            <a:pPr marL="0" lvl="0" indent="0" algn="l" rtl="0">
              <a:spcBef>
                <a:spcPts val="0"/>
              </a:spcBef>
              <a:spcAft>
                <a:spcPts val="0"/>
              </a:spcAft>
              <a:buNone/>
            </a:pPr>
            <a:endParaRPr lang="en-GB"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8</a:t>
            </a:fld>
            <a:endParaRPr lang="en-US"/>
          </a:p>
        </p:txBody>
      </p:sp>
    </p:spTree>
    <p:extLst>
      <p:ext uri="{BB962C8B-B14F-4D97-AF65-F5344CB8AC3E}">
        <p14:creationId xmlns:p14="http://schemas.microsoft.com/office/powerpoint/2010/main" val="3581471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Practitioner delivery notes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Activity</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Introduce the idea of a work cell (learners will explore this in more detail shortly) and ask learners to imagine the layout of a cell in a factory or industrial setting.</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Learners suggest the meaning and function of each safety device.</a:t>
            </a:r>
          </a:p>
          <a:p>
            <a:pPr marL="457200" lvl="0" indent="-298450" algn="l" rtl="0">
              <a:spcBef>
                <a:spcPts val="0"/>
              </a:spcBef>
              <a:spcAft>
                <a:spcPts val="0"/>
              </a:spcAft>
              <a:buClr>
                <a:schemeClr val="dk1"/>
              </a:buClr>
              <a:buSzPts val="1100"/>
              <a:buChar char="●"/>
            </a:pPr>
            <a:r>
              <a:rPr lang="en-GB" dirty="0">
                <a:solidFill>
                  <a:schemeClr val="dk1"/>
                </a:solidFill>
                <a:latin typeface="Arial" panose="020B0604020202020204" pitchFamily="34" charset="0"/>
                <a:cs typeface="Arial" panose="020B0604020202020204" pitchFamily="34" charset="0"/>
              </a:rPr>
              <a:t>They then identify how each one contributes to a safe working environment and any factors that might influence its effectiveness.</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Please see the next slide.</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dirty="0">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dirty="0">
                <a:solidFill>
                  <a:schemeClr val="dk1"/>
                </a:solidFill>
                <a:latin typeface="Arial" panose="020B0604020202020204" pitchFamily="34" charset="0"/>
                <a:cs typeface="Arial" panose="020B0604020202020204" pitchFamily="34" charset="0"/>
              </a:rPr>
              <a:t>Verbal answers and discussion.</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dirty="0">
                <a:solidFill>
                  <a:schemeClr val="dk1"/>
                </a:solidFill>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100"/>
              <a:buFont typeface="Arial"/>
              <a:buNone/>
            </a:pPr>
            <a:r>
              <a:rPr lang="en-GB" dirty="0">
                <a:solidFill>
                  <a:schemeClr val="dk1"/>
                </a:solidFill>
                <a:latin typeface="Arial" panose="020B0604020202020204" pitchFamily="34" charset="0"/>
                <a:cs typeface="Arial" panose="020B0604020202020204" pitchFamily="34" charset="0"/>
              </a:rPr>
              <a:t>Learners identify safety devices in your workshop and when on industry placement, work experience or an employee visit.</a:t>
            </a:r>
          </a:p>
          <a:p>
            <a:pPr marL="0" lvl="0" indent="0" algn="l" rtl="0">
              <a:spcBef>
                <a:spcPts val="0"/>
              </a:spcBef>
              <a:spcAft>
                <a:spcPts val="0"/>
              </a:spcAft>
              <a:buClr>
                <a:schemeClr val="dk1"/>
              </a:buClr>
              <a:buSzPts val="1100"/>
              <a:buFont typeface="Arial"/>
              <a:buNone/>
            </a:pPr>
            <a:endParaRPr lang="en-GB"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dirty="0">
              <a:solidFill>
                <a:schemeClr val="dk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9</a:t>
            </a:fld>
            <a:endParaRPr lang="en-US"/>
          </a:p>
        </p:txBody>
      </p:sp>
    </p:spTree>
    <p:extLst>
      <p:ext uri="{BB962C8B-B14F-4D97-AF65-F5344CB8AC3E}">
        <p14:creationId xmlns:p14="http://schemas.microsoft.com/office/powerpoint/2010/main" val="2995731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37221" y="1496484"/>
            <a:ext cx="6208295" cy="6251853"/>
          </a:xfrm>
        </p:spPr>
        <p:txBody>
          <a:bodyPr anchor="ctr">
            <a:normAutofit/>
          </a:bodyPr>
          <a:lstStyle>
            <a:lvl1pPr algn="ctr">
              <a:defRPr sz="5400"/>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06C82C81-D860-D8A6-61EF-391C9409E3F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74860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897CB-974E-069C-8094-6BFEC27D68A8}"/>
              </a:ext>
            </a:extLst>
          </p:cNvPr>
          <p:cNvPicPr>
            <a:picLocks noChangeAspect="1"/>
          </p:cNvPicPr>
          <p:nvPr userDrawn="1"/>
        </p:nvPicPr>
        <p:blipFill>
          <a:blip r:embed="rId3"/>
          <a:stretch>
            <a:fillRect/>
          </a:stretch>
        </p:blipFill>
        <p:spPr>
          <a:xfrm>
            <a:off x="794" y="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7586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3319670"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5923722"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856753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1092069"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6">
            <a:extLst>
              <a:ext uri="{FF2B5EF4-FFF2-40B4-BE49-F238E27FC236}">
                <a16:creationId xmlns:a16="http://schemas.microsoft.com/office/drawing/2014/main" id="{A0F706F8-5627-88C8-EC9F-07440C4700DB}"/>
              </a:ext>
            </a:extLst>
          </p:cNvPr>
          <p:cNvSpPr>
            <a:spLocks noGrp="1"/>
          </p:cNvSpPr>
          <p:nvPr>
            <p:ph sz="quarter" idx="18"/>
          </p:nvPr>
        </p:nvSpPr>
        <p:spPr>
          <a:xfrm>
            <a:off x="13735878"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2683565"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5307496"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789166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051560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FFEED61-3CFF-2FF9-126D-5BA2275F8C4D}"/>
              </a:ext>
            </a:extLst>
          </p:cNvPr>
          <p:cNvCxnSpPr/>
          <p:nvPr userDrawn="1"/>
        </p:nvCxnSpPr>
        <p:spPr>
          <a:xfrm>
            <a:off x="13139531"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675861"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3319669"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590384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8547652"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1092070"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Text Placeholder 29">
            <a:extLst>
              <a:ext uri="{FF2B5EF4-FFF2-40B4-BE49-F238E27FC236}">
                <a16:creationId xmlns:a16="http://schemas.microsoft.com/office/drawing/2014/main" id="{25C9ADA1-FB02-8C2D-2B82-98F6D54CDC61}"/>
              </a:ext>
            </a:extLst>
          </p:cNvPr>
          <p:cNvSpPr>
            <a:spLocks noGrp="1"/>
          </p:cNvSpPr>
          <p:nvPr>
            <p:ph type="body" sz="quarter" idx="24"/>
          </p:nvPr>
        </p:nvSpPr>
        <p:spPr>
          <a:xfrm>
            <a:off x="1373587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Slide Number Placeholder 5">
            <a:extLst>
              <a:ext uri="{FF2B5EF4-FFF2-40B4-BE49-F238E27FC236}">
                <a16:creationId xmlns:a16="http://schemas.microsoft.com/office/drawing/2014/main" id="{915A83B9-640B-4F6C-2EEB-AFC89476384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375195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B_Title and Content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BE80E-2D13-818C-D464-F6F3D11235B6}"/>
              </a:ext>
            </a:extLst>
          </p:cNvPr>
          <p:cNvPicPr>
            <a:picLocks noChangeAspect="1"/>
          </p:cNvPicPr>
          <p:nvPr userDrawn="1"/>
        </p:nvPicPr>
        <p:blipFill>
          <a:blip r:embed="rId3"/>
          <a:stretch>
            <a:fillRect/>
          </a:stretch>
        </p:blipFill>
        <p:spPr>
          <a:xfrm>
            <a:off x="794" y="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7586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3319670"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5923722"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856753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1092069"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3" name="Content Placeholder 6">
            <a:extLst>
              <a:ext uri="{FF2B5EF4-FFF2-40B4-BE49-F238E27FC236}">
                <a16:creationId xmlns:a16="http://schemas.microsoft.com/office/drawing/2014/main" id="{A0F706F8-5627-88C8-EC9F-07440C4700DB}"/>
              </a:ext>
            </a:extLst>
          </p:cNvPr>
          <p:cNvSpPr>
            <a:spLocks noGrp="1"/>
          </p:cNvSpPr>
          <p:nvPr>
            <p:ph sz="quarter" idx="18"/>
          </p:nvPr>
        </p:nvSpPr>
        <p:spPr>
          <a:xfrm>
            <a:off x="13735878"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2683565"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5307496"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789166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051560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FFEED61-3CFF-2FF9-126D-5BA2275F8C4D}"/>
              </a:ext>
            </a:extLst>
          </p:cNvPr>
          <p:cNvCxnSpPr/>
          <p:nvPr userDrawn="1"/>
        </p:nvCxnSpPr>
        <p:spPr>
          <a:xfrm>
            <a:off x="13139531"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675861"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3319669"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590384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8547652"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1092070"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Text Placeholder 29">
            <a:extLst>
              <a:ext uri="{FF2B5EF4-FFF2-40B4-BE49-F238E27FC236}">
                <a16:creationId xmlns:a16="http://schemas.microsoft.com/office/drawing/2014/main" id="{25C9ADA1-FB02-8C2D-2B82-98F6D54CDC61}"/>
              </a:ext>
            </a:extLst>
          </p:cNvPr>
          <p:cNvSpPr>
            <a:spLocks noGrp="1"/>
          </p:cNvSpPr>
          <p:nvPr>
            <p:ph type="body" sz="quarter" idx="24"/>
          </p:nvPr>
        </p:nvSpPr>
        <p:spPr>
          <a:xfrm>
            <a:off x="1373587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Slide Number Placeholder 5">
            <a:extLst>
              <a:ext uri="{FF2B5EF4-FFF2-40B4-BE49-F238E27FC236}">
                <a16:creationId xmlns:a16="http://schemas.microsoft.com/office/drawing/2014/main" id="{915A83B9-640B-4F6C-2EEB-AFC89476384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4055497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_5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2010805"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4654614"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7258666"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9902475"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2427013"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401850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664244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9226613"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1850544"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2010805"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4654613"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723878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9882596"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242701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Slide Number Placeholder 5">
            <a:extLst>
              <a:ext uri="{FF2B5EF4-FFF2-40B4-BE49-F238E27FC236}">
                <a16:creationId xmlns:a16="http://schemas.microsoft.com/office/drawing/2014/main" id="{A022CC44-5D5C-E576-0820-E097B464ADC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668361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105996"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1739692"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9499443"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1680058" y="2620098"/>
            <a:ext cx="2454620" cy="728127"/>
          </a:xfrm>
        </p:spPr>
        <p:txBody>
          <a:bodyPr>
            <a:normAutofit/>
          </a:bodyPr>
          <a:lstStyle>
            <a:lvl3pPr>
              <a:defRPr sz="2000"/>
            </a:lvl3pPr>
          </a:lstStyle>
          <a:p>
            <a:pPr lvl="2"/>
            <a:r>
              <a:rPr lang="en-GB" dirty="0"/>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p:cNvSpPr>
          <p:nvPr>
            <p:ph sz="quarter" idx="25"/>
          </p:nvPr>
        </p:nvSpPr>
        <p:spPr>
          <a:xfrm>
            <a:off x="8928709"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5052448"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2" name="Content Placeholder 6">
            <a:extLst>
              <a:ext uri="{FF2B5EF4-FFF2-40B4-BE49-F238E27FC236}">
                <a16:creationId xmlns:a16="http://schemas.microsoft.com/office/drawing/2014/main" id="{61582187-C950-23D1-0839-5517C2AFD175}"/>
              </a:ext>
            </a:extLst>
          </p:cNvPr>
          <p:cNvSpPr>
            <a:spLocks noGrp="1"/>
          </p:cNvSpPr>
          <p:nvPr>
            <p:ph sz="quarter" idx="27"/>
          </p:nvPr>
        </p:nvSpPr>
        <p:spPr>
          <a:xfrm>
            <a:off x="9982257"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6086118"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4" name="Content Placeholder 6">
            <a:extLst>
              <a:ext uri="{FF2B5EF4-FFF2-40B4-BE49-F238E27FC236}">
                <a16:creationId xmlns:a16="http://schemas.microsoft.com/office/drawing/2014/main" id="{3A521E46-A923-2D99-35D6-7D85DC2D3920}"/>
              </a:ext>
            </a:extLst>
          </p:cNvPr>
          <p:cNvSpPr>
            <a:spLocks noGrp="1"/>
          </p:cNvSpPr>
          <p:nvPr>
            <p:ph sz="quarter" idx="29"/>
          </p:nvPr>
        </p:nvSpPr>
        <p:spPr>
          <a:xfrm>
            <a:off x="8908831"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1680058" y="5085002"/>
            <a:ext cx="2454620" cy="728127"/>
          </a:xfrm>
        </p:spPr>
        <p:txBody>
          <a:bodyPr>
            <a:normAutofit/>
          </a:bodyPr>
          <a:lstStyle>
            <a:lvl3pPr>
              <a:defRPr sz="2000"/>
            </a:lvl3pPr>
          </a:lstStyle>
          <a:p>
            <a:pPr lvl="2"/>
            <a:r>
              <a:rPr lang="en-GB" dirty="0"/>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1680058" y="6913802"/>
            <a:ext cx="2454620" cy="728127"/>
          </a:xfrm>
        </p:spPr>
        <p:txBody>
          <a:bodyPr>
            <a:normAutofit/>
          </a:bodyPr>
          <a:lstStyle>
            <a:lvl3pPr>
              <a:defRPr sz="2000"/>
            </a:lvl3pPr>
          </a:lstStyle>
          <a:p>
            <a:pPr lvl="2"/>
            <a:r>
              <a:rPr lang="en-GB" dirty="0"/>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11529391" y="2361680"/>
            <a:ext cx="3021496" cy="1020046"/>
          </a:xfrm>
        </p:spPr>
        <p:txBody>
          <a:bodyPr>
            <a:normAutofit/>
          </a:bodyPr>
          <a:lstStyle>
            <a:lvl3pPr algn="r">
              <a:defRPr sz="2000"/>
            </a:lvl3pPr>
          </a:lstStyle>
          <a:p>
            <a:pPr lvl="2"/>
            <a:r>
              <a:rPr lang="en-GB" dirty="0"/>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12096267" y="4482399"/>
            <a:ext cx="2454620" cy="1020040"/>
          </a:xfrm>
        </p:spPr>
        <p:txBody>
          <a:bodyPr>
            <a:normAutofit/>
          </a:bodyPr>
          <a:lstStyle>
            <a:lvl3pPr algn="r">
              <a:defRPr sz="2000"/>
            </a:lvl3pPr>
          </a:lstStyle>
          <a:p>
            <a:pPr lvl="2"/>
            <a:r>
              <a:rPr lang="en-GB" dirty="0"/>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11731544" y="6311199"/>
            <a:ext cx="2819343" cy="1248962"/>
          </a:xfrm>
        </p:spPr>
        <p:txBody>
          <a:bodyPr>
            <a:normAutofit/>
          </a:bodyPr>
          <a:lstStyle>
            <a:lvl3pPr algn="r">
              <a:defRPr sz="2000"/>
            </a:lvl3pPr>
          </a:lstStyle>
          <a:p>
            <a:pPr lvl="2"/>
            <a:r>
              <a:rPr lang="en-GB" dirty="0"/>
              <a:t>Third level</a:t>
            </a:r>
          </a:p>
        </p:txBody>
      </p:sp>
      <p:cxnSp>
        <p:nvCxnSpPr>
          <p:cNvPr id="50" name="Straight Arrow Connector 49">
            <a:extLst>
              <a:ext uri="{FF2B5EF4-FFF2-40B4-BE49-F238E27FC236}">
                <a16:creationId xmlns:a16="http://schemas.microsoft.com/office/drawing/2014/main" id="{C65C651C-85F0-E621-1DEE-119021FE6D01}"/>
              </a:ext>
            </a:extLst>
          </p:cNvPr>
          <p:cNvCxnSpPr>
            <a:cxnSpLocks/>
          </p:cNvCxnSpPr>
          <p:nvPr userDrawn="1"/>
        </p:nvCxnSpPr>
        <p:spPr>
          <a:xfrm>
            <a:off x="1739692"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FDBD076-6652-572E-B8E3-52D5D1F3D384}"/>
              </a:ext>
            </a:extLst>
          </p:cNvPr>
          <p:cNvCxnSpPr>
            <a:cxnSpLocks/>
          </p:cNvCxnSpPr>
          <p:nvPr userDrawn="1"/>
        </p:nvCxnSpPr>
        <p:spPr>
          <a:xfrm>
            <a:off x="1739692"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6100FE7-6207-1265-4812-9760BFF1F4B8}"/>
              </a:ext>
            </a:extLst>
          </p:cNvPr>
          <p:cNvCxnSpPr>
            <a:cxnSpLocks/>
          </p:cNvCxnSpPr>
          <p:nvPr userDrawn="1"/>
        </p:nvCxnSpPr>
        <p:spPr>
          <a:xfrm flipH="1">
            <a:off x="10625275"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4229332-1479-1945-721A-33E6DF8DCA13}"/>
              </a:ext>
            </a:extLst>
          </p:cNvPr>
          <p:cNvCxnSpPr>
            <a:cxnSpLocks/>
          </p:cNvCxnSpPr>
          <p:nvPr userDrawn="1"/>
        </p:nvCxnSpPr>
        <p:spPr>
          <a:xfrm flipH="1">
            <a:off x="10625275"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2AF03D1-9FAE-DC30-85D6-B21FBEA0030C}"/>
              </a:ext>
            </a:extLst>
          </p:cNvPr>
          <p:cNvCxnSpPr>
            <a:cxnSpLocks/>
          </p:cNvCxnSpPr>
          <p:nvPr userDrawn="1"/>
        </p:nvCxnSpPr>
        <p:spPr>
          <a:xfrm flipH="1">
            <a:off x="11670568"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CED1AF2-4747-06F3-89C5-71B5598EA09A}"/>
              </a:ext>
            </a:extLst>
          </p:cNvPr>
          <p:cNvCxnSpPr>
            <a:cxnSpLocks/>
          </p:cNvCxnSpPr>
          <p:nvPr userDrawn="1"/>
        </p:nvCxnSpPr>
        <p:spPr>
          <a:xfrm flipH="1">
            <a:off x="6383708"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EA40BA7-2165-367F-D693-E4AFAEEBBF6E}"/>
              </a:ext>
            </a:extLst>
          </p:cNvPr>
          <p:cNvCxnSpPr>
            <a:cxnSpLocks/>
          </p:cNvCxnSpPr>
          <p:nvPr userDrawn="1"/>
        </p:nvCxnSpPr>
        <p:spPr>
          <a:xfrm flipH="1" flipV="1">
            <a:off x="7239000" y="3699933"/>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7363A19-55CE-31E6-57E3-CF74350DAD84}"/>
              </a:ext>
            </a:extLst>
          </p:cNvPr>
          <p:cNvCxnSpPr>
            <a:cxnSpLocks/>
          </p:cNvCxnSpPr>
          <p:nvPr userDrawn="1"/>
        </p:nvCxnSpPr>
        <p:spPr>
          <a:xfrm rot="10800000" flipH="1" flipV="1">
            <a:off x="8923867" y="64262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B140D2F-B30F-0F5F-20E7-34CD02411307}"/>
              </a:ext>
            </a:extLst>
          </p:cNvPr>
          <p:cNvCxnSpPr>
            <a:cxnSpLocks/>
          </p:cNvCxnSpPr>
          <p:nvPr userDrawn="1"/>
        </p:nvCxnSpPr>
        <p:spPr>
          <a:xfrm rot="3983921" flipH="1" flipV="1">
            <a:off x="8726317" y="3713216"/>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9CB9E8-BB63-41BE-5FC9-5F8C690A49F9}"/>
              </a:ext>
            </a:extLst>
          </p:cNvPr>
          <p:cNvCxnSpPr>
            <a:cxnSpLocks/>
          </p:cNvCxnSpPr>
          <p:nvPr userDrawn="1"/>
        </p:nvCxnSpPr>
        <p:spPr>
          <a:xfrm rot="14783921" flipH="1" flipV="1">
            <a:off x="7049730" y="64419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181723" y="3846512"/>
            <a:ext cx="1095375" cy="477837"/>
          </a:xfrm>
        </p:spPr>
        <p:txBody>
          <a:bodyPr>
            <a:noAutofit/>
          </a:bodyPr>
          <a:lstStyle>
            <a:lvl3pPr algn="ctr">
              <a:defRPr sz="2000"/>
            </a:lvl3pPr>
          </a:lstStyle>
          <a:p>
            <a:pPr lvl="2"/>
            <a:r>
              <a:rPr lang="en-GB" dirty="0"/>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5095873" y="5946775"/>
            <a:ext cx="1095375" cy="477837"/>
          </a:xfrm>
        </p:spPr>
        <p:txBody>
          <a:bodyPr>
            <a:noAutofit/>
          </a:bodyPr>
          <a:lstStyle>
            <a:lvl3pPr algn="ctr">
              <a:defRPr sz="2000"/>
            </a:lvl3pPr>
          </a:lstStyle>
          <a:p>
            <a:pPr lvl="2"/>
            <a:r>
              <a:rPr lang="en-GB" dirty="0"/>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10082210" y="5946775"/>
            <a:ext cx="1095375" cy="477837"/>
          </a:xfrm>
        </p:spPr>
        <p:txBody>
          <a:bodyPr>
            <a:noAutofit/>
          </a:bodyPr>
          <a:lstStyle>
            <a:lvl3pPr algn="ctr">
              <a:defRPr sz="2000"/>
            </a:lvl3pPr>
          </a:lstStyle>
          <a:p>
            <a:pPr lvl="2"/>
            <a:r>
              <a:rPr lang="en-GB" dirty="0"/>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9010648" y="3846512"/>
            <a:ext cx="1095375" cy="477837"/>
          </a:xfrm>
        </p:spPr>
        <p:txBody>
          <a:bodyPr>
            <a:noAutofit/>
          </a:bodyPr>
          <a:lstStyle>
            <a:lvl3pPr algn="ctr">
              <a:defRPr sz="2000"/>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181723" y="8118475"/>
            <a:ext cx="1095375" cy="477837"/>
          </a:xfrm>
        </p:spPr>
        <p:txBody>
          <a:bodyPr>
            <a:noAutofit/>
          </a:bodyPr>
          <a:lstStyle>
            <a:lvl3pPr algn="ctr">
              <a:defRPr sz="2000"/>
            </a:lvl3pPr>
          </a:lstStyle>
          <a:p>
            <a:pPr lvl="2"/>
            <a:r>
              <a:rPr lang="en-GB" dirty="0"/>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9010648" y="8118475"/>
            <a:ext cx="1095375" cy="477837"/>
          </a:xfrm>
        </p:spPr>
        <p:txBody>
          <a:bodyPr>
            <a:noAutofit/>
          </a:bodyPr>
          <a:lstStyle>
            <a:lvl3pPr algn="ctr">
              <a:defRPr sz="2000"/>
            </a:lvl3pPr>
          </a:lstStyle>
          <a:p>
            <a:pPr lvl="2"/>
            <a:r>
              <a:rPr lang="en-GB" dirty="0"/>
              <a:t>Third level</a:t>
            </a:r>
          </a:p>
        </p:txBody>
      </p:sp>
      <p:sp>
        <p:nvSpPr>
          <p:cNvPr id="65" name="Content Placeholder 6">
            <a:extLst>
              <a:ext uri="{FF2B5EF4-FFF2-40B4-BE49-F238E27FC236}">
                <a16:creationId xmlns:a16="http://schemas.microsoft.com/office/drawing/2014/main" id="{F9FB3AE4-B69A-412A-1B89-DA453FD0A30E}"/>
              </a:ext>
            </a:extLst>
          </p:cNvPr>
          <p:cNvSpPr>
            <a:spLocks noGrp="1"/>
          </p:cNvSpPr>
          <p:nvPr>
            <p:ph sz="quarter" idx="41"/>
          </p:nvPr>
        </p:nvSpPr>
        <p:spPr>
          <a:xfrm>
            <a:off x="6941593" y="4022486"/>
            <a:ext cx="2420843" cy="242084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995654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B_Circle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105996"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1739692"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9499443"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1680058" y="2620098"/>
            <a:ext cx="2454620" cy="728127"/>
          </a:xfrm>
        </p:spPr>
        <p:txBody>
          <a:bodyPr>
            <a:normAutofit/>
          </a:bodyPr>
          <a:lstStyle>
            <a:lvl3pPr>
              <a:defRPr sz="2000"/>
            </a:lvl3pPr>
          </a:lstStyle>
          <a:p>
            <a:pPr lvl="2"/>
            <a:r>
              <a:rPr lang="en-GB" dirty="0"/>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p:cNvSpPr>
          <p:nvPr>
            <p:ph sz="quarter" idx="25"/>
          </p:nvPr>
        </p:nvSpPr>
        <p:spPr>
          <a:xfrm>
            <a:off x="8928709"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5052448"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2" name="Content Placeholder 6">
            <a:extLst>
              <a:ext uri="{FF2B5EF4-FFF2-40B4-BE49-F238E27FC236}">
                <a16:creationId xmlns:a16="http://schemas.microsoft.com/office/drawing/2014/main" id="{61582187-C950-23D1-0839-5517C2AFD175}"/>
              </a:ext>
            </a:extLst>
          </p:cNvPr>
          <p:cNvSpPr>
            <a:spLocks noGrp="1"/>
          </p:cNvSpPr>
          <p:nvPr>
            <p:ph sz="quarter" idx="27"/>
          </p:nvPr>
        </p:nvSpPr>
        <p:spPr>
          <a:xfrm>
            <a:off x="9982257"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6086118"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4" name="Content Placeholder 6">
            <a:extLst>
              <a:ext uri="{FF2B5EF4-FFF2-40B4-BE49-F238E27FC236}">
                <a16:creationId xmlns:a16="http://schemas.microsoft.com/office/drawing/2014/main" id="{3A521E46-A923-2D99-35D6-7D85DC2D3920}"/>
              </a:ext>
            </a:extLst>
          </p:cNvPr>
          <p:cNvSpPr>
            <a:spLocks noGrp="1"/>
          </p:cNvSpPr>
          <p:nvPr>
            <p:ph sz="quarter" idx="29"/>
          </p:nvPr>
        </p:nvSpPr>
        <p:spPr>
          <a:xfrm>
            <a:off x="8908831"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1680058" y="5085002"/>
            <a:ext cx="2454620" cy="728127"/>
          </a:xfrm>
        </p:spPr>
        <p:txBody>
          <a:bodyPr>
            <a:normAutofit/>
          </a:bodyPr>
          <a:lstStyle>
            <a:lvl3pPr>
              <a:defRPr sz="2000"/>
            </a:lvl3pPr>
          </a:lstStyle>
          <a:p>
            <a:pPr lvl="2"/>
            <a:r>
              <a:rPr lang="en-GB" dirty="0"/>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1680058" y="6913802"/>
            <a:ext cx="2454620" cy="728127"/>
          </a:xfrm>
        </p:spPr>
        <p:txBody>
          <a:bodyPr>
            <a:normAutofit/>
          </a:bodyPr>
          <a:lstStyle>
            <a:lvl3pPr>
              <a:defRPr sz="2000"/>
            </a:lvl3pPr>
          </a:lstStyle>
          <a:p>
            <a:pPr lvl="2"/>
            <a:r>
              <a:rPr lang="en-GB" dirty="0"/>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11529391" y="2361680"/>
            <a:ext cx="3021496" cy="1020046"/>
          </a:xfrm>
        </p:spPr>
        <p:txBody>
          <a:bodyPr>
            <a:normAutofit/>
          </a:bodyPr>
          <a:lstStyle>
            <a:lvl3pPr algn="r">
              <a:defRPr sz="2000"/>
            </a:lvl3pPr>
          </a:lstStyle>
          <a:p>
            <a:pPr lvl="2"/>
            <a:r>
              <a:rPr lang="en-GB" dirty="0"/>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12096267" y="4482399"/>
            <a:ext cx="2454620" cy="1020040"/>
          </a:xfrm>
        </p:spPr>
        <p:txBody>
          <a:bodyPr>
            <a:normAutofit/>
          </a:bodyPr>
          <a:lstStyle>
            <a:lvl3pPr algn="r">
              <a:defRPr sz="2000"/>
            </a:lvl3pPr>
          </a:lstStyle>
          <a:p>
            <a:pPr lvl="2"/>
            <a:r>
              <a:rPr lang="en-GB" dirty="0"/>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11731544" y="6311199"/>
            <a:ext cx="2819343" cy="1248962"/>
          </a:xfrm>
        </p:spPr>
        <p:txBody>
          <a:bodyPr>
            <a:normAutofit/>
          </a:bodyPr>
          <a:lstStyle>
            <a:lvl3pPr algn="r">
              <a:defRPr sz="2000"/>
            </a:lvl3pPr>
          </a:lstStyle>
          <a:p>
            <a:pPr lvl="2"/>
            <a:r>
              <a:rPr lang="en-GB" dirty="0"/>
              <a:t>Third level</a:t>
            </a:r>
          </a:p>
        </p:txBody>
      </p:sp>
      <p:cxnSp>
        <p:nvCxnSpPr>
          <p:cNvPr id="50" name="Straight Arrow Connector 49">
            <a:extLst>
              <a:ext uri="{FF2B5EF4-FFF2-40B4-BE49-F238E27FC236}">
                <a16:creationId xmlns:a16="http://schemas.microsoft.com/office/drawing/2014/main" id="{C65C651C-85F0-E621-1DEE-119021FE6D01}"/>
              </a:ext>
            </a:extLst>
          </p:cNvPr>
          <p:cNvCxnSpPr>
            <a:cxnSpLocks/>
          </p:cNvCxnSpPr>
          <p:nvPr userDrawn="1"/>
        </p:nvCxnSpPr>
        <p:spPr>
          <a:xfrm>
            <a:off x="1739692"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FDBD076-6652-572E-B8E3-52D5D1F3D384}"/>
              </a:ext>
            </a:extLst>
          </p:cNvPr>
          <p:cNvCxnSpPr>
            <a:cxnSpLocks/>
          </p:cNvCxnSpPr>
          <p:nvPr userDrawn="1"/>
        </p:nvCxnSpPr>
        <p:spPr>
          <a:xfrm>
            <a:off x="1739692"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6100FE7-6207-1265-4812-9760BFF1F4B8}"/>
              </a:ext>
            </a:extLst>
          </p:cNvPr>
          <p:cNvCxnSpPr>
            <a:cxnSpLocks/>
          </p:cNvCxnSpPr>
          <p:nvPr userDrawn="1"/>
        </p:nvCxnSpPr>
        <p:spPr>
          <a:xfrm flipH="1">
            <a:off x="10625275"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4229332-1479-1945-721A-33E6DF8DCA13}"/>
              </a:ext>
            </a:extLst>
          </p:cNvPr>
          <p:cNvCxnSpPr>
            <a:cxnSpLocks/>
          </p:cNvCxnSpPr>
          <p:nvPr userDrawn="1"/>
        </p:nvCxnSpPr>
        <p:spPr>
          <a:xfrm flipH="1">
            <a:off x="10625275"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2AF03D1-9FAE-DC30-85D6-B21FBEA0030C}"/>
              </a:ext>
            </a:extLst>
          </p:cNvPr>
          <p:cNvCxnSpPr>
            <a:cxnSpLocks/>
          </p:cNvCxnSpPr>
          <p:nvPr userDrawn="1"/>
        </p:nvCxnSpPr>
        <p:spPr>
          <a:xfrm flipH="1">
            <a:off x="11670568"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CED1AF2-4747-06F3-89C5-71B5598EA09A}"/>
              </a:ext>
            </a:extLst>
          </p:cNvPr>
          <p:cNvCxnSpPr>
            <a:cxnSpLocks/>
          </p:cNvCxnSpPr>
          <p:nvPr userDrawn="1"/>
        </p:nvCxnSpPr>
        <p:spPr>
          <a:xfrm flipH="1">
            <a:off x="6383708"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EA40BA7-2165-367F-D693-E4AFAEEBBF6E}"/>
              </a:ext>
            </a:extLst>
          </p:cNvPr>
          <p:cNvCxnSpPr>
            <a:cxnSpLocks/>
          </p:cNvCxnSpPr>
          <p:nvPr userDrawn="1"/>
        </p:nvCxnSpPr>
        <p:spPr>
          <a:xfrm flipH="1" flipV="1">
            <a:off x="7239000" y="3699933"/>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7363A19-55CE-31E6-57E3-CF74350DAD84}"/>
              </a:ext>
            </a:extLst>
          </p:cNvPr>
          <p:cNvCxnSpPr>
            <a:cxnSpLocks/>
          </p:cNvCxnSpPr>
          <p:nvPr userDrawn="1"/>
        </p:nvCxnSpPr>
        <p:spPr>
          <a:xfrm rot="10800000" flipH="1" flipV="1">
            <a:off x="8923867" y="64262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B140D2F-B30F-0F5F-20E7-34CD02411307}"/>
              </a:ext>
            </a:extLst>
          </p:cNvPr>
          <p:cNvCxnSpPr>
            <a:cxnSpLocks/>
          </p:cNvCxnSpPr>
          <p:nvPr userDrawn="1"/>
        </p:nvCxnSpPr>
        <p:spPr>
          <a:xfrm rot="3983921" flipH="1" flipV="1">
            <a:off x="8726317" y="3713216"/>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9CB9E8-BB63-41BE-5FC9-5F8C690A49F9}"/>
              </a:ext>
            </a:extLst>
          </p:cNvPr>
          <p:cNvCxnSpPr>
            <a:cxnSpLocks/>
          </p:cNvCxnSpPr>
          <p:nvPr userDrawn="1"/>
        </p:nvCxnSpPr>
        <p:spPr>
          <a:xfrm rot="14783921" flipH="1" flipV="1">
            <a:off x="7049730" y="64419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181723" y="3846512"/>
            <a:ext cx="1095375" cy="477837"/>
          </a:xfrm>
        </p:spPr>
        <p:txBody>
          <a:bodyPr>
            <a:noAutofit/>
          </a:bodyPr>
          <a:lstStyle>
            <a:lvl3pPr algn="ctr">
              <a:defRPr sz="2000"/>
            </a:lvl3pPr>
          </a:lstStyle>
          <a:p>
            <a:pPr lvl="2"/>
            <a:r>
              <a:rPr lang="en-GB" dirty="0"/>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5095873" y="5946775"/>
            <a:ext cx="1095375" cy="477837"/>
          </a:xfrm>
        </p:spPr>
        <p:txBody>
          <a:bodyPr>
            <a:noAutofit/>
          </a:bodyPr>
          <a:lstStyle>
            <a:lvl3pPr algn="ctr">
              <a:defRPr sz="2000"/>
            </a:lvl3pPr>
          </a:lstStyle>
          <a:p>
            <a:pPr lvl="2"/>
            <a:r>
              <a:rPr lang="en-GB" dirty="0"/>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10082210" y="5946775"/>
            <a:ext cx="1095375" cy="477837"/>
          </a:xfrm>
        </p:spPr>
        <p:txBody>
          <a:bodyPr>
            <a:noAutofit/>
          </a:bodyPr>
          <a:lstStyle>
            <a:lvl3pPr algn="ctr">
              <a:defRPr sz="2000"/>
            </a:lvl3pPr>
          </a:lstStyle>
          <a:p>
            <a:pPr lvl="2"/>
            <a:r>
              <a:rPr lang="en-GB" dirty="0"/>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9010648" y="3846512"/>
            <a:ext cx="1095375" cy="477837"/>
          </a:xfrm>
        </p:spPr>
        <p:txBody>
          <a:bodyPr>
            <a:noAutofit/>
          </a:bodyPr>
          <a:lstStyle>
            <a:lvl3pPr algn="ctr">
              <a:defRPr sz="2000"/>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181723" y="8118475"/>
            <a:ext cx="1095375" cy="477837"/>
          </a:xfrm>
        </p:spPr>
        <p:txBody>
          <a:bodyPr>
            <a:noAutofit/>
          </a:bodyPr>
          <a:lstStyle>
            <a:lvl3pPr algn="ctr">
              <a:defRPr sz="2000"/>
            </a:lvl3pPr>
          </a:lstStyle>
          <a:p>
            <a:pPr lvl="2"/>
            <a:r>
              <a:rPr lang="en-GB" dirty="0"/>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9010648" y="8118475"/>
            <a:ext cx="1095375" cy="477837"/>
          </a:xfrm>
        </p:spPr>
        <p:txBody>
          <a:bodyPr>
            <a:noAutofit/>
          </a:bodyPr>
          <a:lstStyle>
            <a:lvl3pPr algn="ctr">
              <a:defRPr sz="2000"/>
            </a:lvl3pPr>
          </a:lstStyle>
          <a:p>
            <a:pPr lvl="2"/>
            <a:r>
              <a:rPr lang="en-GB" dirty="0"/>
              <a:t>Third level</a:t>
            </a:r>
          </a:p>
        </p:txBody>
      </p:sp>
      <p:sp>
        <p:nvSpPr>
          <p:cNvPr id="65" name="Content Placeholder 6">
            <a:extLst>
              <a:ext uri="{FF2B5EF4-FFF2-40B4-BE49-F238E27FC236}">
                <a16:creationId xmlns:a16="http://schemas.microsoft.com/office/drawing/2014/main" id="{F9FB3AE4-B69A-412A-1B89-DA453FD0A30E}"/>
              </a:ext>
            </a:extLst>
          </p:cNvPr>
          <p:cNvSpPr>
            <a:spLocks noGrp="1"/>
          </p:cNvSpPr>
          <p:nvPr>
            <p:ph sz="quarter" idx="41"/>
          </p:nvPr>
        </p:nvSpPr>
        <p:spPr>
          <a:xfrm>
            <a:off x="6941593" y="4022486"/>
            <a:ext cx="2420843" cy="242084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296446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B_6R_3 colum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noChangeAspect="1"/>
          </p:cNvSpPr>
          <p:nvPr>
            <p:ph sz="quarter" idx="13"/>
          </p:nvPr>
        </p:nvSpPr>
        <p:spPr>
          <a:xfrm>
            <a:off x="5175414" y="2710112"/>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3748347" y="5567893"/>
            <a:ext cx="49193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6242409" y="2990197"/>
            <a:ext cx="4673241" cy="509373"/>
          </a:xfrm>
        </p:spPr>
        <p:txBody>
          <a:bodyPr>
            <a:normAutofit/>
          </a:bodyPr>
          <a:lstStyle>
            <a:lvl3pPr algn="l">
              <a:defRPr sz="1600"/>
            </a:lvl3pPr>
          </a:lstStyle>
          <a:p>
            <a:pPr lvl="2"/>
            <a:r>
              <a:rPr lang="en-GB" dirty="0"/>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noChangeAspect="1"/>
          </p:cNvSpPr>
          <p:nvPr>
            <p:ph sz="quarter" idx="25"/>
          </p:nvPr>
        </p:nvSpPr>
        <p:spPr>
          <a:xfrm>
            <a:off x="5175411" y="5653615"/>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0" name="Content Placeholder 6">
            <a:extLst>
              <a:ext uri="{FF2B5EF4-FFF2-40B4-BE49-F238E27FC236}">
                <a16:creationId xmlns:a16="http://schemas.microsoft.com/office/drawing/2014/main" id="{1A04E5D9-C80A-EFE1-C276-F91333F4D45C}"/>
              </a:ext>
            </a:extLst>
          </p:cNvPr>
          <p:cNvSpPr>
            <a:spLocks noGrp="1" noChangeAspect="1"/>
          </p:cNvSpPr>
          <p:nvPr>
            <p:ph sz="quarter" idx="26"/>
          </p:nvPr>
        </p:nvSpPr>
        <p:spPr>
          <a:xfrm>
            <a:off x="5175413" y="3673774"/>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2" name="Content Placeholder 6">
            <a:extLst>
              <a:ext uri="{FF2B5EF4-FFF2-40B4-BE49-F238E27FC236}">
                <a16:creationId xmlns:a16="http://schemas.microsoft.com/office/drawing/2014/main" id="{61582187-C950-23D1-0839-5517C2AFD175}"/>
              </a:ext>
            </a:extLst>
          </p:cNvPr>
          <p:cNvSpPr>
            <a:spLocks noGrp="1" noChangeAspect="1"/>
          </p:cNvSpPr>
          <p:nvPr>
            <p:ph sz="quarter" idx="27"/>
          </p:nvPr>
        </p:nvSpPr>
        <p:spPr>
          <a:xfrm>
            <a:off x="5175411" y="6662382"/>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noChangeAspect="1"/>
          </p:cNvSpPr>
          <p:nvPr>
            <p:ph sz="quarter" idx="28"/>
          </p:nvPr>
        </p:nvSpPr>
        <p:spPr>
          <a:xfrm>
            <a:off x="5175411" y="4647793"/>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4" name="Content Placeholder 6">
            <a:extLst>
              <a:ext uri="{FF2B5EF4-FFF2-40B4-BE49-F238E27FC236}">
                <a16:creationId xmlns:a16="http://schemas.microsoft.com/office/drawing/2014/main" id="{3A521E46-A923-2D99-35D6-7D85DC2D3920}"/>
              </a:ext>
            </a:extLst>
          </p:cNvPr>
          <p:cNvSpPr>
            <a:spLocks noGrp="1" noChangeAspect="1"/>
          </p:cNvSpPr>
          <p:nvPr>
            <p:ph sz="quarter" idx="29"/>
          </p:nvPr>
        </p:nvSpPr>
        <p:spPr>
          <a:xfrm>
            <a:off x="5175411" y="7701056"/>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6242409" y="3964385"/>
            <a:ext cx="4673240" cy="501389"/>
          </a:xfrm>
        </p:spPr>
        <p:txBody>
          <a:bodyPr>
            <a:normAutofit/>
          </a:bodyPr>
          <a:lstStyle>
            <a:lvl3pPr algn="l">
              <a:defRPr sz="1600"/>
            </a:lvl3pPr>
          </a:lstStyle>
          <a:p>
            <a:pPr lvl="2"/>
            <a:r>
              <a:rPr lang="en-GB" dirty="0"/>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6242407" y="4953991"/>
            <a:ext cx="4673240" cy="485802"/>
          </a:xfrm>
        </p:spPr>
        <p:txBody>
          <a:bodyPr>
            <a:normAutofit/>
          </a:bodyPr>
          <a:lstStyle>
            <a:lvl3pPr algn="l">
              <a:defRPr sz="1600"/>
            </a:lvl3pPr>
          </a:lstStyle>
          <a:p>
            <a:pPr lvl="2"/>
            <a:r>
              <a:rPr lang="en-GB" dirty="0"/>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6242408" y="5923655"/>
            <a:ext cx="4673240" cy="513542"/>
          </a:xfrm>
        </p:spPr>
        <p:txBody>
          <a:bodyPr>
            <a:normAutofit/>
          </a:bodyPr>
          <a:lstStyle>
            <a:lvl3pPr algn="l">
              <a:defRPr sz="1600"/>
            </a:lvl3pPr>
          </a:lstStyle>
          <a:p>
            <a:pPr lvl="2"/>
            <a:r>
              <a:rPr lang="en-GB" dirty="0"/>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6242407" y="6963112"/>
            <a:ext cx="4673240" cy="491270"/>
          </a:xfrm>
        </p:spPr>
        <p:txBody>
          <a:bodyPr>
            <a:normAutofit/>
          </a:bodyPr>
          <a:lstStyle>
            <a:lvl3pPr algn="l">
              <a:defRPr sz="1600"/>
            </a:lvl3pPr>
          </a:lstStyle>
          <a:p>
            <a:pPr lvl="2"/>
            <a:r>
              <a:rPr lang="en-GB" dirty="0"/>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6242407" y="7986691"/>
            <a:ext cx="4673239" cy="506365"/>
          </a:xfrm>
        </p:spPr>
        <p:txBody>
          <a:bodyPr>
            <a:normAutofit/>
          </a:bodyPr>
          <a:lstStyle>
            <a:lvl3pPr algn="l">
              <a:defRPr sz="1600"/>
            </a:lvl3pPr>
          </a:lstStyle>
          <a:p>
            <a:pPr lvl="2"/>
            <a:r>
              <a:rPr lang="en-GB" dirty="0"/>
              <a:t>Third level</a:t>
            </a:r>
          </a:p>
        </p:txBody>
      </p: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242408" y="2710112"/>
            <a:ext cx="4673242" cy="258498"/>
          </a:xfrm>
        </p:spPr>
        <p:txBody>
          <a:bodyPr>
            <a:noAutofit/>
          </a:bodyPr>
          <a:lstStyle>
            <a:lvl3pPr algn="l">
              <a:defRPr sz="1600" b="1"/>
            </a:lvl3pPr>
          </a:lstStyle>
          <a:p>
            <a:pPr lvl="2"/>
            <a:r>
              <a:rPr lang="en-GB" dirty="0"/>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242408" y="3673773"/>
            <a:ext cx="4673241" cy="258498"/>
          </a:xfrm>
        </p:spPr>
        <p:txBody>
          <a:bodyPr>
            <a:noAutofit/>
          </a:bodyPr>
          <a:lstStyle>
            <a:lvl3pPr algn="l">
              <a:defRPr sz="1600" b="1"/>
            </a:lvl3pPr>
          </a:lstStyle>
          <a:p>
            <a:pPr lvl="2"/>
            <a:r>
              <a:rPr lang="en-GB" dirty="0"/>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6242407" y="6662383"/>
            <a:ext cx="4673240" cy="286441"/>
          </a:xfrm>
        </p:spPr>
        <p:txBody>
          <a:bodyPr>
            <a:noAutofit/>
          </a:bodyPr>
          <a:lstStyle>
            <a:lvl3pPr algn="l">
              <a:defRPr sz="1600" b="1"/>
            </a:lvl3pPr>
          </a:lstStyle>
          <a:p>
            <a:pPr lvl="2"/>
            <a:r>
              <a:rPr lang="en-GB" dirty="0"/>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6242407" y="5653616"/>
            <a:ext cx="4673240" cy="274394"/>
          </a:xfrm>
        </p:spPr>
        <p:txBody>
          <a:bodyPr>
            <a:noAutofit/>
          </a:bodyPr>
          <a:lstStyle>
            <a:lvl3pPr algn="l">
              <a:defRPr sz="1600" b="1"/>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242408" y="4647793"/>
            <a:ext cx="4673240" cy="274455"/>
          </a:xfrm>
        </p:spPr>
        <p:txBody>
          <a:bodyPr>
            <a:noAutofit/>
          </a:bodyPr>
          <a:lstStyle>
            <a:lvl3pPr algn="l">
              <a:defRPr sz="1600" b="1"/>
            </a:lvl3pPr>
          </a:lstStyle>
          <a:p>
            <a:pPr lvl="2"/>
            <a:r>
              <a:rPr lang="en-GB" dirty="0"/>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6242407" y="7701056"/>
            <a:ext cx="4673239" cy="285635"/>
          </a:xfrm>
        </p:spPr>
        <p:txBody>
          <a:bodyPr>
            <a:noAutofit/>
          </a:bodyPr>
          <a:lstStyle>
            <a:lvl3pPr algn="l">
              <a:defRPr sz="1600" b="1"/>
            </a:lvl3pPr>
          </a:lstStyle>
          <a:p>
            <a:pPr lvl="2"/>
            <a:r>
              <a:rPr lang="en-GB" dirty="0"/>
              <a:t>Third level</a:t>
            </a:r>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cxnSp>
        <p:nvCxnSpPr>
          <p:cNvPr id="6" name="Straight Arrow Connector 5">
            <a:extLst>
              <a:ext uri="{FF2B5EF4-FFF2-40B4-BE49-F238E27FC236}">
                <a16:creationId xmlns:a16="http://schemas.microsoft.com/office/drawing/2014/main" id="{34D7B7E0-A152-BE87-1460-AF2275E0F8D3}"/>
              </a:ext>
            </a:extLst>
          </p:cNvPr>
          <p:cNvCxnSpPr>
            <a:cxnSpLocks/>
          </p:cNvCxnSpPr>
          <p:nvPr userDrawn="1"/>
        </p:nvCxnSpPr>
        <p:spPr>
          <a:xfrm>
            <a:off x="11837271" y="5567893"/>
            <a:ext cx="49193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327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dirty="0"/>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dirty="0"/>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dirty="0"/>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dirty="0"/>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dirty="0"/>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dirty="0"/>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dirty="0"/>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dirty="0"/>
              <a:t>Click</a:t>
            </a:r>
            <a:endParaRPr lang="en-US" dirty="0"/>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228266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B_diagram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dirty="0"/>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dirty="0"/>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dirty="0"/>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dirty="0"/>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dirty="0"/>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dirty="0"/>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dirty="0"/>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dirty="0"/>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dirty="0"/>
              <a:t>Click</a:t>
            </a:r>
            <a:endParaRPr lang="en-US" dirty="0"/>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4174373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and Content_sim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4C6125DC-8F08-40AC-205B-842D9D73D263}"/>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384036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_sim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dirty="0"/>
              <a:t>Click to edit Master title style</a:t>
            </a:r>
            <a:endParaRPr lang="en-US" dirty="0"/>
          </a:p>
        </p:txBody>
      </p:sp>
      <p:sp>
        <p:nvSpPr>
          <p:cNvPr id="5" name="Footer Placeholder 4"/>
          <p:cNvSpPr>
            <a:spLocks noGrp="1"/>
          </p:cNvSpPr>
          <p:nvPr>
            <p:ph type="ftr" sz="quarter" idx="11"/>
          </p:nvPr>
        </p:nvSpPr>
        <p:spPr>
          <a:xfrm>
            <a:off x="10393555" y="680297"/>
            <a:ext cx="5213782" cy="486833"/>
          </a:xfrm>
        </p:spPr>
        <p:txBody>
          <a:bodyPr/>
          <a:lstStyle/>
          <a:p>
            <a:r>
              <a:rPr lang="en-US" dirty="0"/>
              <a:t>Sustainability  |</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dirty="0"/>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dirty="0"/>
              <a:t>Third level</a:t>
            </a:r>
          </a:p>
        </p:txBody>
      </p: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dirty="0"/>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dirty="0"/>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dirty="0"/>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a:t>
            </a:r>
            <a:endParaRPr lang="en-US" dirty="0"/>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dirty="0"/>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4C6125DC-8F08-40AC-205B-842D9D73D263}"/>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1369115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dirty="0"/>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7" name="Picture 6">
            <a:extLst>
              <a:ext uri="{FF2B5EF4-FFF2-40B4-BE49-F238E27FC236}">
                <a16:creationId xmlns:a16="http://schemas.microsoft.com/office/drawing/2014/main" id="{D205496F-EE63-C446-0DE9-22210745F08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4075265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2FB7060-D8FA-C6EA-E860-5E4F4C69EA5B}"/>
              </a:ext>
            </a:extLst>
          </p:cNvPr>
          <p:cNvSpPr>
            <a:spLocks noGrp="1"/>
          </p:cNvSpPr>
          <p:nvPr>
            <p:ph type="pic" sz="quarter" idx="15"/>
          </p:nvPr>
        </p:nvSpPr>
        <p:spPr>
          <a:xfrm>
            <a:off x="8439371" y="0"/>
            <a:ext cx="7332579" cy="9173629"/>
          </a:xfrm>
          <a:custGeom>
            <a:avLst/>
            <a:gdLst>
              <a:gd name="connsiteX0" fmla="*/ -28 w 10629901"/>
              <a:gd name="connsiteY0" fmla="*/ 7626360 h 11858624"/>
              <a:gd name="connsiteX1" fmla="*/ 1052686 w 10629901"/>
              <a:gd name="connsiteY1" fmla="*/ 2348756 h 11858624"/>
              <a:gd name="connsiteX2" fmla="*/ 5314951 w 10629901"/>
              <a:gd name="connsiteY2" fmla="*/ 0 h 11858624"/>
              <a:gd name="connsiteX3" fmla="*/ 9577215 w 10629901"/>
              <a:gd name="connsiteY3" fmla="*/ 2348756 h 11858624"/>
              <a:gd name="connsiteX4" fmla="*/ 10629929 w 10629901"/>
              <a:gd name="connsiteY4" fmla="*/ 7626360 h 11858624"/>
              <a:gd name="connsiteX5" fmla="*/ 7680313 w 10629901"/>
              <a:gd name="connsiteY5" fmla="*/ 11858686 h 11858624"/>
              <a:gd name="connsiteX6" fmla="*/ 2949588 w 10629901"/>
              <a:gd name="connsiteY6" fmla="*/ 11858686 h 11858624"/>
              <a:gd name="connsiteX7" fmla="*/ -28 w 10629901"/>
              <a:gd name="connsiteY7" fmla="*/ 7626360 h 11858624"/>
              <a:gd name="connsiteX0" fmla="*/ 0 w 10629957"/>
              <a:gd name="connsiteY0" fmla="*/ 6226185 h 10458511"/>
              <a:gd name="connsiteX1" fmla="*/ 1052714 w 10629957"/>
              <a:gd name="connsiteY1" fmla="*/ 948581 h 10458511"/>
              <a:gd name="connsiteX2" fmla="*/ 2800379 w 10629957"/>
              <a:gd name="connsiteY2" fmla="*/ 0 h 10458511"/>
              <a:gd name="connsiteX3" fmla="*/ 9577243 w 10629957"/>
              <a:gd name="connsiteY3" fmla="*/ 948581 h 10458511"/>
              <a:gd name="connsiteX4" fmla="*/ 10629957 w 10629957"/>
              <a:gd name="connsiteY4" fmla="*/ 6226185 h 10458511"/>
              <a:gd name="connsiteX5" fmla="*/ 7680341 w 10629957"/>
              <a:gd name="connsiteY5" fmla="*/ 10458511 h 10458511"/>
              <a:gd name="connsiteX6" fmla="*/ 2949616 w 10629957"/>
              <a:gd name="connsiteY6" fmla="*/ 10458511 h 10458511"/>
              <a:gd name="connsiteX7" fmla="*/ 0 w 10629957"/>
              <a:gd name="connsiteY7" fmla="*/ 6226185 h 10458511"/>
              <a:gd name="connsiteX0" fmla="*/ 0 w 10629957"/>
              <a:gd name="connsiteY0" fmla="*/ 6277729 h 10510055"/>
              <a:gd name="connsiteX1" fmla="*/ 1052714 w 10629957"/>
              <a:gd name="connsiteY1" fmla="*/ 1000125 h 10510055"/>
              <a:gd name="connsiteX2" fmla="*/ 2800379 w 10629957"/>
              <a:gd name="connsiteY2" fmla="*/ 51544 h 10510055"/>
              <a:gd name="connsiteX3" fmla="*/ 7548418 w 10629957"/>
              <a:gd name="connsiteY3" fmla="*/ 0 h 10510055"/>
              <a:gd name="connsiteX4" fmla="*/ 10629957 w 10629957"/>
              <a:gd name="connsiteY4" fmla="*/ 6277729 h 10510055"/>
              <a:gd name="connsiteX5" fmla="*/ 7680341 w 10629957"/>
              <a:gd name="connsiteY5" fmla="*/ 10510055 h 10510055"/>
              <a:gd name="connsiteX6" fmla="*/ 2949616 w 10629957"/>
              <a:gd name="connsiteY6" fmla="*/ 10510055 h 10510055"/>
              <a:gd name="connsiteX7" fmla="*/ 0 w 10629957"/>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949616 w 7680341"/>
              <a:gd name="connsiteY6" fmla="*/ 10510055 h 10510055"/>
              <a:gd name="connsiteX7" fmla="*/ 0 w 7680341"/>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092366 w 7680341"/>
              <a:gd name="connsiteY6" fmla="*/ 9167030 h 10510055"/>
              <a:gd name="connsiteX7" fmla="*/ 0 w 7680341"/>
              <a:gd name="connsiteY7" fmla="*/ 6277729 h 10510055"/>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2092366 w 7601007"/>
              <a:gd name="connsiteY6" fmla="*/ 9167030 h 9795680"/>
              <a:gd name="connsiteX7" fmla="*/ 0 w 7601007"/>
              <a:gd name="connsiteY7" fmla="*/ 6277729 h 9795680"/>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1635166 w 7601007"/>
              <a:gd name="connsiteY6" fmla="*/ 8566955 h 9795680"/>
              <a:gd name="connsiteX7" fmla="*/ 0 w 7601007"/>
              <a:gd name="connsiteY7" fmla="*/ 6277729 h 9795680"/>
              <a:gd name="connsiteX0" fmla="*/ 0 w 7601007"/>
              <a:gd name="connsiteY0" fmla="*/ 6277729 h 9249529"/>
              <a:gd name="connsiteX1" fmla="*/ 1052714 w 7601007"/>
              <a:gd name="connsiteY1" fmla="*/ 1000125 h 9249529"/>
              <a:gd name="connsiteX2" fmla="*/ 2800379 w 7601007"/>
              <a:gd name="connsiteY2" fmla="*/ 51544 h 9249529"/>
              <a:gd name="connsiteX3" fmla="*/ 7548418 w 7601007"/>
              <a:gd name="connsiteY3" fmla="*/ 0 h 9249529"/>
              <a:gd name="connsiteX4" fmla="*/ 7601007 w 7601007"/>
              <a:gd name="connsiteY4" fmla="*/ 9249529 h 9249529"/>
              <a:gd name="connsiteX5" fmla="*/ 2108216 w 7601007"/>
              <a:gd name="connsiteY5" fmla="*/ 9224180 h 9249529"/>
              <a:gd name="connsiteX6" fmla="*/ 1635166 w 7601007"/>
              <a:gd name="connsiteY6" fmla="*/ 8566955 h 9249529"/>
              <a:gd name="connsiteX7" fmla="*/ 0 w 7601007"/>
              <a:gd name="connsiteY7" fmla="*/ 6277729 h 9249529"/>
              <a:gd name="connsiteX0" fmla="*/ 0 w 7601007"/>
              <a:gd name="connsiteY0" fmla="*/ 6263442 h 9235242"/>
              <a:gd name="connsiteX1" fmla="*/ 1052714 w 7601007"/>
              <a:gd name="connsiteY1" fmla="*/ 985838 h 9235242"/>
              <a:gd name="connsiteX2" fmla="*/ 2800379 w 7601007"/>
              <a:gd name="connsiteY2" fmla="*/ 37257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152743 h 9235242"/>
              <a:gd name="connsiteX6" fmla="*/ 1635166 w 7601007"/>
              <a:gd name="connsiteY6" fmla="*/ 8552668 h 9235242"/>
              <a:gd name="connsiteX7" fmla="*/ 0 w 7601007"/>
              <a:gd name="connsiteY7" fmla="*/ 6263442 h 9235242"/>
              <a:gd name="connsiteX0" fmla="*/ 0 w 7581413"/>
              <a:gd name="connsiteY0" fmla="*/ 6263442 h 9163396"/>
              <a:gd name="connsiteX1" fmla="*/ 1052714 w 7581413"/>
              <a:gd name="connsiteY1" fmla="*/ 985838 h 9163396"/>
              <a:gd name="connsiteX2" fmla="*/ 2814666 w 7581413"/>
              <a:gd name="connsiteY2" fmla="*/ 22970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052714 w 7581413"/>
              <a:gd name="connsiteY1" fmla="*/ 985838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323648 w 7581413"/>
              <a:gd name="connsiteY1" fmla="*/ 1002772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533566 w 7479813"/>
              <a:gd name="connsiteY6" fmla="*/ 8552668 h 9163396"/>
              <a:gd name="connsiteX7" fmla="*/ 0 w 7479813"/>
              <a:gd name="connsiteY7" fmla="*/ 6381975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222048 w 7479813"/>
              <a:gd name="connsiteY1" fmla="*/ 1002772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353784 w 7479813"/>
              <a:gd name="connsiteY1" fmla="*/ 1026019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332579"/>
              <a:gd name="connsiteY0" fmla="*/ 6288986 h 9163396"/>
              <a:gd name="connsiteX1" fmla="*/ 1206550 w 7332579"/>
              <a:gd name="connsiteY1" fmla="*/ 1026019 h 9163396"/>
              <a:gd name="connsiteX2" fmla="*/ 3377058 w 7332579"/>
              <a:gd name="connsiteY2" fmla="*/ 2159 h 9163396"/>
              <a:gd name="connsiteX3" fmla="*/ 7328159 w 7332579"/>
              <a:gd name="connsiteY3" fmla="*/ 0 h 9163396"/>
              <a:gd name="connsiteX4" fmla="*/ 7332579 w 7332579"/>
              <a:gd name="connsiteY4" fmla="*/ 9163396 h 9163396"/>
              <a:gd name="connsiteX5" fmla="*/ 1859382 w 7332579"/>
              <a:gd name="connsiteY5" fmla="*/ 9152743 h 9163396"/>
              <a:gd name="connsiteX6" fmla="*/ 1708065 w 7332579"/>
              <a:gd name="connsiteY6" fmla="*/ 8925201 h 9163396"/>
              <a:gd name="connsiteX7" fmla="*/ 0 w 7332579"/>
              <a:gd name="connsiteY7" fmla="*/ 6288986 h 9163396"/>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1859382 w 7332579"/>
              <a:gd name="connsiteY5" fmla="*/ 9152743 h 9173174"/>
              <a:gd name="connsiteX6" fmla="*/ 2289251 w 7332579"/>
              <a:gd name="connsiteY6" fmla="*/ 9173174 h 9173174"/>
              <a:gd name="connsiteX7" fmla="*/ 0 w 7332579"/>
              <a:gd name="connsiteY7" fmla="*/ 6288986 h 9173174"/>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2394073 w 7332579"/>
              <a:gd name="connsiteY5" fmla="*/ 9168242 h 9173174"/>
              <a:gd name="connsiteX6" fmla="*/ 2289251 w 7332579"/>
              <a:gd name="connsiteY6" fmla="*/ 9173174 h 9173174"/>
              <a:gd name="connsiteX7" fmla="*/ 0 w 7332579"/>
              <a:gd name="connsiteY7" fmla="*/ 6288986 h 9173174"/>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94073 w 7332579"/>
              <a:gd name="connsiteY5" fmla="*/ 9168242 h 9173629"/>
              <a:gd name="connsiteX6" fmla="*/ 2289251 w 7332579"/>
              <a:gd name="connsiteY6" fmla="*/ 9173174 h 9173629"/>
              <a:gd name="connsiteX7" fmla="*/ 0 w 7332579"/>
              <a:gd name="connsiteY7" fmla="*/ 6288986 h 9173629"/>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47578 w 7332579"/>
              <a:gd name="connsiteY5" fmla="*/ 9168242 h 9173629"/>
              <a:gd name="connsiteX6" fmla="*/ 2289251 w 7332579"/>
              <a:gd name="connsiteY6" fmla="*/ 9173174 h 9173629"/>
              <a:gd name="connsiteX7" fmla="*/ 0 w 7332579"/>
              <a:gd name="connsiteY7" fmla="*/ 6288986 h 91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2579" h="9173629">
                <a:moveTo>
                  <a:pt x="0" y="6288986"/>
                </a:moveTo>
                <a:lnTo>
                  <a:pt x="1206550" y="1026019"/>
                </a:lnTo>
                <a:lnTo>
                  <a:pt x="3377058" y="2159"/>
                </a:lnTo>
                <a:lnTo>
                  <a:pt x="7328159" y="0"/>
                </a:lnTo>
                <a:cubicBezTo>
                  <a:pt x="7336164" y="3078414"/>
                  <a:pt x="7324574" y="6084982"/>
                  <a:pt x="7332579" y="9163396"/>
                </a:cubicBezTo>
                <a:lnTo>
                  <a:pt x="2347578" y="9168242"/>
                </a:lnTo>
                <a:cubicBezTo>
                  <a:pt x="2304888" y="9177635"/>
                  <a:pt x="2324192" y="9171530"/>
                  <a:pt x="2289251" y="9173174"/>
                </a:cubicBezTo>
                <a:lnTo>
                  <a:pt x="0" y="6288986"/>
                </a:lnTo>
                <a:close/>
              </a:path>
            </a:pathLst>
          </a:custGeom>
          <a:ln>
            <a:noFill/>
          </a:ln>
        </p:spPr>
        <p:txBody>
          <a:bodyPr/>
          <a:lstStyle/>
          <a:p>
            <a:endParaRPr lang="en-US"/>
          </a:p>
        </p:txBody>
      </p:sp>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r>
              <a:rPr lang="en-US" dirty="0"/>
              <a:t>Sustainability  |</a:t>
            </a:r>
          </a:p>
        </p:txBody>
      </p:sp>
      <p:sp>
        <p:nvSpPr>
          <p:cNvPr id="9" name="Content Placeholder 6">
            <a:extLst>
              <a:ext uri="{FF2B5EF4-FFF2-40B4-BE49-F238E27FC236}">
                <a16:creationId xmlns:a16="http://schemas.microsoft.com/office/drawing/2014/main" id="{43534DC2-A6B5-7FA2-2549-D363422378DE}"/>
              </a:ext>
            </a:extLst>
          </p:cNvPr>
          <p:cNvSpPr>
            <a:spLocks noGrp="1"/>
          </p:cNvSpPr>
          <p:nvPr>
            <p:ph sz="quarter" idx="16"/>
          </p:nvPr>
        </p:nvSpPr>
        <p:spPr>
          <a:xfrm>
            <a:off x="485638"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6">
            <a:extLst>
              <a:ext uri="{FF2B5EF4-FFF2-40B4-BE49-F238E27FC236}">
                <a16:creationId xmlns:a16="http://schemas.microsoft.com/office/drawing/2014/main" id="{1FB707EE-93E3-8AB9-BC96-26C683377275}"/>
              </a:ext>
            </a:extLst>
          </p:cNvPr>
          <p:cNvSpPr>
            <a:spLocks noGrp="1"/>
          </p:cNvSpPr>
          <p:nvPr>
            <p:ph sz="quarter" idx="17"/>
          </p:nvPr>
        </p:nvSpPr>
        <p:spPr>
          <a:xfrm>
            <a:off x="4410635"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5">
            <a:extLst>
              <a:ext uri="{FF2B5EF4-FFF2-40B4-BE49-F238E27FC236}">
                <a16:creationId xmlns:a16="http://schemas.microsoft.com/office/drawing/2014/main" id="{1BCDE676-5253-DE8D-FCAA-DEB97147351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802300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9DCB50-AC23-3699-CADC-2D80B8378169}"/>
              </a:ext>
            </a:extLst>
          </p:cNvPr>
          <p:cNvPicPr>
            <a:picLocks noChangeAspect="1"/>
          </p:cNvPicPr>
          <p:nvPr userDrawn="1"/>
        </p:nvPicPr>
        <p:blipFill>
          <a:blip r:embed="rId3"/>
          <a:stretch>
            <a:fillRect/>
          </a:stretch>
        </p:blipFill>
        <p:spPr>
          <a:xfrm>
            <a:off x="794" y="1662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8978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308C6633-5DFD-2CE6-7EB7-9E4EFC395C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115" y="0"/>
            <a:ext cx="16256794" cy="9144447"/>
          </a:xfrm>
          <a:prstGeom prst="rect">
            <a:avLst/>
          </a:prstGeom>
        </p:spPr>
      </p:pic>
    </p:spTree>
    <p:extLst>
      <p:ext uri="{BB962C8B-B14F-4D97-AF65-F5344CB8AC3E}">
        <p14:creationId xmlns:p14="http://schemas.microsoft.com/office/powerpoint/2010/main" val="22684226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14" name="Picture 13">
            <a:extLst>
              <a:ext uri="{FF2B5EF4-FFF2-40B4-BE49-F238E27FC236}">
                <a16:creationId xmlns:a16="http://schemas.microsoft.com/office/drawing/2014/main" id="{308C6633-5DFD-2CE6-7EB7-9E4EFC395C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115" y="0"/>
            <a:ext cx="16256794" cy="9144447"/>
          </a:xfrm>
          <a:prstGeom prst="rect">
            <a:avLst/>
          </a:prstGeom>
        </p:spPr>
      </p:pic>
      <p:pic>
        <p:nvPicPr>
          <p:cNvPr id="5" name="Picture 4">
            <a:extLst>
              <a:ext uri="{FF2B5EF4-FFF2-40B4-BE49-F238E27FC236}">
                <a16:creationId xmlns:a16="http://schemas.microsoft.com/office/drawing/2014/main" id="{EBF00FD2-2BE8-C63E-3E8E-F52E147ABAD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43" y="0"/>
            <a:ext cx="16266765" cy="9157209"/>
          </a:xfrm>
          <a:prstGeom prst="rect">
            <a:avLst/>
          </a:prstGeom>
        </p:spPr>
      </p:pic>
    </p:spTree>
    <p:extLst>
      <p:ext uri="{BB962C8B-B14F-4D97-AF65-F5344CB8AC3E}">
        <p14:creationId xmlns:p14="http://schemas.microsoft.com/office/powerpoint/2010/main" val="2896498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2FB7060-D8FA-C6EA-E860-5E4F4C69EA5B}"/>
              </a:ext>
            </a:extLst>
          </p:cNvPr>
          <p:cNvSpPr>
            <a:spLocks noGrp="1"/>
          </p:cNvSpPr>
          <p:nvPr>
            <p:ph type="pic" sz="quarter" idx="15"/>
          </p:nvPr>
        </p:nvSpPr>
        <p:spPr>
          <a:xfrm>
            <a:off x="8935605" y="-8682"/>
            <a:ext cx="7332579" cy="9173629"/>
          </a:xfrm>
          <a:custGeom>
            <a:avLst/>
            <a:gdLst>
              <a:gd name="connsiteX0" fmla="*/ -28 w 10629901"/>
              <a:gd name="connsiteY0" fmla="*/ 7626360 h 11858624"/>
              <a:gd name="connsiteX1" fmla="*/ 1052686 w 10629901"/>
              <a:gd name="connsiteY1" fmla="*/ 2348756 h 11858624"/>
              <a:gd name="connsiteX2" fmla="*/ 5314951 w 10629901"/>
              <a:gd name="connsiteY2" fmla="*/ 0 h 11858624"/>
              <a:gd name="connsiteX3" fmla="*/ 9577215 w 10629901"/>
              <a:gd name="connsiteY3" fmla="*/ 2348756 h 11858624"/>
              <a:gd name="connsiteX4" fmla="*/ 10629929 w 10629901"/>
              <a:gd name="connsiteY4" fmla="*/ 7626360 h 11858624"/>
              <a:gd name="connsiteX5" fmla="*/ 7680313 w 10629901"/>
              <a:gd name="connsiteY5" fmla="*/ 11858686 h 11858624"/>
              <a:gd name="connsiteX6" fmla="*/ 2949588 w 10629901"/>
              <a:gd name="connsiteY6" fmla="*/ 11858686 h 11858624"/>
              <a:gd name="connsiteX7" fmla="*/ -28 w 10629901"/>
              <a:gd name="connsiteY7" fmla="*/ 7626360 h 11858624"/>
              <a:gd name="connsiteX0" fmla="*/ 0 w 10629957"/>
              <a:gd name="connsiteY0" fmla="*/ 6226185 h 10458511"/>
              <a:gd name="connsiteX1" fmla="*/ 1052714 w 10629957"/>
              <a:gd name="connsiteY1" fmla="*/ 948581 h 10458511"/>
              <a:gd name="connsiteX2" fmla="*/ 2800379 w 10629957"/>
              <a:gd name="connsiteY2" fmla="*/ 0 h 10458511"/>
              <a:gd name="connsiteX3" fmla="*/ 9577243 w 10629957"/>
              <a:gd name="connsiteY3" fmla="*/ 948581 h 10458511"/>
              <a:gd name="connsiteX4" fmla="*/ 10629957 w 10629957"/>
              <a:gd name="connsiteY4" fmla="*/ 6226185 h 10458511"/>
              <a:gd name="connsiteX5" fmla="*/ 7680341 w 10629957"/>
              <a:gd name="connsiteY5" fmla="*/ 10458511 h 10458511"/>
              <a:gd name="connsiteX6" fmla="*/ 2949616 w 10629957"/>
              <a:gd name="connsiteY6" fmla="*/ 10458511 h 10458511"/>
              <a:gd name="connsiteX7" fmla="*/ 0 w 10629957"/>
              <a:gd name="connsiteY7" fmla="*/ 6226185 h 10458511"/>
              <a:gd name="connsiteX0" fmla="*/ 0 w 10629957"/>
              <a:gd name="connsiteY0" fmla="*/ 6277729 h 10510055"/>
              <a:gd name="connsiteX1" fmla="*/ 1052714 w 10629957"/>
              <a:gd name="connsiteY1" fmla="*/ 1000125 h 10510055"/>
              <a:gd name="connsiteX2" fmla="*/ 2800379 w 10629957"/>
              <a:gd name="connsiteY2" fmla="*/ 51544 h 10510055"/>
              <a:gd name="connsiteX3" fmla="*/ 7548418 w 10629957"/>
              <a:gd name="connsiteY3" fmla="*/ 0 h 10510055"/>
              <a:gd name="connsiteX4" fmla="*/ 10629957 w 10629957"/>
              <a:gd name="connsiteY4" fmla="*/ 6277729 h 10510055"/>
              <a:gd name="connsiteX5" fmla="*/ 7680341 w 10629957"/>
              <a:gd name="connsiteY5" fmla="*/ 10510055 h 10510055"/>
              <a:gd name="connsiteX6" fmla="*/ 2949616 w 10629957"/>
              <a:gd name="connsiteY6" fmla="*/ 10510055 h 10510055"/>
              <a:gd name="connsiteX7" fmla="*/ 0 w 10629957"/>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949616 w 7680341"/>
              <a:gd name="connsiteY6" fmla="*/ 10510055 h 10510055"/>
              <a:gd name="connsiteX7" fmla="*/ 0 w 7680341"/>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092366 w 7680341"/>
              <a:gd name="connsiteY6" fmla="*/ 9167030 h 10510055"/>
              <a:gd name="connsiteX7" fmla="*/ 0 w 7680341"/>
              <a:gd name="connsiteY7" fmla="*/ 6277729 h 10510055"/>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2092366 w 7601007"/>
              <a:gd name="connsiteY6" fmla="*/ 9167030 h 9795680"/>
              <a:gd name="connsiteX7" fmla="*/ 0 w 7601007"/>
              <a:gd name="connsiteY7" fmla="*/ 6277729 h 9795680"/>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1635166 w 7601007"/>
              <a:gd name="connsiteY6" fmla="*/ 8566955 h 9795680"/>
              <a:gd name="connsiteX7" fmla="*/ 0 w 7601007"/>
              <a:gd name="connsiteY7" fmla="*/ 6277729 h 9795680"/>
              <a:gd name="connsiteX0" fmla="*/ 0 w 7601007"/>
              <a:gd name="connsiteY0" fmla="*/ 6277729 h 9249529"/>
              <a:gd name="connsiteX1" fmla="*/ 1052714 w 7601007"/>
              <a:gd name="connsiteY1" fmla="*/ 1000125 h 9249529"/>
              <a:gd name="connsiteX2" fmla="*/ 2800379 w 7601007"/>
              <a:gd name="connsiteY2" fmla="*/ 51544 h 9249529"/>
              <a:gd name="connsiteX3" fmla="*/ 7548418 w 7601007"/>
              <a:gd name="connsiteY3" fmla="*/ 0 h 9249529"/>
              <a:gd name="connsiteX4" fmla="*/ 7601007 w 7601007"/>
              <a:gd name="connsiteY4" fmla="*/ 9249529 h 9249529"/>
              <a:gd name="connsiteX5" fmla="*/ 2108216 w 7601007"/>
              <a:gd name="connsiteY5" fmla="*/ 9224180 h 9249529"/>
              <a:gd name="connsiteX6" fmla="*/ 1635166 w 7601007"/>
              <a:gd name="connsiteY6" fmla="*/ 8566955 h 9249529"/>
              <a:gd name="connsiteX7" fmla="*/ 0 w 7601007"/>
              <a:gd name="connsiteY7" fmla="*/ 6277729 h 9249529"/>
              <a:gd name="connsiteX0" fmla="*/ 0 w 7601007"/>
              <a:gd name="connsiteY0" fmla="*/ 6263442 h 9235242"/>
              <a:gd name="connsiteX1" fmla="*/ 1052714 w 7601007"/>
              <a:gd name="connsiteY1" fmla="*/ 985838 h 9235242"/>
              <a:gd name="connsiteX2" fmla="*/ 2800379 w 7601007"/>
              <a:gd name="connsiteY2" fmla="*/ 37257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152743 h 9235242"/>
              <a:gd name="connsiteX6" fmla="*/ 1635166 w 7601007"/>
              <a:gd name="connsiteY6" fmla="*/ 8552668 h 9235242"/>
              <a:gd name="connsiteX7" fmla="*/ 0 w 7601007"/>
              <a:gd name="connsiteY7" fmla="*/ 6263442 h 9235242"/>
              <a:gd name="connsiteX0" fmla="*/ 0 w 7581413"/>
              <a:gd name="connsiteY0" fmla="*/ 6263442 h 9163396"/>
              <a:gd name="connsiteX1" fmla="*/ 1052714 w 7581413"/>
              <a:gd name="connsiteY1" fmla="*/ 985838 h 9163396"/>
              <a:gd name="connsiteX2" fmla="*/ 2814666 w 7581413"/>
              <a:gd name="connsiteY2" fmla="*/ 22970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052714 w 7581413"/>
              <a:gd name="connsiteY1" fmla="*/ 985838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323648 w 7581413"/>
              <a:gd name="connsiteY1" fmla="*/ 1002772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533566 w 7479813"/>
              <a:gd name="connsiteY6" fmla="*/ 8552668 h 9163396"/>
              <a:gd name="connsiteX7" fmla="*/ 0 w 7479813"/>
              <a:gd name="connsiteY7" fmla="*/ 6381975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222048 w 7479813"/>
              <a:gd name="connsiteY1" fmla="*/ 1002772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353784 w 7479813"/>
              <a:gd name="connsiteY1" fmla="*/ 1026019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332579"/>
              <a:gd name="connsiteY0" fmla="*/ 6288986 h 9163396"/>
              <a:gd name="connsiteX1" fmla="*/ 1206550 w 7332579"/>
              <a:gd name="connsiteY1" fmla="*/ 1026019 h 9163396"/>
              <a:gd name="connsiteX2" fmla="*/ 3377058 w 7332579"/>
              <a:gd name="connsiteY2" fmla="*/ 2159 h 9163396"/>
              <a:gd name="connsiteX3" fmla="*/ 7328159 w 7332579"/>
              <a:gd name="connsiteY3" fmla="*/ 0 h 9163396"/>
              <a:gd name="connsiteX4" fmla="*/ 7332579 w 7332579"/>
              <a:gd name="connsiteY4" fmla="*/ 9163396 h 9163396"/>
              <a:gd name="connsiteX5" fmla="*/ 1859382 w 7332579"/>
              <a:gd name="connsiteY5" fmla="*/ 9152743 h 9163396"/>
              <a:gd name="connsiteX6" fmla="*/ 1708065 w 7332579"/>
              <a:gd name="connsiteY6" fmla="*/ 8925201 h 9163396"/>
              <a:gd name="connsiteX7" fmla="*/ 0 w 7332579"/>
              <a:gd name="connsiteY7" fmla="*/ 6288986 h 9163396"/>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1859382 w 7332579"/>
              <a:gd name="connsiteY5" fmla="*/ 9152743 h 9173174"/>
              <a:gd name="connsiteX6" fmla="*/ 2289251 w 7332579"/>
              <a:gd name="connsiteY6" fmla="*/ 9173174 h 9173174"/>
              <a:gd name="connsiteX7" fmla="*/ 0 w 7332579"/>
              <a:gd name="connsiteY7" fmla="*/ 6288986 h 9173174"/>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2394073 w 7332579"/>
              <a:gd name="connsiteY5" fmla="*/ 9168242 h 9173174"/>
              <a:gd name="connsiteX6" fmla="*/ 2289251 w 7332579"/>
              <a:gd name="connsiteY6" fmla="*/ 9173174 h 9173174"/>
              <a:gd name="connsiteX7" fmla="*/ 0 w 7332579"/>
              <a:gd name="connsiteY7" fmla="*/ 6288986 h 9173174"/>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94073 w 7332579"/>
              <a:gd name="connsiteY5" fmla="*/ 9168242 h 9173629"/>
              <a:gd name="connsiteX6" fmla="*/ 2289251 w 7332579"/>
              <a:gd name="connsiteY6" fmla="*/ 9173174 h 9173629"/>
              <a:gd name="connsiteX7" fmla="*/ 0 w 7332579"/>
              <a:gd name="connsiteY7" fmla="*/ 6288986 h 9173629"/>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47578 w 7332579"/>
              <a:gd name="connsiteY5" fmla="*/ 9168242 h 9173629"/>
              <a:gd name="connsiteX6" fmla="*/ 2289251 w 7332579"/>
              <a:gd name="connsiteY6" fmla="*/ 9173174 h 9173629"/>
              <a:gd name="connsiteX7" fmla="*/ 0 w 7332579"/>
              <a:gd name="connsiteY7" fmla="*/ 6288986 h 91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2579" h="9173629">
                <a:moveTo>
                  <a:pt x="0" y="6288986"/>
                </a:moveTo>
                <a:lnTo>
                  <a:pt x="1206550" y="1026019"/>
                </a:lnTo>
                <a:lnTo>
                  <a:pt x="3377058" y="2159"/>
                </a:lnTo>
                <a:lnTo>
                  <a:pt x="7328159" y="0"/>
                </a:lnTo>
                <a:cubicBezTo>
                  <a:pt x="7336164" y="3078414"/>
                  <a:pt x="7324574" y="6084982"/>
                  <a:pt x="7332579" y="9163396"/>
                </a:cubicBezTo>
                <a:lnTo>
                  <a:pt x="2347578" y="9168242"/>
                </a:lnTo>
                <a:cubicBezTo>
                  <a:pt x="2304888" y="9177635"/>
                  <a:pt x="2324192" y="9171530"/>
                  <a:pt x="2289251" y="9173174"/>
                </a:cubicBezTo>
                <a:lnTo>
                  <a:pt x="0" y="6288986"/>
                </a:lnTo>
                <a:close/>
              </a:path>
            </a:pathLst>
          </a:custGeom>
          <a:ln>
            <a:noFill/>
          </a:ln>
        </p:spPr>
        <p:txBody>
          <a:bodyPr/>
          <a:lstStyle/>
          <a:p>
            <a:endParaRPr lang="en-US"/>
          </a:p>
        </p:txBody>
      </p:sp>
      <p:sp>
        <p:nvSpPr>
          <p:cNvPr id="2" name="Title 1"/>
          <p:cNvSpPr>
            <a:spLocks noGrp="1"/>
          </p:cNvSpPr>
          <p:nvPr>
            <p:ph type="title"/>
          </p:nvPr>
        </p:nvSpPr>
        <p:spPr/>
        <p:txBody>
          <a:bodyPr/>
          <a:lstStyle/>
          <a:p>
            <a:r>
              <a:rPr lang="en-GB"/>
              <a:t>Click to edit Master title style</a:t>
            </a:r>
            <a:endParaRPr lang="en-US" dirty="0"/>
          </a:p>
        </p:txBody>
      </p:sp>
      <p:sp>
        <p:nvSpPr>
          <p:cNvPr id="4" name="Footer Placeholder 3"/>
          <p:cNvSpPr>
            <a:spLocks noGrp="1"/>
          </p:cNvSpPr>
          <p:nvPr>
            <p:ph type="ftr" sz="quarter" idx="11"/>
          </p:nvPr>
        </p:nvSpPr>
        <p:spPr/>
        <p:txBody>
          <a:bodyPr/>
          <a:lstStyle/>
          <a:p>
            <a:r>
              <a:rPr lang="en-US" dirty="0"/>
              <a:t>Sustainability  |</a:t>
            </a:r>
          </a:p>
        </p:txBody>
      </p:sp>
      <p:sp>
        <p:nvSpPr>
          <p:cNvPr id="9" name="Content Placeholder 6">
            <a:extLst>
              <a:ext uri="{FF2B5EF4-FFF2-40B4-BE49-F238E27FC236}">
                <a16:creationId xmlns:a16="http://schemas.microsoft.com/office/drawing/2014/main" id="{43534DC2-A6B5-7FA2-2549-D363422378DE}"/>
              </a:ext>
            </a:extLst>
          </p:cNvPr>
          <p:cNvSpPr>
            <a:spLocks noGrp="1"/>
          </p:cNvSpPr>
          <p:nvPr>
            <p:ph sz="quarter" idx="16"/>
          </p:nvPr>
        </p:nvSpPr>
        <p:spPr>
          <a:xfrm>
            <a:off x="485638"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6">
            <a:extLst>
              <a:ext uri="{FF2B5EF4-FFF2-40B4-BE49-F238E27FC236}">
                <a16:creationId xmlns:a16="http://schemas.microsoft.com/office/drawing/2014/main" id="{1FB707EE-93E3-8AB9-BC96-26C683377275}"/>
              </a:ext>
            </a:extLst>
          </p:cNvPr>
          <p:cNvSpPr>
            <a:spLocks noGrp="1"/>
          </p:cNvSpPr>
          <p:nvPr>
            <p:ph sz="quarter" idx="17"/>
          </p:nvPr>
        </p:nvSpPr>
        <p:spPr>
          <a:xfrm>
            <a:off x="4410635"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Slide Number Placeholder 5">
            <a:extLst>
              <a:ext uri="{FF2B5EF4-FFF2-40B4-BE49-F238E27FC236}">
                <a16:creationId xmlns:a16="http://schemas.microsoft.com/office/drawing/2014/main" id="{1BCDE676-5253-DE8D-FCAA-DEB97147351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703886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Sustainability  |</a:t>
            </a:r>
          </a:p>
        </p:txBody>
      </p:sp>
      <p:sp>
        <p:nvSpPr>
          <p:cNvPr id="5" name="Slide Number Placeholder 5">
            <a:extLst>
              <a:ext uri="{FF2B5EF4-FFF2-40B4-BE49-F238E27FC236}">
                <a16:creationId xmlns:a16="http://schemas.microsoft.com/office/drawing/2014/main" id="{7F260835-944E-7CBD-3997-491A87F1EAE2}"/>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2626419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dirty="0"/>
          </a:p>
        </p:txBody>
      </p:sp>
      <p:sp>
        <p:nvSpPr>
          <p:cNvPr id="3" name="Content Placeholder 2"/>
          <p:cNvSpPr>
            <a:spLocks noGrp="1"/>
          </p:cNvSpPr>
          <p:nvPr>
            <p:ph idx="1"/>
          </p:nvPr>
        </p:nvSpPr>
        <p:spPr>
          <a:xfrm>
            <a:off x="6911592" y="1316567"/>
            <a:ext cx="8230404"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11/14/22</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D4245972-D3D9-B483-0041-8D9AFD4A144F}"/>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1738868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dirty="0"/>
          </a:p>
        </p:txBody>
      </p:sp>
      <p:sp>
        <p:nvSpPr>
          <p:cNvPr id="3" name="Picture Placeholder 2"/>
          <p:cNvSpPr>
            <a:spLocks noGrp="1" noChangeAspect="1"/>
          </p:cNvSpPr>
          <p:nvPr>
            <p:ph type="pic" idx="1"/>
          </p:nvPr>
        </p:nvSpPr>
        <p:spPr>
          <a:xfrm>
            <a:off x="6911592" y="1316567"/>
            <a:ext cx="8230404"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dirty="0"/>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11/14/22</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7D9F9920-B0B6-28A2-62FE-A54B339F4348}"/>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1941319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11/14/22</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10B00B66-1DD8-6CEF-8ECF-43ED974D05BE}"/>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3183168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486834"/>
            <a:ext cx="3505542" cy="7749117"/>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17709" y="486834"/>
            <a:ext cx="10313407"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11/14/22</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96A4707-2BE5-C8B2-2A71-D40AE0F1F27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97213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dirty="0"/>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3" name="Picture 2">
            <a:extLst>
              <a:ext uri="{FF2B5EF4-FFF2-40B4-BE49-F238E27FC236}">
                <a16:creationId xmlns:a16="http://schemas.microsoft.com/office/drawing/2014/main" id="{7263BD5B-CAA7-55CF-CDCC-AF16E87C094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953392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p:cSld name="9_Title and Content">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2"/>
        <p:cNvGrpSpPr/>
        <p:nvPr/>
      </p:nvGrpSpPr>
      <p:grpSpPr>
        <a:xfrm>
          <a:off x="0" y="0"/>
          <a:ext cx="0" cy="0"/>
          <a:chOff x="0" y="0"/>
          <a:chExt cx="0" cy="0"/>
        </a:xfrm>
      </p:grpSpPr>
      <p:sp>
        <p:nvSpPr>
          <p:cNvPr id="23" name="Google Shape;23;p20"/>
          <p:cNvSpPr txBox="1">
            <a:spLocks noGrp="1"/>
          </p:cNvSpPr>
          <p:nvPr>
            <p:ph type="title"/>
          </p:nvPr>
        </p:nvSpPr>
        <p:spPr>
          <a:xfrm>
            <a:off x="411858" y="1445908"/>
            <a:ext cx="14022170" cy="728133"/>
          </a:xfrm>
          <a:prstGeom prst="rect">
            <a:avLst/>
          </a:prstGeom>
          <a:noFill/>
          <a:ln>
            <a:noFill/>
          </a:ln>
        </p:spPr>
        <p:txBody>
          <a:bodyPr spcFirstLastPara="1" wrap="square" lIns="90000" tIns="45700" rIns="91425" bIns="45700" anchor="t"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0"/>
          <p:cNvSpPr txBox="1">
            <a:spLocks noGrp="1"/>
          </p:cNvSpPr>
          <p:nvPr>
            <p:ph type="body" idx="1"/>
          </p:nvPr>
        </p:nvSpPr>
        <p:spPr>
          <a:xfrm>
            <a:off x="411858" y="2294021"/>
            <a:ext cx="14711979" cy="1007118"/>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800"/>
              </a:spcBef>
              <a:spcAft>
                <a:spcPts val="0"/>
              </a:spcAft>
              <a:buClr>
                <a:schemeClr val="dk1"/>
              </a:buClr>
              <a:buSzPts val="1800"/>
              <a:buNone/>
              <a:defRPr/>
            </a:lvl1pPr>
            <a:lvl2pPr marL="914400" lvl="1" indent="-228600" algn="l">
              <a:lnSpc>
                <a:spcPct val="90000"/>
              </a:lnSpc>
              <a:spcBef>
                <a:spcPts val="1800"/>
              </a:spcBef>
              <a:spcAft>
                <a:spcPts val="0"/>
              </a:spcAft>
              <a:buClr>
                <a:schemeClr val="dk1"/>
              </a:buClr>
              <a:buSzPts val="1800"/>
              <a:buNone/>
              <a:defRPr/>
            </a:lvl2pPr>
            <a:lvl3pPr marL="1371600" lvl="2" indent="-228600" algn="l">
              <a:lnSpc>
                <a:spcPct val="90000"/>
              </a:lnSpc>
              <a:spcBef>
                <a:spcPts val="1800"/>
              </a:spcBef>
              <a:spcAft>
                <a:spcPts val="0"/>
              </a:spcAft>
              <a:buClr>
                <a:schemeClr val="dk1"/>
              </a:buClr>
              <a:buSzPts val="1800"/>
              <a:buNone/>
              <a:defRPr/>
            </a:lvl3pPr>
            <a:lvl4pPr marL="1828800" lvl="3" indent="-228600" algn="l">
              <a:lnSpc>
                <a:spcPct val="90000"/>
              </a:lnSpc>
              <a:spcBef>
                <a:spcPts val="1800"/>
              </a:spcBef>
              <a:spcAft>
                <a:spcPts val="0"/>
              </a:spcAft>
              <a:buClr>
                <a:schemeClr val="dk1"/>
              </a:buClr>
              <a:buSzPts val="1800"/>
              <a:buNone/>
              <a:defRPr/>
            </a:lvl4pPr>
            <a:lvl5pPr marL="2286000" lvl="4" indent="-228600" algn="l">
              <a:lnSpc>
                <a:spcPct val="90000"/>
              </a:lnSpc>
              <a:spcBef>
                <a:spcPts val="1800"/>
              </a:spcBef>
              <a:spcAft>
                <a:spcPts val="0"/>
              </a:spcAft>
              <a:buClr>
                <a:schemeClr val="dk1"/>
              </a:buClr>
              <a:buSzPts val="1800"/>
              <a:buNone/>
              <a:defRPr/>
            </a:lvl5pPr>
            <a:lvl6pPr marL="2743200" lvl="5" indent="-342900" algn="l">
              <a:lnSpc>
                <a:spcPct val="90000"/>
              </a:lnSpc>
              <a:spcBef>
                <a:spcPts val="667"/>
              </a:spcBef>
              <a:spcAft>
                <a:spcPts val="0"/>
              </a:spcAft>
              <a:buClr>
                <a:schemeClr val="dk1"/>
              </a:buClr>
              <a:buSzPts val="1800"/>
              <a:buChar char="•"/>
              <a:defRPr/>
            </a:lvl6pPr>
            <a:lvl7pPr marL="3200400" lvl="6" indent="-342900" algn="l">
              <a:lnSpc>
                <a:spcPct val="90000"/>
              </a:lnSpc>
              <a:spcBef>
                <a:spcPts val="667"/>
              </a:spcBef>
              <a:spcAft>
                <a:spcPts val="0"/>
              </a:spcAft>
              <a:buClr>
                <a:schemeClr val="dk1"/>
              </a:buClr>
              <a:buSzPts val="1800"/>
              <a:buChar char="•"/>
              <a:defRPr/>
            </a:lvl7pPr>
            <a:lvl8pPr marL="3657600" lvl="7" indent="-342900" algn="l">
              <a:lnSpc>
                <a:spcPct val="90000"/>
              </a:lnSpc>
              <a:spcBef>
                <a:spcPts val="667"/>
              </a:spcBef>
              <a:spcAft>
                <a:spcPts val="0"/>
              </a:spcAft>
              <a:buClr>
                <a:schemeClr val="dk1"/>
              </a:buClr>
              <a:buSzPts val="1800"/>
              <a:buChar char="•"/>
              <a:defRPr/>
            </a:lvl8pPr>
            <a:lvl9pPr marL="4114800" lvl="8" indent="-342900" algn="l">
              <a:lnSpc>
                <a:spcPct val="90000"/>
              </a:lnSpc>
              <a:spcBef>
                <a:spcPts val="667"/>
              </a:spcBef>
              <a:spcAft>
                <a:spcPts val="0"/>
              </a:spcAft>
              <a:buClr>
                <a:schemeClr val="dk1"/>
              </a:buClr>
              <a:buSzPts val="1800"/>
              <a:buChar char="•"/>
              <a:defRPr/>
            </a:lvl9pPr>
          </a:lstStyle>
          <a:p>
            <a:endParaRPr/>
          </a:p>
        </p:txBody>
      </p:sp>
      <p:pic>
        <p:nvPicPr>
          <p:cNvPr id="25" name="Google Shape;25;p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44" y="0"/>
            <a:ext cx="16250444" cy="9148021"/>
          </a:xfrm>
          <a:prstGeom prst="rect">
            <a:avLst/>
          </a:prstGeom>
          <a:noFill/>
          <a:ln>
            <a:noFill/>
          </a:ln>
        </p:spPr>
      </p:pic>
    </p:spTree>
    <p:extLst>
      <p:ext uri="{BB962C8B-B14F-4D97-AF65-F5344CB8AC3E}">
        <p14:creationId xmlns:p14="http://schemas.microsoft.com/office/powerpoint/2010/main" val="2732429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E7AF-1298-7727-ACE8-E99754474DED}"/>
              </a:ext>
            </a:extLst>
          </p:cNvPr>
          <p:cNvSpPr>
            <a:spLocks noGrp="1"/>
          </p:cNvSpPr>
          <p:nvPr>
            <p:ph type="ctrTitle"/>
          </p:nvPr>
        </p:nvSpPr>
        <p:spPr>
          <a:xfrm>
            <a:off x="2032000" y="1497013"/>
            <a:ext cx="12193588" cy="3182937"/>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5C3538C-AFC8-5EBD-11BC-16A8D87966C2}"/>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776375-923B-BBD3-E153-118134ACA230}"/>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5" name="Footer Placeholder 4">
            <a:extLst>
              <a:ext uri="{FF2B5EF4-FFF2-40B4-BE49-F238E27FC236}">
                <a16:creationId xmlns:a16="http://schemas.microsoft.com/office/drawing/2014/main" id="{4A0E00CF-14C1-7BBB-EF95-89DC1BB9F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A2F6D-29F9-58E4-688B-DA1E5E1F8E44}"/>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843572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DE5E-C45B-5C30-6A45-E4304B608C3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B8EEE0-D309-955A-C1A2-73AC06397D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0565BB-C942-DE28-7F7E-DC71B0DACB08}"/>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5" name="Footer Placeholder 4">
            <a:extLst>
              <a:ext uri="{FF2B5EF4-FFF2-40B4-BE49-F238E27FC236}">
                <a16:creationId xmlns:a16="http://schemas.microsoft.com/office/drawing/2014/main" id="{95F092E4-D234-612F-BA10-A169AF20A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E7E5-8A29-4398-2BC8-F95A680CECDC}"/>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958076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DCE4-9E53-3D0E-ABE4-43F7B0A47DA6}"/>
              </a:ext>
            </a:extLst>
          </p:cNvPr>
          <p:cNvSpPr>
            <a:spLocks noGrp="1"/>
          </p:cNvSpPr>
          <p:nvPr>
            <p:ph type="title"/>
          </p:nvPr>
        </p:nvSpPr>
        <p:spPr>
          <a:xfrm>
            <a:off x="1109663" y="2279650"/>
            <a:ext cx="14022387" cy="38036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32D0B7-62BC-25D8-E753-B55CC7E2A468}"/>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59E874-F06A-1983-AA94-18929772B002}"/>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5" name="Footer Placeholder 4">
            <a:extLst>
              <a:ext uri="{FF2B5EF4-FFF2-40B4-BE49-F238E27FC236}">
                <a16:creationId xmlns:a16="http://schemas.microsoft.com/office/drawing/2014/main" id="{7D833F51-1C52-585D-9E48-E72550D6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5DE76-BA89-D917-8C76-6EC3C4DDF2BE}"/>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034880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7FD9-51D9-BAF0-C0F2-28586B5F79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716B93-5B89-C74D-27E7-FA600F4303E5}"/>
              </a:ext>
            </a:extLst>
          </p:cNvPr>
          <p:cNvSpPr>
            <a:spLocks noGrp="1"/>
          </p:cNvSpPr>
          <p:nvPr>
            <p:ph sz="half" idx="1"/>
          </p:nvPr>
        </p:nvSpPr>
        <p:spPr>
          <a:xfrm>
            <a:off x="1117600" y="2433638"/>
            <a:ext cx="6934200"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A3582A-6D7F-FB3C-37BF-9033C5E0A58F}"/>
              </a:ext>
            </a:extLst>
          </p:cNvPr>
          <p:cNvSpPr>
            <a:spLocks noGrp="1"/>
          </p:cNvSpPr>
          <p:nvPr>
            <p:ph sz="half" idx="2"/>
          </p:nvPr>
        </p:nvSpPr>
        <p:spPr>
          <a:xfrm>
            <a:off x="8204200" y="2433638"/>
            <a:ext cx="6935788"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E8699B-214C-4B7C-CCEE-C96EC858C376}"/>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6" name="Footer Placeholder 5">
            <a:extLst>
              <a:ext uri="{FF2B5EF4-FFF2-40B4-BE49-F238E27FC236}">
                <a16:creationId xmlns:a16="http://schemas.microsoft.com/office/drawing/2014/main" id="{5DE7A2D2-7D61-7D92-EB9D-B60FB6870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A09E8-EB0B-2C43-3A09-3EC3DD8FC1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671833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4DB3-EC2F-E6B6-EE9A-FD909C982794}"/>
              </a:ext>
            </a:extLst>
          </p:cNvPr>
          <p:cNvSpPr>
            <a:spLocks noGrp="1"/>
          </p:cNvSpPr>
          <p:nvPr>
            <p:ph type="title"/>
          </p:nvPr>
        </p:nvSpPr>
        <p:spPr>
          <a:xfrm>
            <a:off x="1119188" y="487363"/>
            <a:ext cx="14022387" cy="176688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017415-E951-C3DD-5354-9C1EDDB69D57}"/>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D3CBA-356F-E158-0AD7-60F9E83D5E88}"/>
              </a:ext>
            </a:extLst>
          </p:cNvPr>
          <p:cNvSpPr>
            <a:spLocks noGrp="1"/>
          </p:cNvSpPr>
          <p:nvPr>
            <p:ph sz="half" idx="2"/>
          </p:nvPr>
        </p:nvSpPr>
        <p:spPr>
          <a:xfrm>
            <a:off x="1119188" y="3340100"/>
            <a:ext cx="687863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2B1AE9-3872-A94E-DC03-AF73431A8588}"/>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10338B-F176-8BCC-08F1-84D9BEF16245}"/>
              </a:ext>
            </a:extLst>
          </p:cNvPr>
          <p:cNvSpPr>
            <a:spLocks noGrp="1"/>
          </p:cNvSpPr>
          <p:nvPr>
            <p:ph sz="quarter" idx="4"/>
          </p:nvPr>
        </p:nvSpPr>
        <p:spPr>
          <a:xfrm>
            <a:off x="8231188" y="3340100"/>
            <a:ext cx="691038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9A93E13-F64D-36C2-3A96-1ED31CF8B466}"/>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8" name="Footer Placeholder 7">
            <a:extLst>
              <a:ext uri="{FF2B5EF4-FFF2-40B4-BE49-F238E27FC236}">
                <a16:creationId xmlns:a16="http://schemas.microsoft.com/office/drawing/2014/main" id="{B0F52879-7EA7-8A4D-0771-D831123A2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07BAE-3DE4-ED1A-E0F7-5F2618883178}"/>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34096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23EC-3D03-CF8B-25B2-0F8F04EF50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C38345-49FA-D206-376F-8336C4478B18}"/>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4" name="Footer Placeholder 3">
            <a:extLst>
              <a:ext uri="{FF2B5EF4-FFF2-40B4-BE49-F238E27FC236}">
                <a16:creationId xmlns:a16="http://schemas.microsoft.com/office/drawing/2014/main" id="{7FF94E86-B911-1A51-8ED6-9A3FB2DCBD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430EBE-6A9A-1136-869D-A9B28C0B2BD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6170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AEDF4-CC12-6366-19BD-F5153360B412}"/>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3" name="Footer Placeholder 2">
            <a:extLst>
              <a:ext uri="{FF2B5EF4-FFF2-40B4-BE49-F238E27FC236}">
                <a16:creationId xmlns:a16="http://schemas.microsoft.com/office/drawing/2014/main" id="{F8487247-20BD-F2F2-2ACE-89066446B7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232FB-794A-B6BF-A102-244B814542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941722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F5D7-CE14-1190-9C40-B0D58B16E5BD}"/>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B5DCF1-149D-1397-4AE2-79753993E162}"/>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9C21F2E-2368-A669-7865-55328BB5A830}"/>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28698E-A303-1C62-24C9-BCFBA3A61AC2}"/>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6" name="Footer Placeholder 5">
            <a:extLst>
              <a:ext uri="{FF2B5EF4-FFF2-40B4-BE49-F238E27FC236}">
                <a16:creationId xmlns:a16="http://schemas.microsoft.com/office/drawing/2014/main" id="{EE74E394-455F-E7D2-38AE-F74D8C01D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742C-F47E-571B-F815-9DCB386A828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24343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F609-6681-721D-3E31-E1E5DF6546D0}"/>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C206B6-A955-0212-79CC-0D5E818E7823}"/>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3F044-88B5-B57F-A0EF-74620A239A39}"/>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C01B92-F52E-E434-142B-9C5E635F8954}"/>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6" name="Footer Placeholder 5">
            <a:extLst>
              <a:ext uri="{FF2B5EF4-FFF2-40B4-BE49-F238E27FC236}">
                <a16:creationId xmlns:a16="http://schemas.microsoft.com/office/drawing/2014/main" id="{71A6C34E-58D4-BDF1-1034-CD6B8D60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D075D-A7FD-5C52-2EBD-4507B78E68EB}"/>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68813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dirty="0"/>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8" name="Picture 7">
            <a:extLst>
              <a:ext uri="{FF2B5EF4-FFF2-40B4-BE49-F238E27FC236}">
                <a16:creationId xmlns:a16="http://schemas.microsoft.com/office/drawing/2014/main" id="{D472FE23-9465-85A3-5362-65D499DC53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spTree>
    <p:extLst>
      <p:ext uri="{BB962C8B-B14F-4D97-AF65-F5344CB8AC3E}">
        <p14:creationId xmlns:p14="http://schemas.microsoft.com/office/powerpoint/2010/main" val="2497440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21FC-87BF-322E-F210-5E271697F98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CEB477-5352-DFFD-8BF7-5A295E56E4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F82981-B35A-8C7E-929D-1B8C396C2C76}"/>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5" name="Footer Placeholder 4">
            <a:extLst>
              <a:ext uri="{FF2B5EF4-FFF2-40B4-BE49-F238E27FC236}">
                <a16:creationId xmlns:a16="http://schemas.microsoft.com/office/drawing/2014/main" id="{E9706713-91B2-DD05-FF88-DCD6AC4B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7E8C2-3ADA-3F0B-6C00-A1074B046605}"/>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4225662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7E1A5-B155-5530-5566-2725C4600AC4}"/>
              </a:ext>
            </a:extLst>
          </p:cNvPr>
          <p:cNvSpPr>
            <a:spLocks noGrp="1"/>
          </p:cNvSpPr>
          <p:nvPr>
            <p:ph type="title" orient="vert"/>
          </p:nvPr>
        </p:nvSpPr>
        <p:spPr>
          <a:xfrm>
            <a:off x="11634788" y="487363"/>
            <a:ext cx="3505200" cy="77485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211CE1-9D16-1B7D-B0EF-2E71FE88CB4F}"/>
              </a:ext>
            </a:extLst>
          </p:cNvPr>
          <p:cNvSpPr>
            <a:spLocks noGrp="1"/>
          </p:cNvSpPr>
          <p:nvPr>
            <p:ph type="body" orient="vert" idx="1"/>
          </p:nvPr>
        </p:nvSpPr>
        <p:spPr>
          <a:xfrm>
            <a:off x="1117600" y="487363"/>
            <a:ext cx="10364788" cy="77485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491EC2-326F-55D4-2B63-36C1989BFADD}"/>
              </a:ext>
            </a:extLst>
          </p:cNvPr>
          <p:cNvSpPr>
            <a:spLocks noGrp="1"/>
          </p:cNvSpPr>
          <p:nvPr>
            <p:ph type="dt" sz="half" idx="10"/>
          </p:nvPr>
        </p:nvSpPr>
        <p:spPr/>
        <p:txBody>
          <a:bodyPr/>
          <a:lstStyle/>
          <a:p>
            <a:fld id="{C3A00D54-1420-A344-802B-454F02A2C47C}" type="datetimeFigureOut">
              <a:rPr lang="en-US" smtClean="0"/>
              <a:t>11/14/22</a:t>
            </a:fld>
            <a:endParaRPr lang="en-US"/>
          </a:p>
        </p:txBody>
      </p:sp>
      <p:sp>
        <p:nvSpPr>
          <p:cNvPr id="5" name="Footer Placeholder 4">
            <a:extLst>
              <a:ext uri="{FF2B5EF4-FFF2-40B4-BE49-F238E27FC236}">
                <a16:creationId xmlns:a16="http://schemas.microsoft.com/office/drawing/2014/main" id="{3E10E72D-18C5-AB2B-33AF-2ACC42CB1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443B-C039-58BC-84EC-F2E60B094E2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7389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dirty="0"/>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dirty="0"/>
              <a:t>Emerging technologies and sustainability</a:t>
            </a:r>
            <a:endParaRPr lang="en-US" dirty="0"/>
          </a:p>
        </p:txBody>
      </p:sp>
      <p:pic>
        <p:nvPicPr>
          <p:cNvPr id="7" name="Picture 6">
            <a:extLst>
              <a:ext uri="{FF2B5EF4-FFF2-40B4-BE49-F238E27FC236}">
                <a16:creationId xmlns:a16="http://schemas.microsoft.com/office/drawing/2014/main" id="{8F8345CD-510B-3D25-678B-A76EA34DB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997542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dirty="0"/>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6" name="Picture 15">
            <a:extLst>
              <a:ext uri="{FF2B5EF4-FFF2-40B4-BE49-F238E27FC236}">
                <a16:creationId xmlns:a16="http://schemas.microsoft.com/office/drawing/2014/main" id="{360DE3AE-4BB0-89C8-7BE7-B698AB3F55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12101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p:cNvSpPr>
            <a:spLocks noGrp="1"/>
          </p:cNvSpPr>
          <p:nvPr>
            <p:ph type="ftr" sz="quarter" idx="11"/>
          </p:nvPr>
        </p:nvSpPr>
        <p:spPr/>
        <p:txBody>
          <a:bodyPr/>
          <a:lstStyle/>
          <a:p>
            <a:r>
              <a:rPr lang="en-US" dirty="0"/>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4D3157BC-9F55-754F-311A-76FA230B60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30042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imag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5" name="Footer Placeholder 4"/>
          <p:cNvSpPr>
            <a:spLocks noGrp="1"/>
          </p:cNvSpPr>
          <p:nvPr>
            <p:ph type="ftr" sz="quarter" idx="11"/>
          </p:nvPr>
        </p:nvSpPr>
        <p:spPr/>
        <p:txBody>
          <a:bodyPr/>
          <a:lstStyle/>
          <a:p>
            <a:r>
              <a:rPr lang="en-US" dirty="0"/>
              <a:t>Sustainability  |</a:t>
            </a:r>
          </a:p>
        </p:txBody>
      </p:sp>
      <p:sp>
        <p:nvSpPr>
          <p:cNvPr id="16" name="Picture Placeholder 15">
            <a:extLst>
              <a:ext uri="{FF2B5EF4-FFF2-40B4-BE49-F238E27FC236}">
                <a16:creationId xmlns:a16="http://schemas.microsoft.com/office/drawing/2014/main" id="{C8CFAC08-2320-7263-1F3A-34CBA4248F0A}"/>
              </a:ext>
            </a:extLst>
          </p:cNvPr>
          <p:cNvSpPr>
            <a:spLocks noGrp="1"/>
          </p:cNvSpPr>
          <p:nvPr>
            <p:ph type="pic" sz="quarter" idx="17"/>
          </p:nvPr>
        </p:nvSpPr>
        <p:spPr>
          <a:xfrm>
            <a:off x="688476" y="477926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
        <p:nvSpPr>
          <p:cNvPr id="11" name="Slide Number Placeholder 5">
            <a:extLst>
              <a:ext uri="{FF2B5EF4-FFF2-40B4-BE49-F238E27FC236}">
                <a16:creationId xmlns:a16="http://schemas.microsoft.com/office/drawing/2014/main" id="{C6057C67-94BE-A669-CEE0-7E3EBEAD466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sp>
        <p:nvSpPr>
          <p:cNvPr id="12" name="Picture Placeholder 15">
            <a:extLst>
              <a:ext uri="{FF2B5EF4-FFF2-40B4-BE49-F238E27FC236}">
                <a16:creationId xmlns:a16="http://schemas.microsoft.com/office/drawing/2014/main" id="{19EB0776-B1B4-3E7E-8447-4705F62407EF}"/>
              </a:ext>
            </a:extLst>
          </p:cNvPr>
          <p:cNvSpPr>
            <a:spLocks noGrp="1"/>
          </p:cNvSpPr>
          <p:nvPr>
            <p:ph type="pic" sz="quarter" idx="18"/>
          </p:nvPr>
        </p:nvSpPr>
        <p:spPr>
          <a:xfrm>
            <a:off x="3736476" y="258470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
        <p:nvSpPr>
          <p:cNvPr id="17" name="Picture Placeholder 15">
            <a:extLst>
              <a:ext uri="{FF2B5EF4-FFF2-40B4-BE49-F238E27FC236}">
                <a16:creationId xmlns:a16="http://schemas.microsoft.com/office/drawing/2014/main" id="{1E9507C9-334D-655A-C31C-98AEF6EAB3A5}"/>
              </a:ext>
            </a:extLst>
          </p:cNvPr>
          <p:cNvSpPr>
            <a:spLocks noGrp="1"/>
          </p:cNvSpPr>
          <p:nvPr>
            <p:ph type="pic" sz="quarter" idx="19"/>
          </p:nvPr>
        </p:nvSpPr>
        <p:spPr>
          <a:xfrm>
            <a:off x="6833244" y="4791456"/>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
        <p:nvSpPr>
          <p:cNvPr id="18" name="Picture Placeholder 15">
            <a:extLst>
              <a:ext uri="{FF2B5EF4-FFF2-40B4-BE49-F238E27FC236}">
                <a16:creationId xmlns:a16="http://schemas.microsoft.com/office/drawing/2014/main" id="{750FB8EA-AD6E-A0D7-DDD2-E523460BA58C}"/>
              </a:ext>
            </a:extLst>
          </p:cNvPr>
          <p:cNvSpPr>
            <a:spLocks noGrp="1"/>
          </p:cNvSpPr>
          <p:nvPr>
            <p:ph type="pic" sz="quarter" idx="20"/>
          </p:nvPr>
        </p:nvSpPr>
        <p:spPr>
          <a:xfrm>
            <a:off x="9381372" y="1938528"/>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
        <p:nvSpPr>
          <p:cNvPr id="19" name="Picture Placeholder 15">
            <a:extLst>
              <a:ext uri="{FF2B5EF4-FFF2-40B4-BE49-F238E27FC236}">
                <a16:creationId xmlns:a16="http://schemas.microsoft.com/office/drawing/2014/main" id="{DBFE590B-CE82-F200-E6F9-186AAA3775FA}"/>
              </a:ext>
            </a:extLst>
          </p:cNvPr>
          <p:cNvSpPr>
            <a:spLocks noGrp="1"/>
          </p:cNvSpPr>
          <p:nvPr>
            <p:ph type="pic" sz="quarter" idx="21"/>
          </p:nvPr>
        </p:nvSpPr>
        <p:spPr>
          <a:xfrm>
            <a:off x="12319644" y="4389120"/>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dirty="0"/>
          </a:p>
        </p:txBody>
      </p:sp>
    </p:spTree>
    <p:extLst>
      <p:ext uri="{BB962C8B-B14F-4D97-AF65-F5344CB8AC3E}">
        <p14:creationId xmlns:p14="http://schemas.microsoft.com/office/powerpoint/2010/main" val="278825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729" y="1167130"/>
            <a:ext cx="6380130" cy="6910070"/>
          </a:xfrm>
        </p:spPr>
        <p:txBody>
          <a:bodyPr anchor="ctr">
            <a:normAutofit/>
          </a:bodyPr>
          <a:lstStyle>
            <a:lvl1pPr algn="ctr">
              <a:defRPr sz="5400"/>
            </a:lvl1pPr>
          </a:lstStyle>
          <a:p>
            <a:r>
              <a:rPr lang="en-GB" dirty="0"/>
              <a:t>Click to edit Master title style</a:t>
            </a:r>
            <a:endParaRPr lang="en-US" dirty="0"/>
          </a:p>
        </p:txBody>
      </p:sp>
      <p:sp>
        <p:nvSpPr>
          <p:cNvPr id="5" name="Footer Placeholder 4"/>
          <p:cNvSpPr>
            <a:spLocks noGrp="1"/>
          </p:cNvSpPr>
          <p:nvPr>
            <p:ph type="ftr" sz="quarter" idx="11"/>
          </p:nvPr>
        </p:nvSpPr>
        <p:spPr/>
        <p:txBody>
          <a:bodyPr/>
          <a:lstStyle/>
          <a:p>
            <a:r>
              <a:rPr lang="en-US" dirty="0"/>
              <a:t>Sustainability  |</a:t>
            </a:r>
          </a:p>
        </p:txBody>
      </p:sp>
      <p:sp>
        <p:nvSpPr>
          <p:cNvPr id="7" name="Slide Number Placeholder 5">
            <a:extLst>
              <a:ext uri="{FF2B5EF4-FFF2-40B4-BE49-F238E27FC236}">
                <a16:creationId xmlns:a16="http://schemas.microsoft.com/office/drawing/2014/main" id="{C3CD62CC-58C0-5E0E-BABB-F71C515C4120}"/>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dirty="0"/>
          </a:p>
        </p:txBody>
      </p:sp>
      <p:pic>
        <p:nvPicPr>
          <p:cNvPr id="6" name="Picture 5">
            <a:extLst>
              <a:ext uri="{FF2B5EF4-FFF2-40B4-BE49-F238E27FC236}">
                <a16:creationId xmlns:a16="http://schemas.microsoft.com/office/drawing/2014/main" id="{1CDE80D6-B7F2-C494-60A7-72DB0F1406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spTree>
    <p:extLst>
      <p:ext uri="{BB962C8B-B14F-4D97-AF65-F5344CB8AC3E}">
        <p14:creationId xmlns:p14="http://schemas.microsoft.com/office/powerpoint/2010/main" val="2638779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58" y="1445908"/>
            <a:ext cx="14022170" cy="728133"/>
          </a:xfrm>
          <a:prstGeom prst="rect">
            <a:avLst/>
          </a:prstGeom>
        </p:spPr>
        <p:txBody>
          <a:bodyPr vert="horz" lIns="90000" tIns="45720" rIns="91440" bIns="4572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411858" y="2294021"/>
            <a:ext cx="14711979" cy="5941930"/>
          </a:xfrm>
          <a:prstGeom prst="rect">
            <a:avLst/>
          </a:prstGeom>
        </p:spPr>
        <p:txBody>
          <a:bodyPr vert="horz" lIns="90000" tIns="45720" rIns="91440" bIns="45720" rtlCol="0" anchor="t">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p:cNvSpPr>
            <a:spLocks noGrp="1"/>
          </p:cNvSpPr>
          <p:nvPr>
            <p:ph type="ftr" sz="quarter" idx="3"/>
          </p:nvPr>
        </p:nvSpPr>
        <p:spPr>
          <a:xfrm>
            <a:off x="13440163" y="680297"/>
            <a:ext cx="2167174"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r>
              <a:rPr lang="en-US" dirty="0"/>
              <a:t>Sustainability  |</a:t>
            </a:r>
          </a:p>
        </p:txBody>
      </p:sp>
      <p:sp>
        <p:nvSpPr>
          <p:cNvPr id="6" name="Slide Number Placeholder 5"/>
          <p:cNvSpPr>
            <a:spLocks noGrp="1"/>
          </p:cNvSpPr>
          <p:nvPr>
            <p:ph type="sldNum" sz="quarter" idx="4"/>
          </p:nvPr>
        </p:nvSpPr>
        <p:spPr>
          <a:xfrm>
            <a:off x="15417801" y="680297"/>
            <a:ext cx="539750"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fld id="{03DFB89B-1973-AD4A-A045-E94CB24D8D75}" type="slidenum">
              <a:rPr lang="en-US" smtClean="0"/>
              <a:pPr/>
              <a:t>‹#›</a:t>
            </a:fld>
            <a:endParaRPr lang="en-US" dirty="0"/>
          </a:p>
        </p:txBody>
      </p:sp>
    </p:spTree>
    <p:extLst>
      <p:ext uri="{BB962C8B-B14F-4D97-AF65-F5344CB8AC3E}">
        <p14:creationId xmlns:p14="http://schemas.microsoft.com/office/powerpoint/2010/main" val="318807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3" r:id="rId3"/>
    <p:sldLayoutId id="2147483702" r:id="rId4"/>
    <p:sldLayoutId id="2147483706" r:id="rId5"/>
    <p:sldLayoutId id="2147483695" r:id="rId6"/>
    <p:sldLayoutId id="2147483705" r:id="rId7"/>
    <p:sldLayoutId id="2147483690" r:id="rId8"/>
    <p:sldLayoutId id="2147483663" r:id="rId9"/>
    <p:sldLayoutId id="2147483684" r:id="rId10"/>
    <p:sldLayoutId id="2147483691" r:id="rId11"/>
    <p:sldLayoutId id="2147483688" r:id="rId12"/>
    <p:sldLayoutId id="2147483685" r:id="rId13"/>
    <p:sldLayoutId id="2147483692" r:id="rId14"/>
    <p:sldLayoutId id="2147483697" r:id="rId15"/>
    <p:sldLayoutId id="2147483686" r:id="rId16"/>
    <p:sldLayoutId id="2147483693" r:id="rId17"/>
    <p:sldLayoutId id="2147483689" r:id="rId18"/>
    <p:sldLayoutId id="2147483698" r:id="rId19"/>
    <p:sldLayoutId id="2147483666" r:id="rId20"/>
    <p:sldLayoutId id="2147483699" r:id="rId21"/>
    <p:sldLayoutId id="2147483700" r:id="rId22"/>
    <p:sldLayoutId id="2147483701" r:id="rId23"/>
    <p:sldLayoutId id="2147483696" r:id="rId24"/>
    <p:sldLayoutId id="2147483667" r:id="rId25"/>
    <p:sldLayoutId id="2147483668" r:id="rId26"/>
    <p:sldLayoutId id="2147483669" r:id="rId27"/>
    <p:sldLayoutId id="2147483670" r:id="rId28"/>
    <p:sldLayoutId id="2147483671" r:id="rId29"/>
    <p:sldLayoutId id="2147483704" r:id="rId30"/>
  </p:sldLayoutIdLst>
  <p:txStyles>
    <p:titleStyle>
      <a:lvl1pPr algn="l" defTabSz="121917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4" pos="244" userDrawn="1">
          <p15:clr>
            <a:srgbClr val="F26B43"/>
          </p15:clr>
        </p15:guide>
        <p15:guide id="5" orient="horz" pos="907" userDrawn="1">
          <p15:clr>
            <a:srgbClr val="F26B43"/>
          </p15:clr>
        </p15:guide>
        <p15:guide id="6" orient="horz" pos="14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0DF07-6C02-7FD2-9041-A1F9FC524D21}"/>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092003-B59B-C655-2EC6-F38EA838CC35}"/>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185E99-5E4E-A3E6-B493-7F04627941A5}"/>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C3A00D54-1420-A344-802B-454F02A2C47C}" type="datetimeFigureOut">
              <a:rPr lang="en-US" smtClean="0"/>
              <a:t>11/14/22</a:t>
            </a:fld>
            <a:endParaRPr lang="en-US"/>
          </a:p>
        </p:txBody>
      </p:sp>
      <p:sp>
        <p:nvSpPr>
          <p:cNvPr id="5" name="Footer Placeholder 4">
            <a:extLst>
              <a:ext uri="{FF2B5EF4-FFF2-40B4-BE49-F238E27FC236}">
                <a16:creationId xmlns:a16="http://schemas.microsoft.com/office/drawing/2014/main" id="{86963062-C0B6-F2DD-CEA0-E6294B4E1BF3}"/>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9AAD62-1D8E-2BFF-D76A-321CB917D3DA}"/>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68B447FA-CA2C-5047-A1C4-8C6F1E606A98}" type="slidenum">
              <a:rPr lang="en-US" smtClean="0"/>
              <a:t>‹#›</a:t>
            </a:fld>
            <a:endParaRPr lang="en-US"/>
          </a:p>
        </p:txBody>
      </p:sp>
    </p:spTree>
    <p:extLst>
      <p:ext uri="{BB962C8B-B14F-4D97-AF65-F5344CB8AC3E}">
        <p14:creationId xmlns:p14="http://schemas.microsoft.com/office/powerpoint/2010/main" val="3871470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0.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AF081A-8038-CED2-ACE6-F191B530F702}"/>
              </a:ext>
            </a:extLst>
          </p:cNvPr>
          <p:cNvSpPr txBox="1">
            <a:spLocks/>
          </p:cNvSpPr>
          <p:nvPr/>
        </p:nvSpPr>
        <p:spPr>
          <a:xfrm>
            <a:off x="5024646" y="1618903"/>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ct val="100000"/>
              </a:lnSpc>
              <a:spcBef>
                <a:spcPts val="0"/>
              </a:spcBef>
              <a:spcAft>
                <a:spcPts val="1200"/>
              </a:spcAft>
            </a:pPr>
            <a:r>
              <a:rPr lang="en-NZ" dirty="0"/>
              <a:t>Robotics</a:t>
            </a:r>
          </a:p>
          <a:p>
            <a:pPr>
              <a:lnSpc>
                <a:spcPct val="100000"/>
              </a:lnSpc>
              <a:spcBef>
                <a:spcPts val="0"/>
              </a:spcBef>
              <a:spcAft>
                <a:spcPts val="1200"/>
              </a:spcAft>
            </a:pPr>
            <a:r>
              <a:rPr lang="en" sz="2500" b="0" dirty="0"/>
              <a:t>4. Planning for </a:t>
            </a:r>
            <a:r>
              <a:rPr lang="en" sz="2500" b="0" dirty="0" err="1"/>
              <a:t>saf</a:t>
            </a:r>
            <a:r>
              <a:rPr lang="en-GB" sz="2500" b="0" dirty="0"/>
              <a:t>et</a:t>
            </a:r>
            <a:r>
              <a:rPr lang="en" sz="2500" b="0" dirty="0"/>
              <a:t>y </a:t>
            </a:r>
            <a:br>
              <a:rPr lang="en" sz="2500" b="0" dirty="0"/>
            </a:br>
            <a:r>
              <a:rPr lang="en" sz="2500" b="0" dirty="0"/>
              <a:t>and performance</a:t>
            </a:r>
            <a:endParaRPr lang="en-NZ" sz="2500" b="0" dirty="0"/>
          </a:p>
        </p:txBody>
      </p:sp>
    </p:spTree>
    <p:extLst>
      <p:ext uri="{BB962C8B-B14F-4D97-AF65-F5344CB8AC3E}">
        <p14:creationId xmlns:p14="http://schemas.microsoft.com/office/powerpoint/2010/main" val="131329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 dirty="0"/>
              <a:t>Safety devices and procedures</a:t>
            </a:r>
            <a:endParaRPr lang="en-US" dirty="0"/>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5" name="Slide Number Placeholder 5">
            <a:extLst>
              <a:ext uri="{FF2B5EF4-FFF2-40B4-BE49-F238E27FC236}">
                <a16:creationId xmlns:a16="http://schemas.microsoft.com/office/drawing/2014/main" id="{A92B0872-AFFB-0476-C756-972D217B336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10</a:t>
            </a:fld>
            <a:endParaRPr lang="en-US" b="0" dirty="0">
              <a:solidFill>
                <a:schemeClr val="bg1"/>
              </a:solidFill>
            </a:endParaRPr>
          </a:p>
        </p:txBody>
      </p:sp>
      <p:sp>
        <p:nvSpPr>
          <p:cNvPr id="9" name="Footer Placeholder 3">
            <a:extLst>
              <a:ext uri="{FF2B5EF4-FFF2-40B4-BE49-F238E27FC236}">
                <a16:creationId xmlns:a16="http://schemas.microsoft.com/office/drawing/2014/main" id="{33C18EF8-8DBC-0E3C-164F-4B44C5D77F24}"/>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graphicFrame>
        <p:nvGraphicFramePr>
          <p:cNvPr id="2" name="Table 5">
            <a:extLst>
              <a:ext uri="{FF2B5EF4-FFF2-40B4-BE49-F238E27FC236}">
                <a16:creationId xmlns:a16="http://schemas.microsoft.com/office/drawing/2014/main" id="{7BB1FB03-83D2-4004-E10E-259B5B7CAF4F}"/>
              </a:ext>
            </a:extLst>
          </p:cNvPr>
          <p:cNvGraphicFramePr>
            <a:graphicFrameLocks noGrp="1"/>
          </p:cNvGraphicFramePr>
          <p:nvPr>
            <p:extLst>
              <p:ext uri="{D42A27DB-BD31-4B8C-83A1-F6EECF244321}">
                <p14:modId xmlns:p14="http://schemas.microsoft.com/office/powerpoint/2010/main" val="2953224886"/>
              </p:ext>
            </p:extLst>
          </p:nvPr>
        </p:nvGraphicFramePr>
        <p:xfrm>
          <a:off x="1515465" y="2430605"/>
          <a:ext cx="13226658" cy="5678415"/>
        </p:xfrm>
        <a:graphic>
          <a:graphicData uri="http://schemas.openxmlformats.org/drawingml/2006/table">
            <a:tbl>
              <a:tblPr firstRow="1" bandRow="1">
                <a:tableStyleId>{5940675A-B579-460E-94D1-54222C63F5DA}</a:tableStyleId>
              </a:tblPr>
              <a:tblGrid>
                <a:gridCol w="6613329">
                  <a:extLst>
                    <a:ext uri="{9D8B030D-6E8A-4147-A177-3AD203B41FA5}">
                      <a16:colId xmlns:a16="http://schemas.microsoft.com/office/drawing/2014/main" val="4183961015"/>
                    </a:ext>
                  </a:extLst>
                </a:gridCol>
                <a:gridCol w="6613329">
                  <a:extLst>
                    <a:ext uri="{9D8B030D-6E8A-4147-A177-3AD203B41FA5}">
                      <a16:colId xmlns:a16="http://schemas.microsoft.com/office/drawing/2014/main" val="1421210987"/>
                    </a:ext>
                  </a:extLst>
                </a:gridCol>
              </a:tblGrid>
              <a:tr h="1135683">
                <a:tc>
                  <a:txBody>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Arial" panose="020B0604020202020204" pitchFamily="34" charset="0"/>
                          <a:cs typeface="Arial" panose="020B0604020202020204" pitchFamily="34" charset="0"/>
                        </a:rPr>
                        <a:t>Fences and guards</a:t>
                      </a:r>
                      <a:r>
                        <a:rPr lang="en" sz="1800" dirty="0">
                          <a:solidFill>
                            <a:schemeClr val="dk1"/>
                          </a:solidFill>
                          <a:latin typeface="Arial" panose="020B0604020202020204" pitchFamily="34" charset="0"/>
                          <a:cs typeface="Arial" panose="020B0604020202020204" pitchFamily="34" charset="0"/>
                        </a:rPr>
                        <a:t> are physical barriers to prevent entry and protect from flying material. </a:t>
                      </a:r>
                      <a:endParaRPr sz="1800" dirty="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None/>
                      </a:pPr>
                      <a:r>
                        <a:rPr lang="en" sz="1800" b="1">
                          <a:latin typeface="Arial" panose="020B0604020202020204" pitchFamily="34" charset="0"/>
                          <a:cs typeface="Arial" panose="020B0604020202020204" pitchFamily="34" charset="0"/>
                        </a:rPr>
                        <a:t>BUT:</a:t>
                      </a:r>
                      <a:r>
                        <a:rPr lang="en" sz="1800">
                          <a:latin typeface="Arial" panose="020B0604020202020204" pitchFamily="34" charset="0"/>
                          <a:cs typeface="Arial" panose="020B0604020202020204" pitchFamily="34" charset="0"/>
                        </a:rPr>
                        <a:t> </a:t>
                      </a:r>
                      <a:r>
                        <a:rPr lang="en" sz="1800">
                          <a:solidFill>
                            <a:schemeClr val="dk1"/>
                          </a:solidFill>
                          <a:latin typeface="Arial" panose="020B0604020202020204" pitchFamily="34" charset="0"/>
                          <a:cs typeface="Arial" panose="020B0604020202020204" pitchFamily="34" charset="0"/>
                        </a:rPr>
                        <a:t>They need to be closed. Interlocks and microswitches can prevent operation if they are open.</a:t>
                      </a:r>
                      <a:endParaRPr sz="180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4276787292"/>
                  </a:ext>
                </a:extLst>
              </a:tr>
              <a:tr h="1135683">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Hold buttons</a:t>
                      </a:r>
                      <a:r>
                        <a:rPr lang="en" sz="1800">
                          <a:solidFill>
                            <a:schemeClr val="dk1"/>
                          </a:solidFill>
                          <a:latin typeface="Arial" panose="020B0604020202020204" pitchFamily="34" charset="0"/>
                          <a:cs typeface="Arial" panose="020B0604020202020204" pitchFamily="34" charset="0"/>
                        </a:rPr>
                        <a:t> pause or slow operation but don’t provide operator safety. </a:t>
                      </a:r>
                      <a:r>
                        <a:rPr lang="en" sz="1800" b="1">
                          <a:solidFill>
                            <a:schemeClr val="dk1"/>
                          </a:solidFill>
                          <a:latin typeface="Arial" panose="020B0604020202020204" pitchFamily="34" charset="0"/>
                          <a:cs typeface="Arial" panose="020B0604020202020204" pitchFamily="34" charset="0"/>
                        </a:rPr>
                        <a:t>Emergency stop buttons</a:t>
                      </a:r>
                      <a:r>
                        <a:rPr lang="en" sz="1800">
                          <a:solidFill>
                            <a:schemeClr val="dk1"/>
                          </a:solidFill>
                          <a:latin typeface="Arial" panose="020B0604020202020204" pitchFamily="34" charset="0"/>
                          <a:cs typeface="Arial" panose="020B0604020202020204" pitchFamily="34" charset="0"/>
                        </a:rPr>
                        <a:t> cease operation immediately and completely. </a:t>
                      </a:r>
                      <a:endParaRPr sz="180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Arial" panose="020B0604020202020204" pitchFamily="34" charset="0"/>
                          <a:cs typeface="Arial" panose="020B0604020202020204" pitchFamily="34" charset="0"/>
                        </a:rPr>
                        <a:t>BUT: </a:t>
                      </a:r>
                      <a:r>
                        <a:rPr lang="en" sz="1800" dirty="0">
                          <a:solidFill>
                            <a:schemeClr val="dk1"/>
                          </a:solidFill>
                          <a:latin typeface="Arial" panose="020B0604020202020204" pitchFamily="34" charset="0"/>
                          <a:cs typeface="Arial" panose="020B0604020202020204" pitchFamily="34" charset="0"/>
                        </a:rPr>
                        <a:t>Buttons need to be correctly wired into the control circuit and used after operator training.</a:t>
                      </a:r>
                      <a:endParaRPr sz="1800" dirty="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3313249713"/>
                  </a:ext>
                </a:extLst>
              </a:tr>
              <a:tr h="1135683">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Presence sensors and pressure mats </a:t>
                      </a:r>
                      <a:r>
                        <a:rPr lang="en" sz="1800">
                          <a:solidFill>
                            <a:schemeClr val="dk1"/>
                          </a:solidFill>
                          <a:latin typeface="Arial" panose="020B0604020202020204" pitchFamily="34" charset="0"/>
                          <a:cs typeface="Arial" panose="020B0604020202020204" pitchFamily="34" charset="0"/>
                        </a:rPr>
                        <a:t>detect when a human is within a certain area or distance and can be mounted on the work cell or on the robot itself. </a:t>
                      </a:r>
                      <a:endParaRPr sz="180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BUT: </a:t>
                      </a:r>
                      <a:r>
                        <a:rPr lang="en" sz="1800">
                          <a:solidFill>
                            <a:schemeClr val="dk1"/>
                          </a:solidFill>
                          <a:latin typeface="Arial" panose="020B0604020202020204" pitchFamily="34" charset="0"/>
                          <a:cs typeface="Arial" panose="020B0604020202020204" pitchFamily="34" charset="0"/>
                        </a:rPr>
                        <a:t>To work well they must be located and calibrated to protect the working area.</a:t>
                      </a:r>
                      <a:endParaRPr sz="180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2503261434"/>
                  </a:ext>
                </a:extLst>
              </a:tr>
              <a:tr h="1135683">
                <a:tc>
                  <a:txBody>
                    <a:bodyPr/>
                    <a:lstStyle/>
                    <a:p>
                      <a:pPr marL="0" lvl="0" indent="0" algn="l" rtl="0">
                        <a:spcBef>
                          <a:spcPts val="0"/>
                        </a:spcBef>
                        <a:spcAft>
                          <a:spcPts val="0"/>
                        </a:spcAft>
                        <a:buNone/>
                      </a:pPr>
                      <a:r>
                        <a:rPr lang="en" sz="1800">
                          <a:solidFill>
                            <a:schemeClr val="dk1"/>
                          </a:solidFill>
                          <a:latin typeface="Arial" panose="020B0604020202020204" pitchFamily="34" charset="0"/>
                          <a:cs typeface="Arial" panose="020B0604020202020204" pitchFamily="34" charset="0"/>
                        </a:rPr>
                        <a:t>An </a:t>
                      </a:r>
                      <a:r>
                        <a:rPr lang="en" sz="1800" b="1">
                          <a:solidFill>
                            <a:schemeClr val="dk1"/>
                          </a:solidFill>
                          <a:latin typeface="Arial" panose="020B0604020202020204" pitchFamily="34" charset="0"/>
                          <a:cs typeface="Arial" panose="020B0604020202020204" pitchFamily="34" charset="0"/>
                        </a:rPr>
                        <a:t>enabling switch </a:t>
                      </a:r>
                      <a:r>
                        <a:rPr lang="en" sz="1800">
                          <a:solidFill>
                            <a:schemeClr val="dk1"/>
                          </a:solidFill>
                          <a:latin typeface="Arial" panose="020B0604020202020204" pitchFamily="34" charset="0"/>
                          <a:cs typeface="Arial" panose="020B0604020202020204" pitchFamily="34" charset="0"/>
                        </a:rPr>
                        <a:t>must be pressed at the same time as the start button. A </a:t>
                      </a:r>
                      <a:r>
                        <a:rPr lang="en" sz="1800" b="1">
                          <a:solidFill>
                            <a:schemeClr val="dk1"/>
                          </a:solidFill>
                          <a:latin typeface="Arial" panose="020B0604020202020204" pitchFamily="34" charset="0"/>
                          <a:cs typeface="Arial" panose="020B0604020202020204" pitchFamily="34" charset="0"/>
                        </a:rPr>
                        <a:t>dead man’s switch</a:t>
                      </a:r>
                      <a:r>
                        <a:rPr lang="en" sz="1800">
                          <a:solidFill>
                            <a:schemeClr val="dk1"/>
                          </a:solidFill>
                          <a:latin typeface="Arial" panose="020B0604020202020204" pitchFamily="34" charset="0"/>
                          <a:cs typeface="Arial" panose="020B0604020202020204" pitchFamily="34" charset="0"/>
                        </a:rPr>
                        <a:t> must be held at all times to enable operation.</a:t>
                      </a:r>
                      <a:endParaRPr sz="180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BUT: </a:t>
                      </a:r>
                      <a:r>
                        <a:rPr lang="en" sz="1800">
                          <a:solidFill>
                            <a:schemeClr val="dk1"/>
                          </a:solidFill>
                          <a:latin typeface="Arial" panose="020B0604020202020204" pitchFamily="34" charset="0"/>
                          <a:cs typeface="Arial" panose="020B0604020202020204" pitchFamily="34" charset="0"/>
                        </a:rPr>
                        <a:t>Both need to be correctly wired into the control circuit and used after operator training.</a:t>
                      </a:r>
                      <a:endParaRPr sz="180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3002687388"/>
                  </a:ext>
                </a:extLst>
              </a:tr>
              <a:tr h="1135683">
                <a:tc>
                  <a:txBody>
                    <a:bodyPr/>
                    <a:lstStyle/>
                    <a:p>
                      <a:pPr marL="0" lvl="0" indent="0" algn="l" rtl="0">
                        <a:spcBef>
                          <a:spcPts val="0"/>
                        </a:spcBef>
                        <a:spcAft>
                          <a:spcPts val="0"/>
                        </a:spcAft>
                        <a:buClr>
                          <a:schemeClr val="dk1"/>
                        </a:buClr>
                        <a:buSzPts val="1100"/>
                        <a:buFont typeface="Arial"/>
                        <a:buNone/>
                      </a:pPr>
                      <a:r>
                        <a:rPr lang="en" sz="1800" b="1">
                          <a:solidFill>
                            <a:schemeClr val="dk1"/>
                          </a:solidFill>
                          <a:latin typeface="Arial" panose="020B0604020202020204" pitchFamily="34" charset="0"/>
                          <a:cs typeface="Arial" panose="020B0604020202020204" pitchFamily="34" charset="0"/>
                        </a:rPr>
                        <a:t>Interlocks</a:t>
                      </a:r>
                      <a:r>
                        <a:rPr lang="en" sz="1800">
                          <a:solidFill>
                            <a:schemeClr val="dk1"/>
                          </a:solidFill>
                          <a:latin typeface="Arial" panose="020B0604020202020204" pitchFamily="34" charset="0"/>
                          <a:cs typeface="Arial" panose="020B0604020202020204" pitchFamily="34" charset="0"/>
                        </a:rPr>
                        <a:t> connect two systems to prevent something from happening, for example to detect an open safety fence and prevent operation until closed. </a:t>
                      </a:r>
                      <a:endParaRPr sz="1800">
                        <a:latin typeface="Arial" panose="020B0604020202020204" pitchFamily="34" charset="0"/>
                        <a:cs typeface="Arial" panose="020B0604020202020204" pitchFamily="34" charset="0"/>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800" b="1" dirty="0">
                          <a:solidFill>
                            <a:schemeClr val="dk1"/>
                          </a:solidFill>
                          <a:latin typeface="Arial" panose="020B0604020202020204" pitchFamily="34" charset="0"/>
                          <a:cs typeface="Arial" panose="020B0604020202020204" pitchFamily="34" charset="0"/>
                        </a:rPr>
                        <a:t>BUT: </a:t>
                      </a:r>
                      <a:r>
                        <a:rPr lang="en" sz="1800" dirty="0">
                          <a:solidFill>
                            <a:schemeClr val="dk1"/>
                          </a:solidFill>
                          <a:latin typeface="Arial" panose="020B0604020202020204" pitchFamily="34" charset="0"/>
                          <a:cs typeface="Arial" panose="020B0604020202020204" pitchFamily="34" charset="0"/>
                        </a:rPr>
                        <a:t>Interlocks need to be placed to prevent each possible unwanted event and must be included in the safety programming for the robot and work cell.</a:t>
                      </a:r>
                      <a:endParaRPr sz="1800" dirty="0">
                        <a:latin typeface="Arial" panose="020B0604020202020204" pitchFamily="34" charset="0"/>
                        <a:cs typeface="Arial" panose="020B0604020202020204" pitchFamily="34" charset="0"/>
                      </a:endParaRPr>
                    </a:p>
                  </a:txBody>
                  <a:tcPr marL="91425" marR="91425" marT="91425" marB="91425"/>
                </a:tc>
                <a:extLst>
                  <a:ext uri="{0D108BD9-81ED-4DB2-BD59-A6C34878D82A}">
                    <a16:rowId xmlns:a16="http://schemas.microsoft.com/office/drawing/2014/main" val="2242867238"/>
                  </a:ext>
                </a:extLst>
              </a:tr>
            </a:tbl>
          </a:graphicData>
        </a:graphic>
      </p:graphicFrame>
      <p:sp>
        <p:nvSpPr>
          <p:cNvPr id="6" name="Content Placeholder 11">
            <a:extLst>
              <a:ext uri="{FF2B5EF4-FFF2-40B4-BE49-F238E27FC236}">
                <a16:creationId xmlns:a16="http://schemas.microsoft.com/office/drawing/2014/main" id="{0CC51329-B179-A96E-517C-2BA68F596875}"/>
              </a:ext>
            </a:extLst>
          </p:cNvPr>
          <p:cNvSpPr txBox="1">
            <a:spLocks/>
          </p:cNvSpPr>
          <p:nvPr/>
        </p:nvSpPr>
        <p:spPr>
          <a:xfrm>
            <a:off x="1515464" y="2430605"/>
            <a:ext cx="13226657" cy="5678414"/>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lvl="0" indent="-342900" algn="l" rtl="0">
              <a:lnSpc>
                <a:spcPct val="100000"/>
              </a:lnSpc>
              <a:spcBef>
                <a:spcPts val="0"/>
              </a:spcBef>
              <a:spcAft>
                <a:spcPts val="0"/>
              </a:spcAft>
              <a:buSzPct val="70000"/>
              <a:buFont typeface="Arial" panose="020B0604020202020204" pitchFamily="34" charset="0"/>
              <a:buChar char="•"/>
            </a:pPr>
            <a:endParaRPr lang="en-GB" dirty="0"/>
          </a:p>
        </p:txBody>
      </p:sp>
    </p:spTree>
    <p:extLst>
      <p:ext uri="{BB962C8B-B14F-4D97-AF65-F5344CB8AC3E}">
        <p14:creationId xmlns:p14="http://schemas.microsoft.com/office/powerpoint/2010/main" val="2365269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1">
            <a:extLst>
              <a:ext uri="{FF2B5EF4-FFF2-40B4-BE49-F238E27FC236}">
                <a16:creationId xmlns:a16="http://schemas.microsoft.com/office/drawing/2014/main" id="{DB1660A2-4023-7213-7FF5-ADE162E455E0}"/>
              </a:ext>
            </a:extLst>
          </p:cNvPr>
          <p:cNvSpPr txBox="1">
            <a:spLocks/>
          </p:cNvSpPr>
          <p:nvPr/>
        </p:nvSpPr>
        <p:spPr>
          <a:xfrm>
            <a:off x="4515214" y="4415666"/>
            <a:ext cx="3613580" cy="3988225"/>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rtl="0">
              <a:spcBef>
                <a:spcPts val="0"/>
              </a:spcBef>
              <a:spcAft>
                <a:spcPts val="0"/>
              </a:spcAft>
              <a:buSzPts val="1400"/>
            </a:pPr>
            <a:r>
              <a:rPr lang="en-GB" b="1" dirty="0"/>
              <a:t>In-line</a:t>
            </a:r>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a:spcBef>
                <a:spcPts val="0"/>
              </a:spcBef>
              <a:buSzPts val="1400"/>
            </a:pPr>
            <a:endParaRPr lang="en-GB" dirty="0"/>
          </a:p>
          <a:p>
            <a:pPr>
              <a:spcBef>
                <a:spcPts val="0"/>
              </a:spcBef>
              <a:buSzPts val="1400"/>
            </a:pPr>
            <a:endParaRPr lang="en-GB" dirty="0"/>
          </a:p>
          <a:p>
            <a:pPr marL="0" lvl="0" indent="0" algn="l" rtl="0">
              <a:spcBef>
                <a:spcPts val="0"/>
              </a:spcBef>
              <a:spcAft>
                <a:spcPts val="0"/>
              </a:spcAft>
              <a:buNone/>
            </a:pPr>
            <a:r>
              <a:rPr lang="en-GB" dirty="0"/>
              <a:t>Several robots work </a:t>
            </a:r>
            <a:br>
              <a:rPr lang="en-GB" dirty="0"/>
            </a:br>
            <a:r>
              <a:rPr lang="en-GB" dirty="0"/>
              <a:t>in a line.</a:t>
            </a:r>
          </a:p>
          <a:p>
            <a:pPr marL="139700" lvl="0" rtl="0">
              <a:spcBef>
                <a:spcPts val="0"/>
              </a:spcBef>
              <a:spcAft>
                <a:spcPts val="0"/>
              </a:spcAft>
              <a:buSzPts val="1400"/>
            </a:pPr>
            <a:endParaRPr lang="en-GB" b="1" dirty="0"/>
          </a:p>
        </p:txBody>
      </p:sp>
      <p:sp>
        <p:nvSpPr>
          <p:cNvPr id="13" name="Title 1">
            <a:extLst>
              <a:ext uri="{FF2B5EF4-FFF2-40B4-BE49-F238E27FC236}">
                <a16:creationId xmlns:a16="http://schemas.microsoft.com/office/drawing/2014/main" id="{E2382864-2219-8F7B-D17A-E4AD78A319B6}"/>
              </a:ext>
            </a:extLst>
          </p:cNvPr>
          <p:cNvSpPr>
            <a:spLocks noGrp="1"/>
          </p:cNvSpPr>
          <p:nvPr>
            <p:ph type="title"/>
          </p:nvPr>
        </p:nvSpPr>
        <p:spPr/>
        <p:txBody>
          <a:bodyPr>
            <a:normAutofit/>
          </a:bodyPr>
          <a:lstStyle/>
          <a:p>
            <a:r>
              <a:rPr lang="en" dirty="0"/>
              <a:t>Robotic work cells</a:t>
            </a:r>
            <a:endParaRPr lang="en-US" dirty="0"/>
          </a:p>
        </p:txBody>
      </p:sp>
      <p:sp>
        <p:nvSpPr>
          <p:cNvPr id="15" name="Text Placeholder 4">
            <a:extLst>
              <a:ext uri="{FF2B5EF4-FFF2-40B4-BE49-F238E27FC236}">
                <a16:creationId xmlns:a16="http://schemas.microsoft.com/office/drawing/2014/main" id="{453F1BEF-1D74-328E-ECE0-CC87CD20DF03}"/>
              </a:ext>
            </a:extLst>
          </p:cNvPr>
          <p:cNvSpPr txBox="1">
            <a:spLocks/>
          </p:cNvSpPr>
          <p:nvPr/>
        </p:nvSpPr>
        <p:spPr>
          <a:xfrm>
            <a:off x="5695999" y="2658794"/>
            <a:ext cx="3780000" cy="5634307"/>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indent="-298450">
              <a:buClr>
                <a:schemeClr val="dk1"/>
              </a:buClr>
              <a:buSzPts val="1100"/>
              <a:buFont typeface="Arial" panose="020B0604020202020204" pitchFamily="34" charset="0"/>
              <a:buChar char="●"/>
            </a:pPr>
            <a:endParaRPr lang="en-GB" sz="1600" dirty="0">
              <a:solidFill>
                <a:schemeClr val="dk1"/>
              </a:solidFill>
            </a:endParaRPr>
          </a:p>
        </p:txBody>
      </p:sp>
      <p:sp>
        <p:nvSpPr>
          <p:cNvPr id="5" name="Text Placeholder 4">
            <a:extLst>
              <a:ext uri="{FF2B5EF4-FFF2-40B4-BE49-F238E27FC236}">
                <a16:creationId xmlns:a16="http://schemas.microsoft.com/office/drawing/2014/main" id="{93F189E8-2A7F-3B11-0D93-54EFAA707803}"/>
              </a:ext>
            </a:extLst>
          </p:cNvPr>
          <p:cNvSpPr txBox="1">
            <a:spLocks/>
          </p:cNvSpPr>
          <p:nvPr/>
        </p:nvSpPr>
        <p:spPr>
          <a:xfrm>
            <a:off x="5431761" y="2605928"/>
            <a:ext cx="4871343" cy="268221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lnSpc>
                <a:spcPct val="100000"/>
              </a:lnSpc>
              <a:spcBef>
                <a:spcPts val="0"/>
              </a:spcBef>
              <a:buClr>
                <a:srgbClr val="000000"/>
              </a:buClr>
              <a:buSzPts val="1100"/>
            </a:pPr>
            <a:endParaRPr lang="en-GB" sz="1400" b="1" dirty="0">
              <a:solidFill>
                <a:srgbClr val="000000"/>
              </a:solidFill>
            </a:endParaRPr>
          </a:p>
        </p:txBody>
      </p:sp>
      <p:sp>
        <p:nvSpPr>
          <p:cNvPr id="4" name="Slide Number Placeholder 5">
            <a:extLst>
              <a:ext uri="{FF2B5EF4-FFF2-40B4-BE49-F238E27FC236}">
                <a16:creationId xmlns:a16="http://schemas.microsoft.com/office/drawing/2014/main" id="{A4B52539-ED96-FF72-DF8F-BFBAE22D6D0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11</a:t>
            </a:fld>
            <a:endParaRPr lang="en-US" b="0" dirty="0">
              <a:solidFill>
                <a:schemeClr val="bg1"/>
              </a:solidFill>
            </a:endParaRPr>
          </a:p>
        </p:txBody>
      </p:sp>
      <p:sp>
        <p:nvSpPr>
          <p:cNvPr id="9" name="Rectangle 8">
            <a:extLst>
              <a:ext uri="{FF2B5EF4-FFF2-40B4-BE49-F238E27FC236}">
                <a16:creationId xmlns:a16="http://schemas.microsoft.com/office/drawing/2014/main" id="{98CC2131-0F6E-137D-5A52-BC64C97ADE1E}"/>
              </a:ext>
            </a:extLst>
          </p:cNvPr>
          <p:cNvSpPr/>
          <p:nvPr/>
        </p:nvSpPr>
        <p:spPr>
          <a:xfrm>
            <a:off x="411858" y="2423808"/>
            <a:ext cx="10495628" cy="1938992"/>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Work cells are where robotic systems perform their tasks. The work cell contains the robot(s), control system(s), tool areas and other necessary components. Work cells are optimised to maximise productivity and safety and minimise waste.</a:t>
            </a:r>
            <a:r>
              <a:rPr lang="en-GB" sz="2000" dirty="0"/>
              <a:t> </a:t>
            </a:r>
            <a:br>
              <a:rPr lang="en-GB" sz="2000" dirty="0"/>
            </a:b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 work cell can be:</a:t>
            </a:r>
          </a:p>
          <a:p>
            <a:pPr marL="0" lvl="0" indent="0" algn="l" rtl="0">
              <a:spcBef>
                <a:spcPts val="0"/>
              </a:spcBef>
              <a:spcAft>
                <a:spcPts val="0"/>
              </a:spcAft>
              <a:buNone/>
            </a:pPr>
            <a:endParaRPr lang="en-GB" sz="2000" dirty="0">
              <a:latin typeface="Arial" panose="020B0604020202020204" pitchFamily="34" charset="0"/>
              <a:cs typeface="Arial" panose="020B0604020202020204" pitchFamily="34" charset="0"/>
            </a:endParaRPr>
          </a:p>
        </p:txBody>
      </p:sp>
      <p:sp>
        <p:nvSpPr>
          <p:cNvPr id="10" name="Google Shape;104;p20">
            <a:extLst>
              <a:ext uri="{FF2B5EF4-FFF2-40B4-BE49-F238E27FC236}">
                <a16:creationId xmlns:a16="http://schemas.microsoft.com/office/drawing/2014/main" id="{2FEEEA55-2391-F861-DD23-D79EF82DDAEA}"/>
              </a:ext>
            </a:extLst>
          </p:cNvPr>
          <p:cNvSpPr/>
          <p:nvPr/>
        </p:nvSpPr>
        <p:spPr>
          <a:xfrm>
            <a:off x="215577" y="2967335"/>
            <a:ext cx="2521067" cy="1293867"/>
          </a:xfrm>
          <a:prstGeom prst="roundRect">
            <a:avLst>
              <a:gd name="adj" fmla="val 16667"/>
            </a:avLst>
          </a:prstGeom>
          <a:noFill/>
          <a:ln w="9525" cap="flat" cmpd="sng">
            <a:noFill/>
            <a:prstDash val="solid"/>
            <a:round/>
            <a:headEnd type="none" w="sm" len="sm"/>
            <a:tailEnd type="none" w="sm" len="sm"/>
          </a:ln>
        </p:spPr>
        <p:txBody>
          <a:bodyPr spcFirstLastPara="1" wrap="square" lIns="162533" tIns="162533" rIns="162533" bIns="162533" anchor="ctr" anchorCtr="0">
            <a:noAutofit/>
          </a:bodyPr>
          <a:lstStyle/>
          <a:p>
            <a:pPr algn="ctr"/>
            <a:endParaRPr sz="2000" b="1" dirty="0">
              <a:latin typeface="Arial" panose="020B0604020202020204" pitchFamily="34" charset="0"/>
              <a:cs typeface="Arial" panose="020B0604020202020204" pitchFamily="34" charset="0"/>
            </a:endParaRPr>
          </a:p>
        </p:txBody>
      </p:sp>
      <p:sp>
        <p:nvSpPr>
          <p:cNvPr id="26" name="Content Placeholder 11">
            <a:extLst>
              <a:ext uri="{FF2B5EF4-FFF2-40B4-BE49-F238E27FC236}">
                <a16:creationId xmlns:a16="http://schemas.microsoft.com/office/drawing/2014/main" id="{7185AB0E-5391-F515-8F8D-993250C9650B}"/>
              </a:ext>
            </a:extLst>
          </p:cNvPr>
          <p:cNvSpPr txBox="1">
            <a:spLocks/>
          </p:cNvSpPr>
          <p:nvPr/>
        </p:nvSpPr>
        <p:spPr>
          <a:xfrm>
            <a:off x="12486073" y="2602673"/>
            <a:ext cx="3237696" cy="3169047"/>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74600" lvl="0" indent="-342900" algn="l" rtl="0">
              <a:spcBef>
                <a:spcPts val="0"/>
              </a:spcBef>
              <a:spcAft>
                <a:spcPts val="0"/>
              </a:spcAft>
              <a:buSzPts val="1400"/>
              <a:buFont typeface="Arial" panose="020B0604020202020204" pitchFamily="34" charset="0"/>
              <a:buChar char="•"/>
            </a:pPr>
            <a:r>
              <a:rPr lang="en-GB" sz="1800" dirty="0"/>
              <a:t>Discuss some advantages and </a:t>
            </a:r>
            <a:br>
              <a:rPr lang="en-GB" sz="1800" dirty="0"/>
            </a:br>
            <a:r>
              <a:rPr lang="en-GB" sz="1800" dirty="0"/>
              <a:t>suitable applications for each type of robotic work cell.</a:t>
            </a:r>
            <a:br>
              <a:rPr lang="en-GB" sz="1800" dirty="0"/>
            </a:br>
            <a:endParaRPr lang="en-GB" sz="1800" dirty="0"/>
          </a:p>
          <a:p>
            <a:pPr marL="374600" lvl="0" indent="-342900" algn="l" rtl="0">
              <a:spcBef>
                <a:spcPts val="0"/>
              </a:spcBef>
              <a:spcAft>
                <a:spcPts val="0"/>
              </a:spcAft>
              <a:buSzPts val="1400"/>
              <a:buFont typeface="Arial" panose="020B0604020202020204" pitchFamily="34" charset="0"/>
              <a:buChar char="•"/>
            </a:pPr>
            <a:r>
              <a:rPr lang="en-GB" sz="1800" dirty="0"/>
              <a:t>How might material flow from one cell to another and within </a:t>
            </a:r>
            <a:br>
              <a:rPr lang="en-GB" sz="1800" dirty="0"/>
            </a:br>
            <a:r>
              <a:rPr lang="en-GB" sz="1800" dirty="0"/>
              <a:t>a cell?</a:t>
            </a:r>
          </a:p>
        </p:txBody>
      </p:sp>
      <p:pic>
        <p:nvPicPr>
          <p:cNvPr id="2" name="Picture 1">
            <a:extLst>
              <a:ext uri="{FF2B5EF4-FFF2-40B4-BE49-F238E27FC236}">
                <a16:creationId xmlns:a16="http://schemas.microsoft.com/office/drawing/2014/main" id="{D55DA086-546A-8963-0218-B7F2D9CD1B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494810" y="1988924"/>
            <a:ext cx="1003300" cy="977900"/>
          </a:xfrm>
          <a:prstGeom prst="rect">
            <a:avLst/>
          </a:prstGeom>
        </p:spPr>
      </p:pic>
      <p:sp>
        <p:nvSpPr>
          <p:cNvPr id="6" name="Footer Placeholder 3">
            <a:extLst>
              <a:ext uri="{FF2B5EF4-FFF2-40B4-BE49-F238E27FC236}">
                <a16:creationId xmlns:a16="http://schemas.microsoft.com/office/drawing/2014/main" id="{A07AB904-B3EA-377F-7A36-6E17F8B7DF8F}"/>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7" name="Content Placeholder 11">
            <a:extLst>
              <a:ext uri="{FF2B5EF4-FFF2-40B4-BE49-F238E27FC236}">
                <a16:creationId xmlns:a16="http://schemas.microsoft.com/office/drawing/2014/main" id="{43777CBF-9CBB-31D0-C8A6-BDA53387D77B}"/>
              </a:ext>
            </a:extLst>
          </p:cNvPr>
          <p:cNvSpPr txBox="1">
            <a:spLocks/>
          </p:cNvSpPr>
          <p:nvPr/>
        </p:nvSpPr>
        <p:spPr>
          <a:xfrm>
            <a:off x="521875" y="4415666"/>
            <a:ext cx="3613580" cy="3988225"/>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rtl="0">
              <a:spcBef>
                <a:spcPts val="0"/>
              </a:spcBef>
              <a:spcAft>
                <a:spcPts val="0"/>
              </a:spcAft>
              <a:buSzPts val="1400"/>
            </a:pPr>
            <a:r>
              <a:rPr lang="en-GB" b="1" dirty="0"/>
              <a:t>Robot-centred</a:t>
            </a:r>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a:spcBef>
                <a:spcPts val="0"/>
              </a:spcBef>
              <a:buSzPts val="1400"/>
            </a:pPr>
            <a:endParaRPr lang="en-GB" dirty="0"/>
          </a:p>
          <a:p>
            <a:pPr>
              <a:spcBef>
                <a:spcPts val="0"/>
              </a:spcBef>
              <a:buSzPts val="1400"/>
            </a:pPr>
            <a:endParaRPr lang="en-GB" dirty="0"/>
          </a:p>
          <a:p>
            <a:pPr>
              <a:spcBef>
                <a:spcPts val="0"/>
              </a:spcBef>
              <a:buSzPts val="1400"/>
            </a:pPr>
            <a:r>
              <a:rPr lang="en-GB" dirty="0"/>
              <a:t>Designed around </a:t>
            </a:r>
            <a:br>
              <a:rPr lang="en-GB" dirty="0"/>
            </a:br>
            <a:r>
              <a:rPr lang="en-GB" dirty="0"/>
              <a:t>a single robot.</a:t>
            </a:r>
          </a:p>
          <a:p>
            <a:pPr marL="139700" lvl="0" rtl="0">
              <a:spcBef>
                <a:spcPts val="0"/>
              </a:spcBef>
              <a:spcAft>
                <a:spcPts val="0"/>
              </a:spcAft>
              <a:buSzPts val="1400"/>
            </a:pPr>
            <a:endParaRPr lang="en-GB" b="1" dirty="0"/>
          </a:p>
        </p:txBody>
      </p:sp>
      <p:pic>
        <p:nvPicPr>
          <p:cNvPr id="17" name="Picture 16">
            <a:extLst>
              <a:ext uri="{FF2B5EF4-FFF2-40B4-BE49-F238E27FC236}">
                <a16:creationId xmlns:a16="http://schemas.microsoft.com/office/drawing/2014/main" id="{750846F2-8F65-028E-5524-760ACD5766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04986" y="5603053"/>
            <a:ext cx="2661219" cy="1523638"/>
          </a:xfrm>
          <a:prstGeom prst="rect">
            <a:avLst/>
          </a:prstGeom>
        </p:spPr>
      </p:pic>
      <p:pic>
        <p:nvPicPr>
          <p:cNvPr id="20" name="Picture 19">
            <a:extLst>
              <a:ext uri="{FF2B5EF4-FFF2-40B4-BE49-F238E27FC236}">
                <a16:creationId xmlns:a16="http://schemas.microsoft.com/office/drawing/2014/main" id="{1A17526F-A30E-C2BE-3616-874AAA3B5B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6423" y="5543953"/>
            <a:ext cx="2532533" cy="1585407"/>
          </a:xfrm>
          <a:prstGeom prst="rect">
            <a:avLst/>
          </a:prstGeom>
        </p:spPr>
      </p:pic>
      <p:pic>
        <p:nvPicPr>
          <p:cNvPr id="22" name="Picture 21">
            <a:extLst>
              <a:ext uri="{FF2B5EF4-FFF2-40B4-BE49-F238E27FC236}">
                <a16:creationId xmlns:a16="http://schemas.microsoft.com/office/drawing/2014/main" id="{3283DA4D-F1BA-B606-4B25-1349DCE7A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1675" y="5285469"/>
            <a:ext cx="1817617" cy="1841222"/>
          </a:xfrm>
          <a:prstGeom prst="rect">
            <a:avLst/>
          </a:prstGeom>
        </p:spPr>
      </p:pic>
      <p:sp>
        <p:nvSpPr>
          <p:cNvPr id="24" name="Content Placeholder 11">
            <a:extLst>
              <a:ext uri="{FF2B5EF4-FFF2-40B4-BE49-F238E27FC236}">
                <a16:creationId xmlns:a16="http://schemas.microsoft.com/office/drawing/2014/main" id="{40CCAA7D-0A06-47AB-60E9-EBA66BBC9630}"/>
              </a:ext>
            </a:extLst>
          </p:cNvPr>
          <p:cNvSpPr txBox="1">
            <a:spLocks/>
          </p:cNvSpPr>
          <p:nvPr/>
        </p:nvSpPr>
        <p:spPr>
          <a:xfrm>
            <a:off x="8508553" y="4415666"/>
            <a:ext cx="3613580" cy="3988225"/>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rtl="0">
              <a:spcBef>
                <a:spcPts val="0"/>
              </a:spcBef>
              <a:spcAft>
                <a:spcPts val="0"/>
              </a:spcAft>
              <a:buSzPts val="1400"/>
            </a:pPr>
            <a:r>
              <a:rPr lang="en-GB" b="1" dirty="0"/>
              <a:t>Mobile</a:t>
            </a:r>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lvl="0" rtl="0">
              <a:spcBef>
                <a:spcPts val="0"/>
              </a:spcBef>
              <a:spcAft>
                <a:spcPts val="0"/>
              </a:spcAft>
              <a:buSzPts val="1400"/>
            </a:pPr>
            <a:endParaRPr lang="en-GB" b="1" dirty="0"/>
          </a:p>
          <a:p>
            <a:pPr>
              <a:spcBef>
                <a:spcPts val="0"/>
              </a:spcBef>
              <a:buSzPts val="1400"/>
            </a:pPr>
            <a:endParaRPr lang="en-GB" dirty="0"/>
          </a:p>
          <a:p>
            <a:pPr>
              <a:spcBef>
                <a:spcPts val="0"/>
              </a:spcBef>
              <a:buSzPts val="1400"/>
            </a:pPr>
            <a:endParaRPr lang="en-GB" dirty="0"/>
          </a:p>
          <a:p>
            <a:pPr marL="0" lvl="0" indent="0" algn="l" rtl="0">
              <a:spcBef>
                <a:spcPts val="0"/>
              </a:spcBef>
              <a:spcAft>
                <a:spcPts val="0"/>
              </a:spcAft>
              <a:buNone/>
            </a:pPr>
            <a:r>
              <a:rPr lang="en-GB" dirty="0"/>
              <a:t>One robot moves along </a:t>
            </a:r>
            <a:br>
              <a:rPr lang="en-GB" dirty="0"/>
            </a:br>
            <a:r>
              <a:rPr lang="en-GB" dirty="0"/>
              <a:t>a rail.</a:t>
            </a:r>
          </a:p>
          <a:p>
            <a:pPr marL="139700" lvl="0" rtl="0">
              <a:spcBef>
                <a:spcPts val="0"/>
              </a:spcBef>
              <a:spcAft>
                <a:spcPts val="0"/>
              </a:spcAft>
              <a:buSzPts val="1400"/>
            </a:pPr>
            <a:endParaRPr lang="en-GB" b="1" dirty="0"/>
          </a:p>
        </p:txBody>
      </p:sp>
    </p:spTree>
    <p:extLst>
      <p:ext uri="{BB962C8B-B14F-4D97-AF65-F5344CB8AC3E}">
        <p14:creationId xmlns:p14="http://schemas.microsoft.com/office/powerpoint/2010/main" val="1768292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E7C3BFAE-489D-1568-23B0-6443536A51C1}"/>
              </a:ext>
            </a:extLst>
          </p:cNvPr>
          <p:cNvSpPr>
            <a:spLocks noGrp="1"/>
          </p:cNvSpPr>
          <p:nvPr>
            <p:ph type="title"/>
          </p:nvPr>
        </p:nvSpPr>
        <p:spPr/>
        <p:txBody>
          <a:bodyPr>
            <a:normAutofit/>
          </a:bodyPr>
          <a:lstStyle/>
          <a:p>
            <a:r>
              <a:rPr lang="en" dirty="0"/>
              <a:t>Material flows</a:t>
            </a:r>
            <a:endParaRPr lang="en-US" dirty="0"/>
          </a:p>
        </p:txBody>
      </p:sp>
      <p:sp>
        <p:nvSpPr>
          <p:cNvPr id="2" name="Slide Number Placeholder 5">
            <a:extLst>
              <a:ext uri="{FF2B5EF4-FFF2-40B4-BE49-F238E27FC236}">
                <a16:creationId xmlns:a16="http://schemas.microsoft.com/office/drawing/2014/main" id="{A05D6780-D277-AF9C-9FD6-69B03B260DA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12</a:t>
            </a:fld>
            <a:endParaRPr lang="en-US" b="0" dirty="0">
              <a:solidFill>
                <a:schemeClr val="bg1"/>
              </a:solidFill>
            </a:endParaRPr>
          </a:p>
        </p:txBody>
      </p:sp>
      <p:sp>
        <p:nvSpPr>
          <p:cNvPr id="19" name="Text Placeholder 18">
            <a:extLst>
              <a:ext uri="{FF2B5EF4-FFF2-40B4-BE49-F238E27FC236}">
                <a16:creationId xmlns:a16="http://schemas.microsoft.com/office/drawing/2014/main" id="{EFE61ECD-8498-84F1-1D36-8FFF94209D33}"/>
              </a:ext>
            </a:extLst>
          </p:cNvPr>
          <p:cNvSpPr txBox="1">
            <a:spLocks/>
          </p:cNvSpPr>
          <p:nvPr/>
        </p:nvSpPr>
        <p:spPr>
          <a:xfrm>
            <a:off x="411064" y="2291753"/>
            <a:ext cx="12488507" cy="72813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000" dirty="0"/>
              <a:t>Material flow is an important aspect of work cell design and contributes to the overall efficiency of a design.</a:t>
            </a:r>
          </a:p>
          <a:p>
            <a:pPr>
              <a:lnSpc>
                <a:spcPct val="100000"/>
              </a:lnSpc>
            </a:pPr>
            <a:endParaRPr lang="en-US" sz="2000" dirty="0"/>
          </a:p>
        </p:txBody>
      </p:sp>
      <p:sp>
        <p:nvSpPr>
          <p:cNvPr id="37" name="Content Placeholder 11">
            <a:extLst>
              <a:ext uri="{FF2B5EF4-FFF2-40B4-BE49-F238E27FC236}">
                <a16:creationId xmlns:a16="http://schemas.microsoft.com/office/drawing/2014/main" id="{442CCAED-A9E5-2F51-5468-EE70B7721F2F}"/>
              </a:ext>
            </a:extLst>
          </p:cNvPr>
          <p:cNvSpPr txBox="1">
            <a:spLocks/>
          </p:cNvSpPr>
          <p:nvPr/>
        </p:nvSpPr>
        <p:spPr>
          <a:xfrm>
            <a:off x="484871" y="7383707"/>
            <a:ext cx="12210901" cy="1357089"/>
          </a:xfrm>
          <a:prstGeom prst="rect">
            <a:avLst/>
          </a:prstGeom>
          <a:ln w="28575">
            <a:gradFill flip="none" rotWithShape="1">
              <a:gsLst>
                <a:gs pos="21000">
                  <a:srgbClr val="21176B"/>
                </a:gs>
                <a:gs pos="99000">
                  <a:srgbClr val="D91C5C"/>
                </a:gs>
              </a:gsLst>
              <a:lin ang="18900000" scaled="1"/>
              <a:tileRect/>
            </a:gradFill>
          </a:ln>
        </p:spPr>
        <p:txBody>
          <a:bodyPr vert="horz" lIns="251999" tIns="251999" rIns="251999" bIns="251999"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lvl="0" indent="-317500" algn="l" rtl="0">
              <a:spcBef>
                <a:spcPts val="0"/>
              </a:spcBef>
              <a:spcAft>
                <a:spcPts val="0"/>
              </a:spcAft>
              <a:buSzPct val="70000"/>
              <a:buFont typeface="Arial" panose="020B0604020202020204" pitchFamily="34" charset="0"/>
              <a:buChar char="•"/>
            </a:pPr>
            <a:r>
              <a:rPr lang="en-GB" dirty="0"/>
              <a:t>What is the desired outcome when planning material flow within a work cell?</a:t>
            </a:r>
            <a:br>
              <a:rPr lang="en-GB" dirty="0"/>
            </a:br>
            <a:endParaRPr lang="en-GB" dirty="0"/>
          </a:p>
          <a:p>
            <a:pPr marL="457200" lvl="0" indent="-317500" algn="l" rtl="0">
              <a:spcBef>
                <a:spcPts val="0"/>
              </a:spcBef>
              <a:spcAft>
                <a:spcPts val="0"/>
              </a:spcAft>
              <a:buSzPct val="70000"/>
              <a:buFont typeface="Arial" panose="020B0604020202020204" pitchFamily="34" charset="0"/>
              <a:buChar char="•"/>
            </a:pPr>
            <a:r>
              <a:rPr lang="en-GB" dirty="0"/>
              <a:t>What factors might influence whether material flow is intermittent, continuous or non-synchronised?</a:t>
            </a:r>
          </a:p>
        </p:txBody>
      </p:sp>
      <p:pic>
        <p:nvPicPr>
          <p:cNvPr id="3" name="Picture 2">
            <a:extLst>
              <a:ext uri="{FF2B5EF4-FFF2-40B4-BE49-F238E27FC236}">
                <a16:creationId xmlns:a16="http://schemas.microsoft.com/office/drawing/2014/main" id="{C96629A2-6DE2-F21F-E3D3-CB5F22612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04553" y="6749452"/>
            <a:ext cx="1003300" cy="977900"/>
          </a:xfrm>
          <a:prstGeom prst="rect">
            <a:avLst/>
          </a:prstGeom>
        </p:spPr>
      </p:pic>
      <p:sp>
        <p:nvSpPr>
          <p:cNvPr id="4" name="Footer Placeholder 3">
            <a:extLst>
              <a:ext uri="{FF2B5EF4-FFF2-40B4-BE49-F238E27FC236}">
                <a16:creationId xmlns:a16="http://schemas.microsoft.com/office/drawing/2014/main" id="{3A358858-9C76-4BA9-7C64-9F16C8EDE075}"/>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6" name="Text Placeholder 18">
            <a:extLst>
              <a:ext uri="{FF2B5EF4-FFF2-40B4-BE49-F238E27FC236}">
                <a16:creationId xmlns:a16="http://schemas.microsoft.com/office/drawing/2014/main" id="{29D011D6-1699-0AE1-89F9-45B7E4AE4925}"/>
              </a:ext>
            </a:extLst>
          </p:cNvPr>
          <p:cNvSpPr txBox="1">
            <a:spLocks/>
          </p:cNvSpPr>
          <p:nvPr/>
        </p:nvSpPr>
        <p:spPr>
          <a:xfrm>
            <a:off x="411063" y="2973104"/>
            <a:ext cx="12488507" cy="3632037"/>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000" b="1" dirty="0"/>
              <a:t>Synchronised</a:t>
            </a:r>
          </a:p>
          <a:p>
            <a:pPr marL="0" lvl="0" indent="0" algn="l" rtl="0">
              <a:spcBef>
                <a:spcPts val="0"/>
              </a:spcBef>
              <a:spcAft>
                <a:spcPts val="0"/>
              </a:spcAft>
              <a:buNone/>
            </a:pPr>
            <a:r>
              <a:rPr lang="en-GB" sz="2000" dirty="0"/>
              <a:t>Material stops at each robot, at the same time.</a:t>
            </a:r>
            <a:br>
              <a:rPr lang="en-GB" sz="2000" dirty="0"/>
            </a:br>
            <a:br>
              <a:rPr lang="en-GB" sz="2000" dirty="0"/>
            </a:br>
            <a:endParaRPr lang="en-GB" sz="2000" dirty="0"/>
          </a:p>
          <a:p>
            <a:pPr marL="0" lvl="0" indent="0" algn="l" rtl="0">
              <a:spcBef>
                <a:spcPts val="0"/>
              </a:spcBef>
              <a:spcAft>
                <a:spcPts val="0"/>
              </a:spcAft>
              <a:buNone/>
            </a:pPr>
            <a:endParaRPr lang="en-GB" sz="2000" b="1" dirty="0"/>
          </a:p>
          <a:p>
            <a:pPr marL="0" lvl="0" indent="0" algn="l" rtl="0">
              <a:spcBef>
                <a:spcPts val="1200"/>
              </a:spcBef>
              <a:spcAft>
                <a:spcPts val="0"/>
              </a:spcAft>
              <a:buNone/>
            </a:pPr>
            <a:r>
              <a:rPr lang="en-GB" sz="2000" b="1" dirty="0"/>
              <a:t>Continuous movement</a:t>
            </a:r>
          </a:p>
          <a:p>
            <a:pPr marL="0" lvl="0" indent="0" algn="l" rtl="0">
              <a:spcBef>
                <a:spcPts val="0"/>
              </a:spcBef>
              <a:spcAft>
                <a:spcPts val="0"/>
              </a:spcAft>
              <a:buNone/>
            </a:pPr>
            <a:r>
              <a:rPr lang="en-GB" sz="2000" dirty="0"/>
              <a:t>Material always moves, robots must track and follow.</a:t>
            </a:r>
            <a:br>
              <a:rPr lang="en-GB" sz="2000" dirty="0"/>
            </a:br>
            <a:br>
              <a:rPr lang="en-GB" sz="2000" dirty="0"/>
            </a:br>
            <a:endParaRPr lang="en-GB" sz="2000" dirty="0"/>
          </a:p>
          <a:p>
            <a:pPr marL="0" lvl="0" indent="0" algn="l" rtl="0">
              <a:spcBef>
                <a:spcPts val="0"/>
              </a:spcBef>
              <a:spcAft>
                <a:spcPts val="0"/>
              </a:spcAft>
              <a:buNone/>
            </a:pPr>
            <a:endParaRPr lang="en-GB" sz="2000" dirty="0"/>
          </a:p>
          <a:p>
            <a:pPr marL="0" lvl="0" indent="0" algn="l" rtl="0">
              <a:spcBef>
                <a:spcPts val="0"/>
              </a:spcBef>
              <a:spcAft>
                <a:spcPts val="0"/>
              </a:spcAft>
              <a:buNone/>
            </a:pPr>
            <a:r>
              <a:rPr lang="en-GB" sz="2000" b="1" dirty="0"/>
              <a:t>Non-synchronised</a:t>
            </a:r>
          </a:p>
          <a:p>
            <a:pPr marL="0" lvl="0" indent="0" algn="l" rtl="0">
              <a:spcBef>
                <a:spcPts val="0"/>
              </a:spcBef>
              <a:spcAft>
                <a:spcPts val="0"/>
              </a:spcAft>
              <a:buNone/>
            </a:pPr>
            <a:r>
              <a:rPr lang="en-GB" sz="2000" dirty="0"/>
              <a:t>Some material moves, while some is processed.</a:t>
            </a:r>
          </a:p>
        </p:txBody>
      </p:sp>
      <p:sp>
        <p:nvSpPr>
          <p:cNvPr id="7" name="Rounded Rectangle 6">
            <a:extLst>
              <a:ext uri="{FF2B5EF4-FFF2-40B4-BE49-F238E27FC236}">
                <a16:creationId xmlns:a16="http://schemas.microsoft.com/office/drawing/2014/main" id="{1CCA8050-F6EC-8782-BFBE-166BDAF1E80D}"/>
              </a:ext>
            </a:extLst>
          </p:cNvPr>
          <p:cNvSpPr/>
          <p:nvPr/>
        </p:nvSpPr>
        <p:spPr>
          <a:xfrm>
            <a:off x="7914526" y="3137597"/>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a:extLst>
              <a:ext uri="{FF2B5EF4-FFF2-40B4-BE49-F238E27FC236}">
                <a16:creationId xmlns:a16="http://schemas.microsoft.com/office/drawing/2014/main" id="{758321E2-76A6-776E-85FB-144BCD01078C}"/>
              </a:ext>
            </a:extLst>
          </p:cNvPr>
          <p:cNvSpPr/>
          <p:nvPr/>
        </p:nvSpPr>
        <p:spPr>
          <a:xfrm>
            <a:off x="10305149" y="3137597"/>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DE7F2675-A3EB-DFA0-F36B-BDFE71F66591}"/>
              </a:ext>
            </a:extLst>
          </p:cNvPr>
          <p:cNvSpPr/>
          <p:nvPr/>
        </p:nvSpPr>
        <p:spPr>
          <a:xfrm>
            <a:off x="12695772" y="3137597"/>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Google Shape;809;p14">
            <a:extLst>
              <a:ext uri="{FF2B5EF4-FFF2-40B4-BE49-F238E27FC236}">
                <a16:creationId xmlns:a16="http://schemas.microsoft.com/office/drawing/2014/main" id="{F4639E9C-7CBA-2001-EE6B-A3E018652259}"/>
              </a:ext>
            </a:extLst>
          </p:cNvPr>
          <p:cNvCxnSpPr>
            <a:cxnSpLocks/>
          </p:cNvCxnSpPr>
          <p:nvPr/>
        </p:nvCxnSpPr>
        <p:spPr>
          <a:xfrm>
            <a:off x="9025467" y="3498126"/>
            <a:ext cx="1112837" cy="0"/>
          </a:xfrm>
          <a:prstGeom prst="straightConnector1">
            <a:avLst/>
          </a:prstGeom>
          <a:noFill/>
          <a:ln w="12700" cap="flat" cmpd="sng">
            <a:solidFill>
              <a:schemeClr val="dk1"/>
            </a:solidFill>
            <a:prstDash val="lgDash"/>
            <a:miter lim="800000"/>
            <a:headEnd type="none" w="sm" len="sm"/>
            <a:tailEnd type="stealth" w="med" len="med"/>
          </a:ln>
        </p:spPr>
      </p:cxnSp>
      <p:cxnSp>
        <p:nvCxnSpPr>
          <p:cNvPr id="17" name="Google Shape;809;p14">
            <a:extLst>
              <a:ext uri="{FF2B5EF4-FFF2-40B4-BE49-F238E27FC236}">
                <a16:creationId xmlns:a16="http://schemas.microsoft.com/office/drawing/2014/main" id="{90681404-E285-BC2B-3707-712145339AEB}"/>
              </a:ext>
            </a:extLst>
          </p:cNvPr>
          <p:cNvCxnSpPr>
            <a:cxnSpLocks/>
          </p:cNvCxnSpPr>
          <p:nvPr/>
        </p:nvCxnSpPr>
        <p:spPr>
          <a:xfrm>
            <a:off x="11413067" y="3498126"/>
            <a:ext cx="1112837" cy="0"/>
          </a:xfrm>
          <a:prstGeom prst="straightConnector1">
            <a:avLst/>
          </a:prstGeom>
          <a:noFill/>
          <a:ln w="12700" cap="flat" cmpd="sng">
            <a:solidFill>
              <a:schemeClr val="dk1"/>
            </a:solidFill>
            <a:prstDash val="lgDash"/>
            <a:miter lim="800000"/>
            <a:headEnd type="none" w="sm" len="sm"/>
            <a:tailEnd type="stealth" w="med" len="med"/>
          </a:ln>
        </p:spPr>
      </p:cxnSp>
      <p:cxnSp>
        <p:nvCxnSpPr>
          <p:cNvPr id="21" name="Google Shape;809;p14">
            <a:extLst>
              <a:ext uri="{FF2B5EF4-FFF2-40B4-BE49-F238E27FC236}">
                <a16:creationId xmlns:a16="http://schemas.microsoft.com/office/drawing/2014/main" id="{CED2EB17-9681-1ED4-9B55-448AAB89B33A}"/>
              </a:ext>
            </a:extLst>
          </p:cNvPr>
          <p:cNvCxnSpPr>
            <a:cxnSpLocks/>
          </p:cNvCxnSpPr>
          <p:nvPr/>
        </p:nvCxnSpPr>
        <p:spPr>
          <a:xfrm>
            <a:off x="7914526" y="4796326"/>
            <a:ext cx="5739954" cy="0"/>
          </a:xfrm>
          <a:prstGeom prst="straightConnector1">
            <a:avLst/>
          </a:prstGeom>
          <a:noFill/>
          <a:ln w="12700" cap="flat" cmpd="sng">
            <a:solidFill>
              <a:schemeClr val="dk1"/>
            </a:solidFill>
            <a:prstDash val="lgDash"/>
            <a:miter lim="800000"/>
            <a:headEnd type="none" w="sm" len="sm"/>
            <a:tailEnd type="stealth" w="med" len="med"/>
          </a:ln>
        </p:spPr>
      </p:cxnSp>
      <p:sp>
        <p:nvSpPr>
          <p:cNvPr id="18" name="Rounded Rectangle 17">
            <a:extLst>
              <a:ext uri="{FF2B5EF4-FFF2-40B4-BE49-F238E27FC236}">
                <a16:creationId xmlns:a16="http://schemas.microsoft.com/office/drawing/2014/main" id="{92A9FD37-C27C-A492-A38E-C4C83E29B1FF}"/>
              </a:ext>
            </a:extLst>
          </p:cNvPr>
          <p:cNvSpPr/>
          <p:nvPr/>
        </p:nvSpPr>
        <p:spPr>
          <a:xfrm>
            <a:off x="10305149" y="4432260"/>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a:extLst>
              <a:ext uri="{FF2B5EF4-FFF2-40B4-BE49-F238E27FC236}">
                <a16:creationId xmlns:a16="http://schemas.microsoft.com/office/drawing/2014/main" id="{F0924C00-2C38-D276-9AE0-C5E2543F5523}"/>
              </a:ext>
            </a:extLst>
          </p:cNvPr>
          <p:cNvSpPr/>
          <p:nvPr/>
        </p:nvSpPr>
        <p:spPr>
          <a:xfrm>
            <a:off x="7914526" y="5682292"/>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26CC8501-6F4D-12DD-C048-BA4184FD0046}"/>
              </a:ext>
            </a:extLst>
          </p:cNvPr>
          <p:cNvSpPr/>
          <p:nvPr/>
        </p:nvSpPr>
        <p:spPr>
          <a:xfrm>
            <a:off x="10305149" y="5726924"/>
            <a:ext cx="958708" cy="728133"/>
          </a:xfrm>
          <a:prstGeom prst="roundRect">
            <a:avLst/>
          </a:prstGeom>
          <a:solidFill>
            <a:srgbClr val="D9D9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a:extLst>
              <a:ext uri="{FF2B5EF4-FFF2-40B4-BE49-F238E27FC236}">
                <a16:creationId xmlns:a16="http://schemas.microsoft.com/office/drawing/2014/main" id="{9D86D034-C0A8-094E-1C53-8B8799CC123F}"/>
              </a:ext>
            </a:extLst>
          </p:cNvPr>
          <p:cNvSpPr/>
          <p:nvPr/>
        </p:nvSpPr>
        <p:spPr>
          <a:xfrm>
            <a:off x="12695772" y="5730213"/>
            <a:ext cx="958708" cy="728133"/>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Google Shape;809;p14">
            <a:extLst>
              <a:ext uri="{FF2B5EF4-FFF2-40B4-BE49-F238E27FC236}">
                <a16:creationId xmlns:a16="http://schemas.microsoft.com/office/drawing/2014/main" id="{73272B2E-EA88-5457-8AE6-30140E57C28D}"/>
              </a:ext>
            </a:extLst>
          </p:cNvPr>
          <p:cNvCxnSpPr>
            <a:cxnSpLocks/>
          </p:cNvCxnSpPr>
          <p:nvPr/>
        </p:nvCxnSpPr>
        <p:spPr>
          <a:xfrm>
            <a:off x="9025467" y="6039942"/>
            <a:ext cx="1112837" cy="0"/>
          </a:xfrm>
          <a:prstGeom prst="straightConnector1">
            <a:avLst/>
          </a:prstGeom>
          <a:noFill/>
          <a:ln w="12700" cap="flat" cmpd="sng">
            <a:solidFill>
              <a:schemeClr val="dk1"/>
            </a:solidFill>
            <a:prstDash val="lgDash"/>
            <a:miter lim="800000"/>
            <a:headEnd type="none" w="sm" len="sm"/>
            <a:tailEnd type="stealth" w="med" len="med"/>
          </a:ln>
        </p:spPr>
      </p:cxnSp>
      <p:cxnSp>
        <p:nvCxnSpPr>
          <p:cNvPr id="31" name="Google Shape;809;p14">
            <a:extLst>
              <a:ext uri="{FF2B5EF4-FFF2-40B4-BE49-F238E27FC236}">
                <a16:creationId xmlns:a16="http://schemas.microsoft.com/office/drawing/2014/main" id="{6DE4D1DF-130E-DA06-CCB5-04E1D5A172E4}"/>
              </a:ext>
            </a:extLst>
          </p:cNvPr>
          <p:cNvCxnSpPr>
            <a:cxnSpLocks/>
          </p:cNvCxnSpPr>
          <p:nvPr/>
        </p:nvCxnSpPr>
        <p:spPr>
          <a:xfrm>
            <a:off x="11413067" y="6056875"/>
            <a:ext cx="1112837" cy="0"/>
          </a:xfrm>
          <a:prstGeom prst="straightConnector1">
            <a:avLst/>
          </a:prstGeom>
          <a:noFill/>
          <a:ln w="12700" cap="flat" cmpd="sng">
            <a:solidFill>
              <a:schemeClr val="dk1"/>
            </a:solidFill>
            <a:prstDash val="lgDash"/>
            <a:miter lim="800000"/>
            <a:headEnd type="none" w="sm" len="sm"/>
            <a:tailEnd type="stealth" w="med" len="med"/>
          </a:ln>
        </p:spPr>
      </p:cxnSp>
      <p:grpSp>
        <p:nvGrpSpPr>
          <p:cNvPr id="50" name="Group 49">
            <a:extLst>
              <a:ext uri="{FF2B5EF4-FFF2-40B4-BE49-F238E27FC236}">
                <a16:creationId xmlns:a16="http://schemas.microsoft.com/office/drawing/2014/main" id="{A19A1148-9F81-33B1-8666-341264AC91E0}"/>
              </a:ext>
            </a:extLst>
          </p:cNvPr>
          <p:cNvGrpSpPr/>
          <p:nvPr/>
        </p:nvGrpSpPr>
        <p:grpSpPr>
          <a:xfrm>
            <a:off x="11607853" y="5693633"/>
            <a:ext cx="723264" cy="737878"/>
            <a:chOff x="9776672" y="1204423"/>
            <a:chExt cx="723264" cy="737878"/>
          </a:xfrm>
        </p:grpSpPr>
        <p:cxnSp>
          <p:nvCxnSpPr>
            <p:cNvPr id="48" name="Straight Connector 47">
              <a:extLst>
                <a:ext uri="{FF2B5EF4-FFF2-40B4-BE49-F238E27FC236}">
                  <a16:creationId xmlns:a16="http://schemas.microsoft.com/office/drawing/2014/main" id="{AF7F2936-F293-764F-F886-6F4BAE3C9CF8}"/>
                </a:ext>
              </a:extLst>
            </p:cNvPr>
            <p:cNvCxnSpPr/>
            <p:nvPr/>
          </p:nvCxnSpPr>
          <p:spPr>
            <a:xfrm>
              <a:off x="9776672" y="1219037"/>
              <a:ext cx="723264" cy="723264"/>
            </a:xfrm>
            <a:prstGeom prst="line">
              <a:avLst/>
            </a:prstGeom>
            <a:ln w="38100">
              <a:solidFill>
                <a:srgbClr val="D91C5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BC0A012-BC4D-3080-3147-1769D42FF38B}"/>
                </a:ext>
              </a:extLst>
            </p:cNvPr>
            <p:cNvCxnSpPr>
              <a:cxnSpLocks/>
            </p:cNvCxnSpPr>
            <p:nvPr/>
          </p:nvCxnSpPr>
          <p:spPr>
            <a:xfrm flipH="1">
              <a:off x="9776672" y="1204423"/>
              <a:ext cx="723264" cy="723264"/>
            </a:xfrm>
            <a:prstGeom prst="line">
              <a:avLst/>
            </a:prstGeom>
            <a:ln w="38100">
              <a:solidFill>
                <a:srgbClr val="D91C5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4222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3E60-056E-2817-22FE-7542B3EF6119}"/>
              </a:ext>
            </a:extLst>
          </p:cNvPr>
          <p:cNvSpPr>
            <a:spLocks noGrp="1"/>
          </p:cNvSpPr>
          <p:nvPr>
            <p:ph type="title"/>
          </p:nvPr>
        </p:nvSpPr>
        <p:spPr/>
        <p:txBody>
          <a:bodyPr/>
          <a:lstStyle/>
          <a:p>
            <a:r>
              <a:rPr lang="en" dirty="0"/>
              <a:t>Plan a robotic work cell</a:t>
            </a:r>
            <a:endParaRPr lang="en-US" dirty="0"/>
          </a:p>
        </p:txBody>
      </p:sp>
      <p:sp>
        <p:nvSpPr>
          <p:cNvPr id="3" name="Slide Number Placeholder 5">
            <a:extLst>
              <a:ext uri="{FF2B5EF4-FFF2-40B4-BE49-F238E27FC236}">
                <a16:creationId xmlns:a16="http://schemas.microsoft.com/office/drawing/2014/main" id="{1681F574-BFA6-EF8D-2343-E3EECC7070E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13</a:t>
            </a:fld>
            <a:endParaRPr lang="en-US" b="0" dirty="0">
              <a:solidFill>
                <a:schemeClr val="bg1"/>
              </a:solidFill>
            </a:endParaRPr>
          </a:p>
        </p:txBody>
      </p:sp>
      <p:sp>
        <p:nvSpPr>
          <p:cNvPr id="8" name="Text Placeholder 18">
            <a:extLst>
              <a:ext uri="{FF2B5EF4-FFF2-40B4-BE49-F238E27FC236}">
                <a16:creationId xmlns:a16="http://schemas.microsoft.com/office/drawing/2014/main" id="{97251E62-5E49-C840-5CEE-FC88AE48B1DD}"/>
              </a:ext>
            </a:extLst>
          </p:cNvPr>
          <p:cNvSpPr txBox="1">
            <a:spLocks/>
          </p:cNvSpPr>
          <p:nvPr/>
        </p:nvSpPr>
        <p:spPr>
          <a:xfrm>
            <a:off x="411064" y="2291753"/>
            <a:ext cx="8309604" cy="356718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spcBef>
                <a:spcPts val="0"/>
              </a:spcBef>
            </a:pPr>
            <a:r>
              <a:rPr lang="en-GB" sz="2000" dirty="0"/>
              <a:t>An autonomous guided vehicle (AGV) will deposit a bin of stacked metal components to a robotic work cell. Each component needs to be:</a:t>
            </a:r>
          </a:p>
          <a:p>
            <a:pPr lvl="0">
              <a:spcBef>
                <a:spcPts val="0"/>
              </a:spcBef>
            </a:pPr>
            <a:br>
              <a:rPr lang="en-GB" sz="2000" dirty="0"/>
            </a:br>
            <a:endParaRPr lang="en-GB" sz="2000" dirty="0"/>
          </a:p>
          <a:p>
            <a:pPr marL="457200" lvl="0" indent="-323850" algn="l" rtl="0">
              <a:lnSpc>
                <a:spcPct val="100000"/>
              </a:lnSpc>
              <a:spcBef>
                <a:spcPts val="1200"/>
              </a:spcBef>
              <a:spcAft>
                <a:spcPts val="0"/>
              </a:spcAft>
              <a:buSzPts val="1500"/>
              <a:buChar char="●"/>
            </a:pPr>
            <a:r>
              <a:rPr lang="en-GB" sz="2000" dirty="0"/>
              <a:t>Lifted from the bin.</a:t>
            </a:r>
            <a:br>
              <a:rPr lang="en-GB" sz="2000" dirty="0"/>
            </a:br>
            <a:endParaRPr lang="en-GB" sz="2000" dirty="0"/>
          </a:p>
          <a:p>
            <a:pPr marL="457200" lvl="0" indent="-323850" algn="l" rtl="0">
              <a:lnSpc>
                <a:spcPct val="100000"/>
              </a:lnSpc>
              <a:spcBef>
                <a:spcPts val="0"/>
              </a:spcBef>
              <a:spcAft>
                <a:spcPts val="0"/>
              </a:spcAft>
              <a:buSzPts val="1500"/>
              <a:buChar char="●"/>
            </a:pPr>
            <a:r>
              <a:rPr lang="en-GB" sz="2000" dirty="0"/>
              <a:t>Processed in a CNC mill to shape the top surface.</a:t>
            </a:r>
            <a:br>
              <a:rPr lang="en-GB" sz="2000" dirty="0"/>
            </a:br>
            <a:endParaRPr lang="en-GB" sz="2000" dirty="0"/>
          </a:p>
          <a:p>
            <a:pPr marL="457200" lvl="0" indent="-323850" algn="l" rtl="0">
              <a:lnSpc>
                <a:spcPct val="100000"/>
              </a:lnSpc>
              <a:spcBef>
                <a:spcPts val="0"/>
              </a:spcBef>
              <a:spcAft>
                <a:spcPts val="0"/>
              </a:spcAft>
              <a:buSzPts val="1500"/>
              <a:buChar char="●"/>
            </a:pPr>
            <a:r>
              <a:rPr lang="en-GB" sz="2000" dirty="0"/>
              <a:t>Processed in a CNC drill to make holes in the top surface </a:t>
            </a:r>
            <a:br>
              <a:rPr lang="en-GB" sz="2000" dirty="0"/>
            </a:br>
            <a:r>
              <a:rPr lang="en-GB" sz="2000" dirty="0"/>
              <a:t>(both processes take about the same time).</a:t>
            </a:r>
            <a:br>
              <a:rPr lang="en-GB" sz="2000" dirty="0"/>
            </a:br>
            <a:endParaRPr lang="en-GB" sz="2000" dirty="0"/>
          </a:p>
          <a:p>
            <a:pPr marL="457200" lvl="0" indent="-323850" algn="l" rtl="0">
              <a:lnSpc>
                <a:spcPct val="100000"/>
              </a:lnSpc>
              <a:spcBef>
                <a:spcPts val="0"/>
              </a:spcBef>
              <a:spcAft>
                <a:spcPts val="0"/>
              </a:spcAft>
              <a:buSzPts val="1500"/>
              <a:buChar char="●"/>
            </a:pPr>
            <a:r>
              <a:rPr lang="en-GB" sz="2000" dirty="0"/>
              <a:t>Stacked in a finished component bin to be collected by </a:t>
            </a:r>
            <a:br>
              <a:rPr lang="en-GB" sz="2000" dirty="0"/>
            </a:br>
            <a:r>
              <a:rPr lang="en-GB" sz="2000" dirty="0"/>
              <a:t>another AGV and moved to another work cell.</a:t>
            </a:r>
          </a:p>
          <a:p>
            <a:pPr lvl="0">
              <a:spcBef>
                <a:spcPts val="0"/>
              </a:spcBef>
            </a:pPr>
            <a:endParaRPr lang="en-GB" sz="2000" dirty="0"/>
          </a:p>
          <a:p>
            <a:pPr marL="0" lvl="0" indent="0" algn="l" rtl="0">
              <a:spcBef>
                <a:spcPts val="0"/>
              </a:spcBef>
              <a:spcAft>
                <a:spcPts val="0"/>
              </a:spcAft>
              <a:buNone/>
            </a:pPr>
            <a:endParaRPr lang="en-GB" sz="2000" dirty="0"/>
          </a:p>
        </p:txBody>
      </p:sp>
      <p:sp>
        <p:nvSpPr>
          <p:cNvPr id="7" name="Footer Placeholder 3">
            <a:extLst>
              <a:ext uri="{FF2B5EF4-FFF2-40B4-BE49-F238E27FC236}">
                <a16:creationId xmlns:a16="http://schemas.microsoft.com/office/drawing/2014/main" id="{8B2A8F94-AE3C-CF29-C3CC-9A5B05E23EA7}"/>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bg1"/>
                </a:solidFill>
              </a:rPr>
              <a:t>4. Planning for safety and performance</a:t>
            </a:r>
          </a:p>
        </p:txBody>
      </p:sp>
    </p:spTree>
    <p:extLst>
      <p:ext uri="{BB962C8B-B14F-4D97-AF65-F5344CB8AC3E}">
        <p14:creationId xmlns:p14="http://schemas.microsoft.com/office/powerpoint/2010/main" val="2712674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pPr marL="0" lvl="0" indent="0" algn="l" rtl="0">
              <a:spcBef>
                <a:spcPts val="0"/>
              </a:spcBef>
              <a:spcAft>
                <a:spcPts val="0"/>
              </a:spcAft>
              <a:buNone/>
            </a:pPr>
            <a:r>
              <a:rPr lang="en" dirty="0"/>
              <a:t>Plan your work cell and material flow</a:t>
            </a:r>
            <a:endParaRPr lang="en-GB" dirty="0"/>
          </a:p>
        </p:txBody>
      </p:sp>
      <p:sp>
        <p:nvSpPr>
          <p:cNvPr id="19" name="Text Placeholder 18">
            <a:extLst>
              <a:ext uri="{FF2B5EF4-FFF2-40B4-BE49-F238E27FC236}">
                <a16:creationId xmlns:a16="http://schemas.microsoft.com/office/drawing/2014/main" id="{C16A1F1E-661A-5CE0-0876-0F385BDA0313}"/>
              </a:ext>
            </a:extLst>
          </p:cNvPr>
          <p:cNvSpPr>
            <a:spLocks noGrp="1"/>
          </p:cNvSpPr>
          <p:nvPr>
            <p:ph type="body" sz="quarter" idx="4294967295"/>
          </p:nvPr>
        </p:nvSpPr>
        <p:spPr>
          <a:xfrm>
            <a:off x="411065" y="2291753"/>
            <a:ext cx="8639946" cy="990600"/>
          </a:xfrm>
        </p:spPr>
        <p:txBody>
          <a:bodyPr/>
          <a:lstStyle/>
          <a:p>
            <a:pPr marL="0" lvl="0" indent="0" algn="l" rtl="0">
              <a:spcBef>
                <a:spcPts val="0"/>
              </a:spcBef>
              <a:spcAft>
                <a:spcPts val="0"/>
              </a:spcAft>
              <a:buNone/>
            </a:pPr>
            <a:r>
              <a:rPr lang="en-GB" sz="2000" dirty="0"/>
              <a:t>Your cell plan shows how work will enter and leave the cell.</a:t>
            </a:r>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14</a:t>
            </a:fld>
            <a:endParaRPr lang="en-US" b="0" dirty="0">
              <a:solidFill>
                <a:schemeClr val="bg1"/>
              </a:solidFill>
            </a:endParaRPr>
          </a:p>
        </p:txBody>
      </p:sp>
      <p:sp>
        <p:nvSpPr>
          <p:cNvPr id="6" name="Footer Placeholder 3">
            <a:extLst>
              <a:ext uri="{FF2B5EF4-FFF2-40B4-BE49-F238E27FC236}">
                <a16:creationId xmlns:a16="http://schemas.microsoft.com/office/drawing/2014/main" id="{831C3642-6261-F7BD-4455-8AF794063723}"/>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pic>
        <p:nvPicPr>
          <p:cNvPr id="10" name="Picture 9">
            <a:extLst>
              <a:ext uri="{FF2B5EF4-FFF2-40B4-BE49-F238E27FC236}">
                <a16:creationId xmlns:a16="http://schemas.microsoft.com/office/drawing/2014/main" id="{2FECD335-4D9C-6569-197F-E4AD8B4257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8975" y="278904"/>
            <a:ext cx="936659" cy="912946"/>
          </a:xfrm>
          <a:prstGeom prst="rect">
            <a:avLst/>
          </a:prstGeom>
        </p:spPr>
      </p:pic>
      <p:sp>
        <p:nvSpPr>
          <p:cNvPr id="5" name="Content Placeholder 11">
            <a:extLst>
              <a:ext uri="{FF2B5EF4-FFF2-40B4-BE49-F238E27FC236}">
                <a16:creationId xmlns:a16="http://schemas.microsoft.com/office/drawing/2014/main" id="{4BB398D1-89BE-6EE6-8887-EA18777D3955}"/>
              </a:ext>
            </a:extLst>
          </p:cNvPr>
          <p:cNvSpPr txBox="1">
            <a:spLocks/>
          </p:cNvSpPr>
          <p:nvPr/>
        </p:nvSpPr>
        <p:spPr>
          <a:xfrm>
            <a:off x="2117700" y="3115121"/>
            <a:ext cx="12022188" cy="5152409"/>
          </a:xfrm>
          <a:prstGeom prst="rect">
            <a:avLst/>
          </a:prstGeom>
          <a:solidFill>
            <a:srgbClr val="ECECED"/>
          </a:solidFill>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3350" lvl="0" algn="l" rtl="0">
              <a:spcBef>
                <a:spcPts val="0"/>
              </a:spcBef>
              <a:spcAft>
                <a:spcPts val="0"/>
              </a:spcAft>
              <a:buSzPct val="70000"/>
            </a:pPr>
            <a:endParaRPr lang="en-GB" sz="2000" dirty="0"/>
          </a:p>
        </p:txBody>
      </p:sp>
      <p:sp>
        <p:nvSpPr>
          <p:cNvPr id="13" name="Content Placeholder 11">
            <a:extLst>
              <a:ext uri="{FF2B5EF4-FFF2-40B4-BE49-F238E27FC236}">
                <a16:creationId xmlns:a16="http://schemas.microsoft.com/office/drawing/2014/main" id="{B6F9EE99-1161-E8DF-467B-6A86F6D5C252}"/>
              </a:ext>
            </a:extLst>
          </p:cNvPr>
          <p:cNvSpPr txBox="1">
            <a:spLocks/>
          </p:cNvSpPr>
          <p:nvPr/>
        </p:nvSpPr>
        <p:spPr>
          <a:xfrm>
            <a:off x="8306000" y="3265631"/>
            <a:ext cx="5589182" cy="5015754"/>
          </a:xfrm>
          <a:prstGeom prst="rect">
            <a:avLst/>
          </a:prstGeom>
          <a:noFill/>
          <a:ln w="28575">
            <a:no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60000" lvl="0" indent="-342900" algn="l" rtl="0">
              <a:spcBef>
                <a:spcPts val="1200"/>
              </a:spcBef>
              <a:spcAft>
                <a:spcPts val="600"/>
              </a:spcAft>
              <a:buSzPct val="70000"/>
              <a:buFont typeface="Arial" panose="020B0604020202020204" pitchFamily="34" charset="0"/>
              <a:buChar char="•"/>
            </a:pPr>
            <a:r>
              <a:rPr lang="en-GB" sz="2000" dirty="0"/>
              <a:t>Identify where you will locate </a:t>
            </a:r>
            <a:br>
              <a:rPr lang="en-GB" sz="2000" dirty="0"/>
            </a:br>
            <a:r>
              <a:rPr lang="en-GB" sz="2000" dirty="0"/>
              <a:t>the CNC mill and CNC drill.</a:t>
            </a:r>
          </a:p>
          <a:p>
            <a:pPr marL="360000" lvl="0" indent="-342900" algn="l" rtl="0">
              <a:spcBef>
                <a:spcPts val="0"/>
              </a:spcBef>
              <a:spcAft>
                <a:spcPts val="600"/>
              </a:spcAft>
              <a:buSzPct val="70000"/>
              <a:buFont typeface="Arial" panose="020B0604020202020204" pitchFamily="34" charset="0"/>
              <a:buChar char="•"/>
            </a:pPr>
            <a:r>
              <a:rPr lang="en-GB" sz="2000" dirty="0"/>
              <a:t>Sketch the position and size of each robot on the cell plan. Label them to describe the key operational steps.</a:t>
            </a:r>
          </a:p>
          <a:p>
            <a:pPr marL="360000" lvl="0" indent="-342900" algn="l" rtl="0">
              <a:spcBef>
                <a:spcPts val="0"/>
              </a:spcBef>
              <a:spcAft>
                <a:spcPts val="600"/>
              </a:spcAft>
              <a:buSzPct val="70000"/>
              <a:buFont typeface="Arial" panose="020B0604020202020204" pitchFamily="34" charset="0"/>
              <a:buChar char="•"/>
            </a:pPr>
            <a:r>
              <a:rPr lang="en-GB" sz="2000" dirty="0"/>
              <a:t>Sketch a plan view of each robot’s work envelope.</a:t>
            </a:r>
          </a:p>
          <a:p>
            <a:pPr marL="360000" lvl="0" indent="-342900" algn="l" rtl="0">
              <a:spcBef>
                <a:spcPts val="0"/>
              </a:spcBef>
              <a:spcAft>
                <a:spcPts val="1200"/>
              </a:spcAft>
              <a:buSzPct val="70000"/>
              <a:buFont typeface="Arial" panose="020B0604020202020204" pitchFamily="34" charset="0"/>
              <a:buChar char="•"/>
            </a:pPr>
            <a:r>
              <a:rPr lang="en-GB" sz="2000" dirty="0"/>
              <a:t>Choose how material will flow through the work cell:</a:t>
            </a:r>
            <a:br>
              <a:rPr lang="en-GB" dirty="0"/>
            </a:br>
            <a:br>
              <a:rPr lang="en-GB" dirty="0"/>
            </a:br>
            <a:r>
              <a:rPr lang="en-GB" sz="2000" dirty="0"/>
              <a:t>Synchronised</a:t>
            </a:r>
            <a:br>
              <a:rPr lang="en-GB" dirty="0"/>
            </a:br>
            <a:r>
              <a:rPr lang="en-GB" sz="2000" dirty="0"/>
              <a:t>Continuous	</a:t>
            </a:r>
            <a:br>
              <a:rPr lang="en-GB" sz="2000" dirty="0"/>
            </a:br>
            <a:r>
              <a:rPr lang="en-GB" sz="2000" dirty="0"/>
              <a:t>Non-synchronised</a:t>
            </a:r>
          </a:p>
          <a:p>
            <a:pPr marL="360000" lvl="0" indent="-342900" algn="l" rtl="0">
              <a:spcBef>
                <a:spcPts val="0"/>
              </a:spcBef>
              <a:spcAft>
                <a:spcPts val="0"/>
              </a:spcAft>
              <a:buSzPct val="70000"/>
              <a:buFont typeface="Arial" panose="020B0604020202020204" pitchFamily="34" charset="0"/>
              <a:buChar char="•"/>
            </a:pPr>
            <a:endParaRPr lang="en-GB" sz="2000" dirty="0"/>
          </a:p>
        </p:txBody>
      </p:sp>
      <p:pic>
        <p:nvPicPr>
          <p:cNvPr id="14" name="Picture 13">
            <a:extLst>
              <a:ext uri="{FF2B5EF4-FFF2-40B4-BE49-F238E27FC236}">
                <a16:creationId xmlns:a16="http://schemas.microsoft.com/office/drawing/2014/main" id="{1CD8558D-5C1B-AF50-5950-C137694BB2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93794" y="2508459"/>
            <a:ext cx="1003300" cy="977900"/>
          </a:xfrm>
          <a:prstGeom prst="rect">
            <a:avLst/>
          </a:prstGeom>
        </p:spPr>
      </p:pic>
      <p:sp>
        <p:nvSpPr>
          <p:cNvPr id="3" name="Content Placeholder 11">
            <a:extLst>
              <a:ext uri="{FF2B5EF4-FFF2-40B4-BE49-F238E27FC236}">
                <a16:creationId xmlns:a16="http://schemas.microsoft.com/office/drawing/2014/main" id="{C9866187-E5E0-2893-29CC-926F009B7337}"/>
              </a:ext>
            </a:extLst>
          </p:cNvPr>
          <p:cNvSpPr txBox="1">
            <a:spLocks/>
          </p:cNvSpPr>
          <p:nvPr/>
        </p:nvSpPr>
        <p:spPr>
          <a:xfrm>
            <a:off x="2179627" y="3265631"/>
            <a:ext cx="5589182" cy="5015754"/>
          </a:xfrm>
          <a:prstGeom prst="rect">
            <a:avLst/>
          </a:prstGeom>
          <a:noFill/>
          <a:ln w="28575">
            <a:no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60000" lvl="0" indent="-342900" algn="l" rtl="0">
              <a:spcBef>
                <a:spcPts val="1200"/>
              </a:spcBef>
              <a:spcAft>
                <a:spcPts val="600"/>
              </a:spcAft>
              <a:buSzPct val="70000"/>
              <a:buFont typeface="Arial" panose="020B0604020202020204" pitchFamily="34" charset="0"/>
              <a:buChar char="•"/>
            </a:pPr>
            <a:r>
              <a:rPr lang="en-GB" sz="2000" dirty="0"/>
              <a:t>Choose whether your work cell </a:t>
            </a:r>
            <a:br>
              <a:rPr lang="en-GB" sz="2000" dirty="0"/>
            </a:br>
            <a:r>
              <a:rPr lang="en-GB" sz="2000" dirty="0"/>
              <a:t>will be robot-centred, in-line </a:t>
            </a:r>
            <a:br>
              <a:rPr lang="en-GB" sz="2000" dirty="0"/>
            </a:br>
            <a:r>
              <a:rPr lang="en-GB" sz="2000" dirty="0"/>
              <a:t>or mobile.</a:t>
            </a:r>
          </a:p>
          <a:p>
            <a:pPr marL="360000" lvl="0" indent="-342900" algn="l" rtl="0">
              <a:spcBef>
                <a:spcPts val="0"/>
              </a:spcBef>
              <a:spcAft>
                <a:spcPts val="1200"/>
              </a:spcAft>
              <a:buSzPct val="70000"/>
              <a:buFont typeface="Arial" panose="020B0604020202020204" pitchFamily="34" charset="0"/>
              <a:buChar char="•"/>
            </a:pPr>
            <a:r>
              <a:rPr lang="en-GB" sz="2000" dirty="0"/>
              <a:t>Select what type(s) of robot you will include in your work cell:</a:t>
            </a:r>
            <a:br>
              <a:rPr lang="en-GB" dirty="0"/>
            </a:br>
            <a:br>
              <a:rPr lang="en-GB" dirty="0"/>
            </a:br>
            <a:r>
              <a:rPr lang="en-GB" sz="2000" dirty="0"/>
              <a:t>Articulated</a:t>
            </a:r>
            <a:br>
              <a:rPr lang="en-GB" dirty="0"/>
            </a:br>
            <a:r>
              <a:rPr lang="en-GB" sz="2000" dirty="0"/>
              <a:t>SCARA</a:t>
            </a:r>
            <a:br>
              <a:rPr lang="en-GB" dirty="0"/>
            </a:br>
            <a:r>
              <a:rPr lang="en-GB" sz="2000" dirty="0"/>
              <a:t>Delta</a:t>
            </a:r>
            <a:br>
              <a:rPr lang="en-GB" dirty="0"/>
            </a:br>
            <a:r>
              <a:rPr lang="en-GB" sz="2000" dirty="0"/>
              <a:t>Spherical	</a:t>
            </a:r>
            <a:br>
              <a:rPr lang="en-GB" sz="2000" dirty="0"/>
            </a:br>
            <a:r>
              <a:rPr lang="en-GB" sz="2000" dirty="0"/>
              <a:t>Polar/Cylindrical	</a:t>
            </a:r>
            <a:br>
              <a:rPr lang="en-GB" sz="2000" dirty="0"/>
            </a:br>
            <a:r>
              <a:rPr lang="en-GB" sz="2000" dirty="0"/>
              <a:t>Cartesian/Gantry</a:t>
            </a:r>
          </a:p>
        </p:txBody>
      </p:sp>
    </p:spTree>
    <p:extLst>
      <p:ext uri="{BB962C8B-B14F-4D97-AF65-F5344CB8AC3E}">
        <p14:creationId xmlns:p14="http://schemas.microsoft.com/office/powerpoint/2010/main" val="502550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3E60-056E-2817-22FE-7542B3EF6119}"/>
              </a:ext>
            </a:extLst>
          </p:cNvPr>
          <p:cNvSpPr>
            <a:spLocks noGrp="1"/>
          </p:cNvSpPr>
          <p:nvPr>
            <p:ph type="title"/>
          </p:nvPr>
        </p:nvSpPr>
        <p:spPr/>
        <p:txBody>
          <a:bodyPr/>
          <a:lstStyle/>
          <a:p>
            <a:r>
              <a:rPr lang="en" dirty="0"/>
              <a:t>Add safety features and define safe </a:t>
            </a:r>
            <a:br>
              <a:rPr lang="en" dirty="0"/>
            </a:br>
            <a:r>
              <a:rPr lang="en" dirty="0"/>
              <a:t>working practices</a:t>
            </a:r>
            <a:endParaRPr lang="en-US" dirty="0"/>
          </a:p>
        </p:txBody>
      </p:sp>
      <p:sp>
        <p:nvSpPr>
          <p:cNvPr id="3" name="Slide Number Placeholder 5">
            <a:extLst>
              <a:ext uri="{FF2B5EF4-FFF2-40B4-BE49-F238E27FC236}">
                <a16:creationId xmlns:a16="http://schemas.microsoft.com/office/drawing/2014/main" id="{1681F574-BFA6-EF8D-2343-E3EECC7070E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15</a:t>
            </a:fld>
            <a:endParaRPr lang="en-US" b="0" dirty="0">
              <a:solidFill>
                <a:schemeClr val="bg1"/>
              </a:solidFill>
            </a:endParaRPr>
          </a:p>
        </p:txBody>
      </p:sp>
      <p:sp>
        <p:nvSpPr>
          <p:cNvPr id="4" name="Footer Placeholder 3">
            <a:extLst>
              <a:ext uri="{FF2B5EF4-FFF2-40B4-BE49-F238E27FC236}">
                <a16:creationId xmlns:a16="http://schemas.microsoft.com/office/drawing/2014/main" id="{29CA6136-26C3-B6D3-6093-447B4E4ABF33}"/>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 Introducing robotics</a:t>
            </a:r>
          </a:p>
        </p:txBody>
      </p:sp>
      <p:pic>
        <p:nvPicPr>
          <p:cNvPr id="6" name="Picture 5">
            <a:extLst>
              <a:ext uri="{FF2B5EF4-FFF2-40B4-BE49-F238E27FC236}">
                <a16:creationId xmlns:a16="http://schemas.microsoft.com/office/drawing/2014/main" id="{A178F0B0-0E57-2B88-A955-C87BFBAA99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9320" y="283513"/>
            <a:ext cx="936659" cy="912946"/>
          </a:xfrm>
          <a:prstGeom prst="rect">
            <a:avLst/>
          </a:prstGeom>
        </p:spPr>
      </p:pic>
      <p:pic>
        <p:nvPicPr>
          <p:cNvPr id="7" name="Picture 6">
            <a:extLst>
              <a:ext uri="{FF2B5EF4-FFF2-40B4-BE49-F238E27FC236}">
                <a16:creationId xmlns:a16="http://schemas.microsoft.com/office/drawing/2014/main" id="{FDDD13C6-5B79-D7CD-D0DE-D80810739D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8975" y="278904"/>
            <a:ext cx="936659" cy="912946"/>
          </a:xfrm>
          <a:prstGeom prst="rect">
            <a:avLst/>
          </a:prstGeom>
        </p:spPr>
      </p:pic>
      <p:sp>
        <p:nvSpPr>
          <p:cNvPr id="10" name="Content Placeholder 11">
            <a:extLst>
              <a:ext uri="{FF2B5EF4-FFF2-40B4-BE49-F238E27FC236}">
                <a16:creationId xmlns:a16="http://schemas.microsoft.com/office/drawing/2014/main" id="{A53EF5D9-074E-B95A-11E6-2A6EB6D9FBD1}"/>
              </a:ext>
            </a:extLst>
          </p:cNvPr>
          <p:cNvSpPr txBox="1">
            <a:spLocks/>
          </p:cNvSpPr>
          <p:nvPr/>
        </p:nvSpPr>
        <p:spPr>
          <a:xfrm>
            <a:off x="581932" y="3643663"/>
            <a:ext cx="5294085" cy="4054429"/>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3350" lvl="0" algn="l" rtl="0">
              <a:spcBef>
                <a:spcPts val="0"/>
              </a:spcBef>
              <a:spcAft>
                <a:spcPts val="0"/>
              </a:spcAft>
              <a:buSzPts val="1500"/>
            </a:pPr>
            <a:r>
              <a:rPr lang="en-GB" sz="2000" dirty="0"/>
              <a:t>On activity sheet 9, add </a:t>
            </a:r>
            <a:br>
              <a:rPr lang="en-GB" sz="2000" dirty="0"/>
            </a:br>
            <a:r>
              <a:rPr lang="en-GB" sz="2000" dirty="0"/>
              <a:t>and label </a:t>
            </a:r>
            <a:r>
              <a:rPr lang="en-GB" sz="2000" b="1" dirty="0"/>
              <a:t>safety features</a:t>
            </a:r>
            <a:r>
              <a:rPr lang="en-GB" sz="2000" dirty="0"/>
              <a:t> that will make your cell a safe working space:</a:t>
            </a:r>
          </a:p>
          <a:p>
            <a:pPr marL="800100" lvl="0" indent="-342900" algn="l" rtl="0">
              <a:lnSpc>
                <a:spcPct val="100000"/>
              </a:lnSpc>
              <a:spcBef>
                <a:spcPts val="1200"/>
              </a:spcBef>
              <a:spcAft>
                <a:spcPts val="0"/>
              </a:spcAft>
              <a:buSzPct val="70000"/>
              <a:buFont typeface="Arial" panose="020B0604020202020204" pitchFamily="34" charset="0"/>
              <a:buChar char="•"/>
            </a:pPr>
            <a:r>
              <a:rPr lang="en-GB" sz="2000" dirty="0"/>
              <a:t>Fences and guards</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Hold and emergency stop buttons</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Presence sensors</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Pressure mats</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Enabling device/                    dead man’s switch</a:t>
            </a:r>
          </a:p>
          <a:p>
            <a:pPr marL="800100" lvl="0" indent="-342900" algn="l" rtl="0">
              <a:lnSpc>
                <a:spcPct val="100000"/>
              </a:lnSpc>
              <a:spcBef>
                <a:spcPts val="0"/>
              </a:spcBef>
              <a:spcAft>
                <a:spcPts val="0"/>
              </a:spcAft>
              <a:buSzPct val="70000"/>
              <a:buFont typeface="Arial" panose="020B0604020202020204" pitchFamily="34" charset="0"/>
              <a:buChar char="•"/>
            </a:pPr>
            <a:r>
              <a:rPr lang="en-GB" sz="2000" dirty="0"/>
              <a:t>Interlocks</a:t>
            </a:r>
          </a:p>
        </p:txBody>
      </p:sp>
      <p:pic>
        <p:nvPicPr>
          <p:cNvPr id="11" name="Picture 10">
            <a:extLst>
              <a:ext uri="{FF2B5EF4-FFF2-40B4-BE49-F238E27FC236}">
                <a16:creationId xmlns:a16="http://schemas.microsoft.com/office/drawing/2014/main" id="{D9179F73-C641-401E-73AF-006A100C21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89320" y="3013274"/>
            <a:ext cx="1003300" cy="977900"/>
          </a:xfrm>
          <a:prstGeom prst="rect">
            <a:avLst/>
          </a:prstGeom>
        </p:spPr>
      </p:pic>
      <p:sp>
        <p:nvSpPr>
          <p:cNvPr id="13" name="Content Placeholder 11">
            <a:extLst>
              <a:ext uri="{FF2B5EF4-FFF2-40B4-BE49-F238E27FC236}">
                <a16:creationId xmlns:a16="http://schemas.microsoft.com/office/drawing/2014/main" id="{CD1F1FA6-8A5D-75BC-025A-03CC5571C031}"/>
              </a:ext>
            </a:extLst>
          </p:cNvPr>
          <p:cNvSpPr txBox="1">
            <a:spLocks/>
          </p:cNvSpPr>
          <p:nvPr/>
        </p:nvSpPr>
        <p:spPr>
          <a:xfrm>
            <a:off x="9822949" y="3588661"/>
            <a:ext cx="5294085" cy="4054428"/>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lvl="0" indent="0" algn="l" rtl="0">
              <a:spcBef>
                <a:spcPts val="0"/>
              </a:spcBef>
              <a:spcAft>
                <a:spcPts val="0"/>
              </a:spcAft>
              <a:buNone/>
            </a:pPr>
            <a:r>
              <a:rPr lang="en-GB" sz="2000" dirty="0"/>
              <a:t>On activity sheet 10, </a:t>
            </a:r>
            <a:br>
              <a:rPr lang="en-GB" sz="2000" dirty="0"/>
            </a:br>
            <a:r>
              <a:rPr lang="en-GB" sz="2000" dirty="0"/>
              <a:t>list some </a:t>
            </a:r>
            <a:r>
              <a:rPr lang="en-GB" sz="2000" b="1" dirty="0"/>
              <a:t>safe working practices </a:t>
            </a:r>
            <a:br>
              <a:rPr lang="en-GB" sz="2000" dirty="0"/>
            </a:br>
            <a:r>
              <a:rPr lang="en-GB" sz="2000" dirty="0"/>
              <a:t>that should take place:</a:t>
            </a:r>
          </a:p>
          <a:p>
            <a:pPr marL="457200" lvl="0" indent="0" algn="l" rtl="0">
              <a:spcBef>
                <a:spcPts val="0"/>
              </a:spcBef>
              <a:spcAft>
                <a:spcPts val="0"/>
              </a:spcAft>
              <a:buNone/>
            </a:pPr>
            <a:endParaRPr lang="en-GB" dirty="0"/>
          </a:p>
          <a:p>
            <a:pPr marL="1088100" lvl="0" indent="-342900" algn="l" rtl="0">
              <a:spcBef>
                <a:spcPts val="600"/>
              </a:spcBef>
              <a:spcAft>
                <a:spcPts val="0"/>
              </a:spcAft>
              <a:buSzPct val="70000"/>
              <a:buFont typeface="Arial" panose="020B0604020202020204" pitchFamily="34" charset="0"/>
              <a:buChar char="•"/>
            </a:pPr>
            <a:r>
              <a:rPr lang="en-GB" sz="2000" dirty="0"/>
              <a:t>when the work cell is in </a:t>
            </a:r>
            <a:r>
              <a:rPr lang="en-GB" sz="2000" b="1" dirty="0"/>
              <a:t>design</a:t>
            </a:r>
            <a:r>
              <a:rPr lang="en-GB" sz="2000" dirty="0"/>
              <a:t> (being planned and programmed)</a:t>
            </a:r>
          </a:p>
          <a:p>
            <a:pPr marL="1088100" lvl="0" indent="-342900" algn="l" rtl="0">
              <a:spcBef>
                <a:spcPts val="600"/>
              </a:spcBef>
              <a:spcAft>
                <a:spcPts val="0"/>
              </a:spcAft>
              <a:buSzPct val="70000"/>
              <a:buFont typeface="Arial" panose="020B0604020202020204" pitchFamily="34" charset="0"/>
              <a:buChar char="•"/>
            </a:pPr>
            <a:r>
              <a:rPr lang="en-GB" sz="2000" dirty="0">
                <a:solidFill>
                  <a:schemeClr val="dk1"/>
                </a:solidFill>
              </a:rPr>
              <a:t>when the work cell is in </a:t>
            </a:r>
            <a:r>
              <a:rPr lang="en-GB" sz="2000" b="1" dirty="0">
                <a:solidFill>
                  <a:schemeClr val="dk1"/>
                </a:solidFill>
              </a:rPr>
              <a:t>operation.</a:t>
            </a:r>
          </a:p>
        </p:txBody>
      </p:sp>
      <p:pic>
        <p:nvPicPr>
          <p:cNvPr id="12" name="Picture 11">
            <a:extLst>
              <a:ext uri="{FF2B5EF4-FFF2-40B4-BE49-F238E27FC236}">
                <a16:creationId xmlns:a16="http://schemas.microsoft.com/office/drawing/2014/main" id="{BBEA5E54-E96C-DE66-AF7A-BB9273E85D7F}"/>
              </a:ext>
            </a:extLst>
          </p:cNvPr>
          <p:cNvPicPr>
            <a:picLocks noChangeAspect="1"/>
          </p:cNvPicPr>
          <p:nvPr/>
        </p:nvPicPr>
        <p:blipFill>
          <a:blip r:embed="rId6"/>
          <a:stretch>
            <a:fillRect/>
          </a:stretch>
        </p:blipFill>
        <p:spPr>
          <a:xfrm>
            <a:off x="4703807" y="5505920"/>
            <a:ext cx="2728911" cy="2648648"/>
          </a:xfrm>
          <a:prstGeom prst="rect">
            <a:avLst/>
          </a:prstGeom>
        </p:spPr>
      </p:pic>
      <p:pic>
        <p:nvPicPr>
          <p:cNvPr id="25" name="Picture Placeholder 25">
            <a:extLst>
              <a:ext uri="{FF2B5EF4-FFF2-40B4-BE49-F238E27FC236}">
                <a16:creationId xmlns:a16="http://schemas.microsoft.com/office/drawing/2014/main" id="{7D05C693-34FA-2092-8E36-DEC26851530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4816464" y="5616952"/>
            <a:ext cx="2488699" cy="2430643"/>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p:spPr>
      </p:pic>
      <p:pic>
        <p:nvPicPr>
          <p:cNvPr id="26" name="Picture 25">
            <a:extLst>
              <a:ext uri="{FF2B5EF4-FFF2-40B4-BE49-F238E27FC236}">
                <a16:creationId xmlns:a16="http://schemas.microsoft.com/office/drawing/2014/main" id="{516C9F00-CABC-AFBA-A6DB-CACCC6DEAD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559318" y="2967554"/>
            <a:ext cx="1003300" cy="977900"/>
          </a:xfrm>
          <a:prstGeom prst="rect">
            <a:avLst/>
          </a:prstGeom>
        </p:spPr>
      </p:pic>
      <p:pic>
        <p:nvPicPr>
          <p:cNvPr id="31" name="Picture 30">
            <a:extLst>
              <a:ext uri="{FF2B5EF4-FFF2-40B4-BE49-F238E27FC236}">
                <a16:creationId xmlns:a16="http://schemas.microsoft.com/office/drawing/2014/main" id="{CAD7E6D2-31A1-F9B4-A75D-578545019673}"/>
              </a:ext>
            </a:extLst>
          </p:cNvPr>
          <p:cNvPicPr>
            <a:picLocks noChangeAspect="1"/>
          </p:cNvPicPr>
          <p:nvPr/>
        </p:nvPicPr>
        <p:blipFill>
          <a:blip r:embed="rId6"/>
          <a:stretch>
            <a:fillRect/>
          </a:stretch>
        </p:blipFill>
        <p:spPr>
          <a:xfrm>
            <a:off x="7658740" y="2647460"/>
            <a:ext cx="2728911" cy="2648648"/>
          </a:xfrm>
          <a:prstGeom prst="rect">
            <a:avLst/>
          </a:prstGeom>
        </p:spPr>
      </p:pic>
      <p:pic>
        <p:nvPicPr>
          <p:cNvPr id="32" name="Picture Placeholder 25">
            <a:extLst>
              <a:ext uri="{FF2B5EF4-FFF2-40B4-BE49-F238E27FC236}">
                <a16:creationId xmlns:a16="http://schemas.microsoft.com/office/drawing/2014/main" id="{59FA2CBE-1054-333C-6791-AA3EB940F1E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778545" y="2758492"/>
            <a:ext cx="2488699" cy="2430643"/>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p:spPr>
      </p:pic>
      <p:sp>
        <p:nvSpPr>
          <p:cNvPr id="5" name="Google Shape;539;p3">
            <a:extLst>
              <a:ext uri="{FF2B5EF4-FFF2-40B4-BE49-F238E27FC236}">
                <a16:creationId xmlns:a16="http://schemas.microsoft.com/office/drawing/2014/main" id="{C7E7A25D-BBD5-1213-C02F-B15A8F1D6D44}"/>
              </a:ext>
            </a:extLst>
          </p:cNvPr>
          <p:cNvSpPr txBox="1"/>
          <p:nvPr/>
        </p:nvSpPr>
        <p:spPr>
          <a:xfrm>
            <a:off x="492105" y="8488755"/>
            <a:ext cx="7280229" cy="251209"/>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GB" sz="1400" b="0" i="0" u="none" strike="noStrike" cap="none" dirty="0">
                <a:solidFill>
                  <a:schemeClr val="tx1"/>
                </a:solidFill>
                <a:latin typeface="Arial"/>
                <a:ea typeface="Arial"/>
                <a:cs typeface="Arial"/>
                <a:sym typeface="Arial"/>
              </a:rPr>
              <a:t>Image © This Is Engineering</a:t>
            </a:r>
            <a:endParaRPr sz="14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3763049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8" name="Content Placeholder 11">
            <a:extLst>
              <a:ext uri="{FF2B5EF4-FFF2-40B4-BE49-F238E27FC236}">
                <a16:creationId xmlns:a16="http://schemas.microsoft.com/office/drawing/2014/main" id="{030C0BCA-78F0-8C9E-9E72-84C2CCAF60A2}"/>
              </a:ext>
            </a:extLst>
          </p:cNvPr>
          <p:cNvSpPr txBox="1">
            <a:spLocks/>
          </p:cNvSpPr>
          <p:nvPr/>
        </p:nvSpPr>
        <p:spPr>
          <a:xfrm>
            <a:off x="2838265" y="2685786"/>
            <a:ext cx="10328638" cy="5797456"/>
          </a:xfrm>
          <a:prstGeom prst="rect">
            <a:avLst/>
          </a:prstGeom>
          <a:noFill/>
          <a:ln w="25400">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33350" lvl="0" algn="l" rtl="0">
              <a:spcBef>
                <a:spcPts val="0"/>
              </a:spcBef>
              <a:spcAft>
                <a:spcPts val="0"/>
              </a:spcAft>
              <a:buSzPct val="70000"/>
            </a:pPr>
            <a:endParaRPr lang="en-GB" sz="2000" dirty="0"/>
          </a:p>
        </p:txBody>
      </p:sp>
      <p:pic>
        <p:nvPicPr>
          <p:cNvPr id="7" name="Picture 6">
            <a:extLst>
              <a:ext uri="{FF2B5EF4-FFF2-40B4-BE49-F238E27FC236}">
                <a16:creationId xmlns:a16="http://schemas.microsoft.com/office/drawing/2014/main" id="{09ABDFE7-A611-53B2-FCE0-16766C2C9B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1559" y="2825909"/>
            <a:ext cx="10778874" cy="5520404"/>
          </a:xfrm>
          <a:prstGeom prst="rect">
            <a:avLst/>
          </a:prstGeom>
        </p:spPr>
      </p:pic>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pPr marL="0" lvl="0" indent="0" algn="l" rtl="0">
              <a:spcBef>
                <a:spcPts val="0"/>
              </a:spcBef>
              <a:spcAft>
                <a:spcPts val="0"/>
              </a:spcAft>
              <a:buNone/>
            </a:pPr>
            <a:r>
              <a:rPr lang="en-GB" dirty="0"/>
              <a:t>Example solution: activity sheet 9 </a:t>
            </a:r>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385977" y="8483242"/>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16</a:t>
            </a:fld>
            <a:endParaRPr lang="en-US" b="0" dirty="0">
              <a:solidFill>
                <a:schemeClr val="bg1"/>
              </a:solidFill>
            </a:endParaRPr>
          </a:p>
        </p:txBody>
      </p:sp>
      <p:sp>
        <p:nvSpPr>
          <p:cNvPr id="4" name="Footer Placeholder 3">
            <a:extLst>
              <a:ext uri="{FF2B5EF4-FFF2-40B4-BE49-F238E27FC236}">
                <a16:creationId xmlns:a16="http://schemas.microsoft.com/office/drawing/2014/main" id="{BCD50AF7-65BE-8DD6-1DAF-35C7DDD8B8F6}"/>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14" name="TextBox 13">
            <a:extLst>
              <a:ext uri="{FF2B5EF4-FFF2-40B4-BE49-F238E27FC236}">
                <a16:creationId xmlns:a16="http://schemas.microsoft.com/office/drawing/2014/main" id="{B0173B6D-B8E5-DEB1-6DB3-0BCDF7248381}"/>
              </a:ext>
            </a:extLst>
          </p:cNvPr>
          <p:cNvSpPr txBox="1"/>
          <p:nvPr/>
        </p:nvSpPr>
        <p:spPr>
          <a:xfrm>
            <a:off x="7447346" y="2162502"/>
            <a:ext cx="940278"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Fence</a:t>
            </a:r>
            <a:endParaRPr lang="en-US"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7952BF1B-6B48-AFA6-EF06-CB2246521416}"/>
              </a:ext>
            </a:extLst>
          </p:cNvPr>
          <p:cNvSpPr txBox="1"/>
          <p:nvPr/>
        </p:nvSpPr>
        <p:spPr>
          <a:xfrm>
            <a:off x="6390599" y="3107154"/>
            <a:ext cx="3053772" cy="707886"/>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6-axis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arm</a:t>
            </a:r>
            <a:endParaRPr lang="en-US" sz="20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F12C3805-6D40-AFC7-9395-CD7FA3A33948}"/>
              </a:ext>
            </a:extLst>
          </p:cNvPr>
          <p:cNvSpPr txBox="1"/>
          <p:nvPr/>
        </p:nvSpPr>
        <p:spPr>
          <a:xfrm>
            <a:off x="10887701" y="4445318"/>
            <a:ext cx="3053772" cy="707886"/>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Processed </a:t>
            </a:r>
            <a:br>
              <a:rPr lang="en-GB" sz="2000" dirty="0">
                <a:solidFill>
                  <a:srgbClr val="000000"/>
                </a:solidFill>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components</a:t>
            </a:r>
            <a:endParaRPr lang="en-GB"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0F53F39-8BDE-64FC-13DC-F725FBCF2249}"/>
              </a:ext>
            </a:extLst>
          </p:cNvPr>
          <p:cNvSpPr txBox="1"/>
          <p:nvPr/>
        </p:nvSpPr>
        <p:spPr>
          <a:xfrm>
            <a:off x="2040775" y="4445318"/>
            <a:ext cx="3053772" cy="707886"/>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Unprocessed </a:t>
            </a:r>
            <a:br>
              <a:rPr lang="en-GB" sz="2000" dirty="0">
                <a:solidFill>
                  <a:srgbClr val="000000"/>
                </a:solidFill>
                <a:latin typeface="Arial" panose="020B0604020202020204" pitchFamily="34" charset="0"/>
                <a:cs typeface="Arial" panose="020B0604020202020204" pitchFamily="34" charset="0"/>
              </a:rPr>
            </a:br>
            <a:r>
              <a:rPr lang="en-GB" sz="2000" dirty="0">
                <a:solidFill>
                  <a:srgbClr val="000000"/>
                </a:solidFill>
                <a:latin typeface="Arial" panose="020B0604020202020204" pitchFamily="34" charset="0"/>
                <a:cs typeface="Arial" panose="020B0604020202020204" pitchFamily="34" charset="0"/>
              </a:rPr>
              <a:t>components</a:t>
            </a:r>
            <a:endParaRPr lang="en-GB" sz="20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512A12D-4656-620A-E37E-C3850F074CD1}"/>
              </a:ext>
            </a:extLst>
          </p:cNvPr>
          <p:cNvSpPr txBox="1"/>
          <p:nvPr/>
        </p:nvSpPr>
        <p:spPr>
          <a:xfrm>
            <a:off x="4497151" y="7168307"/>
            <a:ext cx="1332815" cy="399711"/>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CNC mill</a:t>
            </a:r>
            <a:endParaRPr lang="en-GB" sz="20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45F04A3-EC32-75DE-86C9-26D3722135BD}"/>
              </a:ext>
            </a:extLst>
          </p:cNvPr>
          <p:cNvSpPr txBox="1"/>
          <p:nvPr/>
        </p:nvSpPr>
        <p:spPr>
          <a:xfrm>
            <a:off x="9759265" y="7254110"/>
            <a:ext cx="1332815" cy="400110"/>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CNC drill</a:t>
            </a:r>
            <a:endParaRPr lang="en-GB" sz="20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35C06C3E-46CD-5D5B-0F8E-598656907C37}"/>
              </a:ext>
            </a:extLst>
          </p:cNvPr>
          <p:cNvSpPr txBox="1"/>
          <p:nvPr/>
        </p:nvSpPr>
        <p:spPr>
          <a:xfrm>
            <a:off x="13154477" y="3388344"/>
            <a:ext cx="3053772" cy="400110"/>
          </a:xfrm>
          <a:prstGeom prst="rect">
            <a:avLst/>
          </a:prstGeom>
          <a:noFill/>
        </p:spPr>
        <p:txBody>
          <a:bodyPr wrap="square">
            <a:spAutoFit/>
          </a:bodyPr>
          <a:lstStyle/>
          <a:p>
            <a:pPr marL="0" lvl="0" indent="0" algn="ctr" rtl="0">
              <a:spcBef>
                <a:spcPts val="0"/>
              </a:spcBef>
              <a:spcAft>
                <a:spcPts val="0"/>
              </a:spcAft>
              <a:buNone/>
            </a:pPr>
            <a:r>
              <a:rPr lang="en-GB" sz="2000" dirty="0">
                <a:solidFill>
                  <a:srgbClr val="000000"/>
                </a:solidFill>
                <a:latin typeface="Arial" panose="020B0604020202020204" pitchFamily="34" charset="0"/>
                <a:cs typeface="Arial" panose="020B0604020202020204" pitchFamily="34" charset="0"/>
              </a:rPr>
              <a:t>Hold/Stop</a:t>
            </a:r>
            <a:endParaRPr lang="en-GB" sz="2000" dirty="0">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18F7DF77-A543-9DD7-ADA2-AFCA9D87257B}"/>
              </a:ext>
            </a:extLst>
          </p:cNvPr>
          <p:cNvSpPr/>
          <p:nvPr/>
        </p:nvSpPr>
        <p:spPr>
          <a:xfrm>
            <a:off x="7648064" y="5720143"/>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930D0186-F4EC-5270-C001-41B099E42E70}"/>
              </a:ext>
            </a:extLst>
          </p:cNvPr>
          <p:cNvSpPr/>
          <p:nvPr/>
        </p:nvSpPr>
        <p:spPr>
          <a:xfrm>
            <a:off x="2213529" y="2685786"/>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E8AE25C-872C-16B4-FEF1-64C38AE779FE}"/>
              </a:ext>
            </a:extLst>
          </p:cNvPr>
          <p:cNvSpPr/>
          <p:nvPr/>
        </p:nvSpPr>
        <p:spPr>
          <a:xfrm>
            <a:off x="13296782" y="5929549"/>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36EFFD9-296F-80FF-C3E6-1EE5BD81F911}"/>
              </a:ext>
            </a:extLst>
          </p:cNvPr>
          <p:cNvSpPr/>
          <p:nvPr/>
        </p:nvSpPr>
        <p:spPr>
          <a:xfrm>
            <a:off x="13248882" y="3333850"/>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38B0695-4D4C-E41B-7224-DC3B3654DD06}"/>
              </a:ext>
            </a:extLst>
          </p:cNvPr>
          <p:cNvSpPr/>
          <p:nvPr/>
        </p:nvSpPr>
        <p:spPr>
          <a:xfrm>
            <a:off x="12373435" y="7756583"/>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FBB15DC-B852-03BD-26A8-4A70807A2DD2}"/>
              </a:ext>
            </a:extLst>
          </p:cNvPr>
          <p:cNvSpPr/>
          <p:nvPr/>
        </p:nvSpPr>
        <p:spPr>
          <a:xfrm>
            <a:off x="2213529" y="3405633"/>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47DD0256-071E-C30A-BD06-33ADDE3F8389}"/>
              </a:ext>
            </a:extLst>
          </p:cNvPr>
          <p:cNvSpPr/>
          <p:nvPr/>
        </p:nvSpPr>
        <p:spPr>
          <a:xfrm>
            <a:off x="2207187" y="5743071"/>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0709B2B5-9DD1-B033-0449-596219B51930}"/>
              </a:ext>
            </a:extLst>
          </p:cNvPr>
          <p:cNvSpPr/>
          <p:nvPr/>
        </p:nvSpPr>
        <p:spPr>
          <a:xfrm>
            <a:off x="3056819" y="7756583"/>
            <a:ext cx="528382" cy="528382"/>
          </a:xfrm>
          <a:prstGeom prst="ellipse">
            <a:avLst/>
          </a:prstGeom>
          <a:solidFill>
            <a:srgbClr val="D91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8295C793-DEC1-FCFE-8B7F-0E53BA2483C4}"/>
              </a:ext>
            </a:extLst>
          </p:cNvPr>
          <p:cNvSpPr txBox="1"/>
          <p:nvPr/>
        </p:nvSpPr>
        <p:spPr>
          <a:xfrm>
            <a:off x="956751" y="2479776"/>
            <a:ext cx="1126557"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Enabler</a:t>
            </a:r>
            <a:endParaRPr lang="en-US" sz="2000" dirty="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097A336-3EA1-E4D7-578F-42A9321AA20B}"/>
              </a:ext>
            </a:extLst>
          </p:cNvPr>
          <p:cNvSpPr txBox="1"/>
          <p:nvPr/>
        </p:nvSpPr>
        <p:spPr>
          <a:xfrm>
            <a:off x="424444" y="3333850"/>
            <a:ext cx="1931697"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Hold/Stop</a:t>
            </a:r>
            <a:endParaRPr lang="en-US" sz="20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28E62A5D-CB37-61D5-D95E-FB40AC50CA79}"/>
              </a:ext>
            </a:extLst>
          </p:cNvPr>
          <p:cNvSpPr txBox="1"/>
          <p:nvPr/>
        </p:nvSpPr>
        <p:spPr>
          <a:xfrm>
            <a:off x="2857155" y="6912736"/>
            <a:ext cx="1392781" cy="707886"/>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Presence sensor</a:t>
            </a:r>
            <a:endParaRPr lang="en-US" sz="20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58310CA-18A4-6195-3C2C-1EEAB5B63381}"/>
              </a:ext>
            </a:extLst>
          </p:cNvPr>
          <p:cNvSpPr txBox="1"/>
          <p:nvPr/>
        </p:nvSpPr>
        <p:spPr>
          <a:xfrm>
            <a:off x="411858" y="6056504"/>
            <a:ext cx="1931697"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Interlock</a:t>
            </a:r>
            <a:endParaRPr lang="en-US" sz="2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3FF3514-D9A0-D965-2671-993548935F08}"/>
              </a:ext>
            </a:extLst>
          </p:cNvPr>
          <p:cNvSpPr txBox="1"/>
          <p:nvPr/>
        </p:nvSpPr>
        <p:spPr>
          <a:xfrm>
            <a:off x="11677045" y="6897331"/>
            <a:ext cx="1392781" cy="707886"/>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Presence sensor</a:t>
            </a:r>
            <a:endParaRPr lang="en-US" sz="20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195F6030-AF8A-3A13-2C14-114695599E4C}"/>
              </a:ext>
            </a:extLst>
          </p:cNvPr>
          <p:cNvSpPr txBox="1"/>
          <p:nvPr/>
        </p:nvSpPr>
        <p:spPr>
          <a:xfrm>
            <a:off x="13681633" y="6048470"/>
            <a:ext cx="1931697" cy="400110"/>
          </a:xfrm>
          <a:prstGeom prst="rect">
            <a:avLst/>
          </a:prstGeom>
          <a:noFill/>
        </p:spPr>
        <p:txBody>
          <a:bodyPr wrap="square">
            <a:spAutoFit/>
          </a:bodyPr>
          <a:lstStyle/>
          <a:p>
            <a:pPr algn="ctr"/>
            <a:r>
              <a:rPr lang="en-GB" sz="2000" dirty="0">
                <a:latin typeface="Arial" panose="020B0604020202020204" pitchFamily="34" charset="0"/>
                <a:cs typeface="Arial" panose="020B0604020202020204" pitchFamily="34" charset="0"/>
              </a:rPr>
              <a:t>Interlock</a:t>
            </a:r>
            <a:endParaRPr lang="en-US" sz="2000" dirty="0">
              <a:latin typeface="Arial" panose="020B0604020202020204" pitchFamily="34" charset="0"/>
              <a:cs typeface="Arial" panose="020B0604020202020204" pitchFamily="34" charset="0"/>
            </a:endParaRPr>
          </a:p>
        </p:txBody>
      </p:sp>
      <p:cxnSp>
        <p:nvCxnSpPr>
          <p:cNvPr id="42" name="Google Shape;809;p14">
            <a:extLst>
              <a:ext uri="{FF2B5EF4-FFF2-40B4-BE49-F238E27FC236}">
                <a16:creationId xmlns:a16="http://schemas.microsoft.com/office/drawing/2014/main" id="{0304A64C-46B7-F63E-8777-0736F4B9D754}"/>
              </a:ext>
            </a:extLst>
          </p:cNvPr>
          <p:cNvCxnSpPr>
            <a:cxnSpLocks/>
          </p:cNvCxnSpPr>
          <p:nvPr/>
        </p:nvCxnSpPr>
        <p:spPr>
          <a:xfrm>
            <a:off x="507410" y="4718298"/>
            <a:ext cx="1706119" cy="0"/>
          </a:xfrm>
          <a:prstGeom prst="straightConnector1">
            <a:avLst/>
          </a:prstGeom>
          <a:noFill/>
          <a:ln w="12700" cap="flat" cmpd="sng">
            <a:solidFill>
              <a:schemeClr val="dk1"/>
            </a:solidFill>
            <a:prstDash val="lgDash"/>
            <a:miter lim="800000"/>
            <a:headEnd type="none" w="sm" len="sm"/>
            <a:tailEnd type="stealth" w="med" len="med"/>
          </a:ln>
        </p:spPr>
      </p:cxnSp>
      <p:cxnSp>
        <p:nvCxnSpPr>
          <p:cNvPr id="45" name="Google Shape;809;p14">
            <a:extLst>
              <a:ext uri="{FF2B5EF4-FFF2-40B4-BE49-F238E27FC236}">
                <a16:creationId xmlns:a16="http://schemas.microsoft.com/office/drawing/2014/main" id="{07EDCE8C-AE11-687F-B3CA-D1ABAAFAB897}"/>
              </a:ext>
            </a:extLst>
          </p:cNvPr>
          <p:cNvCxnSpPr>
            <a:cxnSpLocks/>
          </p:cNvCxnSpPr>
          <p:nvPr/>
        </p:nvCxnSpPr>
        <p:spPr>
          <a:xfrm>
            <a:off x="13836943" y="4718298"/>
            <a:ext cx="1706119" cy="0"/>
          </a:xfrm>
          <a:prstGeom prst="straightConnector1">
            <a:avLst/>
          </a:prstGeom>
          <a:noFill/>
          <a:ln w="12700" cap="flat" cmpd="sng">
            <a:solidFill>
              <a:schemeClr val="dk1"/>
            </a:solidFill>
            <a:prstDash val="lgDash"/>
            <a:miter lim="800000"/>
            <a:headEnd type="none" w="sm" len="sm"/>
            <a:tailEnd type="stealth" w="med" len="med"/>
          </a:ln>
        </p:spPr>
      </p:cxnSp>
      <p:sp>
        <p:nvSpPr>
          <p:cNvPr id="47" name="TextBox 46">
            <a:extLst>
              <a:ext uri="{FF2B5EF4-FFF2-40B4-BE49-F238E27FC236}">
                <a16:creationId xmlns:a16="http://schemas.microsoft.com/office/drawing/2014/main" id="{1A9A8D1A-1E55-6AAB-8144-6ED22AE70715}"/>
              </a:ext>
            </a:extLst>
          </p:cNvPr>
          <p:cNvSpPr txBox="1"/>
          <p:nvPr/>
        </p:nvSpPr>
        <p:spPr>
          <a:xfrm>
            <a:off x="3287213" y="6408265"/>
            <a:ext cx="9127374" cy="707886"/>
          </a:xfrm>
          <a:prstGeom prst="rect">
            <a:avLst/>
          </a:prstGeom>
          <a:noFill/>
        </p:spPr>
        <p:txBody>
          <a:bodyPr wrap="square">
            <a:spAutoFit/>
          </a:bodyPr>
          <a:lstStyle/>
          <a:p>
            <a:pPr marL="0" lvl="0" indent="0" algn="ctr" rtl="0">
              <a:spcBef>
                <a:spcPts val="0"/>
              </a:spcBef>
              <a:spcAft>
                <a:spcPts val="0"/>
              </a:spcAft>
              <a:buNone/>
            </a:pPr>
            <a:r>
              <a:rPr lang="en-GB" sz="2000" dirty="0">
                <a:latin typeface="Arial" panose="020B0604020202020204" pitchFamily="34" charset="0"/>
                <a:cs typeface="Arial" panose="020B0604020202020204" pitchFamily="34" charset="0"/>
              </a:rPr>
              <a:t>Pressure mat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in work envelope</a:t>
            </a:r>
          </a:p>
        </p:txBody>
      </p:sp>
    </p:spTree>
    <p:extLst>
      <p:ext uri="{BB962C8B-B14F-4D97-AF65-F5344CB8AC3E}">
        <p14:creationId xmlns:p14="http://schemas.microsoft.com/office/powerpoint/2010/main" val="1451359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98C42-DEE2-B7EC-E305-27B1183444AE}"/>
              </a:ext>
            </a:extLst>
          </p:cNvPr>
          <p:cNvSpPr>
            <a:spLocks noGrp="1"/>
          </p:cNvSpPr>
          <p:nvPr>
            <p:ph type="title"/>
          </p:nvPr>
        </p:nvSpPr>
        <p:spPr/>
        <p:txBody>
          <a:bodyPr/>
          <a:lstStyle/>
          <a:p>
            <a:r>
              <a:rPr lang="en-GB" dirty="0"/>
              <a:t>Example solution: activity sheet 10 </a:t>
            </a:r>
            <a:endParaRPr lang="en-US" dirty="0"/>
          </a:p>
        </p:txBody>
      </p:sp>
      <p:sp>
        <p:nvSpPr>
          <p:cNvPr id="6" name="Content Placeholder 11">
            <a:extLst>
              <a:ext uri="{FF2B5EF4-FFF2-40B4-BE49-F238E27FC236}">
                <a16:creationId xmlns:a16="http://schemas.microsoft.com/office/drawing/2014/main" id="{89925188-8995-4DDC-50AD-748DFAFC9B04}"/>
              </a:ext>
            </a:extLst>
          </p:cNvPr>
          <p:cNvSpPr txBox="1">
            <a:spLocks/>
          </p:cNvSpPr>
          <p:nvPr/>
        </p:nvSpPr>
        <p:spPr>
          <a:xfrm>
            <a:off x="1555511" y="2602673"/>
            <a:ext cx="6379206" cy="5312500"/>
          </a:xfrm>
          <a:prstGeom prst="rect">
            <a:avLst/>
          </a:prstGeom>
          <a:solidFill>
            <a:srgbClr val="ECECED"/>
          </a:solidFill>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14300">
              <a:spcBef>
                <a:spcPts val="1200"/>
              </a:spcBef>
              <a:buSzPct val="70000"/>
            </a:pPr>
            <a:r>
              <a:rPr lang="en-GB" sz="2200" dirty="0"/>
              <a:t>Safe working practices during </a:t>
            </a:r>
            <a:r>
              <a:rPr lang="en-GB" sz="2200" b="1" dirty="0"/>
              <a:t>design:</a:t>
            </a:r>
            <a:br>
              <a:rPr lang="en-GB" sz="2200" b="1" dirty="0"/>
            </a:br>
            <a:endParaRPr lang="en-GB" sz="2200" dirty="0"/>
          </a:p>
          <a:p>
            <a:pPr marL="457200" lvl="0" indent="-342900" algn="l" rtl="0">
              <a:spcBef>
                <a:spcPts val="1200"/>
              </a:spcBef>
              <a:spcAft>
                <a:spcPts val="0"/>
              </a:spcAft>
              <a:buSzPct val="70000"/>
              <a:buFont typeface="Arial" panose="020B0604020202020204" pitchFamily="34" charset="0"/>
              <a:buChar char="•"/>
            </a:pPr>
            <a:r>
              <a:rPr lang="en-GB" dirty="0"/>
              <a:t>Follow manufacturer’s guidance</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Follow health and safety legislation and codes of practice</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Identify all hazards and ways to mitigate or remove them</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Design safe operating procedures</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Design safety training</a:t>
            </a:r>
            <a:br>
              <a:rPr lang="en-GB" dirty="0"/>
            </a:br>
            <a:endParaRPr lang="en-GB" dirty="0"/>
          </a:p>
          <a:p>
            <a:pPr marL="457200" lvl="0" indent="-342900" algn="l" rtl="0">
              <a:spcBef>
                <a:spcPts val="0"/>
              </a:spcBef>
              <a:spcAft>
                <a:spcPts val="0"/>
              </a:spcAft>
              <a:buSzPct val="70000"/>
              <a:buFont typeface="Arial" panose="020B0604020202020204" pitchFamily="34" charset="0"/>
              <a:buChar char="•"/>
            </a:pPr>
            <a:r>
              <a:rPr lang="en-GB" dirty="0"/>
              <a:t>Include safety signage</a:t>
            </a:r>
            <a:endParaRPr lang="en-US" dirty="0"/>
          </a:p>
          <a:p>
            <a:pPr marL="133350" lvl="0" algn="l" rtl="0">
              <a:spcBef>
                <a:spcPts val="0"/>
              </a:spcBef>
              <a:spcAft>
                <a:spcPts val="0"/>
              </a:spcAft>
              <a:buSzPct val="70000"/>
            </a:pPr>
            <a:endParaRPr lang="en-GB" sz="2000" dirty="0"/>
          </a:p>
        </p:txBody>
      </p:sp>
      <p:sp>
        <p:nvSpPr>
          <p:cNvPr id="7" name="Content Placeholder 11">
            <a:extLst>
              <a:ext uri="{FF2B5EF4-FFF2-40B4-BE49-F238E27FC236}">
                <a16:creationId xmlns:a16="http://schemas.microsoft.com/office/drawing/2014/main" id="{B233556C-77A1-2957-B9C8-49A08C67D4F4}"/>
              </a:ext>
            </a:extLst>
          </p:cNvPr>
          <p:cNvSpPr txBox="1">
            <a:spLocks/>
          </p:cNvSpPr>
          <p:nvPr/>
        </p:nvSpPr>
        <p:spPr>
          <a:xfrm>
            <a:off x="8290349" y="2602673"/>
            <a:ext cx="6379206" cy="5312500"/>
          </a:xfrm>
          <a:prstGeom prst="rect">
            <a:avLst/>
          </a:prstGeom>
          <a:solidFill>
            <a:srgbClr val="ECECED"/>
          </a:solidFill>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200" dirty="0"/>
              <a:t>Safe working practices during </a:t>
            </a:r>
            <a:r>
              <a:rPr lang="en-GB" sz="2200" b="1" dirty="0"/>
              <a:t>operation:</a:t>
            </a:r>
          </a:p>
          <a:p>
            <a:pPr marL="0" lvl="0" indent="0" algn="l" rtl="0">
              <a:spcBef>
                <a:spcPts val="0"/>
              </a:spcBef>
              <a:spcAft>
                <a:spcPts val="0"/>
              </a:spcAft>
              <a:buNone/>
            </a:pPr>
            <a:endParaRPr lang="en-GB" sz="2000" b="1" dirty="0"/>
          </a:p>
          <a:p>
            <a:pPr marL="474345" lvl="0" indent="-342900" algn="l" rtl="0">
              <a:spcBef>
                <a:spcPts val="1200"/>
              </a:spcBef>
              <a:spcAft>
                <a:spcPts val="0"/>
              </a:spcAft>
              <a:buSzPct val="70000"/>
              <a:buFont typeface="Arial" panose="020B0604020202020204" pitchFamily="34" charset="0"/>
              <a:buChar char="•"/>
            </a:pPr>
            <a:r>
              <a:rPr lang="en-GB" sz="2000" dirty="0"/>
              <a:t>Follow manufacturer’s guidance</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Follow health and safety legislation and codes of practice</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Only authorised employees operate the cell</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Only authorised employees maintain the cell</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Train all employees to follow safe operating procedures for use and maintenance.</a:t>
            </a:r>
            <a:br>
              <a:rPr lang="en-GB" sz="2000" dirty="0"/>
            </a:br>
            <a:endParaRPr lang="en-GB" sz="2000" dirty="0"/>
          </a:p>
          <a:p>
            <a:pPr marL="474345" lvl="0" indent="-342900" algn="l" rtl="0">
              <a:spcBef>
                <a:spcPts val="0"/>
              </a:spcBef>
              <a:spcAft>
                <a:spcPts val="0"/>
              </a:spcAft>
              <a:buSzPct val="70000"/>
              <a:buFont typeface="Arial" panose="020B0604020202020204" pitchFamily="34" charset="0"/>
              <a:buChar char="•"/>
            </a:pPr>
            <a:r>
              <a:rPr lang="en-GB" sz="2000" dirty="0"/>
              <a:t>Keep to maintenance schedule to ensure optimum performance.</a:t>
            </a:r>
          </a:p>
          <a:p>
            <a:pPr marL="0" lvl="0" indent="0" algn="l" rtl="0">
              <a:spcBef>
                <a:spcPts val="0"/>
              </a:spcBef>
              <a:spcAft>
                <a:spcPts val="1200"/>
              </a:spcAft>
              <a:buNone/>
            </a:pPr>
            <a:endParaRPr lang="en-GB" sz="2000" dirty="0"/>
          </a:p>
        </p:txBody>
      </p:sp>
      <p:sp>
        <p:nvSpPr>
          <p:cNvPr id="8" name="Slide Number Placeholder 5">
            <a:extLst>
              <a:ext uri="{FF2B5EF4-FFF2-40B4-BE49-F238E27FC236}">
                <a16:creationId xmlns:a16="http://schemas.microsoft.com/office/drawing/2014/main" id="{55EB1FD0-AB80-B549-D59E-7D5162DD5344}"/>
              </a:ext>
            </a:extLst>
          </p:cNvPr>
          <p:cNvSpPr txBox="1">
            <a:spLocks/>
          </p:cNvSpPr>
          <p:nvPr/>
        </p:nvSpPr>
        <p:spPr>
          <a:xfrm>
            <a:off x="15385977" y="8483242"/>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17</a:t>
            </a:fld>
            <a:endParaRPr lang="en-US" b="0" dirty="0">
              <a:solidFill>
                <a:schemeClr val="bg1"/>
              </a:solidFill>
            </a:endParaRPr>
          </a:p>
        </p:txBody>
      </p:sp>
      <p:sp>
        <p:nvSpPr>
          <p:cNvPr id="9" name="Footer Placeholder 3">
            <a:extLst>
              <a:ext uri="{FF2B5EF4-FFF2-40B4-BE49-F238E27FC236}">
                <a16:creationId xmlns:a16="http://schemas.microsoft.com/office/drawing/2014/main" id="{ECB1A60C-2BD2-CD16-97E4-6EC0E20CD10D}"/>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Tree>
    <p:extLst>
      <p:ext uri="{BB962C8B-B14F-4D97-AF65-F5344CB8AC3E}">
        <p14:creationId xmlns:p14="http://schemas.microsoft.com/office/powerpoint/2010/main" val="1967158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472FF56-B2B4-9CD4-A75C-2E1D6CB5E14B}"/>
              </a:ext>
            </a:extLst>
          </p:cNvPr>
          <p:cNvSpPr>
            <a:spLocks noGrp="1"/>
          </p:cNvSpPr>
          <p:nvPr>
            <p:ph type="title"/>
          </p:nvPr>
        </p:nvSpPr>
        <p:spPr>
          <a:xfrm>
            <a:off x="4938729" y="960258"/>
            <a:ext cx="6380130" cy="7601077"/>
          </a:xfrm>
        </p:spPr>
        <p:txBody>
          <a:bodyPr/>
          <a:lstStyle/>
          <a:p>
            <a:pPr>
              <a:spcBef>
                <a:spcPts val="0"/>
              </a:spcBef>
            </a:pPr>
            <a:br>
              <a:rPr lang="en-US" dirty="0"/>
            </a:br>
            <a:r>
              <a:rPr lang="en-US" dirty="0"/>
              <a:t>Practitioner</a:t>
            </a:r>
            <a:br>
              <a:rPr lang="en-US" dirty="0"/>
            </a:br>
            <a:r>
              <a:rPr lang="en-US" dirty="0"/>
              <a:t>guide</a:t>
            </a:r>
            <a:br>
              <a:rPr lang="en-US" dirty="0"/>
            </a:br>
            <a:br>
              <a:rPr lang="en-US" dirty="0"/>
            </a:br>
            <a:endParaRPr lang="en-US" sz="2500" dirty="0"/>
          </a:p>
        </p:txBody>
      </p:sp>
      <p:sp>
        <p:nvSpPr>
          <p:cNvPr id="3" name="Slide Number Placeholder 5">
            <a:extLst>
              <a:ext uri="{FF2B5EF4-FFF2-40B4-BE49-F238E27FC236}">
                <a16:creationId xmlns:a16="http://schemas.microsoft.com/office/drawing/2014/main" id="{226CAC10-1872-55F4-2F1A-7C4BE97C1900}"/>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2</a:t>
            </a:fld>
            <a:endParaRPr lang="en-US" b="0" dirty="0">
              <a:solidFill>
                <a:schemeClr val="bg1"/>
              </a:solidFill>
            </a:endParaRPr>
          </a:p>
        </p:txBody>
      </p:sp>
      <p:sp>
        <p:nvSpPr>
          <p:cNvPr id="5" name="TextBox 4">
            <a:extLst>
              <a:ext uri="{FF2B5EF4-FFF2-40B4-BE49-F238E27FC236}">
                <a16:creationId xmlns:a16="http://schemas.microsoft.com/office/drawing/2014/main" id="{56F55823-BFC2-2DD4-165D-8E01E2D60A5A}"/>
              </a:ext>
            </a:extLst>
          </p:cNvPr>
          <p:cNvSpPr txBox="1"/>
          <p:nvPr/>
        </p:nvSpPr>
        <p:spPr>
          <a:xfrm>
            <a:off x="4013995" y="5476506"/>
            <a:ext cx="8128000" cy="861774"/>
          </a:xfrm>
          <a:prstGeom prst="rect">
            <a:avLst/>
          </a:prstGeom>
          <a:noFill/>
        </p:spPr>
        <p:txBody>
          <a:bodyPr wrap="square">
            <a:spAutoFit/>
          </a:bodyPr>
          <a:lstStyle/>
          <a:p>
            <a:pPr algn="ctr"/>
            <a:r>
              <a:rPr lang="en" sz="2500" b="0" dirty="0">
                <a:latin typeface="Arial" panose="020B0604020202020204" pitchFamily="34" charset="0"/>
                <a:cs typeface="Arial" panose="020B0604020202020204" pitchFamily="34" charset="0"/>
              </a:rPr>
              <a:t>4. Planning for </a:t>
            </a:r>
            <a:r>
              <a:rPr lang="en" sz="2500" b="0" dirty="0" err="1">
                <a:latin typeface="Arial" panose="020B0604020202020204" pitchFamily="34" charset="0"/>
                <a:cs typeface="Arial" panose="020B0604020202020204" pitchFamily="34" charset="0"/>
              </a:rPr>
              <a:t>saf</a:t>
            </a:r>
            <a:r>
              <a:rPr lang="en-GB" sz="2500" b="0" dirty="0">
                <a:latin typeface="Arial" panose="020B0604020202020204" pitchFamily="34" charset="0"/>
                <a:cs typeface="Arial" panose="020B0604020202020204" pitchFamily="34" charset="0"/>
              </a:rPr>
              <a:t>et</a:t>
            </a:r>
            <a:r>
              <a:rPr lang="en" sz="2500" b="0" dirty="0">
                <a:latin typeface="Arial" panose="020B0604020202020204" pitchFamily="34" charset="0"/>
                <a:cs typeface="Arial" panose="020B0604020202020204" pitchFamily="34" charset="0"/>
              </a:rPr>
              <a:t>y </a:t>
            </a:r>
            <a:br>
              <a:rPr lang="en" sz="2500" b="0" dirty="0">
                <a:latin typeface="Arial" panose="020B0604020202020204" pitchFamily="34" charset="0"/>
                <a:cs typeface="Arial" panose="020B0604020202020204" pitchFamily="34" charset="0"/>
              </a:rPr>
            </a:br>
            <a:r>
              <a:rPr lang="en" sz="2500" b="0" dirty="0">
                <a:latin typeface="Arial" panose="020B0604020202020204" pitchFamily="34" charset="0"/>
                <a:cs typeface="Arial" panose="020B0604020202020204" pitchFamily="34" charset="0"/>
              </a:rPr>
              <a:t>and performance</a:t>
            </a:r>
            <a:endParaRPr lang="en-US"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8489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CCD1-09F1-94A3-57E2-095EA57D7210}"/>
              </a:ext>
            </a:extLst>
          </p:cNvPr>
          <p:cNvSpPr>
            <a:spLocks noGrp="1"/>
          </p:cNvSpPr>
          <p:nvPr>
            <p:ph type="title"/>
          </p:nvPr>
        </p:nvSpPr>
        <p:spPr>
          <a:xfrm>
            <a:off x="411858" y="1445908"/>
            <a:ext cx="14022170" cy="728133"/>
          </a:xfrm>
        </p:spPr>
        <p:txBody>
          <a:bodyPr>
            <a:normAutofit/>
          </a:bodyPr>
          <a:lstStyle/>
          <a:p>
            <a:r>
              <a:rPr lang="en-NZ" dirty="0"/>
              <a:t>Introduction and overview</a:t>
            </a:r>
            <a:endParaRPr lang="en-US" dirty="0"/>
          </a:p>
        </p:txBody>
      </p:sp>
      <p:sp>
        <p:nvSpPr>
          <p:cNvPr id="4" name="Content Placeholder 3">
            <a:extLst>
              <a:ext uri="{FF2B5EF4-FFF2-40B4-BE49-F238E27FC236}">
                <a16:creationId xmlns:a16="http://schemas.microsoft.com/office/drawing/2014/main" id="{EC168DEF-4851-9EA4-624D-B8BADDE14C15}"/>
              </a:ext>
            </a:extLst>
          </p:cNvPr>
          <p:cNvSpPr>
            <a:spLocks noGrp="1"/>
          </p:cNvSpPr>
          <p:nvPr>
            <p:ph idx="4294967295"/>
          </p:nvPr>
        </p:nvSpPr>
        <p:spPr>
          <a:xfrm>
            <a:off x="411858" y="2408039"/>
            <a:ext cx="14893791" cy="1007118"/>
          </a:xfrm>
        </p:spPr>
        <p:txBody>
          <a:bodyPr>
            <a:noAutofit/>
          </a:bodyPr>
          <a:lstStyle/>
          <a:p>
            <a:pPr marL="0" lvl="0" indent="0" algn="l" rtl="0">
              <a:spcBef>
                <a:spcPts val="0"/>
              </a:spcBef>
              <a:spcAft>
                <a:spcPts val="0"/>
              </a:spcAft>
              <a:buNone/>
            </a:pPr>
            <a:r>
              <a:rPr lang="en-GB" sz="1400" dirty="0">
                <a:solidFill>
                  <a:schemeClr val="dk1"/>
                </a:solidFill>
              </a:rPr>
              <a:t>These resources help practitioners to deliver the robotics components of engineering and manufacturing-related qualifications at levels 2 and 3. They introduce the topic and stimulate learners to explore and reflect on key concepts and are designed to complement and enhance practitioners’ own lesson materials and schemes of work.</a:t>
            </a:r>
          </a:p>
        </p:txBody>
      </p:sp>
      <p:sp>
        <p:nvSpPr>
          <p:cNvPr id="5" name="Text Placeholder 4">
            <a:extLst>
              <a:ext uri="{FF2B5EF4-FFF2-40B4-BE49-F238E27FC236}">
                <a16:creationId xmlns:a16="http://schemas.microsoft.com/office/drawing/2014/main" id="{84FC9109-6995-618F-DD2B-0AC648071D83}"/>
              </a:ext>
            </a:extLst>
          </p:cNvPr>
          <p:cNvSpPr>
            <a:spLocks noGrp="1"/>
          </p:cNvSpPr>
          <p:nvPr>
            <p:ph type="body" sz="quarter" idx="4294967295"/>
          </p:nvPr>
        </p:nvSpPr>
        <p:spPr>
          <a:xfrm>
            <a:off x="411858" y="3021751"/>
            <a:ext cx="14727336" cy="741680"/>
          </a:xfrm>
        </p:spPr>
        <p:txBody>
          <a:bodyPr>
            <a:noAutofit/>
          </a:bodyPr>
          <a:lstStyle/>
          <a:p>
            <a:pPr>
              <a:lnSpc>
                <a:spcPct val="100000"/>
              </a:lnSpc>
              <a:spcAft>
                <a:spcPts val="600"/>
              </a:spcAft>
            </a:pPr>
            <a:r>
              <a:rPr lang="en-NZ" sz="2000" b="1" dirty="0"/>
              <a:t>Resources summary</a:t>
            </a:r>
            <a:br>
              <a:rPr lang="en-NZ" sz="2000" b="1" dirty="0"/>
            </a:br>
            <a:r>
              <a:rPr lang="en-NZ" sz="1400" b="1" dirty="0"/>
              <a:t>Prerequisites</a:t>
            </a:r>
            <a:r>
              <a:rPr lang="en-NZ" sz="1400" dirty="0"/>
              <a:t> – it is recommended that learners complete </a:t>
            </a:r>
            <a:r>
              <a:rPr lang="en" sz="1400" dirty="0">
                <a:solidFill>
                  <a:schemeClr val="dk1"/>
                </a:solidFill>
              </a:rPr>
              <a:t>all resources in the </a:t>
            </a:r>
            <a:r>
              <a:rPr lang="en" sz="1400" b="1" dirty="0">
                <a:solidFill>
                  <a:schemeClr val="dk1"/>
                </a:solidFill>
              </a:rPr>
              <a:t>Microcontroller systems </a:t>
            </a:r>
            <a:r>
              <a:rPr lang="en" sz="1400" dirty="0" err="1">
                <a:solidFill>
                  <a:schemeClr val="dk1"/>
                </a:solidFill>
              </a:rPr>
              <a:t>mo</a:t>
            </a:r>
            <a:r>
              <a:rPr lang="en-GB" sz="1400" dirty="0">
                <a:solidFill>
                  <a:schemeClr val="dk1"/>
                </a:solidFill>
              </a:rPr>
              <a:t>du</a:t>
            </a:r>
            <a:r>
              <a:rPr lang="en" sz="1400" dirty="0">
                <a:solidFill>
                  <a:schemeClr val="dk1"/>
                </a:solidFill>
              </a:rPr>
              <a:t>le and</a:t>
            </a:r>
            <a:r>
              <a:rPr lang="en" sz="1400" b="1" dirty="0">
                <a:solidFill>
                  <a:schemeClr val="dk1"/>
                </a:solidFill>
              </a:rPr>
              <a:t> 1. Introducing robotics</a:t>
            </a:r>
            <a:r>
              <a:rPr lang="en" sz="1400" dirty="0">
                <a:solidFill>
                  <a:schemeClr val="dk1"/>
                </a:solidFill>
              </a:rPr>
              <a:t> </a:t>
            </a:r>
            <a:r>
              <a:rPr lang="en" sz="1400" dirty="0"/>
              <a:t>and </a:t>
            </a:r>
            <a:r>
              <a:rPr lang="en" sz="1400" b="1" dirty="0"/>
              <a:t>2. Industrial robotics design principles </a:t>
            </a:r>
            <a:r>
              <a:rPr lang="en" sz="1400" dirty="0"/>
              <a:t>and</a:t>
            </a:r>
            <a:r>
              <a:rPr lang="en" sz="1400" b="1" dirty="0"/>
              <a:t> 3. Control and coordinates </a:t>
            </a:r>
            <a:r>
              <a:rPr lang="en-NZ" sz="1400" dirty="0"/>
              <a:t>before starting this resource. </a:t>
            </a:r>
            <a:endParaRPr lang="en-NZ" sz="1400" b="1" dirty="0"/>
          </a:p>
          <a:p>
            <a:endParaRPr lang="en-NZ" sz="2000" b="1" dirty="0"/>
          </a:p>
        </p:txBody>
      </p:sp>
      <p:sp>
        <p:nvSpPr>
          <p:cNvPr id="6" name="Text Placeholder 5">
            <a:extLst>
              <a:ext uri="{FF2B5EF4-FFF2-40B4-BE49-F238E27FC236}">
                <a16:creationId xmlns:a16="http://schemas.microsoft.com/office/drawing/2014/main" id="{227327AC-94C5-0175-30D1-86F3D3996436}"/>
              </a:ext>
            </a:extLst>
          </p:cNvPr>
          <p:cNvSpPr>
            <a:spLocks noGrp="1"/>
          </p:cNvSpPr>
          <p:nvPr>
            <p:ph type="body" sz="quarter" idx="4294967295"/>
          </p:nvPr>
        </p:nvSpPr>
        <p:spPr>
          <a:xfrm>
            <a:off x="8309970" y="5034822"/>
            <a:ext cx="7367576" cy="4078017"/>
          </a:xfrm>
        </p:spPr>
        <p:txBody>
          <a:bodyPr>
            <a:normAutofit/>
          </a:bodyPr>
          <a:lstStyle/>
          <a:p>
            <a:pPr marL="0" lvl="0" indent="0" algn="l" rtl="0">
              <a:spcBef>
                <a:spcPts val="0"/>
              </a:spcBef>
              <a:spcAft>
                <a:spcPts val="0"/>
              </a:spcAft>
              <a:buNone/>
            </a:pPr>
            <a:endParaRPr lang="en-GB" sz="1400" dirty="0">
              <a:solidFill>
                <a:srgbClr val="FF0000"/>
              </a:solidFill>
            </a:endParaRPr>
          </a:p>
          <a:p>
            <a:pPr marL="0" lvl="0" indent="0" algn="l" rtl="0">
              <a:spcBef>
                <a:spcPts val="0"/>
              </a:spcBef>
              <a:spcAft>
                <a:spcPts val="0"/>
              </a:spcAft>
              <a:buNone/>
            </a:pPr>
            <a:r>
              <a:rPr lang="en-GB" sz="1400" dirty="0">
                <a:solidFill>
                  <a:schemeClr val="dk1"/>
                </a:solidFill>
              </a:rPr>
              <a:t>The Level 3 resources build on the Level 2 introduction to explore three areas of robotics: how robots integrate a range of systems and contribute to process automation, how to control a robot end effector using different sets of coordinates, and how future robots might use innovative materials, forms of movements and artificial intelligence (AI).</a:t>
            </a:r>
            <a:endParaRPr lang="en-GB" sz="1400" dirty="0">
              <a:solidFill>
                <a:srgbClr val="FF0000"/>
              </a:solidFill>
            </a:endParaRPr>
          </a:p>
        </p:txBody>
      </p:sp>
      <p:graphicFrame>
        <p:nvGraphicFramePr>
          <p:cNvPr id="9" name="Table 9">
            <a:extLst>
              <a:ext uri="{FF2B5EF4-FFF2-40B4-BE49-F238E27FC236}">
                <a16:creationId xmlns:a16="http://schemas.microsoft.com/office/drawing/2014/main" id="{94E333A9-57E9-2930-08FC-2F5FAA06F171}"/>
              </a:ext>
            </a:extLst>
          </p:cNvPr>
          <p:cNvGraphicFramePr>
            <a:graphicFrameLocks noGrp="1"/>
          </p:cNvGraphicFramePr>
          <p:nvPr>
            <p:extLst>
              <p:ext uri="{D42A27DB-BD31-4B8C-83A1-F6EECF244321}">
                <p14:modId xmlns:p14="http://schemas.microsoft.com/office/powerpoint/2010/main" val="756553639"/>
              </p:ext>
            </p:extLst>
          </p:nvPr>
        </p:nvGraphicFramePr>
        <p:xfrm>
          <a:off x="504218" y="3891263"/>
          <a:ext cx="15351960" cy="741680"/>
        </p:xfrm>
        <a:graphic>
          <a:graphicData uri="http://schemas.openxmlformats.org/drawingml/2006/table">
            <a:tbl>
              <a:tblPr firstRow="1" bandRow="1">
                <a:tableStyleId>{F2DE63D5-997A-4646-A377-4702673A728D}</a:tableStyleId>
              </a:tblPr>
              <a:tblGrid>
                <a:gridCol w="3771947">
                  <a:extLst>
                    <a:ext uri="{9D8B030D-6E8A-4147-A177-3AD203B41FA5}">
                      <a16:colId xmlns:a16="http://schemas.microsoft.com/office/drawing/2014/main" val="775593405"/>
                    </a:ext>
                  </a:extLst>
                </a:gridCol>
                <a:gridCol w="753035">
                  <a:extLst>
                    <a:ext uri="{9D8B030D-6E8A-4147-A177-3AD203B41FA5}">
                      <a16:colId xmlns:a16="http://schemas.microsoft.com/office/drawing/2014/main" val="1341920397"/>
                    </a:ext>
                  </a:extLst>
                </a:gridCol>
                <a:gridCol w="3455894">
                  <a:extLst>
                    <a:ext uri="{9D8B030D-6E8A-4147-A177-3AD203B41FA5}">
                      <a16:colId xmlns:a16="http://schemas.microsoft.com/office/drawing/2014/main" val="2584098693"/>
                    </a:ext>
                  </a:extLst>
                </a:gridCol>
                <a:gridCol w="2380130">
                  <a:extLst>
                    <a:ext uri="{9D8B030D-6E8A-4147-A177-3AD203B41FA5}">
                      <a16:colId xmlns:a16="http://schemas.microsoft.com/office/drawing/2014/main" val="4119896531"/>
                    </a:ext>
                  </a:extLst>
                </a:gridCol>
                <a:gridCol w="2017058">
                  <a:extLst>
                    <a:ext uri="{9D8B030D-6E8A-4147-A177-3AD203B41FA5}">
                      <a16:colId xmlns:a16="http://schemas.microsoft.com/office/drawing/2014/main" val="946961469"/>
                    </a:ext>
                  </a:extLst>
                </a:gridCol>
                <a:gridCol w="1314408">
                  <a:extLst>
                    <a:ext uri="{9D8B030D-6E8A-4147-A177-3AD203B41FA5}">
                      <a16:colId xmlns:a16="http://schemas.microsoft.com/office/drawing/2014/main" val="2540207167"/>
                    </a:ext>
                  </a:extLst>
                </a:gridCol>
                <a:gridCol w="1659488">
                  <a:extLst>
                    <a:ext uri="{9D8B030D-6E8A-4147-A177-3AD203B41FA5}">
                      <a16:colId xmlns:a16="http://schemas.microsoft.com/office/drawing/2014/main" val="185756884"/>
                    </a:ext>
                  </a:extLst>
                </a:gridCol>
              </a:tblGrid>
              <a:tr h="370840">
                <a:tc>
                  <a:txBody>
                    <a:bodyPr/>
                    <a:lstStyle/>
                    <a:p>
                      <a:pPr algn="ctr"/>
                      <a:r>
                        <a:rPr lang="en-US" sz="1600" dirty="0">
                          <a:latin typeface="Arial" panose="020B0604020202020204" pitchFamily="34" charset="0"/>
                          <a:cs typeface="Arial" panose="020B0604020202020204" pitchFamily="34" charset="0"/>
                        </a:rPr>
                        <a:t>Resource name</a:t>
                      </a:r>
                    </a:p>
                  </a:txBody>
                  <a:tcPr>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Level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Ppt slides + notes - practitioner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Ppt slides - learner</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Activity sheets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Film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dirty="0">
                          <a:latin typeface="Arial" panose="020B0604020202020204" pitchFamily="34" charset="0"/>
                          <a:cs typeface="Arial" panose="020B0604020202020204" pitchFamily="34" charset="0"/>
                        </a:rPr>
                        <a:t>Interactive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11087963"/>
                  </a:ext>
                </a:extLst>
              </a:tr>
              <a:tr h="370840">
                <a:tc>
                  <a:txBody>
                    <a:bodyPr/>
                    <a:lstStyle/>
                    <a:p>
                      <a:pPr algn="l"/>
                      <a:r>
                        <a:rPr lang="en-US" sz="1600" dirty="0">
                          <a:latin typeface="Arial" panose="020B0604020202020204" pitchFamily="34" charset="0"/>
                          <a:cs typeface="Arial" panose="020B0604020202020204" pitchFamily="34" charset="0"/>
                        </a:rPr>
                        <a:t>4. Planning for safety and 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dirty="0">
                        <a:solidFill>
                          <a:schemeClr val="accent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6966545"/>
                  </a:ext>
                </a:extLst>
              </a:tr>
            </a:tbl>
          </a:graphicData>
        </a:graphic>
      </p:graphicFrame>
      <p:sp>
        <p:nvSpPr>
          <p:cNvPr id="10" name="Rectangle 9">
            <a:extLst>
              <a:ext uri="{FF2B5EF4-FFF2-40B4-BE49-F238E27FC236}">
                <a16:creationId xmlns:a16="http://schemas.microsoft.com/office/drawing/2014/main" id="{B29B837E-AECA-25E9-AD7B-E6D21CE8C578}"/>
              </a:ext>
            </a:extLst>
          </p:cNvPr>
          <p:cNvSpPr/>
          <p:nvPr/>
        </p:nvSpPr>
        <p:spPr>
          <a:xfrm>
            <a:off x="411858" y="4881897"/>
            <a:ext cx="7367576" cy="4493538"/>
          </a:xfrm>
          <a:prstGeom prst="rect">
            <a:avLst/>
          </a:prstGeom>
        </p:spPr>
        <p:txBody>
          <a:bodyPr wrap="square">
            <a:spAutoFit/>
          </a:bodyPr>
          <a:lstStyle/>
          <a:p>
            <a:pPr>
              <a:spcAft>
                <a:spcPts val="600"/>
              </a:spcAft>
            </a:pPr>
            <a:r>
              <a:rPr lang="en-NZ" sz="2000" b="1" dirty="0">
                <a:latin typeface="Arial" panose="020B0604020202020204" pitchFamily="34" charset="0"/>
                <a:cs typeface="Arial" panose="020B0604020202020204" pitchFamily="34" charset="0"/>
              </a:rPr>
              <a:t>Delivery</a:t>
            </a:r>
          </a:p>
          <a:p>
            <a:pPr marL="0" lvl="0" indent="0" algn="l" rtl="0">
              <a:spcBef>
                <a:spcPts val="0"/>
              </a:spcBef>
              <a:spcAft>
                <a:spcPts val="0"/>
              </a:spcAft>
              <a:buClr>
                <a:schemeClr val="dk1"/>
              </a:buClr>
              <a:buSzPts val="1100"/>
              <a:buFont typeface="Arial"/>
              <a:buNone/>
            </a:pPr>
            <a:r>
              <a:rPr lang="en-GB" sz="1400" dirty="0">
                <a:solidFill>
                  <a:schemeClr val="dk1"/>
                </a:solidFill>
                <a:latin typeface="Arial" panose="020B0604020202020204" pitchFamily="34" charset="0"/>
                <a:cs typeface="Arial" panose="020B0604020202020204" pitchFamily="34" charset="0"/>
              </a:rPr>
              <a:t>Delivery suggestions for practitioners, and suggested answers where appropriate, are in the presenter’s notes for each slide. The core activities in each resource provide around 60 mins of learning time, though additional suggestions, including independent learning, can extend this time significantly. </a:t>
            </a:r>
          </a:p>
          <a:p>
            <a:pPr>
              <a:spcBef>
                <a:spcPts val="1200"/>
              </a:spcBef>
              <a:spcAft>
                <a:spcPts val="600"/>
              </a:spcAft>
            </a:pPr>
            <a:r>
              <a:rPr lang="en-NZ" sz="2000" b="1" dirty="0">
                <a:latin typeface="Arial" panose="020B0604020202020204" pitchFamily="34" charset="0"/>
                <a:cs typeface="Arial" panose="020B0604020202020204" pitchFamily="34" charset="0"/>
              </a:rPr>
              <a:t>Overarching theme/big questions</a:t>
            </a:r>
          </a:p>
          <a:p>
            <a:pPr marL="0" lvl="0" indent="0" algn="l" rtl="0">
              <a:spcBef>
                <a:spcPts val="0"/>
              </a:spcBef>
              <a:spcAft>
                <a:spcPts val="0"/>
              </a:spcAft>
              <a:buNone/>
            </a:pPr>
            <a:r>
              <a:rPr lang="en-GB" sz="1400" dirty="0">
                <a:solidFill>
                  <a:schemeClr val="dk1"/>
                </a:solidFill>
                <a:latin typeface="Arial" panose="020B0604020202020204" pitchFamily="34" charset="0"/>
                <a:cs typeface="Arial" panose="020B0604020202020204" pitchFamily="34" charset="0"/>
              </a:rPr>
              <a:t>What is a robot and how are they controlled?</a:t>
            </a:r>
          </a:p>
          <a:p>
            <a:pPr marL="0" lvl="0" indent="0" algn="l" rtl="0">
              <a:spcBef>
                <a:spcPts val="0"/>
              </a:spcBef>
              <a:spcAft>
                <a:spcPts val="0"/>
              </a:spcAft>
              <a:buNone/>
            </a:pPr>
            <a:r>
              <a:rPr lang="en-GB" sz="1400" dirty="0">
                <a:solidFill>
                  <a:schemeClr val="dk1"/>
                </a:solidFill>
                <a:latin typeface="Arial" panose="020B0604020202020204" pitchFamily="34" charset="0"/>
                <a:cs typeface="Arial" panose="020B0604020202020204" pitchFamily="34" charset="0"/>
              </a:rPr>
              <a:t>What advantages do robots provide today and how might new forms of robot help us in </a:t>
            </a:r>
            <a:br>
              <a:rPr lang="en-GB" sz="1400" dirty="0">
                <a:solidFill>
                  <a:schemeClr val="dk1"/>
                </a:solidFill>
                <a:latin typeface="Arial" panose="020B0604020202020204" pitchFamily="34" charset="0"/>
                <a:cs typeface="Arial" panose="020B0604020202020204" pitchFamily="34" charset="0"/>
              </a:rPr>
            </a:br>
            <a:r>
              <a:rPr lang="en-GB" sz="1400" dirty="0">
                <a:solidFill>
                  <a:schemeClr val="dk1"/>
                </a:solidFill>
                <a:latin typeface="Arial" panose="020B0604020202020204" pitchFamily="34" charset="0"/>
                <a:cs typeface="Arial" panose="020B0604020202020204" pitchFamily="34" charset="0"/>
              </a:rPr>
              <a:t>the future?</a:t>
            </a:r>
          </a:p>
          <a:p>
            <a:pPr lvl="0">
              <a:spcBef>
                <a:spcPts val="1200"/>
              </a:spcBef>
              <a:buClr>
                <a:srgbClr val="000000"/>
              </a:buClr>
              <a:buSzPts val="1000"/>
            </a:pPr>
            <a:r>
              <a:rPr lang="en-NZ" sz="2000" b="1" dirty="0">
                <a:latin typeface="Arial" panose="020B0604020202020204" pitchFamily="34" charset="0"/>
                <a:cs typeface="Arial" panose="020B0604020202020204" pitchFamily="34" charset="0"/>
              </a:rPr>
              <a:t>Overview</a:t>
            </a:r>
          </a:p>
          <a:p>
            <a:pPr marL="0" lvl="0" indent="0" algn="l" rtl="0">
              <a:spcBef>
                <a:spcPts val="0"/>
              </a:spcBef>
              <a:spcAft>
                <a:spcPts val="0"/>
              </a:spcAft>
              <a:buClr>
                <a:schemeClr val="dk1"/>
              </a:buClr>
              <a:buSzPts val="1100"/>
              <a:buFont typeface="Arial"/>
              <a:buNone/>
            </a:pPr>
            <a:r>
              <a:rPr lang="en-GB" sz="1400" dirty="0">
                <a:solidFill>
                  <a:schemeClr val="dk1"/>
                </a:solidFill>
                <a:latin typeface="Arial" panose="020B0604020202020204" pitchFamily="34" charset="0"/>
                <a:cs typeface="Arial" panose="020B0604020202020204" pitchFamily="34" charset="0"/>
              </a:rPr>
              <a:t>The Level 2 resource provides a bridge between Level 2 and Level 3. It helps learners to explore the range of robots available and the settings in which they can be found, and from this, to develop a working definition of a robot in engineering terms. From there, learners generate ideas for a robot of the future, defining its purpose and explaining how it might operate.</a:t>
            </a:r>
            <a:endParaRPr lang="en-GB" sz="1200" dirty="0">
              <a:solidFill>
                <a:srgbClr val="FF0000"/>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400" dirty="0">
              <a:solidFill>
                <a:srgbClr val="FF0000"/>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400" dirty="0">
              <a:solidFill>
                <a:srgbClr val="FF0000"/>
              </a:solidFill>
              <a:latin typeface="Arial" panose="020B0604020202020204" pitchFamily="34" charset="0"/>
              <a:cs typeface="Arial" panose="020B0604020202020204" pitchFamily="34" charset="0"/>
            </a:endParaRPr>
          </a:p>
        </p:txBody>
      </p:sp>
      <p:pic>
        <p:nvPicPr>
          <p:cNvPr id="14" name="Graphic 13" descr="Tick with solid fill">
            <a:extLst>
              <a:ext uri="{FF2B5EF4-FFF2-40B4-BE49-F238E27FC236}">
                <a16:creationId xmlns:a16="http://schemas.microsoft.com/office/drawing/2014/main" id="{B059E57B-E673-F052-24D0-E351EE0F727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52709" y="4287495"/>
            <a:ext cx="329406" cy="329406"/>
          </a:xfrm>
          <a:prstGeom prst="rect">
            <a:avLst/>
          </a:prstGeom>
        </p:spPr>
      </p:pic>
      <p:pic>
        <p:nvPicPr>
          <p:cNvPr id="18" name="Graphic 17" descr="Tick with solid fill">
            <a:extLst>
              <a:ext uri="{FF2B5EF4-FFF2-40B4-BE49-F238E27FC236}">
                <a16:creationId xmlns:a16="http://schemas.microsoft.com/office/drawing/2014/main" id="{F7F35B20-BFEA-2937-A5ED-B9B930C702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7750" y="4287495"/>
            <a:ext cx="329406" cy="329406"/>
          </a:xfrm>
          <a:prstGeom prst="rect">
            <a:avLst/>
          </a:prstGeom>
        </p:spPr>
      </p:pic>
      <p:sp>
        <p:nvSpPr>
          <p:cNvPr id="15" name="Slide Number Placeholder 5">
            <a:extLst>
              <a:ext uri="{FF2B5EF4-FFF2-40B4-BE49-F238E27FC236}">
                <a16:creationId xmlns:a16="http://schemas.microsoft.com/office/drawing/2014/main" id="{74243A20-BB5E-B9DF-99D5-85EC32CBB5B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3</a:t>
            </a:fld>
            <a:endParaRPr lang="en-US" b="0" dirty="0">
              <a:solidFill>
                <a:schemeClr val="bg1"/>
              </a:solidFill>
            </a:endParaRPr>
          </a:p>
        </p:txBody>
      </p:sp>
      <p:sp>
        <p:nvSpPr>
          <p:cNvPr id="16" name="Footer Placeholder 3">
            <a:extLst>
              <a:ext uri="{FF2B5EF4-FFF2-40B4-BE49-F238E27FC236}">
                <a16:creationId xmlns:a16="http://schemas.microsoft.com/office/drawing/2014/main" id="{1BED0555-A5F5-B5F3-9C85-A18C04D5C2AA}"/>
              </a:ext>
            </a:extLst>
          </p:cNvPr>
          <p:cNvSpPr txBox="1">
            <a:spLocks/>
          </p:cNvSpPr>
          <p:nvPr/>
        </p:nvSpPr>
        <p:spPr>
          <a:xfrm>
            <a:off x="10579311"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 </a:t>
            </a:r>
            <a:r>
              <a:rPr lang="en-GB" dirty="0"/>
              <a:t>| Practitioner guide</a:t>
            </a:r>
          </a:p>
        </p:txBody>
      </p:sp>
    </p:spTree>
    <p:extLst>
      <p:ext uri="{BB962C8B-B14F-4D97-AF65-F5344CB8AC3E}">
        <p14:creationId xmlns:p14="http://schemas.microsoft.com/office/powerpoint/2010/main" val="152510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a:xfrm>
            <a:off x="411858" y="1445908"/>
            <a:ext cx="14022170" cy="728133"/>
          </a:xfrm>
        </p:spPr>
        <p:txBody>
          <a:bodyPr/>
          <a:lstStyle/>
          <a:p>
            <a:r>
              <a:rPr lang="en-US" dirty="0"/>
              <a:t>Learning outcomes and resource links </a:t>
            </a:r>
          </a:p>
        </p:txBody>
      </p:sp>
      <p:sp>
        <p:nvSpPr>
          <p:cNvPr id="7" name="Text Placeholder 9">
            <a:extLst>
              <a:ext uri="{FF2B5EF4-FFF2-40B4-BE49-F238E27FC236}">
                <a16:creationId xmlns:a16="http://schemas.microsoft.com/office/drawing/2014/main" id="{33FEE8A9-8F83-D3F8-DDD1-F15E9A5938FE}"/>
              </a:ext>
            </a:extLst>
          </p:cNvPr>
          <p:cNvSpPr>
            <a:spLocks noGrp="1"/>
          </p:cNvSpPr>
          <p:nvPr>
            <p:ph type="body" sz="quarter" idx="4294967295"/>
          </p:nvPr>
        </p:nvSpPr>
        <p:spPr>
          <a:xfrm>
            <a:off x="411858" y="2715066"/>
            <a:ext cx="7543422" cy="5578036"/>
          </a:xfrm>
        </p:spPr>
        <p:txBody>
          <a:bodyPr/>
          <a:lstStyle/>
          <a:p>
            <a:pPr marL="0" lvl="0" indent="0" algn="l" rtl="0">
              <a:spcBef>
                <a:spcPts val="0"/>
              </a:spcBef>
              <a:spcAft>
                <a:spcPts val="0"/>
              </a:spcAft>
              <a:buNone/>
            </a:pPr>
            <a:r>
              <a:rPr lang="en-GB" sz="2000" b="1" dirty="0">
                <a:solidFill>
                  <a:schemeClr val="dk1"/>
                </a:solidFill>
              </a:rPr>
              <a:t>Level 3 resource 3</a:t>
            </a:r>
          </a:p>
          <a:p>
            <a:pPr marL="0" lvl="0" indent="0" algn="l" rtl="0">
              <a:spcBef>
                <a:spcPts val="1200"/>
              </a:spcBef>
              <a:spcAft>
                <a:spcPts val="0"/>
              </a:spcAft>
              <a:buNone/>
            </a:pPr>
            <a:r>
              <a:rPr lang="en-GB" sz="2000" b="1" dirty="0">
                <a:solidFill>
                  <a:schemeClr val="dk1"/>
                </a:solidFill>
              </a:rPr>
              <a:t>Planning for safety and performance</a:t>
            </a:r>
          </a:p>
          <a:p>
            <a:pPr marL="488950" lvl="0" indent="-342900" algn="l" rtl="0">
              <a:lnSpc>
                <a:spcPct val="100000"/>
              </a:lnSpc>
              <a:spcBef>
                <a:spcPts val="600"/>
              </a:spcBef>
              <a:spcAft>
                <a:spcPts val="0"/>
              </a:spcAft>
              <a:buClr>
                <a:schemeClr val="dk1"/>
              </a:buClr>
              <a:buSzPct val="70000"/>
              <a:buFont typeface="Arial" panose="020B0604020202020204" pitchFamily="34" charset="0"/>
              <a:buChar char="•"/>
            </a:pPr>
            <a:r>
              <a:rPr lang="en-GB" sz="2000" dirty="0">
                <a:solidFill>
                  <a:schemeClr val="dk1"/>
                </a:solidFill>
              </a:rPr>
              <a:t>Identify safety considerations and human dangers when working alongside robots.</a:t>
            </a:r>
          </a:p>
          <a:p>
            <a:pPr marL="488950" lvl="0" indent="-342900" algn="l" rtl="0">
              <a:lnSpc>
                <a:spcPct val="100000"/>
              </a:lnSpc>
              <a:spcBef>
                <a:spcPts val="600"/>
              </a:spcBef>
              <a:spcAft>
                <a:spcPts val="0"/>
              </a:spcAft>
              <a:buClr>
                <a:schemeClr val="dk1"/>
              </a:buClr>
              <a:buSzPct val="70000"/>
              <a:buFont typeface="Arial" panose="020B0604020202020204" pitchFamily="34" charset="0"/>
              <a:buChar char="•"/>
            </a:pPr>
            <a:r>
              <a:rPr lang="en-GB" sz="2000" dirty="0">
                <a:solidFill>
                  <a:schemeClr val="dk1"/>
                </a:solidFill>
              </a:rPr>
              <a:t>Review the application and effectiveness of safety systems.</a:t>
            </a:r>
          </a:p>
          <a:p>
            <a:pPr marL="488950" lvl="0" indent="-342900" algn="l" rtl="0">
              <a:lnSpc>
                <a:spcPct val="100000"/>
              </a:lnSpc>
              <a:spcBef>
                <a:spcPts val="600"/>
              </a:spcBef>
              <a:spcAft>
                <a:spcPts val="0"/>
              </a:spcAft>
              <a:buClr>
                <a:schemeClr val="dk1"/>
              </a:buClr>
              <a:buSzPct val="70000"/>
              <a:buFont typeface="Arial" panose="020B0604020202020204" pitchFamily="34" charset="0"/>
              <a:buChar char="•"/>
            </a:pPr>
            <a:r>
              <a:rPr lang="en-GB" sz="2000" dirty="0">
                <a:solidFill>
                  <a:schemeClr val="dk1"/>
                </a:solidFill>
              </a:rPr>
              <a:t>Apply your understanding of robotics design principles to plan a simple robot work cell, suggesting effective safety features and practices.</a:t>
            </a:r>
          </a:p>
          <a:p>
            <a:pPr marL="0" lvl="0" indent="0" algn="l" rtl="0">
              <a:spcBef>
                <a:spcPts val="0"/>
              </a:spcBef>
              <a:spcAft>
                <a:spcPts val="1200"/>
              </a:spcAft>
              <a:buNone/>
            </a:pPr>
            <a:endParaRPr lang="en-GB" sz="1200" dirty="0">
              <a:solidFill>
                <a:schemeClr val="dk1"/>
              </a:solidFill>
            </a:endParaRPr>
          </a:p>
        </p:txBody>
      </p:sp>
      <p:sp>
        <p:nvSpPr>
          <p:cNvPr id="8" name="Text Placeholder 10">
            <a:extLst>
              <a:ext uri="{FF2B5EF4-FFF2-40B4-BE49-F238E27FC236}">
                <a16:creationId xmlns:a16="http://schemas.microsoft.com/office/drawing/2014/main" id="{0BCFED62-256B-7F6F-6885-48013D2E5677}"/>
              </a:ext>
            </a:extLst>
          </p:cNvPr>
          <p:cNvSpPr>
            <a:spLocks noGrp="1"/>
          </p:cNvSpPr>
          <p:nvPr>
            <p:ph type="body" sz="quarter" idx="4294967295"/>
          </p:nvPr>
        </p:nvSpPr>
        <p:spPr>
          <a:xfrm>
            <a:off x="8108246" y="2787498"/>
            <a:ext cx="7716936" cy="5578036"/>
          </a:xfrm>
        </p:spPr>
        <p:txBody>
          <a:bodyPr/>
          <a:lstStyle/>
          <a:p>
            <a:pPr marL="0" lvl="0" indent="0" algn="l" rtl="0">
              <a:spcBef>
                <a:spcPts val="0"/>
              </a:spcBef>
              <a:spcAft>
                <a:spcPts val="1200"/>
              </a:spcAft>
              <a:buClr>
                <a:schemeClr val="dk1"/>
              </a:buClr>
              <a:buSzPts val="1100"/>
              <a:buFont typeface="Arial"/>
              <a:buNone/>
            </a:pPr>
            <a:r>
              <a:rPr lang="en-GB" sz="2000" b="1" dirty="0">
                <a:solidFill>
                  <a:schemeClr val="dk1"/>
                </a:solidFill>
              </a:rPr>
              <a:t>Full resource list available for the topic of Robotics:</a:t>
            </a:r>
          </a:p>
          <a:p>
            <a:pPr marL="0" lvl="0" indent="0" algn="l" rtl="0">
              <a:spcBef>
                <a:spcPts val="0"/>
              </a:spcBef>
              <a:spcAft>
                <a:spcPts val="0"/>
              </a:spcAft>
              <a:buClr>
                <a:schemeClr val="dk1"/>
              </a:buClr>
              <a:buSzPts val="1100"/>
              <a:buFont typeface="Arial"/>
              <a:buNone/>
            </a:pPr>
            <a:r>
              <a:rPr lang="en-GB" sz="2000" dirty="0">
                <a:solidFill>
                  <a:schemeClr val="dk1"/>
                </a:solidFill>
              </a:rPr>
              <a:t>1. Introducing robotics (Level 2)</a:t>
            </a:r>
          </a:p>
          <a:p>
            <a:pPr marL="0" lvl="0" indent="0" algn="l" rtl="0">
              <a:spcBef>
                <a:spcPts val="0"/>
              </a:spcBef>
              <a:spcAft>
                <a:spcPts val="0"/>
              </a:spcAft>
              <a:buClr>
                <a:schemeClr val="dk1"/>
              </a:buClr>
              <a:buSzPts val="1100"/>
              <a:buFont typeface="Arial"/>
              <a:buNone/>
            </a:pPr>
            <a:r>
              <a:rPr lang="en-GB" sz="2000" dirty="0">
                <a:solidFill>
                  <a:schemeClr val="dk1"/>
                </a:solidFill>
              </a:rPr>
              <a:t>2. Industrial robotics design principles (Level 3)</a:t>
            </a:r>
          </a:p>
          <a:p>
            <a:pPr marL="0" lvl="0" indent="0" algn="l" rtl="0">
              <a:spcBef>
                <a:spcPts val="0"/>
              </a:spcBef>
              <a:spcAft>
                <a:spcPts val="0"/>
              </a:spcAft>
              <a:buClr>
                <a:schemeClr val="dk1"/>
              </a:buClr>
              <a:buSzPts val="1100"/>
              <a:buFont typeface="Arial"/>
              <a:buNone/>
            </a:pPr>
            <a:r>
              <a:rPr lang="en-GB" sz="2000" dirty="0">
                <a:solidFill>
                  <a:schemeClr val="dk1"/>
                </a:solidFill>
              </a:rPr>
              <a:t>3. Control and coordinates (Level 3)</a:t>
            </a:r>
          </a:p>
          <a:p>
            <a:pPr marL="0" lvl="0" indent="0" algn="l" rtl="0">
              <a:spcBef>
                <a:spcPts val="0"/>
              </a:spcBef>
              <a:spcAft>
                <a:spcPts val="0"/>
              </a:spcAft>
              <a:buClr>
                <a:schemeClr val="dk1"/>
              </a:buClr>
              <a:buSzPts val="1100"/>
              <a:buFont typeface="Arial"/>
              <a:buNone/>
            </a:pPr>
            <a:r>
              <a:rPr lang="en-GB" sz="2000" b="1" dirty="0">
                <a:solidFill>
                  <a:schemeClr val="dk1"/>
                </a:solidFill>
              </a:rPr>
              <a:t>4. Planning for safety and performance (Level 3)</a:t>
            </a:r>
            <a:endParaRPr lang="en-GB" sz="2000" b="1" dirty="0"/>
          </a:p>
          <a:p>
            <a:pPr lvl="0">
              <a:spcBef>
                <a:spcPts val="1200"/>
              </a:spcBef>
            </a:pPr>
            <a:endParaRPr lang="en-GB" sz="2000" b="1" dirty="0">
              <a:solidFill>
                <a:schemeClr val="dk1"/>
              </a:solidFill>
            </a:endParaRPr>
          </a:p>
          <a:p>
            <a:pPr lvl="0">
              <a:spcBef>
                <a:spcPts val="0"/>
              </a:spcBef>
              <a:spcAft>
                <a:spcPts val="1200"/>
              </a:spcAft>
            </a:pPr>
            <a:r>
              <a:rPr lang="en-GB" sz="2000" b="1" dirty="0">
                <a:solidFill>
                  <a:schemeClr val="dk1"/>
                </a:solidFill>
              </a:rPr>
              <a:t>Links to other supported topics</a:t>
            </a:r>
          </a:p>
          <a:p>
            <a:pPr marL="0" lvl="0" indent="0" algn="l" rtl="0">
              <a:spcBef>
                <a:spcPts val="0"/>
              </a:spcBef>
              <a:spcAft>
                <a:spcPts val="0"/>
              </a:spcAft>
              <a:buNone/>
            </a:pPr>
            <a:r>
              <a:rPr lang="en-GB" sz="2000" dirty="0">
                <a:solidFill>
                  <a:schemeClr val="dk1"/>
                </a:solidFill>
              </a:rPr>
              <a:t>CNC machinery, Innovation and emerging technologies, Microcontroller systems.</a:t>
            </a:r>
            <a:endParaRPr lang="en-GB" sz="2000" b="1" dirty="0">
              <a:solidFill>
                <a:srgbClr val="000000"/>
              </a:solidFill>
            </a:endParaRPr>
          </a:p>
        </p:txBody>
      </p:sp>
      <p:sp>
        <p:nvSpPr>
          <p:cNvPr id="5" name="Slide Number Placeholder 5">
            <a:extLst>
              <a:ext uri="{FF2B5EF4-FFF2-40B4-BE49-F238E27FC236}">
                <a16:creationId xmlns:a16="http://schemas.microsoft.com/office/drawing/2014/main" id="{4DB3F62C-BD37-6289-8D6B-F67FC43747B9}"/>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4</a:t>
            </a:fld>
            <a:endParaRPr lang="en-US" b="0" dirty="0">
              <a:solidFill>
                <a:schemeClr val="bg1"/>
              </a:solidFill>
            </a:endParaRPr>
          </a:p>
        </p:txBody>
      </p:sp>
      <p:sp>
        <p:nvSpPr>
          <p:cNvPr id="4" name="Footer Placeholder 3">
            <a:extLst>
              <a:ext uri="{FF2B5EF4-FFF2-40B4-BE49-F238E27FC236}">
                <a16:creationId xmlns:a16="http://schemas.microsoft.com/office/drawing/2014/main" id="{2A3EBDC9-D97E-65EE-97F1-1B8420713081}"/>
              </a:ext>
            </a:extLst>
          </p:cNvPr>
          <p:cNvSpPr txBox="1">
            <a:spLocks/>
          </p:cNvSpPr>
          <p:nvPr/>
        </p:nvSpPr>
        <p:spPr>
          <a:xfrm>
            <a:off x="10579311"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 </a:t>
            </a:r>
            <a:r>
              <a:rPr lang="en-GB" dirty="0"/>
              <a:t>| Practitioner guide</a:t>
            </a:r>
          </a:p>
        </p:txBody>
      </p:sp>
    </p:spTree>
    <p:extLst>
      <p:ext uri="{BB962C8B-B14F-4D97-AF65-F5344CB8AC3E}">
        <p14:creationId xmlns:p14="http://schemas.microsoft.com/office/powerpoint/2010/main" val="932396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382864-2219-8F7B-D17A-E4AD78A319B6}"/>
              </a:ext>
            </a:extLst>
          </p:cNvPr>
          <p:cNvSpPr>
            <a:spLocks noGrp="1"/>
          </p:cNvSpPr>
          <p:nvPr>
            <p:ph type="title"/>
          </p:nvPr>
        </p:nvSpPr>
        <p:spPr>
          <a:xfrm>
            <a:off x="411858" y="1445908"/>
            <a:ext cx="14022170" cy="728133"/>
          </a:xfrm>
        </p:spPr>
        <p:txBody>
          <a:bodyPr>
            <a:normAutofit/>
          </a:bodyPr>
          <a:lstStyle/>
          <a:p>
            <a:r>
              <a:rPr lang="en-NZ" dirty="0"/>
              <a:t>Subject coverage</a:t>
            </a:r>
            <a:endParaRPr lang="en-US" dirty="0"/>
          </a:p>
        </p:txBody>
      </p:sp>
      <p:sp>
        <p:nvSpPr>
          <p:cNvPr id="5" name="Text Placeholder 4">
            <a:extLst>
              <a:ext uri="{FF2B5EF4-FFF2-40B4-BE49-F238E27FC236}">
                <a16:creationId xmlns:a16="http://schemas.microsoft.com/office/drawing/2014/main" id="{93F189E8-2A7F-3B11-0D93-54EFAA707803}"/>
              </a:ext>
            </a:extLst>
          </p:cNvPr>
          <p:cNvSpPr txBox="1">
            <a:spLocks/>
          </p:cNvSpPr>
          <p:nvPr/>
        </p:nvSpPr>
        <p:spPr>
          <a:xfrm>
            <a:off x="5431761" y="2605928"/>
            <a:ext cx="4871343" cy="268221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lnSpc>
                <a:spcPct val="100000"/>
              </a:lnSpc>
              <a:spcBef>
                <a:spcPts val="0"/>
              </a:spcBef>
              <a:buClr>
                <a:srgbClr val="000000"/>
              </a:buClr>
              <a:buSzPts val="1100"/>
            </a:pPr>
            <a:endParaRPr lang="en-GB" sz="1400" b="1" dirty="0">
              <a:solidFill>
                <a:srgbClr val="000000"/>
              </a:solidFill>
            </a:endParaRPr>
          </a:p>
        </p:txBody>
      </p:sp>
      <p:sp>
        <p:nvSpPr>
          <p:cNvPr id="4" name="Slide Number Placeholder 5">
            <a:extLst>
              <a:ext uri="{FF2B5EF4-FFF2-40B4-BE49-F238E27FC236}">
                <a16:creationId xmlns:a16="http://schemas.microsoft.com/office/drawing/2014/main" id="{A4B52539-ED96-FF72-DF8F-BFBAE22D6D0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5</a:t>
            </a:fld>
            <a:endParaRPr lang="en-US" b="0" dirty="0">
              <a:solidFill>
                <a:schemeClr val="bg1"/>
              </a:solidFill>
            </a:endParaRPr>
          </a:p>
        </p:txBody>
      </p:sp>
      <p:sp>
        <p:nvSpPr>
          <p:cNvPr id="6" name="Text Placeholder 4">
            <a:extLst>
              <a:ext uri="{FF2B5EF4-FFF2-40B4-BE49-F238E27FC236}">
                <a16:creationId xmlns:a16="http://schemas.microsoft.com/office/drawing/2014/main" id="{3BC1F492-A997-0CC5-F746-D1BDD82CCE23}"/>
              </a:ext>
            </a:extLst>
          </p:cNvPr>
          <p:cNvSpPr txBox="1">
            <a:spLocks/>
          </p:cNvSpPr>
          <p:nvPr/>
        </p:nvSpPr>
        <p:spPr>
          <a:xfrm>
            <a:off x="467841" y="2765471"/>
            <a:ext cx="4510559"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sz="2000" b="1" dirty="0">
                <a:solidFill>
                  <a:schemeClr val="dk1"/>
                </a:solidFill>
              </a:rPr>
              <a:t>Robotics</a:t>
            </a:r>
          </a:p>
          <a:p>
            <a:pPr marL="342900" lvl="0" indent="-342900">
              <a:spcBef>
                <a:spcPts val="0"/>
              </a:spcBef>
              <a:buClr>
                <a:schemeClr val="dk1"/>
              </a:buClr>
              <a:buSzPct val="70000"/>
              <a:buFont typeface="Arial" panose="020B0604020202020204" pitchFamily="34" charset="0"/>
              <a:buChar char="•"/>
            </a:pPr>
            <a:endParaRPr lang="en-GB" sz="2000" dirty="0">
              <a:solidFill>
                <a:schemeClr val="dk1"/>
              </a:solidFill>
            </a:endParaRPr>
          </a:p>
          <a:p>
            <a:pPr marL="501650" lvl="0" indent="-342900" algn="l" rtl="0">
              <a:lnSpc>
                <a:spcPct val="100000"/>
              </a:lnSpc>
              <a:spcBef>
                <a:spcPts val="0"/>
              </a:spcBef>
              <a:spcAft>
                <a:spcPts val="600"/>
              </a:spcAft>
              <a:buClr>
                <a:srgbClr val="000000"/>
              </a:buClr>
              <a:buSzPct val="70000"/>
              <a:buFont typeface="Arial" panose="020B0604020202020204" pitchFamily="34" charset="0"/>
              <a:buChar char="•"/>
            </a:pPr>
            <a:r>
              <a:rPr lang="en-GB" sz="2000" dirty="0"/>
              <a:t>Hazards</a:t>
            </a:r>
          </a:p>
          <a:p>
            <a:pPr marL="501650" lvl="0" indent="-342900" algn="l" rtl="0">
              <a:lnSpc>
                <a:spcPct val="100000"/>
              </a:lnSpc>
              <a:spcBef>
                <a:spcPts val="0"/>
              </a:spcBef>
              <a:spcAft>
                <a:spcPts val="600"/>
              </a:spcAft>
              <a:buSzPct val="70000"/>
              <a:buFont typeface="Arial" panose="020B0604020202020204" pitchFamily="34" charset="0"/>
              <a:buChar char="•"/>
            </a:pPr>
            <a:r>
              <a:rPr lang="en-GB" sz="2000" dirty="0"/>
              <a:t>Safety devices</a:t>
            </a:r>
          </a:p>
          <a:p>
            <a:pPr marL="501650" lvl="0" indent="-342900" algn="l" rtl="0">
              <a:lnSpc>
                <a:spcPct val="100000"/>
              </a:lnSpc>
              <a:spcBef>
                <a:spcPts val="0"/>
              </a:spcBef>
              <a:spcAft>
                <a:spcPts val="600"/>
              </a:spcAft>
              <a:buSzPct val="70000"/>
              <a:buFont typeface="Arial" panose="020B0604020202020204" pitchFamily="34" charset="0"/>
              <a:buChar char="•"/>
            </a:pPr>
            <a:r>
              <a:rPr lang="en-GB" sz="2000" dirty="0"/>
              <a:t>Safe working</a:t>
            </a:r>
          </a:p>
          <a:p>
            <a:pPr marL="501650" lvl="0" indent="-342900" algn="l" rtl="0">
              <a:lnSpc>
                <a:spcPct val="100000"/>
              </a:lnSpc>
              <a:spcBef>
                <a:spcPts val="0"/>
              </a:spcBef>
              <a:spcAft>
                <a:spcPts val="600"/>
              </a:spcAft>
              <a:buSzPct val="70000"/>
              <a:buFont typeface="Arial" panose="020B0604020202020204" pitchFamily="34" charset="0"/>
              <a:buChar char="•"/>
            </a:pPr>
            <a:r>
              <a:rPr lang="en-GB" sz="2000" dirty="0"/>
              <a:t>Work cell designs</a:t>
            </a:r>
            <a:endParaRPr lang="en-GB" sz="2000" dirty="0">
              <a:solidFill>
                <a:schemeClr val="dk1"/>
              </a:solidFill>
            </a:endParaRPr>
          </a:p>
          <a:p>
            <a:pPr marL="501650" lvl="0" indent="-342900" algn="l" rtl="0">
              <a:lnSpc>
                <a:spcPct val="100000"/>
              </a:lnSpc>
              <a:spcBef>
                <a:spcPts val="0"/>
              </a:spcBef>
              <a:spcAft>
                <a:spcPts val="600"/>
              </a:spcAft>
              <a:buSzPct val="70000"/>
              <a:buFont typeface="Arial" panose="020B0604020202020204" pitchFamily="34" charset="0"/>
              <a:buChar char="•"/>
            </a:pPr>
            <a:r>
              <a:rPr lang="en-GB" sz="2000" dirty="0"/>
              <a:t>Material flow</a:t>
            </a:r>
          </a:p>
          <a:p>
            <a:pPr marL="501650" lvl="0" indent="-342900" algn="l" rtl="0">
              <a:lnSpc>
                <a:spcPct val="100000"/>
              </a:lnSpc>
              <a:spcBef>
                <a:spcPts val="0"/>
              </a:spcBef>
              <a:spcAft>
                <a:spcPts val="600"/>
              </a:spcAft>
              <a:buSzPct val="70000"/>
              <a:buFont typeface="Arial" panose="020B0604020202020204" pitchFamily="34" charset="0"/>
              <a:buChar char="•"/>
            </a:pPr>
            <a:r>
              <a:rPr lang="en-GB" sz="2000" dirty="0"/>
              <a:t>Work cell planning</a:t>
            </a:r>
          </a:p>
          <a:p>
            <a:pPr marL="501650" lvl="0" indent="-342900" algn="l" rtl="0">
              <a:lnSpc>
                <a:spcPct val="100000"/>
              </a:lnSpc>
              <a:spcBef>
                <a:spcPts val="0"/>
              </a:spcBef>
              <a:spcAft>
                <a:spcPts val="600"/>
              </a:spcAft>
              <a:buSzPct val="70000"/>
              <a:buFont typeface="Arial" panose="020B0604020202020204" pitchFamily="34" charset="0"/>
              <a:buChar char="•"/>
            </a:pPr>
            <a:r>
              <a:rPr lang="en-GB" sz="2000" dirty="0"/>
              <a:t>Health and safety planning</a:t>
            </a:r>
          </a:p>
          <a:p>
            <a:pPr marL="501650" lvl="0" indent="-342900" algn="l" rtl="0">
              <a:spcBef>
                <a:spcPts val="0"/>
              </a:spcBef>
              <a:spcAft>
                <a:spcPts val="0"/>
              </a:spcAft>
              <a:buSzPct val="70000"/>
              <a:buFont typeface="Arial" panose="020B0604020202020204" pitchFamily="34" charset="0"/>
              <a:buChar char="•"/>
            </a:pPr>
            <a:endParaRPr lang="en-GB" sz="2000" dirty="0"/>
          </a:p>
        </p:txBody>
      </p:sp>
      <p:sp>
        <p:nvSpPr>
          <p:cNvPr id="8" name="Text Placeholder 4">
            <a:extLst>
              <a:ext uri="{FF2B5EF4-FFF2-40B4-BE49-F238E27FC236}">
                <a16:creationId xmlns:a16="http://schemas.microsoft.com/office/drawing/2014/main" id="{F91FDB1F-0540-C4A4-DFE6-4EB53EAADE67}"/>
              </a:ext>
            </a:extLst>
          </p:cNvPr>
          <p:cNvSpPr txBox="1">
            <a:spLocks/>
          </p:cNvSpPr>
          <p:nvPr/>
        </p:nvSpPr>
        <p:spPr>
          <a:xfrm>
            <a:off x="5876662" y="2730234"/>
            <a:ext cx="6155550" cy="268221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buClr>
                <a:srgbClr val="000000"/>
              </a:buClr>
              <a:buSzPts val="1100"/>
            </a:pPr>
            <a:r>
              <a:rPr lang="en-GB" sz="2000" b="1" dirty="0">
                <a:solidFill>
                  <a:schemeClr val="dk1"/>
                </a:solidFill>
              </a:rPr>
              <a:t>Including careers</a:t>
            </a:r>
            <a:br>
              <a:rPr lang="en-GB" sz="2000" b="1" dirty="0">
                <a:solidFill>
                  <a:schemeClr val="dk1"/>
                </a:solidFill>
              </a:rPr>
            </a:br>
            <a:endParaRPr lang="en-GB" sz="2000" dirty="0">
              <a:solidFill>
                <a:schemeClr val="dk1"/>
              </a:solidFill>
            </a:endParaRP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dirty="0">
                <a:solidFill>
                  <a:schemeClr val="dk1"/>
                </a:solidFill>
              </a:rPr>
              <a:t>Examples of careers that would </a:t>
            </a:r>
            <a:br>
              <a:rPr lang="en-GB" sz="2000" dirty="0">
                <a:solidFill>
                  <a:schemeClr val="dk1"/>
                </a:solidFill>
              </a:rPr>
            </a:br>
            <a:r>
              <a:rPr lang="en-GB" sz="2000" dirty="0">
                <a:solidFill>
                  <a:schemeClr val="dk1"/>
                </a:solidFill>
              </a:rPr>
              <a:t>require or implement robotics solutions.</a:t>
            </a:r>
          </a:p>
        </p:txBody>
      </p:sp>
      <p:sp>
        <p:nvSpPr>
          <p:cNvPr id="2" name="Footer Placeholder 3">
            <a:extLst>
              <a:ext uri="{FF2B5EF4-FFF2-40B4-BE49-F238E27FC236}">
                <a16:creationId xmlns:a16="http://schemas.microsoft.com/office/drawing/2014/main" id="{BF814214-BEE3-85C9-BFC6-E89C09C22CB4}"/>
              </a:ext>
            </a:extLst>
          </p:cNvPr>
          <p:cNvSpPr txBox="1">
            <a:spLocks/>
          </p:cNvSpPr>
          <p:nvPr/>
        </p:nvSpPr>
        <p:spPr>
          <a:xfrm>
            <a:off x="10579311"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 </a:t>
            </a:r>
            <a:r>
              <a:rPr lang="en-GB" dirty="0"/>
              <a:t>| Practitioner guide</a:t>
            </a:r>
          </a:p>
        </p:txBody>
      </p:sp>
    </p:spTree>
    <p:extLst>
      <p:ext uri="{BB962C8B-B14F-4D97-AF65-F5344CB8AC3E}">
        <p14:creationId xmlns:p14="http://schemas.microsoft.com/office/powerpoint/2010/main" val="25633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825DB53-4CAF-1D86-EBBB-0F6A8CF266B0}"/>
              </a:ext>
            </a:extLst>
          </p:cNvPr>
          <p:cNvSpPr>
            <a:spLocks noGrp="1"/>
          </p:cNvSpPr>
          <p:nvPr>
            <p:ph type="title"/>
          </p:nvPr>
        </p:nvSpPr>
        <p:spPr>
          <a:xfrm>
            <a:off x="4838714" y="1464386"/>
            <a:ext cx="6380130" cy="6910070"/>
          </a:xfrm>
        </p:spPr>
        <p:txBody>
          <a:bodyPr/>
          <a:lstStyle/>
          <a:p>
            <a:r>
              <a:rPr lang="en-GB" dirty="0"/>
              <a:t>4. Planning </a:t>
            </a:r>
            <a:br>
              <a:rPr lang="en-GB" dirty="0"/>
            </a:br>
            <a:r>
              <a:rPr lang="en-GB" dirty="0"/>
              <a:t>for safety and performance</a:t>
            </a:r>
            <a:endParaRPr lang="en-US" dirty="0"/>
          </a:p>
        </p:txBody>
      </p:sp>
      <p:sp>
        <p:nvSpPr>
          <p:cNvPr id="2" name="Slide Number Placeholder 5">
            <a:extLst>
              <a:ext uri="{FF2B5EF4-FFF2-40B4-BE49-F238E27FC236}">
                <a16:creationId xmlns:a16="http://schemas.microsoft.com/office/drawing/2014/main" id="{D5BA41FC-77C7-28BF-9152-CCC466502F2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6</a:t>
            </a:fld>
            <a:endParaRPr lang="en-US" b="0" dirty="0">
              <a:solidFill>
                <a:schemeClr val="bg1"/>
              </a:solidFill>
            </a:endParaRPr>
          </a:p>
        </p:txBody>
      </p:sp>
    </p:spTree>
    <p:extLst>
      <p:ext uri="{BB962C8B-B14F-4D97-AF65-F5344CB8AC3E}">
        <p14:creationId xmlns:p14="http://schemas.microsoft.com/office/powerpoint/2010/main" val="12458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66CCADE-8D8E-E278-E9A8-426567D265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0167" y="3033101"/>
            <a:ext cx="3513563" cy="3409200"/>
          </a:xfrm>
          <a:prstGeom prst="rect">
            <a:avLst/>
          </a:prstGeom>
        </p:spPr>
      </p:pic>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dirty="0"/>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dirty="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2" name="TextBox 21">
            <a:extLst>
              <a:ext uri="{FF2B5EF4-FFF2-40B4-BE49-F238E27FC236}">
                <a16:creationId xmlns:a16="http://schemas.microsoft.com/office/drawing/2014/main" id="{F5E80F1B-10A0-3E8D-B1E1-14C238BB3530}"/>
              </a:ext>
            </a:extLst>
          </p:cNvPr>
          <p:cNvSpPr txBox="1"/>
          <p:nvPr/>
        </p:nvSpPr>
        <p:spPr>
          <a:xfrm>
            <a:off x="4537437" y="4414535"/>
            <a:ext cx="2999022" cy="923330"/>
          </a:xfrm>
          <a:prstGeom prst="rect">
            <a:avLst/>
          </a:prstGeom>
          <a:noFill/>
        </p:spPr>
        <p:txBody>
          <a:bodyPr wrap="square" rtlCol="0">
            <a:spAutoFit/>
          </a:bodyPr>
          <a:lstStyle/>
          <a:p>
            <a:pPr marL="146050" lvl="0" algn="ctr" rtl="0">
              <a:lnSpc>
                <a:spcPct val="100000"/>
              </a:lnSpc>
              <a:spcBef>
                <a:spcPts val="0"/>
              </a:spcBef>
              <a:spcAft>
                <a:spcPts val="0"/>
              </a:spcAft>
              <a:buClr>
                <a:schemeClr val="dk1"/>
              </a:buClr>
              <a:buSzPts val="1300"/>
            </a:pPr>
            <a:r>
              <a:rPr lang="en-GB" sz="1800" dirty="0">
                <a:solidFill>
                  <a:schemeClr val="dk1"/>
                </a:solidFill>
                <a:latin typeface="Arial" panose="020B0604020202020204" pitchFamily="34" charset="0"/>
                <a:cs typeface="Arial" panose="020B0604020202020204" pitchFamily="34" charset="0"/>
              </a:rPr>
              <a:t>Review the application and effectiveness of safety systems.</a:t>
            </a:r>
          </a:p>
        </p:txBody>
      </p:sp>
      <p:sp>
        <p:nvSpPr>
          <p:cNvPr id="5" name="Slide Number Placeholder 5">
            <a:extLst>
              <a:ext uri="{FF2B5EF4-FFF2-40B4-BE49-F238E27FC236}">
                <a16:creationId xmlns:a16="http://schemas.microsoft.com/office/drawing/2014/main" id="{A92B0872-AFFB-0476-C756-972D217B336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7</a:t>
            </a:fld>
            <a:endParaRPr lang="en-US" b="0" dirty="0">
              <a:solidFill>
                <a:schemeClr val="bg1"/>
              </a:solidFill>
            </a:endParaRPr>
          </a:p>
        </p:txBody>
      </p:sp>
      <p:pic>
        <p:nvPicPr>
          <p:cNvPr id="14" name="Picture 13">
            <a:extLst>
              <a:ext uri="{FF2B5EF4-FFF2-40B4-BE49-F238E27FC236}">
                <a16:creationId xmlns:a16="http://schemas.microsoft.com/office/drawing/2014/main" id="{2AF4715E-FC9B-B04A-6B90-7B840946AB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8794" y="2970571"/>
            <a:ext cx="3510297" cy="3406031"/>
          </a:xfrm>
          <a:prstGeom prst="rect">
            <a:avLst/>
          </a:prstGeom>
        </p:spPr>
      </p:pic>
      <p:sp>
        <p:nvSpPr>
          <p:cNvPr id="12" name="TextBox 11">
            <a:extLst>
              <a:ext uri="{FF2B5EF4-FFF2-40B4-BE49-F238E27FC236}">
                <a16:creationId xmlns:a16="http://schemas.microsoft.com/office/drawing/2014/main" id="{1C9F6A0A-0590-F606-A52B-13A474465C3E}"/>
              </a:ext>
            </a:extLst>
          </p:cNvPr>
          <p:cNvSpPr txBox="1"/>
          <p:nvPr/>
        </p:nvSpPr>
        <p:spPr>
          <a:xfrm>
            <a:off x="8296687" y="3880130"/>
            <a:ext cx="2999022" cy="2031325"/>
          </a:xfrm>
          <a:prstGeom prst="rect">
            <a:avLst/>
          </a:prstGeom>
          <a:noFill/>
        </p:spPr>
        <p:txBody>
          <a:bodyPr wrap="square" rtlCol="0">
            <a:spAutoFit/>
          </a:bodyPr>
          <a:lstStyle/>
          <a:p>
            <a:pPr marL="146050" lvl="0" algn="ctr" rtl="0">
              <a:lnSpc>
                <a:spcPct val="100000"/>
              </a:lnSpc>
              <a:spcBef>
                <a:spcPts val="0"/>
              </a:spcBef>
              <a:spcAft>
                <a:spcPts val="0"/>
              </a:spcAft>
              <a:buClr>
                <a:schemeClr val="dk1"/>
              </a:buClr>
              <a:buSzPts val="1300"/>
            </a:pPr>
            <a:r>
              <a:rPr lang="en-GB" sz="1800" dirty="0">
                <a:solidFill>
                  <a:schemeClr val="dk1"/>
                </a:solidFill>
                <a:latin typeface="Arial" panose="020B0604020202020204" pitchFamily="34" charset="0"/>
                <a:cs typeface="Arial" panose="020B0604020202020204" pitchFamily="34" charset="0"/>
              </a:rPr>
              <a:t>Apply your </a:t>
            </a:r>
            <a:br>
              <a:rPr lang="en-GB" sz="1800" dirty="0">
                <a:solidFill>
                  <a:schemeClr val="dk1"/>
                </a:solidFill>
                <a:latin typeface="Arial" panose="020B0604020202020204" pitchFamily="34" charset="0"/>
                <a:cs typeface="Arial" panose="020B0604020202020204" pitchFamily="34" charset="0"/>
              </a:rPr>
            </a:br>
            <a:r>
              <a:rPr lang="en-GB" sz="1800" dirty="0">
                <a:solidFill>
                  <a:schemeClr val="dk1"/>
                </a:solidFill>
                <a:latin typeface="Arial" panose="020B0604020202020204" pitchFamily="34" charset="0"/>
                <a:cs typeface="Arial" panose="020B0604020202020204" pitchFamily="34" charset="0"/>
              </a:rPr>
              <a:t>understanding of robotics design principles to plan a simple robot work cell, suggesting effective safety features and practices.</a:t>
            </a:r>
          </a:p>
        </p:txBody>
      </p:sp>
      <p:pic>
        <p:nvPicPr>
          <p:cNvPr id="16" name="Picture 15">
            <a:extLst>
              <a:ext uri="{FF2B5EF4-FFF2-40B4-BE49-F238E27FC236}">
                <a16:creationId xmlns:a16="http://schemas.microsoft.com/office/drawing/2014/main" id="{C4C6BB15-E1C9-06D0-DB7D-A9204FF8FD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899" y="3033101"/>
            <a:ext cx="3513563" cy="3409200"/>
          </a:xfrm>
          <a:prstGeom prst="rect">
            <a:avLst/>
          </a:prstGeom>
        </p:spPr>
      </p:pic>
      <p:sp>
        <p:nvSpPr>
          <p:cNvPr id="7" name="Footer Placeholder 3">
            <a:extLst>
              <a:ext uri="{FF2B5EF4-FFF2-40B4-BE49-F238E27FC236}">
                <a16:creationId xmlns:a16="http://schemas.microsoft.com/office/drawing/2014/main" id="{9BC61F0B-B054-48E2-46D9-F8AA70C1FBF5}"/>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bg1"/>
                </a:solidFill>
              </a:rPr>
              <a:t>4. Planning for safety and performance</a:t>
            </a:r>
          </a:p>
        </p:txBody>
      </p:sp>
      <p:sp>
        <p:nvSpPr>
          <p:cNvPr id="13" name="TextBox 12">
            <a:extLst>
              <a:ext uri="{FF2B5EF4-FFF2-40B4-BE49-F238E27FC236}">
                <a16:creationId xmlns:a16="http://schemas.microsoft.com/office/drawing/2014/main" id="{37D94F0F-5D87-B03F-90FD-D00320AF138E}"/>
              </a:ext>
            </a:extLst>
          </p:cNvPr>
          <p:cNvSpPr txBox="1"/>
          <p:nvPr/>
        </p:nvSpPr>
        <p:spPr>
          <a:xfrm>
            <a:off x="785169" y="4137536"/>
            <a:ext cx="2999022" cy="1200329"/>
          </a:xfrm>
          <a:prstGeom prst="rect">
            <a:avLst/>
          </a:prstGeom>
          <a:noFill/>
        </p:spPr>
        <p:txBody>
          <a:bodyPr wrap="square" rtlCol="0">
            <a:spAutoFit/>
          </a:bodyPr>
          <a:lstStyle/>
          <a:p>
            <a:pPr marL="146050" lvl="0" algn="ctr" rtl="0">
              <a:lnSpc>
                <a:spcPct val="100000"/>
              </a:lnSpc>
              <a:spcBef>
                <a:spcPts val="1200"/>
              </a:spcBef>
              <a:spcAft>
                <a:spcPts val="0"/>
              </a:spcAft>
              <a:buClr>
                <a:schemeClr val="dk1"/>
              </a:buClr>
              <a:buSzPts val="1300"/>
            </a:pPr>
            <a:r>
              <a:rPr lang="en-GB" sz="1800" dirty="0">
                <a:solidFill>
                  <a:schemeClr val="dk1"/>
                </a:solidFill>
                <a:latin typeface="Arial" panose="020B0604020202020204" pitchFamily="34" charset="0"/>
                <a:cs typeface="Arial" panose="020B0604020202020204" pitchFamily="34" charset="0"/>
              </a:rPr>
              <a:t>Identify safety considerations and human dangers when working alongside robots.</a:t>
            </a:r>
          </a:p>
        </p:txBody>
      </p:sp>
    </p:spTree>
    <p:extLst>
      <p:ext uri="{BB962C8B-B14F-4D97-AF65-F5344CB8AC3E}">
        <p14:creationId xmlns:p14="http://schemas.microsoft.com/office/powerpoint/2010/main" val="109773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3E60-056E-2817-22FE-7542B3EF6119}"/>
              </a:ext>
            </a:extLst>
          </p:cNvPr>
          <p:cNvSpPr>
            <a:spLocks noGrp="1"/>
          </p:cNvSpPr>
          <p:nvPr>
            <p:ph type="title"/>
          </p:nvPr>
        </p:nvSpPr>
        <p:spPr/>
        <p:txBody>
          <a:bodyPr/>
          <a:lstStyle/>
          <a:p>
            <a:r>
              <a:rPr lang="en" dirty="0"/>
              <a:t>Hazards around industrial robots </a:t>
            </a:r>
            <a:br>
              <a:rPr lang="en" dirty="0"/>
            </a:br>
            <a:endParaRPr lang="en-US" dirty="0"/>
          </a:p>
        </p:txBody>
      </p:sp>
      <p:sp>
        <p:nvSpPr>
          <p:cNvPr id="3" name="Slide Number Placeholder 5">
            <a:extLst>
              <a:ext uri="{FF2B5EF4-FFF2-40B4-BE49-F238E27FC236}">
                <a16:creationId xmlns:a16="http://schemas.microsoft.com/office/drawing/2014/main" id="{1681F574-BFA6-EF8D-2343-E3EECC7070E7}"/>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8</a:t>
            </a:fld>
            <a:endParaRPr lang="en-US" b="0" dirty="0">
              <a:solidFill>
                <a:schemeClr val="bg1"/>
              </a:solidFill>
            </a:endParaRPr>
          </a:p>
        </p:txBody>
      </p:sp>
      <p:pic>
        <p:nvPicPr>
          <p:cNvPr id="12" name="Picture 11">
            <a:extLst>
              <a:ext uri="{FF2B5EF4-FFF2-40B4-BE49-F238E27FC236}">
                <a16:creationId xmlns:a16="http://schemas.microsoft.com/office/drawing/2014/main" id="{BBEA5E54-E96C-DE66-AF7A-BB9273E85D7F}"/>
              </a:ext>
            </a:extLst>
          </p:cNvPr>
          <p:cNvPicPr>
            <a:picLocks noChangeAspect="1"/>
          </p:cNvPicPr>
          <p:nvPr/>
        </p:nvPicPr>
        <p:blipFill>
          <a:blip r:embed="rId3"/>
          <a:stretch>
            <a:fillRect/>
          </a:stretch>
        </p:blipFill>
        <p:spPr>
          <a:xfrm>
            <a:off x="6169293" y="2962918"/>
            <a:ext cx="3510298" cy="3407054"/>
          </a:xfrm>
          <a:prstGeom prst="rect">
            <a:avLst/>
          </a:prstGeom>
        </p:spPr>
      </p:pic>
      <p:sp>
        <p:nvSpPr>
          <p:cNvPr id="14" name="Text Placeholder 18">
            <a:extLst>
              <a:ext uri="{FF2B5EF4-FFF2-40B4-BE49-F238E27FC236}">
                <a16:creationId xmlns:a16="http://schemas.microsoft.com/office/drawing/2014/main" id="{D888C591-A02A-AE48-1EE0-D3DC6415AF6A}"/>
              </a:ext>
            </a:extLst>
          </p:cNvPr>
          <p:cNvSpPr txBox="1">
            <a:spLocks/>
          </p:cNvSpPr>
          <p:nvPr/>
        </p:nvSpPr>
        <p:spPr>
          <a:xfrm>
            <a:off x="1499823" y="3174440"/>
            <a:ext cx="3510298" cy="3562016"/>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000" b="1" dirty="0"/>
              <a:t>Hazards</a:t>
            </a:r>
          </a:p>
          <a:p>
            <a:pPr marL="0" lvl="0" indent="0" algn="l" rtl="0">
              <a:lnSpc>
                <a:spcPct val="100000"/>
              </a:lnSpc>
              <a:spcBef>
                <a:spcPts val="0"/>
              </a:spcBef>
              <a:spcAft>
                <a:spcPts val="0"/>
              </a:spcAft>
              <a:buNone/>
            </a:pPr>
            <a:endParaRPr lang="en-GB" sz="2000" b="1" dirty="0"/>
          </a:p>
          <a:p>
            <a:pPr marL="0" lvl="0" indent="0" algn="l" rtl="0">
              <a:lnSpc>
                <a:spcPct val="100000"/>
              </a:lnSpc>
              <a:spcBef>
                <a:spcPts val="0"/>
              </a:spcBef>
              <a:spcAft>
                <a:spcPts val="0"/>
              </a:spcAft>
              <a:buNone/>
            </a:pPr>
            <a:r>
              <a:rPr lang="en-GB" sz="2000" dirty="0"/>
              <a:t>Impacts</a:t>
            </a:r>
          </a:p>
          <a:p>
            <a:pPr marL="0" lvl="0" indent="0" algn="l" rtl="0">
              <a:lnSpc>
                <a:spcPct val="100000"/>
              </a:lnSpc>
              <a:spcBef>
                <a:spcPts val="0"/>
              </a:spcBef>
              <a:spcAft>
                <a:spcPts val="0"/>
              </a:spcAft>
              <a:buNone/>
            </a:pPr>
            <a:r>
              <a:rPr lang="en-GB" sz="2000" dirty="0"/>
              <a:t>Crushing</a:t>
            </a:r>
          </a:p>
          <a:p>
            <a:pPr marL="0" lvl="0" indent="0" algn="l" rtl="0">
              <a:lnSpc>
                <a:spcPct val="100000"/>
              </a:lnSpc>
              <a:spcBef>
                <a:spcPts val="0"/>
              </a:spcBef>
              <a:spcAft>
                <a:spcPts val="0"/>
              </a:spcAft>
              <a:buNone/>
            </a:pPr>
            <a:r>
              <a:rPr lang="en-GB" sz="2000" dirty="0"/>
              <a:t>Electrical</a:t>
            </a:r>
          </a:p>
          <a:p>
            <a:pPr marL="0" lvl="0" indent="0" algn="l" rtl="0">
              <a:lnSpc>
                <a:spcPct val="100000"/>
              </a:lnSpc>
              <a:spcBef>
                <a:spcPts val="0"/>
              </a:spcBef>
              <a:spcAft>
                <a:spcPts val="0"/>
              </a:spcAft>
              <a:buNone/>
            </a:pPr>
            <a:r>
              <a:rPr lang="en-GB" sz="2000" dirty="0"/>
              <a:t>End effector or tool</a:t>
            </a:r>
          </a:p>
          <a:p>
            <a:pPr marL="0" lvl="0" indent="0" algn="l" rtl="0">
              <a:lnSpc>
                <a:spcPct val="100000"/>
              </a:lnSpc>
              <a:spcBef>
                <a:spcPts val="0"/>
              </a:spcBef>
              <a:spcAft>
                <a:spcPts val="0"/>
              </a:spcAft>
              <a:buNone/>
            </a:pPr>
            <a:r>
              <a:rPr lang="en-GB" sz="2000" dirty="0"/>
              <a:t>Environmental (</a:t>
            </a:r>
            <a:r>
              <a:rPr lang="en-GB" sz="2000" dirty="0" err="1"/>
              <a:t>eg</a:t>
            </a:r>
            <a:r>
              <a:rPr lang="en-GB" sz="2000" dirty="0"/>
              <a:t> paint spray, swarf)</a:t>
            </a:r>
          </a:p>
          <a:p>
            <a:pPr marL="0" lvl="0" indent="0" algn="l" rtl="0">
              <a:lnSpc>
                <a:spcPct val="100000"/>
              </a:lnSpc>
              <a:spcBef>
                <a:spcPts val="0"/>
              </a:spcBef>
              <a:spcAft>
                <a:spcPts val="0"/>
              </a:spcAft>
              <a:buNone/>
            </a:pPr>
            <a:r>
              <a:rPr lang="en-GB" sz="2000" dirty="0"/>
              <a:t>Mechanical fault</a:t>
            </a:r>
          </a:p>
          <a:p>
            <a:pPr marL="0" lvl="0" indent="0" algn="l" rtl="0">
              <a:lnSpc>
                <a:spcPct val="100000"/>
              </a:lnSpc>
              <a:spcBef>
                <a:spcPts val="0"/>
              </a:spcBef>
              <a:spcAft>
                <a:spcPts val="0"/>
              </a:spcAft>
              <a:buNone/>
            </a:pPr>
            <a:r>
              <a:rPr lang="en-GB" sz="2000" dirty="0"/>
              <a:t>Control fault</a:t>
            </a:r>
          </a:p>
          <a:p>
            <a:pPr marL="0" lvl="0" indent="0" algn="l" rtl="0">
              <a:spcBef>
                <a:spcPts val="0"/>
              </a:spcBef>
              <a:spcAft>
                <a:spcPts val="0"/>
              </a:spcAft>
              <a:buNone/>
            </a:pPr>
            <a:endParaRPr lang="en-GB" sz="2000" b="1" dirty="0"/>
          </a:p>
        </p:txBody>
      </p:sp>
      <p:pic>
        <p:nvPicPr>
          <p:cNvPr id="25" name="Picture Placeholder 25">
            <a:extLst>
              <a:ext uri="{FF2B5EF4-FFF2-40B4-BE49-F238E27FC236}">
                <a16:creationId xmlns:a16="http://schemas.microsoft.com/office/drawing/2014/main" id="{7D05C693-34FA-2092-8E36-DEC26851530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323789" y="3103131"/>
            <a:ext cx="3201305" cy="3126627"/>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p:spPr>
      </p:pic>
      <p:sp>
        <p:nvSpPr>
          <p:cNvPr id="6" name="Footer Placeholder 3">
            <a:extLst>
              <a:ext uri="{FF2B5EF4-FFF2-40B4-BE49-F238E27FC236}">
                <a16:creationId xmlns:a16="http://schemas.microsoft.com/office/drawing/2014/main" id="{208D0D45-E076-5DF9-7BD7-944DF970950B}"/>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7" name="Content Placeholder 11">
            <a:extLst>
              <a:ext uri="{FF2B5EF4-FFF2-40B4-BE49-F238E27FC236}">
                <a16:creationId xmlns:a16="http://schemas.microsoft.com/office/drawing/2014/main" id="{7E387616-794D-2DD1-A5BA-6BE065FF53BC}"/>
              </a:ext>
            </a:extLst>
          </p:cNvPr>
          <p:cNvSpPr txBox="1">
            <a:spLocks/>
          </p:cNvSpPr>
          <p:nvPr/>
        </p:nvSpPr>
        <p:spPr>
          <a:xfrm>
            <a:off x="3725821" y="6736456"/>
            <a:ext cx="8397240" cy="2014546"/>
          </a:xfrm>
          <a:prstGeom prst="rect">
            <a:avLst/>
          </a:prstGeom>
          <a:solidFill>
            <a:srgbClr val="ECECED"/>
          </a:solidFill>
          <a:ln w="28575">
            <a:gradFill flip="none" rotWithShape="1">
              <a:gsLst>
                <a:gs pos="21000">
                  <a:srgbClr val="21176B"/>
                </a:gs>
                <a:gs pos="99000">
                  <a:srgbClr val="D91C5C"/>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lvl="0" indent="-342900" algn="l" rtl="0">
              <a:spcBef>
                <a:spcPts val="0"/>
              </a:spcBef>
              <a:spcAft>
                <a:spcPts val="1200"/>
              </a:spcAft>
              <a:buSzPts val="1400"/>
              <a:buFont typeface="Arial" panose="020B0604020202020204" pitchFamily="34" charset="0"/>
              <a:buChar char="•"/>
            </a:pPr>
            <a:r>
              <a:rPr lang="en-GB" dirty="0"/>
              <a:t>What </a:t>
            </a:r>
            <a:r>
              <a:rPr lang="en-GB" b="1" dirty="0"/>
              <a:t>safety steps </a:t>
            </a:r>
            <a:r>
              <a:rPr lang="en-GB" dirty="0"/>
              <a:t>can be taken to mitigate or </a:t>
            </a:r>
            <a:br>
              <a:rPr lang="en-GB" dirty="0"/>
            </a:br>
            <a:r>
              <a:rPr lang="en-GB" dirty="0"/>
              <a:t>remove these hazards?</a:t>
            </a:r>
          </a:p>
          <a:p>
            <a:pPr marL="482600" lvl="0" indent="-342900" algn="l" rtl="0">
              <a:spcBef>
                <a:spcPts val="0"/>
              </a:spcBef>
              <a:spcAft>
                <a:spcPts val="1200"/>
              </a:spcAft>
              <a:buSzPts val="1400"/>
              <a:buFont typeface="Arial" panose="020B0604020202020204" pitchFamily="34" charset="0"/>
              <a:buChar char="•"/>
            </a:pPr>
            <a:r>
              <a:rPr lang="en-GB" dirty="0"/>
              <a:t>Discuss which of these steps takes place before operation and which might take place once operation begins.</a:t>
            </a:r>
          </a:p>
        </p:txBody>
      </p:sp>
      <p:pic>
        <p:nvPicPr>
          <p:cNvPr id="10" name="Picture 9">
            <a:extLst>
              <a:ext uri="{FF2B5EF4-FFF2-40B4-BE49-F238E27FC236}">
                <a16:creationId xmlns:a16="http://schemas.microsoft.com/office/drawing/2014/main" id="{96657489-354C-5C2F-C2D9-F7DC3F88E4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02365" y="6125224"/>
            <a:ext cx="1003300" cy="977900"/>
          </a:xfrm>
          <a:prstGeom prst="rect">
            <a:avLst/>
          </a:prstGeom>
        </p:spPr>
      </p:pic>
      <p:sp>
        <p:nvSpPr>
          <p:cNvPr id="11" name="Text Placeholder 18">
            <a:extLst>
              <a:ext uri="{FF2B5EF4-FFF2-40B4-BE49-F238E27FC236}">
                <a16:creationId xmlns:a16="http://schemas.microsoft.com/office/drawing/2014/main" id="{030F6540-AAD8-3AC1-414B-F71611A7F5CE}"/>
              </a:ext>
            </a:extLst>
          </p:cNvPr>
          <p:cNvSpPr txBox="1">
            <a:spLocks/>
          </p:cNvSpPr>
          <p:nvPr/>
        </p:nvSpPr>
        <p:spPr>
          <a:xfrm>
            <a:off x="11895740" y="3103131"/>
            <a:ext cx="3510298" cy="3562016"/>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rtl="0">
              <a:spcBef>
                <a:spcPts val="0"/>
              </a:spcBef>
              <a:spcAft>
                <a:spcPts val="0"/>
              </a:spcAft>
              <a:buNone/>
            </a:pPr>
            <a:r>
              <a:rPr lang="en-GB" sz="2000" b="1" dirty="0"/>
              <a:t>Causes</a:t>
            </a:r>
          </a:p>
          <a:p>
            <a:pPr marL="0" lvl="0" indent="0" rtl="0">
              <a:spcBef>
                <a:spcPts val="0"/>
              </a:spcBef>
              <a:spcAft>
                <a:spcPts val="0"/>
              </a:spcAft>
              <a:buNone/>
            </a:pPr>
            <a:endParaRPr lang="en-GB" sz="2000" b="1" dirty="0"/>
          </a:p>
          <a:p>
            <a:pPr marL="0" lvl="0" indent="0" rtl="0">
              <a:lnSpc>
                <a:spcPct val="100000"/>
              </a:lnSpc>
              <a:spcBef>
                <a:spcPts val="0"/>
              </a:spcBef>
              <a:spcAft>
                <a:spcPts val="0"/>
              </a:spcAft>
              <a:buNone/>
            </a:pPr>
            <a:r>
              <a:rPr lang="en-GB" sz="2000" dirty="0"/>
              <a:t>Entry into work envelope or tool area</a:t>
            </a:r>
          </a:p>
          <a:p>
            <a:pPr marL="0" lvl="0" indent="0" rtl="0">
              <a:lnSpc>
                <a:spcPct val="100000"/>
              </a:lnSpc>
              <a:spcBef>
                <a:spcPts val="0"/>
              </a:spcBef>
              <a:spcAft>
                <a:spcPts val="0"/>
              </a:spcAft>
              <a:buNone/>
            </a:pPr>
            <a:r>
              <a:rPr lang="en-GB" sz="2000" dirty="0"/>
              <a:t>Mechanical breakdown</a:t>
            </a:r>
          </a:p>
          <a:p>
            <a:pPr marL="0" lvl="0" indent="0" rtl="0">
              <a:lnSpc>
                <a:spcPct val="100000"/>
              </a:lnSpc>
              <a:spcBef>
                <a:spcPts val="0"/>
              </a:spcBef>
              <a:spcAft>
                <a:spcPts val="0"/>
              </a:spcAft>
              <a:buNone/>
            </a:pPr>
            <a:r>
              <a:rPr lang="en-GB" sz="2000" dirty="0"/>
              <a:t>Electronic breakdown</a:t>
            </a:r>
          </a:p>
          <a:p>
            <a:pPr marL="0" lvl="0" indent="0" rtl="0">
              <a:lnSpc>
                <a:spcPct val="100000"/>
              </a:lnSpc>
              <a:spcBef>
                <a:spcPts val="0"/>
              </a:spcBef>
              <a:spcAft>
                <a:spcPts val="0"/>
              </a:spcAft>
              <a:buNone/>
            </a:pPr>
            <a:r>
              <a:rPr lang="en-GB" sz="2000" dirty="0"/>
              <a:t>Incorrect programming</a:t>
            </a:r>
          </a:p>
          <a:p>
            <a:pPr marL="0" lvl="0" indent="0" rtl="0">
              <a:lnSpc>
                <a:spcPct val="100000"/>
              </a:lnSpc>
              <a:spcBef>
                <a:spcPts val="0"/>
              </a:spcBef>
              <a:spcAft>
                <a:spcPts val="0"/>
              </a:spcAft>
              <a:buNone/>
            </a:pPr>
            <a:r>
              <a:rPr lang="en-GB" sz="2000" dirty="0"/>
              <a:t>Incorrect installation</a:t>
            </a:r>
          </a:p>
          <a:p>
            <a:pPr marL="0" lvl="0" indent="0" rtl="0">
              <a:lnSpc>
                <a:spcPct val="100000"/>
              </a:lnSpc>
              <a:spcBef>
                <a:spcPts val="0"/>
              </a:spcBef>
              <a:spcAft>
                <a:spcPts val="0"/>
              </a:spcAft>
              <a:buNone/>
            </a:pPr>
            <a:r>
              <a:rPr lang="en-GB" sz="2000" dirty="0"/>
              <a:t>Incorrect operation or change to programmed operation</a:t>
            </a:r>
          </a:p>
          <a:p>
            <a:pPr marL="0" lvl="0" indent="0" rtl="0">
              <a:spcBef>
                <a:spcPts val="0"/>
              </a:spcBef>
              <a:spcAft>
                <a:spcPts val="0"/>
              </a:spcAft>
              <a:buNone/>
            </a:pPr>
            <a:endParaRPr lang="en-GB" sz="2000" b="1" dirty="0"/>
          </a:p>
        </p:txBody>
      </p:sp>
      <p:cxnSp>
        <p:nvCxnSpPr>
          <p:cNvPr id="5" name="Google Shape;809;p14">
            <a:extLst>
              <a:ext uri="{FF2B5EF4-FFF2-40B4-BE49-F238E27FC236}">
                <a16:creationId xmlns:a16="http://schemas.microsoft.com/office/drawing/2014/main" id="{DBBF92A4-2E97-9ABA-0A63-D2F55B1189A4}"/>
              </a:ext>
            </a:extLst>
          </p:cNvPr>
          <p:cNvCxnSpPr>
            <a:cxnSpLocks/>
          </p:cNvCxnSpPr>
          <p:nvPr/>
        </p:nvCxnSpPr>
        <p:spPr>
          <a:xfrm>
            <a:off x="4621107" y="4666444"/>
            <a:ext cx="1112837" cy="0"/>
          </a:xfrm>
          <a:prstGeom prst="straightConnector1">
            <a:avLst/>
          </a:prstGeom>
          <a:noFill/>
          <a:ln w="12700" cap="flat" cmpd="sng">
            <a:solidFill>
              <a:schemeClr val="dk1"/>
            </a:solidFill>
            <a:prstDash val="lgDash"/>
            <a:miter lim="800000"/>
            <a:headEnd type="none" w="sm" len="sm"/>
            <a:tailEnd type="stealth" w="med" len="med"/>
          </a:ln>
        </p:spPr>
      </p:cxnSp>
      <p:cxnSp>
        <p:nvCxnSpPr>
          <p:cNvPr id="8" name="Google Shape;809;p14">
            <a:extLst>
              <a:ext uri="{FF2B5EF4-FFF2-40B4-BE49-F238E27FC236}">
                <a16:creationId xmlns:a16="http://schemas.microsoft.com/office/drawing/2014/main" id="{BF70203E-84EB-3095-17E3-7F0266AEF195}"/>
              </a:ext>
            </a:extLst>
          </p:cNvPr>
          <p:cNvCxnSpPr>
            <a:cxnSpLocks/>
          </p:cNvCxnSpPr>
          <p:nvPr/>
        </p:nvCxnSpPr>
        <p:spPr>
          <a:xfrm flipH="1">
            <a:off x="10190149" y="4666444"/>
            <a:ext cx="1007036" cy="1"/>
          </a:xfrm>
          <a:prstGeom prst="straightConnector1">
            <a:avLst/>
          </a:prstGeom>
          <a:noFill/>
          <a:ln w="12700" cap="flat" cmpd="sng">
            <a:solidFill>
              <a:schemeClr val="dk1"/>
            </a:solidFill>
            <a:prstDash val="lgDash"/>
            <a:miter lim="800000"/>
            <a:headEnd type="none" w="sm" len="sm"/>
            <a:tailEnd type="stealth" w="med" len="med"/>
          </a:ln>
        </p:spPr>
      </p:cxnSp>
    </p:spTree>
    <p:extLst>
      <p:ext uri="{BB962C8B-B14F-4D97-AF65-F5344CB8AC3E}">
        <p14:creationId xmlns:p14="http://schemas.microsoft.com/office/powerpoint/2010/main" val="3397321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741BBC-88AE-AEA5-C9B4-B3A72EBC7898}"/>
              </a:ext>
            </a:extLst>
          </p:cNvPr>
          <p:cNvSpPr/>
          <p:nvPr/>
        </p:nvSpPr>
        <p:spPr>
          <a:xfrm>
            <a:off x="411858" y="2291752"/>
            <a:ext cx="8955662" cy="400110"/>
          </a:xfrm>
          <a:prstGeom prst="rect">
            <a:avLst/>
          </a:prstGeom>
        </p:spPr>
        <p:txBody>
          <a:bodyPr wrap="square">
            <a:spAutoFit/>
          </a:bodyPr>
          <a:lstStyle/>
          <a:p>
            <a:pPr marL="0" lvl="0" indent="0" algn="l" rtl="0">
              <a:spcBef>
                <a:spcPts val="0"/>
              </a:spcBef>
              <a:spcAft>
                <a:spcPts val="1200"/>
              </a:spcAft>
              <a:buNone/>
            </a:pPr>
            <a:r>
              <a:rPr lang="en-GB" sz="2000" dirty="0">
                <a:latin typeface="Arial" panose="020B0604020202020204" pitchFamily="34" charset="0"/>
                <a:cs typeface="Arial" panose="020B0604020202020204" pitchFamily="34" charset="0"/>
              </a:rPr>
              <a:t>Safety </a:t>
            </a:r>
            <a:r>
              <a:rPr lang="en-GB" sz="2000" b="1" dirty="0">
                <a:latin typeface="Arial" panose="020B0604020202020204" pitchFamily="34" charset="0"/>
                <a:cs typeface="Arial" panose="020B0604020202020204" pitchFamily="34" charset="0"/>
              </a:rPr>
              <a:t>devices </a:t>
            </a:r>
            <a:r>
              <a:rPr lang="en-GB" sz="2000" dirty="0">
                <a:latin typeface="Arial" panose="020B0604020202020204" pitchFamily="34" charset="0"/>
                <a:cs typeface="Arial" panose="020B0604020202020204" pitchFamily="34" charset="0"/>
              </a:rPr>
              <a:t>can be designed into the robot work cell (operating area):</a:t>
            </a:r>
          </a:p>
        </p:txBody>
      </p:sp>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 dirty="0"/>
              <a:t>Safety devices and procedures</a:t>
            </a:r>
            <a:endParaRPr lang="en-US" dirty="0"/>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5" name="Slide Number Placeholder 5">
            <a:extLst>
              <a:ext uri="{FF2B5EF4-FFF2-40B4-BE49-F238E27FC236}">
                <a16:creationId xmlns:a16="http://schemas.microsoft.com/office/drawing/2014/main" id="{A92B0872-AFFB-0476-C756-972D217B336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9</a:t>
            </a:fld>
            <a:endParaRPr lang="en-US" b="0" dirty="0">
              <a:solidFill>
                <a:schemeClr val="bg1"/>
              </a:solidFill>
            </a:endParaRPr>
          </a:p>
        </p:txBody>
      </p:sp>
      <p:sp>
        <p:nvSpPr>
          <p:cNvPr id="8" name="Content Placeholder 11">
            <a:extLst>
              <a:ext uri="{FF2B5EF4-FFF2-40B4-BE49-F238E27FC236}">
                <a16:creationId xmlns:a16="http://schemas.microsoft.com/office/drawing/2014/main" id="{347EDB95-1419-BECB-AB5B-7047EDE960CE}"/>
              </a:ext>
            </a:extLst>
          </p:cNvPr>
          <p:cNvSpPr txBox="1">
            <a:spLocks/>
          </p:cNvSpPr>
          <p:nvPr/>
        </p:nvSpPr>
        <p:spPr>
          <a:xfrm>
            <a:off x="3020785" y="7090193"/>
            <a:ext cx="10548257" cy="1535647"/>
          </a:xfrm>
          <a:prstGeom prst="rect">
            <a:avLst/>
          </a:prstGeom>
          <a:ln w="28575">
            <a:gradFill flip="none" rotWithShape="1">
              <a:gsLst>
                <a:gs pos="21000">
                  <a:srgbClr val="21176B"/>
                </a:gs>
                <a:gs pos="99000">
                  <a:srgbClr val="D91C5C"/>
                </a:gs>
              </a:gsLst>
              <a:lin ang="18900000" scaled="1"/>
              <a:tileRect/>
            </a:gradFill>
          </a:ln>
        </p:spPr>
        <p:txBody>
          <a:bodyPr vert="horz" lIns="360000" tIns="360000" rIns="360000" bIns="251999"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lvl="0" indent="-342900" algn="l" rtl="0">
              <a:spcBef>
                <a:spcPts val="0"/>
              </a:spcBef>
              <a:spcAft>
                <a:spcPts val="0"/>
              </a:spcAft>
              <a:buSzPts val="1400"/>
              <a:buFont typeface="Arial" panose="020B0604020202020204" pitchFamily="34" charset="0"/>
              <a:buChar char="•"/>
            </a:pPr>
            <a:r>
              <a:rPr lang="en-GB" dirty="0"/>
              <a:t>Discuss how each device contributes to maximum safety around </a:t>
            </a:r>
            <a:r>
              <a:rPr lang="en-GB"/>
              <a:t>an            industrial </a:t>
            </a:r>
            <a:r>
              <a:rPr lang="en-GB" dirty="0"/>
              <a:t>robot.</a:t>
            </a:r>
          </a:p>
          <a:p>
            <a:pPr marL="482600" lvl="0" indent="-342900" algn="l" rtl="0">
              <a:spcBef>
                <a:spcPts val="0"/>
              </a:spcBef>
              <a:spcAft>
                <a:spcPts val="0"/>
              </a:spcAft>
              <a:buSzPts val="1400"/>
              <a:buFont typeface="Arial" panose="020B0604020202020204" pitchFamily="34" charset="0"/>
              <a:buChar char="•"/>
            </a:pPr>
            <a:r>
              <a:rPr lang="en-GB" dirty="0"/>
              <a:t>Identify any factors that might influence the effectiveness of each device.</a:t>
            </a:r>
            <a:endParaRPr lang="en-GB" dirty="0">
              <a:solidFill>
                <a:schemeClr val="dk1"/>
              </a:solidFill>
            </a:endParaRPr>
          </a:p>
        </p:txBody>
      </p:sp>
      <p:pic>
        <p:nvPicPr>
          <p:cNvPr id="7" name="Picture 6">
            <a:extLst>
              <a:ext uri="{FF2B5EF4-FFF2-40B4-BE49-F238E27FC236}">
                <a16:creationId xmlns:a16="http://schemas.microsoft.com/office/drawing/2014/main" id="{6ABD67DA-E883-9738-FE89-A749C514AB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89357" y="6467183"/>
            <a:ext cx="1003300" cy="977900"/>
          </a:xfrm>
          <a:prstGeom prst="rect">
            <a:avLst/>
          </a:prstGeom>
        </p:spPr>
      </p:pic>
      <p:sp>
        <p:nvSpPr>
          <p:cNvPr id="9" name="Footer Placeholder 3">
            <a:extLst>
              <a:ext uri="{FF2B5EF4-FFF2-40B4-BE49-F238E27FC236}">
                <a16:creationId xmlns:a16="http://schemas.microsoft.com/office/drawing/2014/main" id="{33C18EF8-8DBC-0E3C-164F-4B44C5D77F24}"/>
              </a:ext>
            </a:extLst>
          </p:cNvPr>
          <p:cNvSpPr txBox="1">
            <a:spLocks/>
          </p:cNvSpPr>
          <p:nvPr/>
        </p:nvSpPr>
        <p:spPr>
          <a:xfrm>
            <a:off x="12323214" y="773724"/>
            <a:ext cx="5934422" cy="243552"/>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dirty="0">
                <a:solidFill>
                  <a:schemeClr val="dk1"/>
                </a:solidFill>
              </a:rPr>
              <a:t>4. Planning for safety and performance</a:t>
            </a:r>
            <a:endParaRPr lang="en-GB" dirty="0"/>
          </a:p>
        </p:txBody>
      </p:sp>
      <p:sp>
        <p:nvSpPr>
          <p:cNvPr id="11" name="TextBox 10">
            <a:extLst>
              <a:ext uri="{FF2B5EF4-FFF2-40B4-BE49-F238E27FC236}">
                <a16:creationId xmlns:a16="http://schemas.microsoft.com/office/drawing/2014/main" id="{217DC179-D5BB-1634-AC66-D1B1F7F7E987}"/>
              </a:ext>
            </a:extLst>
          </p:cNvPr>
          <p:cNvSpPr txBox="1"/>
          <p:nvPr/>
        </p:nvSpPr>
        <p:spPr>
          <a:xfrm>
            <a:off x="270132" y="3120679"/>
            <a:ext cx="2429369"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Fences and guards</a:t>
            </a:r>
          </a:p>
        </p:txBody>
      </p:sp>
      <p:sp>
        <p:nvSpPr>
          <p:cNvPr id="12" name="TextBox 11">
            <a:extLst>
              <a:ext uri="{FF2B5EF4-FFF2-40B4-BE49-F238E27FC236}">
                <a16:creationId xmlns:a16="http://schemas.microsoft.com/office/drawing/2014/main" id="{83F7BBA8-111F-DE65-89FF-7A1183F32619}"/>
              </a:ext>
            </a:extLst>
          </p:cNvPr>
          <p:cNvSpPr txBox="1"/>
          <p:nvPr/>
        </p:nvSpPr>
        <p:spPr>
          <a:xfrm>
            <a:off x="2300013" y="3124754"/>
            <a:ext cx="3936435"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Hold and emergency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stop buttons</a:t>
            </a:r>
          </a:p>
        </p:txBody>
      </p:sp>
      <p:pic>
        <p:nvPicPr>
          <p:cNvPr id="14" name="Picture 13">
            <a:extLst>
              <a:ext uri="{FF2B5EF4-FFF2-40B4-BE49-F238E27FC236}">
                <a16:creationId xmlns:a16="http://schemas.microsoft.com/office/drawing/2014/main" id="{84B8F981-CBFD-741B-D3FD-020FA90A51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375" y="4176998"/>
            <a:ext cx="1504882" cy="1203187"/>
          </a:xfrm>
          <a:prstGeom prst="rect">
            <a:avLst/>
          </a:prstGeom>
        </p:spPr>
      </p:pic>
      <p:pic>
        <p:nvPicPr>
          <p:cNvPr id="16" name="Picture 15">
            <a:extLst>
              <a:ext uri="{FF2B5EF4-FFF2-40B4-BE49-F238E27FC236}">
                <a16:creationId xmlns:a16="http://schemas.microsoft.com/office/drawing/2014/main" id="{00971C32-E45C-848B-D40C-7A2771C69A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94909" y="4396928"/>
            <a:ext cx="1996217" cy="707614"/>
          </a:xfrm>
          <a:prstGeom prst="rect">
            <a:avLst/>
          </a:prstGeom>
        </p:spPr>
      </p:pic>
      <p:pic>
        <p:nvPicPr>
          <p:cNvPr id="18" name="Picture 17">
            <a:extLst>
              <a:ext uri="{FF2B5EF4-FFF2-40B4-BE49-F238E27FC236}">
                <a16:creationId xmlns:a16="http://schemas.microsoft.com/office/drawing/2014/main" id="{F56D6CE1-75A7-23D0-DECF-5CE10D82B7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660913" y="4306642"/>
            <a:ext cx="1899387" cy="752306"/>
          </a:xfrm>
          <a:prstGeom prst="rect">
            <a:avLst/>
          </a:prstGeom>
        </p:spPr>
      </p:pic>
      <p:pic>
        <p:nvPicPr>
          <p:cNvPr id="22" name="Picture 21">
            <a:extLst>
              <a:ext uri="{FF2B5EF4-FFF2-40B4-BE49-F238E27FC236}">
                <a16:creationId xmlns:a16="http://schemas.microsoft.com/office/drawing/2014/main" id="{4C097A01-06C8-B7A1-CDA0-CF42CCC4DE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22527" y="4063278"/>
            <a:ext cx="1436799" cy="1293438"/>
          </a:xfrm>
          <a:prstGeom prst="rect">
            <a:avLst/>
          </a:prstGeom>
        </p:spPr>
      </p:pic>
      <p:pic>
        <p:nvPicPr>
          <p:cNvPr id="24" name="Picture 23">
            <a:extLst>
              <a:ext uri="{FF2B5EF4-FFF2-40B4-BE49-F238E27FC236}">
                <a16:creationId xmlns:a16="http://schemas.microsoft.com/office/drawing/2014/main" id="{4A859A6C-DA4D-71BE-BF2E-3806C00E82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299204" y="4176998"/>
            <a:ext cx="858948" cy="1179717"/>
          </a:xfrm>
          <a:prstGeom prst="rect">
            <a:avLst/>
          </a:prstGeom>
        </p:spPr>
      </p:pic>
      <p:sp>
        <p:nvSpPr>
          <p:cNvPr id="26" name="TextBox 25">
            <a:extLst>
              <a:ext uri="{FF2B5EF4-FFF2-40B4-BE49-F238E27FC236}">
                <a16:creationId xmlns:a16="http://schemas.microsoft.com/office/drawing/2014/main" id="{AD29E74D-F970-17EB-453B-DE2F7E10A26A}"/>
              </a:ext>
            </a:extLst>
          </p:cNvPr>
          <p:cNvSpPr txBox="1"/>
          <p:nvPr/>
        </p:nvSpPr>
        <p:spPr>
          <a:xfrm>
            <a:off x="4920138" y="3139528"/>
            <a:ext cx="3936435"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Presence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sensors</a:t>
            </a:r>
          </a:p>
        </p:txBody>
      </p:sp>
      <p:sp>
        <p:nvSpPr>
          <p:cNvPr id="27" name="TextBox 26">
            <a:extLst>
              <a:ext uri="{FF2B5EF4-FFF2-40B4-BE49-F238E27FC236}">
                <a16:creationId xmlns:a16="http://schemas.microsoft.com/office/drawing/2014/main" id="{8E0C18C0-9257-D5ED-AAE4-746402757042}"/>
              </a:ext>
            </a:extLst>
          </p:cNvPr>
          <p:cNvSpPr txBox="1"/>
          <p:nvPr/>
        </p:nvSpPr>
        <p:spPr>
          <a:xfrm>
            <a:off x="7068489" y="3152535"/>
            <a:ext cx="3936435"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Pressure </a:t>
            </a:r>
            <a:br>
              <a:rPr lang="en-GB" sz="2000" b="1" dirty="0">
                <a:latin typeface="Arial" panose="020B0604020202020204" pitchFamily="34" charset="0"/>
                <a:cs typeface="Arial" panose="020B0604020202020204" pitchFamily="34" charset="0"/>
              </a:rPr>
            </a:br>
            <a:r>
              <a:rPr lang="en-GB" sz="2000" b="1" dirty="0">
                <a:latin typeface="Arial" panose="020B0604020202020204" pitchFamily="34" charset="0"/>
                <a:cs typeface="Arial" panose="020B0604020202020204" pitchFamily="34" charset="0"/>
              </a:rPr>
              <a:t>mats</a:t>
            </a:r>
          </a:p>
        </p:txBody>
      </p:sp>
      <p:sp>
        <p:nvSpPr>
          <p:cNvPr id="28" name="TextBox 27">
            <a:extLst>
              <a:ext uri="{FF2B5EF4-FFF2-40B4-BE49-F238E27FC236}">
                <a16:creationId xmlns:a16="http://schemas.microsoft.com/office/drawing/2014/main" id="{D7BD63B7-C761-787C-9910-535FDAA8F45B}"/>
              </a:ext>
            </a:extLst>
          </p:cNvPr>
          <p:cNvSpPr txBox="1"/>
          <p:nvPr/>
        </p:nvSpPr>
        <p:spPr>
          <a:xfrm>
            <a:off x="10021140" y="3161143"/>
            <a:ext cx="3936435" cy="707886"/>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Enabling device/ </a:t>
            </a:r>
          </a:p>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Dead man’s switch mats</a:t>
            </a:r>
          </a:p>
        </p:txBody>
      </p:sp>
      <p:sp>
        <p:nvSpPr>
          <p:cNvPr id="29" name="TextBox 28">
            <a:extLst>
              <a:ext uri="{FF2B5EF4-FFF2-40B4-BE49-F238E27FC236}">
                <a16:creationId xmlns:a16="http://schemas.microsoft.com/office/drawing/2014/main" id="{5853F84E-9C9D-C4E3-0551-F5E5C3FC5CC0}"/>
              </a:ext>
            </a:extLst>
          </p:cNvPr>
          <p:cNvSpPr txBox="1"/>
          <p:nvPr/>
        </p:nvSpPr>
        <p:spPr>
          <a:xfrm>
            <a:off x="12778108" y="3389728"/>
            <a:ext cx="3936435" cy="400110"/>
          </a:xfrm>
          <a:prstGeom prst="rect">
            <a:avLst/>
          </a:prstGeom>
          <a:noFill/>
        </p:spPr>
        <p:txBody>
          <a:bodyPr wrap="square">
            <a:spAutoFit/>
          </a:bodyPr>
          <a:lstStyle/>
          <a:p>
            <a:pPr marL="0" lvl="0" indent="0" algn="ctr" rtl="0">
              <a:spcBef>
                <a:spcPts val="0"/>
              </a:spcBef>
              <a:spcAft>
                <a:spcPts val="0"/>
              </a:spcAft>
              <a:buNone/>
            </a:pPr>
            <a:r>
              <a:rPr lang="en-GB" sz="2000" b="1" dirty="0">
                <a:latin typeface="Arial" panose="020B0604020202020204" pitchFamily="34" charset="0"/>
                <a:cs typeface="Arial" panose="020B0604020202020204" pitchFamily="34" charset="0"/>
              </a:rPr>
              <a:t>Interlocks</a:t>
            </a:r>
          </a:p>
        </p:txBody>
      </p:sp>
      <p:sp>
        <p:nvSpPr>
          <p:cNvPr id="10" name="Rectangle 9">
            <a:extLst>
              <a:ext uri="{FF2B5EF4-FFF2-40B4-BE49-F238E27FC236}">
                <a16:creationId xmlns:a16="http://schemas.microsoft.com/office/drawing/2014/main" id="{D1424330-2DA4-3AE7-3DD2-B04A801FB0B2}"/>
              </a:ext>
            </a:extLst>
          </p:cNvPr>
          <p:cNvSpPr/>
          <p:nvPr/>
        </p:nvSpPr>
        <p:spPr>
          <a:xfrm>
            <a:off x="411857" y="5814216"/>
            <a:ext cx="15148443" cy="707886"/>
          </a:xfrm>
          <a:prstGeom prst="rect">
            <a:avLst/>
          </a:prstGeom>
        </p:spPr>
        <p:txBody>
          <a:bodyPr wrap="square">
            <a:spAutoFit/>
          </a:bodyPr>
          <a:lstStyle/>
          <a:p>
            <a:pPr marL="0" lvl="0" indent="0" algn="l" rtl="0">
              <a:spcBef>
                <a:spcPts val="0"/>
              </a:spcBef>
              <a:spcAft>
                <a:spcPts val="1200"/>
              </a:spcAft>
              <a:buNone/>
            </a:pPr>
            <a:r>
              <a:rPr lang="en-GB" sz="2000" dirty="0">
                <a:latin typeface="Arial" panose="020B0604020202020204" pitchFamily="34" charset="0"/>
                <a:cs typeface="Arial" panose="020B0604020202020204" pitchFamily="34" charset="0"/>
              </a:rPr>
              <a:t>Safety </a:t>
            </a:r>
            <a:r>
              <a:rPr lang="en-GB" sz="2000" b="1" dirty="0">
                <a:latin typeface="Arial" panose="020B0604020202020204" pitchFamily="34" charset="0"/>
                <a:cs typeface="Arial" panose="020B0604020202020204" pitchFamily="34" charset="0"/>
              </a:rPr>
              <a:t>procedures</a:t>
            </a:r>
            <a:r>
              <a:rPr lang="en-GB" sz="2000" dirty="0">
                <a:latin typeface="Arial" panose="020B0604020202020204" pitchFamily="34" charset="0"/>
                <a:cs typeface="Arial" panose="020B0604020202020204" pitchFamily="34" charset="0"/>
              </a:rPr>
              <a:t> include programming, training and safe standard operating procedures (SOPs) for operation, planned and unplanned maintenance.</a:t>
            </a:r>
          </a:p>
        </p:txBody>
      </p:sp>
      <p:pic>
        <p:nvPicPr>
          <p:cNvPr id="17" name="Picture 16">
            <a:extLst>
              <a:ext uri="{FF2B5EF4-FFF2-40B4-BE49-F238E27FC236}">
                <a16:creationId xmlns:a16="http://schemas.microsoft.com/office/drawing/2014/main" id="{DEEBCE21-A72F-26D8-5ACA-2804ADF368A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59887" y="4244462"/>
            <a:ext cx="1953639" cy="919618"/>
          </a:xfrm>
          <a:prstGeom prst="rect">
            <a:avLst/>
          </a:prstGeom>
        </p:spPr>
      </p:pic>
    </p:spTree>
    <p:extLst>
      <p:ext uri="{BB962C8B-B14F-4D97-AF65-F5344CB8AC3E}">
        <p14:creationId xmlns:p14="http://schemas.microsoft.com/office/powerpoint/2010/main" val="39940039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20343</TotalTime>
  <Words>3408</Words>
  <Application>Microsoft Macintosh PowerPoint</Application>
  <PresentationFormat>Custom</PresentationFormat>
  <Paragraphs>412</Paragraphs>
  <Slides>17</Slides>
  <Notes>17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Calibri</vt:lpstr>
      <vt:lpstr>Calibri Light</vt:lpstr>
      <vt:lpstr>Office Theme</vt:lpstr>
      <vt:lpstr>Custom Design</vt:lpstr>
      <vt:lpstr>PowerPoint Presentation</vt:lpstr>
      <vt:lpstr> Practitioner guide  </vt:lpstr>
      <vt:lpstr>Introduction and overview</vt:lpstr>
      <vt:lpstr>Learning outcomes and resource links </vt:lpstr>
      <vt:lpstr>Subject coverage</vt:lpstr>
      <vt:lpstr>4. Planning  for safety and performance</vt:lpstr>
      <vt:lpstr>Learning outcomes</vt:lpstr>
      <vt:lpstr>Hazards around industrial robots  </vt:lpstr>
      <vt:lpstr>Safety devices and procedures</vt:lpstr>
      <vt:lpstr>Safety devices and procedures</vt:lpstr>
      <vt:lpstr>Robotic work cells</vt:lpstr>
      <vt:lpstr>Material flows</vt:lpstr>
      <vt:lpstr>Plan a robotic work cell</vt:lpstr>
      <vt:lpstr>Plan your work cell and material flow</vt:lpstr>
      <vt:lpstr>Add safety features and define safe  working practices</vt:lpstr>
      <vt:lpstr>Example solution: activity sheet 9 </vt:lpstr>
      <vt:lpstr>Example solution: activity sheet 10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Minna Down</cp:lastModifiedBy>
  <cp:revision>320</cp:revision>
  <dcterms:created xsi:type="dcterms:W3CDTF">2022-05-23T15:11:33Z</dcterms:created>
  <dcterms:modified xsi:type="dcterms:W3CDTF">2022-11-14T16:25:01Z</dcterms:modified>
</cp:coreProperties>
</file>