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73" r:id="rId12"/>
    <p:sldId id="316" r:id="rId13"/>
    <p:sldId id="275" r:id="rId14"/>
    <p:sldId id="276" r:id="rId15"/>
    <p:sldId id="277" r:id="rId16"/>
    <p:sldId id="278" r:id="rId17"/>
    <p:sldId id="312" r:id="rId18"/>
    <p:sldId id="313" r:id="rId19"/>
    <p:sldId id="314" r:id="rId20"/>
    <p:sldId id="315" r:id="rId21"/>
    <p:sldId id="317" r:id="rId22"/>
  </p:sldIdLst>
  <p:sldSz cx="16257588" cy="914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92" userDrawn="1">
          <p15:clr>
            <a:srgbClr val="A4A3A4"/>
          </p15:clr>
        </p15:guide>
        <p15:guide id="2" pos="5120">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26" roundtripDataSignature="AMtx7miTx7mBNxkpXkGEUtCVdqY+mic93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BD5E20-A1E7-7989-F395-22443D1BA5D1}" name="V-Bryony Yanney" initials="VY" userId="S::bryony.yanney@blackbaud.me::189c5106-5702-4f42-a7ae-43cc43abd7ff" providerId="AD"/>
  <p188:author id="{2775B579-3529-F948-4370-77574DAE5FC2}" name="Rabia Chhaya" initials="RC" userId="S::Rabia.Chhaya@raeng.org.uk::8a6e6ca5-afbe-4603-b3c7-7f8abe87ba8e" providerId="AD"/>
  <p188:author id="{7BFC0EC0-72D1-8CBF-432C-8FB57DA10082}" name="Bryony Yanney" initials="BY" userId="fe1aad7348244552" providerId="Windows Live"/>
  <p188:author id="{79D224F6-31F0-1A28-1AD5-F0BC4776CBD6}" name="Michael Guilmant-Cush" initials="MGC" userId="S::mike@mgcwriting.onmicrosoft.com::1f83a091-1871-4096-b5ea-a3285935905c" providerId="AD"/>
  <p188:author id="{0D642AFB-FDC8-0427-6088-68984CFB4362}" name="Gemma Hummerston" initials="GH" userId="S::gemma.hummerston@raeng.org.uk::ddcef535-6d5e-4aa8-a11b-3c9548d209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Bryony" initials="" lastIdx="14" clrIdx="0"/>
  <p:cmAuthor id="7" name="Michael Guilmant-Cush" initials="MGC" lastIdx="1" clrIdx="7">
    <p:extLst>
      <p:ext uri="{19B8F6BF-5375-455C-9EA6-DF929625EA0E}">
        <p15:presenceInfo xmlns:p15="http://schemas.microsoft.com/office/powerpoint/2012/main" userId="S::mike@mgcwriting.onmicrosoft.com::1f83a091-1871-4096-b5ea-a3285935905c" providerId="AD"/>
      </p:ext>
    </p:extLst>
  </p:cmAuthor>
  <p:cmAuthor id="1" name="Minna Down" initials="" lastIdx="4" clrIdx="1"/>
  <p:cmAuthor id="8" name="Estelle Lloyd" initials="EL" lastIdx="2" clrIdx="8">
    <p:extLst>
      <p:ext uri="{19B8F6BF-5375-455C-9EA6-DF929625EA0E}">
        <p15:presenceInfo xmlns:p15="http://schemas.microsoft.com/office/powerpoint/2012/main" userId="Estelle Lloyd" providerId="None"/>
      </p:ext>
    </p:extLst>
  </p:cmAuthor>
  <p:cmAuthor id="2" name="Mike Guilmant-Cush" initials="" lastIdx="11" clrIdx="2"/>
  <p:cmAuthor id="3" name="Bryony" initials="B" lastIdx="32" clrIdx="3">
    <p:extLst>
      <p:ext uri="{19B8F6BF-5375-455C-9EA6-DF929625EA0E}">
        <p15:presenceInfo xmlns:p15="http://schemas.microsoft.com/office/powerpoint/2012/main" userId="fe1aad7348244552" providerId="Windows Live"/>
      </p:ext>
    </p:extLst>
  </p:cmAuthor>
  <p:cmAuthor id="4" name="Lindsey Bowler" initials="LB" lastIdx="18" clrIdx="4">
    <p:extLst>
      <p:ext uri="{19B8F6BF-5375-455C-9EA6-DF929625EA0E}">
        <p15:presenceInfo xmlns:p15="http://schemas.microsoft.com/office/powerpoint/2012/main" userId="S::lindsey.bowler@blackbaud.me::1a1086d1-7e65-4f47-8103-b0bbf6189ccc" providerId="AD"/>
      </p:ext>
    </p:extLst>
  </p:cmAuthor>
  <p:cmAuthor id="5" name="Minna Down" initials="MD" lastIdx="2" clrIdx="5">
    <p:extLst>
      <p:ext uri="{19B8F6BF-5375-455C-9EA6-DF929625EA0E}">
        <p15:presenceInfo xmlns:p15="http://schemas.microsoft.com/office/powerpoint/2012/main" userId="f49f9c9fde2637aa" providerId="Windows Live"/>
      </p:ext>
    </p:extLst>
  </p:cmAuthor>
  <p:cmAuthor id="6" name="Karen Wadsworth" initials="KW" lastIdx="3" clrIdx="6">
    <p:extLst>
      <p:ext uri="{19B8F6BF-5375-455C-9EA6-DF929625EA0E}">
        <p15:presenceInfo xmlns:p15="http://schemas.microsoft.com/office/powerpoint/2012/main" userId="Karen Wadswo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CCD1"/>
    <a:srgbClr val="22166B"/>
    <a:srgbClr val="FF7500"/>
    <a:srgbClr val="FFD600"/>
    <a:srgbClr val="ECE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89EBA-0F42-43C1-B772-EFA7FB842CEA}" v="6" dt="2023-01-16T11:03:21.348"/>
    <p1510:client id="{3C71C9D6-06C1-F062-7EC5-C81C1F5EA897}" v="4" dt="2023-02-08T15:48:18.726"/>
  </p1510:revLst>
</p1510:revInfo>
</file>

<file path=ppt/tableStyles.xml><?xml version="1.0" encoding="utf-8"?>
<a:tblStyleLst xmlns:a="http://schemas.openxmlformats.org/drawingml/2006/main" def="{5823B747-015D-43D1-87A8-77D3EA4E4D5A}">
  <a:tblStyle styleId="{5823B747-015D-43D1-87A8-77D3EA4E4D5A}" styleName="Table_0">
    <a:wholeTbl>
      <a:tcTxStyle b="off" i="off">
        <a:font>
          <a:latin typeface="Calibri"/>
          <a:ea typeface="Calibri"/>
          <a:cs typeface="Calibri"/>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1V>
    <a:band2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3"/>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8"/>
    <p:restoredTop sz="56918"/>
  </p:normalViewPr>
  <p:slideViewPr>
    <p:cSldViewPr snapToGrid="0">
      <p:cViewPr varScale="1">
        <p:scale>
          <a:sx n="27" d="100"/>
          <a:sy n="27" d="100"/>
        </p:scale>
        <p:origin x="1112" y="40"/>
      </p:cViewPr>
      <p:guideLst>
        <p:guide orient="horz" pos="3492"/>
        <p:guide pos="5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customschemas.google.com/relationships/presentationmetadata" Target="meta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Bryony Yanney" userId="S::bryony.yanney@blackbaud.me::189c5106-5702-4f42-a7ae-43cc43abd7ff" providerId="AD" clId="Web-{3C71C9D6-06C1-F062-7EC5-C81C1F5EA897}"/>
    <pc:docChg chg="mod modSld">
      <pc:chgData name="V-Bryony Yanney" userId="S::bryony.yanney@blackbaud.me::189c5106-5702-4f42-a7ae-43cc43abd7ff" providerId="AD" clId="Web-{3C71C9D6-06C1-F062-7EC5-C81C1F5EA897}" dt="2023-02-08T15:48:18.726" v="3"/>
      <pc:docMkLst>
        <pc:docMk/>
      </pc:docMkLst>
      <pc:sldChg chg="modSp">
        <pc:chgData name="V-Bryony Yanney" userId="S::bryony.yanney@blackbaud.me::189c5106-5702-4f42-a7ae-43cc43abd7ff" providerId="AD" clId="Web-{3C71C9D6-06C1-F062-7EC5-C81C1F5EA897}" dt="2023-02-08T15:45:49.410" v="0" actId="20577"/>
        <pc:sldMkLst>
          <pc:docMk/>
          <pc:sldMk cId="0" sldId="259"/>
        </pc:sldMkLst>
        <pc:spChg chg="mod">
          <ac:chgData name="V-Bryony Yanney" userId="S::bryony.yanney@blackbaud.me::189c5106-5702-4f42-a7ae-43cc43abd7ff" providerId="AD" clId="Web-{3C71C9D6-06C1-F062-7EC5-C81C1F5EA897}" dt="2023-02-08T15:45:49.410" v="0" actId="20577"/>
          <ac:spMkLst>
            <pc:docMk/>
            <pc:sldMk cId="0" sldId="259"/>
            <ac:spMk id="561" creationId="{00000000-0000-0000-0000-000000000000}"/>
          </ac:spMkLst>
        </pc:spChg>
      </pc:sldChg>
      <pc:sldChg chg="modCm">
        <pc:chgData name="V-Bryony Yanney" userId="S::bryony.yanney@blackbaud.me::189c5106-5702-4f42-a7ae-43cc43abd7ff" providerId="AD" clId="Web-{3C71C9D6-06C1-F062-7EC5-C81C1F5EA897}" dt="2023-02-08T15:47:02.740" v="2"/>
        <pc:sldMkLst>
          <pc:docMk/>
          <pc:sldMk cId="1408928075" sldId="277"/>
        </pc:sldMkLst>
        <pc:extLst>
          <p:ext xmlns:p="http://schemas.openxmlformats.org/presentationml/2006/main" uri="{D6D511B9-2390-475A-947B-AFAB55BFBCF1}">
            <pc226:cmChg xmlns:pc226="http://schemas.microsoft.com/office/powerpoint/2022/06/main/command" chg="">
              <pc226:chgData name="V-Bryony Yanney" userId="S::bryony.yanney@blackbaud.me::189c5106-5702-4f42-a7ae-43cc43abd7ff" providerId="AD" clId="Web-{3C71C9D6-06C1-F062-7EC5-C81C1F5EA897}" dt="2023-02-08T15:47:02.740" v="2"/>
              <pc2:cmMkLst xmlns:pc2="http://schemas.microsoft.com/office/powerpoint/2019/9/main/command">
                <pc:docMk/>
                <pc:sldMk cId="1408928075" sldId="277"/>
                <pc2:cmMk id="{FFADFC07-97CF-4BC5-824D-B3431DBEB300}"/>
              </pc2:cmMkLst>
              <pc226:cmRplyChg chg="add">
                <pc226:chgData name="V-Bryony Yanney" userId="S::bryony.yanney@blackbaud.me::189c5106-5702-4f42-a7ae-43cc43abd7ff" providerId="AD" clId="Web-{3C71C9D6-06C1-F062-7EC5-C81C1F5EA897}" dt="2023-02-08T15:47:02.740" v="2"/>
                <pc2:cmRplyMkLst xmlns:pc2="http://schemas.microsoft.com/office/powerpoint/2019/9/main/command">
                  <pc:docMk/>
                  <pc:sldMk cId="1408928075" sldId="277"/>
                  <pc2:cmMk id="{FFADFC07-97CF-4BC5-824D-B3431DBEB300}"/>
                  <pc2:cmRplyMk id="{89AB2CDB-87C4-4BE8-B2F8-381EECDF66B0}"/>
                </pc2:cmRplyMkLst>
              </pc226:cmRplyChg>
            </pc226:cmChg>
          </p:ext>
        </pc:extLst>
      </pc:sldChg>
      <pc:sldChg chg="modCm">
        <pc:chgData name="V-Bryony Yanney" userId="S::bryony.yanney@blackbaud.me::189c5106-5702-4f42-a7ae-43cc43abd7ff" providerId="AD" clId="Web-{3C71C9D6-06C1-F062-7EC5-C81C1F5EA897}" dt="2023-02-08T15:48:18.726" v="3"/>
        <pc:sldMkLst>
          <pc:docMk/>
          <pc:sldMk cId="2618521367" sldId="315"/>
        </pc:sldMkLst>
        <pc:extLst>
          <p:ext xmlns:p="http://schemas.openxmlformats.org/presentationml/2006/main" uri="{D6D511B9-2390-475A-947B-AFAB55BFBCF1}">
            <pc226:cmChg xmlns:pc226="http://schemas.microsoft.com/office/powerpoint/2022/06/main/command" chg="">
              <pc226:chgData name="V-Bryony Yanney" userId="S::bryony.yanney@blackbaud.me::189c5106-5702-4f42-a7ae-43cc43abd7ff" providerId="AD" clId="Web-{3C71C9D6-06C1-F062-7EC5-C81C1F5EA897}" dt="2023-02-08T15:48:18.726" v="3"/>
              <pc2:cmMkLst xmlns:pc2="http://schemas.microsoft.com/office/powerpoint/2019/9/main/command">
                <pc:docMk/>
                <pc:sldMk cId="2618521367" sldId="315"/>
                <pc2:cmMk id="{4B550B53-F14E-4A59-9D30-D20E17897092}"/>
              </pc2:cmMkLst>
              <pc226:cmRplyChg chg="add">
                <pc226:chgData name="V-Bryony Yanney" userId="S::bryony.yanney@blackbaud.me::189c5106-5702-4f42-a7ae-43cc43abd7ff" providerId="AD" clId="Web-{3C71C9D6-06C1-F062-7EC5-C81C1F5EA897}" dt="2023-02-08T15:48:18.726" v="3"/>
                <pc2:cmRplyMkLst xmlns:pc2="http://schemas.microsoft.com/office/powerpoint/2019/9/main/command">
                  <pc:docMk/>
                  <pc:sldMk cId="2618521367" sldId="315"/>
                  <pc2:cmMk id="{4B550B53-F14E-4A59-9D30-D20E17897092}"/>
                  <pc2:cmRplyMk id="{01462450-D6FB-4EE9-9B35-A698CD6A158A}"/>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latin typeface="+mj-lt"/>
              </a:rPr>
              <a:t>Practitioner delivery suggestions</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r>
              <a:rPr lang="en-GB" b="1">
                <a:solidFill>
                  <a:schemeClr val="dk1"/>
                </a:solidFill>
                <a:latin typeface="+mj-lt"/>
              </a:rPr>
              <a:t>Activity</a:t>
            </a:r>
          </a:p>
          <a:p>
            <a:pPr marL="457200" lvl="0" indent="-298450" algn="l" rtl="0">
              <a:spcBef>
                <a:spcPts val="0"/>
              </a:spcBef>
              <a:spcAft>
                <a:spcPts val="0"/>
              </a:spcAft>
              <a:buClr>
                <a:schemeClr val="dk1"/>
              </a:buClr>
              <a:buSzPts val="1100"/>
              <a:buChar char="●"/>
            </a:pPr>
            <a:r>
              <a:rPr lang="en-GB">
                <a:solidFill>
                  <a:schemeClr val="dk1"/>
                </a:solidFill>
                <a:latin typeface="+mj-lt"/>
              </a:rPr>
              <a:t>Review the answers on the slide.</a:t>
            </a:r>
          </a:p>
          <a:p>
            <a:pPr marL="457200" lvl="0" indent="-298450" algn="l" rtl="0">
              <a:spcBef>
                <a:spcPts val="0"/>
              </a:spcBef>
              <a:spcAft>
                <a:spcPts val="0"/>
              </a:spcAft>
              <a:buClr>
                <a:schemeClr val="dk1"/>
              </a:buClr>
              <a:buSzPts val="1100"/>
              <a:buChar char="●"/>
            </a:pPr>
            <a:r>
              <a:rPr lang="en-GB">
                <a:solidFill>
                  <a:schemeClr val="dk1"/>
                </a:solidFill>
                <a:latin typeface="+mj-lt"/>
              </a:rPr>
              <a:t>You may wish to explore learners’ attitudes towards climate change, for example by asking them to rate its importance and severity from 1-10 or by using a show of hands.</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r>
              <a:rPr lang="en-GB" b="1">
                <a:solidFill>
                  <a:schemeClr val="dk1"/>
                </a:solidFill>
                <a:latin typeface="+mj-lt"/>
              </a:rPr>
              <a:t>Assessment</a:t>
            </a:r>
          </a:p>
          <a:p>
            <a:pPr marL="0" lvl="0" indent="0" algn="l" rtl="0">
              <a:spcBef>
                <a:spcPts val="0"/>
              </a:spcBef>
              <a:spcAft>
                <a:spcPts val="0"/>
              </a:spcAft>
              <a:buClr>
                <a:schemeClr val="dk1"/>
              </a:buClr>
              <a:buSzPts val="1100"/>
              <a:buFont typeface="Arial"/>
              <a:buNone/>
            </a:pPr>
            <a:r>
              <a:rPr lang="en-GB">
                <a:solidFill>
                  <a:schemeClr val="dk1"/>
                </a:solidFill>
                <a:latin typeface="+mj-lt"/>
              </a:rPr>
              <a:t>Discussion.</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r>
              <a:rPr lang="en-GB" b="1">
                <a:solidFill>
                  <a:schemeClr val="dk1"/>
                </a:solidFill>
                <a:latin typeface="+mj-lt"/>
              </a:rPr>
              <a:t>Extension</a:t>
            </a:r>
          </a:p>
          <a:p>
            <a:pPr marL="0" lvl="0" indent="0" algn="l" rtl="0">
              <a:spcBef>
                <a:spcPts val="0"/>
              </a:spcBef>
              <a:spcAft>
                <a:spcPts val="0"/>
              </a:spcAft>
              <a:buNone/>
            </a:pPr>
            <a:r>
              <a:rPr lang="en-GB">
                <a:solidFill>
                  <a:schemeClr val="dk1"/>
                </a:solidFill>
                <a:latin typeface="+mj-lt"/>
              </a:rPr>
              <a:t>Learners can watch this ‘Climate change 101’ video: </a:t>
            </a:r>
            <a:r>
              <a:rPr lang="en-GB" err="1">
                <a:solidFill>
                  <a:schemeClr val="dk1"/>
                </a:solidFill>
                <a:latin typeface="+mj-lt"/>
              </a:rPr>
              <a:t>www.youtube.com</a:t>
            </a:r>
            <a:r>
              <a:rPr lang="en-GB">
                <a:solidFill>
                  <a:schemeClr val="dk1"/>
                </a:solidFill>
                <a:latin typeface="+mj-lt"/>
              </a:rPr>
              <a:t>/</a:t>
            </a:r>
            <a:r>
              <a:rPr lang="en-GB" err="1">
                <a:solidFill>
                  <a:schemeClr val="dk1"/>
                </a:solidFill>
                <a:latin typeface="+mj-lt"/>
              </a:rPr>
              <a:t>watch?v</a:t>
            </a:r>
            <a:r>
              <a:rPr lang="en-GB">
                <a:solidFill>
                  <a:schemeClr val="dk1"/>
                </a:solidFill>
                <a:latin typeface="+mj-lt"/>
              </a:rPr>
              <a:t>=EtW2rrLHs08</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endParaRPr lang="en-GB">
              <a:latin typeface="+mj-lt"/>
            </a:endParaRPr>
          </a:p>
          <a:p>
            <a:endParaRPr lang="en-US">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856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latin typeface="+mj-lt"/>
              </a:rPr>
              <a:t>Practitioner delivery suggestions</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r>
              <a:rPr lang="en-GB" b="1">
                <a:solidFill>
                  <a:schemeClr val="dk1"/>
                </a:solidFill>
                <a:latin typeface="+mj-lt"/>
              </a:rPr>
              <a:t>Activity</a:t>
            </a:r>
          </a:p>
          <a:p>
            <a:pPr marL="457200" lvl="0" indent="-298450" algn="l" rtl="0">
              <a:spcBef>
                <a:spcPts val="0"/>
              </a:spcBef>
              <a:spcAft>
                <a:spcPts val="0"/>
              </a:spcAft>
              <a:buClr>
                <a:schemeClr val="dk1"/>
              </a:buClr>
              <a:buSzPts val="1100"/>
              <a:buChar char="●"/>
            </a:pPr>
            <a:r>
              <a:rPr lang="en-GB">
                <a:solidFill>
                  <a:schemeClr val="dk1"/>
                </a:solidFill>
                <a:latin typeface="+mj-lt"/>
              </a:rPr>
              <a:t>Explain that renewable energy comes from sources that, unlike fossil fuels, won’t run out one day. While any renewable energy project needs materials and energy to construct (which is known as the ‘embodied carbon’), they also emit little or no carbon during operation.</a:t>
            </a:r>
          </a:p>
          <a:p>
            <a:pPr marL="457200" lvl="0" indent="-298450" algn="l" rtl="0">
              <a:spcBef>
                <a:spcPts val="0"/>
              </a:spcBef>
              <a:spcAft>
                <a:spcPts val="0"/>
              </a:spcAft>
              <a:buClr>
                <a:schemeClr val="dk1"/>
              </a:buClr>
              <a:buSzPts val="1100"/>
              <a:buChar char="●"/>
            </a:pPr>
            <a:r>
              <a:rPr lang="en-GB">
                <a:solidFill>
                  <a:schemeClr val="dk1"/>
                </a:solidFill>
                <a:latin typeface="+mj-lt"/>
              </a:rPr>
              <a:t>The next two slides briefly introduce six main types of renewable energy. Three are on this slide and three are on the next.</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r>
              <a:rPr lang="en-GB" b="1">
                <a:solidFill>
                  <a:schemeClr val="dk1"/>
                </a:solidFill>
                <a:latin typeface="+mj-lt"/>
              </a:rPr>
              <a:t>Extension</a:t>
            </a:r>
          </a:p>
          <a:p>
            <a:pPr marL="0" lvl="0" indent="0" algn="l" rtl="0">
              <a:spcBef>
                <a:spcPts val="0"/>
              </a:spcBef>
              <a:spcAft>
                <a:spcPts val="0"/>
              </a:spcAft>
              <a:buNone/>
            </a:pPr>
            <a:r>
              <a:rPr lang="en-GB">
                <a:solidFill>
                  <a:schemeClr val="dk1"/>
                </a:solidFill>
                <a:latin typeface="+mj-lt"/>
              </a:rPr>
              <a:t>Learners can research more about wind, solar and hydro generation or use the following links:</a:t>
            </a:r>
          </a:p>
          <a:p>
            <a:pPr marL="0" lvl="0" indent="0" algn="l" rtl="0">
              <a:spcBef>
                <a:spcPts val="0"/>
              </a:spcBef>
              <a:spcAft>
                <a:spcPts val="0"/>
              </a:spcAft>
              <a:buNone/>
            </a:pPr>
            <a:r>
              <a:rPr lang="en-GB">
                <a:solidFill>
                  <a:schemeClr val="dk1"/>
                </a:solidFill>
                <a:latin typeface="+mj-lt"/>
              </a:rPr>
              <a:t>Onshore and offshore wind energy: </a:t>
            </a:r>
            <a:r>
              <a:rPr lang="en-GB" err="1">
                <a:solidFill>
                  <a:schemeClr val="dk1"/>
                </a:solidFill>
                <a:latin typeface="+mj-lt"/>
              </a:rPr>
              <a:t>www.nationalgrid.com</a:t>
            </a:r>
            <a:r>
              <a:rPr lang="en-GB">
                <a:solidFill>
                  <a:schemeClr val="dk1"/>
                </a:solidFill>
                <a:latin typeface="+mj-lt"/>
              </a:rPr>
              <a:t>/stories/energy-explained/onshore-vs-offshore-wind-energy</a:t>
            </a:r>
          </a:p>
          <a:p>
            <a:pPr marL="0" lvl="0" indent="0" algn="l" rtl="0">
              <a:spcBef>
                <a:spcPts val="0"/>
              </a:spcBef>
              <a:spcAft>
                <a:spcPts val="0"/>
              </a:spcAft>
              <a:buNone/>
            </a:pPr>
            <a:r>
              <a:rPr lang="en-GB">
                <a:solidFill>
                  <a:schemeClr val="dk1"/>
                </a:solidFill>
                <a:latin typeface="+mj-lt"/>
              </a:rPr>
              <a:t>How does a wind turbine work: </a:t>
            </a:r>
            <a:r>
              <a:rPr lang="en-GB" err="1">
                <a:solidFill>
                  <a:schemeClr val="dk1"/>
                </a:solidFill>
                <a:latin typeface="+mj-lt"/>
              </a:rPr>
              <a:t>www.nationalgrid.com</a:t>
            </a:r>
            <a:r>
              <a:rPr lang="en-GB">
                <a:solidFill>
                  <a:schemeClr val="dk1"/>
                </a:solidFill>
                <a:latin typeface="+mj-lt"/>
              </a:rPr>
              <a:t>/stories/energy-explained/how-does-wind-turbine-work</a:t>
            </a:r>
          </a:p>
          <a:p>
            <a:pPr marL="0" lvl="0" indent="0" algn="l" rtl="0">
              <a:spcBef>
                <a:spcPts val="0"/>
              </a:spcBef>
              <a:spcAft>
                <a:spcPts val="0"/>
              </a:spcAft>
              <a:buNone/>
            </a:pPr>
            <a:r>
              <a:rPr lang="en-GB">
                <a:solidFill>
                  <a:schemeClr val="dk1"/>
                </a:solidFill>
                <a:latin typeface="+mj-lt"/>
              </a:rPr>
              <a:t>How does solar power work: </a:t>
            </a:r>
            <a:r>
              <a:rPr lang="en-GB" err="1">
                <a:solidFill>
                  <a:schemeClr val="dk1"/>
                </a:solidFill>
                <a:latin typeface="+mj-lt"/>
              </a:rPr>
              <a:t>www.nationalgrid.com</a:t>
            </a:r>
            <a:r>
              <a:rPr lang="en-GB">
                <a:solidFill>
                  <a:schemeClr val="dk1"/>
                </a:solidFill>
                <a:latin typeface="+mj-lt"/>
              </a:rPr>
              <a:t>/stories/energy-explained/how-does-solar-power-work</a:t>
            </a:r>
          </a:p>
          <a:p>
            <a:pPr marL="0" lvl="0" indent="0" algn="l" rtl="0">
              <a:spcBef>
                <a:spcPts val="0"/>
              </a:spcBef>
              <a:spcAft>
                <a:spcPts val="0"/>
              </a:spcAft>
              <a:buNone/>
            </a:pPr>
            <a:r>
              <a:rPr lang="en-GB">
                <a:solidFill>
                  <a:schemeClr val="dk1"/>
                </a:solidFill>
                <a:latin typeface="+mj-lt"/>
              </a:rPr>
              <a:t>Hydro power in the UK: </a:t>
            </a:r>
            <a:r>
              <a:rPr lang="en-GB" err="1">
                <a:solidFill>
                  <a:schemeClr val="dk1"/>
                </a:solidFill>
                <a:latin typeface="+mj-lt"/>
              </a:rPr>
              <a:t>www.hydropower.org</a:t>
            </a:r>
            <a:r>
              <a:rPr lang="en-GB">
                <a:solidFill>
                  <a:schemeClr val="dk1"/>
                </a:solidFill>
                <a:latin typeface="+mj-lt"/>
              </a:rPr>
              <a:t>/country-profiles/united-kingdom#:~:text=Today%20the%20UK%20has%20a,of%20Wales%20and%20northwest%20Scotland.</a:t>
            </a:r>
          </a:p>
          <a:p>
            <a:pPr marL="0" lvl="0" indent="0" algn="l" rtl="0">
              <a:spcBef>
                <a:spcPts val="0"/>
              </a:spcBef>
              <a:spcAft>
                <a:spcPts val="0"/>
              </a:spcAft>
              <a:buNone/>
            </a:pPr>
            <a:r>
              <a:rPr lang="en-GB">
                <a:solidFill>
                  <a:schemeClr val="dk1"/>
                </a:solidFill>
                <a:latin typeface="+mj-lt"/>
              </a:rPr>
              <a:t>How does hydro power work: </a:t>
            </a:r>
            <a:r>
              <a:rPr lang="en-GB" err="1">
                <a:solidFill>
                  <a:schemeClr val="dk1"/>
                </a:solidFill>
                <a:latin typeface="+mj-lt"/>
              </a:rPr>
              <a:t>www.hydropower.org</a:t>
            </a:r>
            <a:r>
              <a:rPr lang="en-GB">
                <a:solidFill>
                  <a:schemeClr val="dk1"/>
                </a:solidFill>
                <a:latin typeface="+mj-lt"/>
              </a:rPr>
              <a:t>/</a:t>
            </a:r>
            <a:r>
              <a:rPr lang="en-GB" err="1">
                <a:solidFill>
                  <a:schemeClr val="dk1"/>
                </a:solidFill>
                <a:latin typeface="+mj-lt"/>
              </a:rPr>
              <a:t>iha</a:t>
            </a:r>
            <a:r>
              <a:rPr lang="en-GB">
                <a:solidFill>
                  <a:schemeClr val="dk1"/>
                </a:solidFill>
                <a:latin typeface="+mj-lt"/>
              </a:rPr>
              <a:t>/discover-types-of-hydropower</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endParaRPr lang="en-GB">
              <a:latin typeface="+mj-lt"/>
            </a:endParaRPr>
          </a:p>
          <a:p>
            <a:endParaRPr lang="en-US">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6588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latin typeface="+mj-lt"/>
              </a:rPr>
              <a:t>Practitioner delivery suggestions</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r>
              <a:rPr lang="en-GB" b="1">
                <a:solidFill>
                  <a:schemeClr val="dk1"/>
                </a:solidFill>
                <a:latin typeface="+mj-lt"/>
              </a:rPr>
              <a:t>Activity</a:t>
            </a:r>
          </a:p>
          <a:p>
            <a:pPr marL="457200" lvl="0" indent="-298450" algn="l" rtl="0">
              <a:spcBef>
                <a:spcPts val="0"/>
              </a:spcBef>
              <a:spcAft>
                <a:spcPts val="0"/>
              </a:spcAft>
              <a:buClr>
                <a:schemeClr val="dk1"/>
              </a:buClr>
              <a:buSzPts val="1100"/>
              <a:buChar char="●"/>
            </a:pPr>
            <a:r>
              <a:rPr lang="en-GB">
                <a:solidFill>
                  <a:schemeClr val="dk1"/>
                </a:solidFill>
                <a:latin typeface="+mj-lt"/>
              </a:rPr>
              <a:t>Once all six of the main renewable energy types have been shown, ask learners to review each one and identify at least one advantage and disadvantage of each type.</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Clr>
                <a:schemeClr val="dk1"/>
              </a:buClr>
              <a:buSzPts val="1100"/>
              <a:buFont typeface="Arial"/>
              <a:buNone/>
            </a:pPr>
            <a:r>
              <a:rPr lang="en-GB" b="1">
                <a:solidFill>
                  <a:schemeClr val="dk1"/>
                </a:solidFill>
                <a:latin typeface="+mj-lt"/>
              </a:rPr>
              <a:t>Activity sheet</a:t>
            </a:r>
          </a:p>
          <a:p>
            <a:pPr marL="0" lvl="0" indent="0" algn="l" rtl="0">
              <a:spcBef>
                <a:spcPts val="0"/>
              </a:spcBef>
              <a:spcAft>
                <a:spcPts val="0"/>
              </a:spcAft>
              <a:buClr>
                <a:schemeClr val="dk1"/>
              </a:buClr>
              <a:buSzPts val="1100"/>
              <a:buFont typeface="Arial"/>
              <a:buNone/>
            </a:pPr>
            <a:r>
              <a:rPr lang="en-GB">
                <a:solidFill>
                  <a:schemeClr val="dk1"/>
                </a:solidFill>
                <a:latin typeface="+mj-lt"/>
              </a:rPr>
              <a:t>Learners write their answers on</a:t>
            </a:r>
            <a:r>
              <a:rPr lang="en-GB" b="1">
                <a:solidFill>
                  <a:schemeClr val="dk1"/>
                </a:solidFill>
                <a:latin typeface="+mj-lt"/>
              </a:rPr>
              <a:t> Renewable energy - Activity sheet 1.</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Clr>
                <a:schemeClr val="dk1"/>
              </a:buClr>
              <a:buSzPts val="1100"/>
              <a:buFont typeface="Arial"/>
              <a:buNone/>
            </a:pPr>
            <a:r>
              <a:rPr lang="en-GB" b="1">
                <a:solidFill>
                  <a:schemeClr val="dk1"/>
                </a:solidFill>
                <a:latin typeface="+mj-lt"/>
              </a:rPr>
              <a:t>Example answers</a:t>
            </a:r>
          </a:p>
          <a:p>
            <a:pPr marL="0" lvl="0" indent="0" algn="l" rtl="0">
              <a:spcBef>
                <a:spcPts val="0"/>
              </a:spcBef>
              <a:spcAft>
                <a:spcPts val="0"/>
              </a:spcAft>
              <a:buClr>
                <a:schemeClr val="dk1"/>
              </a:buClr>
              <a:buSzPts val="1100"/>
              <a:buFont typeface="Arial"/>
              <a:buNone/>
            </a:pPr>
            <a:r>
              <a:rPr lang="en-GB">
                <a:solidFill>
                  <a:schemeClr val="dk1"/>
                </a:solidFill>
                <a:latin typeface="+mj-lt"/>
              </a:rPr>
              <a:t>Please see the next slide.</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Clr>
                <a:schemeClr val="dk1"/>
              </a:buClr>
              <a:buSzPts val="1100"/>
              <a:buFont typeface="Arial"/>
              <a:buNone/>
            </a:pPr>
            <a:r>
              <a:rPr lang="en-GB" b="1">
                <a:solidFill>
                  <a:schemeClr val="dk1"/>
                </a:solidFill>
                <a:latin typeface="+mj-lt"/>
              </a:rPr>
              <a:t>Extension</a:t>
            </a:r>
          </a:p>
          <a:p>
            <a:pPr marL="0" lvl="0" indent="0" algn="l" rtl="0">
              <a:spcBef>
                <a:spcPts val="0"/>
              </a:spcBef>
              <a:spcAft>
                <a:spcPts val="0"/>
              </a:spcAft>
              <a:buNone/>
            </a:pPr>
            <a:r>
              <a:rPr lang="en-GB">
                <a:solidFill>
                  <a:schemeClr val="dk1"/>
                </a:solidFill>
                <a:latin typeface="+mj-lt"/>
              </a:rPr>
              <a:t>Learners can research more about biofuels, geothermal power and tidal power generation or use the following links:</a:t>
            </a:r>
          </a:p>
          <a:p>
            <a:pPr marL="0" lvl="0" indent="0" algn="l" rtl="0">
              <a:spcBef>
                <a:spcPts val="0"/>
              </a:spcBef>
              <a:spcAft>
                <a:spcPts val="0"/>
              </a:spcAft>
              <a:buNone/>
            </a:pPr>
            <a:r>
              <a:rPr lang="en-GB">
                <a:solidFill>
                  <a:schemeClr val="dk1"/>
                </a:solidFill>
                <a:latin typeface="+mj-lt"/>
              </a:rPr>
              <a:t>Biofuels information: </a:t>
            </a:r>
            <a:r>
              <a:rPr lang="en-GB" err="1">
                <a:solidFill>
                  <a:schemeClr val="dk1"/>
                </a:solidFill>
                <a:latin typeface="+mj-lt"/>
              </a:rPr>
              <a:t>biofuel.org.uk</a:t>
            </a:r>
            <a:r>
              <a:rPr lang="en-GB">
                <a:solidFill>
                  <a:schemeClr val="dk1"/>
                </a:solidFill>
                <a:latin typeface="+mj-lt"/>
              </a:rPr>
              <a:t>/</a:t>
            </a:r>
          </a:p>
          <a:p>
            <a:pPr marL="0" lvl="0" indent="0" algn="l" rtl="0">
              <a:spcBef>
                <a:spcPts val="0"/>
              </a:spcBef>
              <a:spcAft>
                <a:spcPts val="0"/>
              </a:spcAft>
              <a:buNone/>
            </a:pPr>
            <a:r>
              <a:rPr lang="en-GB">
                <a:solidFill>
                  <a:schemeClr val="dk1"/>
                </a:solidFill>
                <a:latin typeface="+mj-lt"/>
              </a:rPr>
              <a:t>Geothermal energy at the Eden Project, Cornwall: </a:t>
            </a:r>
            <a:r>
              <a:rPr lang="en-GB" err="1">
                <a:solidFill>
                  <a:schemeClr val="dk1"/>
                </a:solidFill>
                <a:latin typeface="+mj-lt"/>
              </a:rPr>
              <a:t>www.edenproject.com</a:t>
            </a:r>
            <a:r>
              <a:rPr lang="en-GB">
                <a:solidFill>
                  <a:schemeClr val="dk1"/>
                </a:solidFill>
                <a:latin typeface="+mj-lt"/>
              </a:rPr>
              <a:t>/mission/our-projects/</a:t>
            </a:r>
            <a:r>
              <a:rPr lang="en-GB" err="1">
                <a:solidFill>
                  <a:schemeClr val="dk1"/>
                </a:solidFill>
                <a:latin typeface="+mj-lt"/>
              </a:rPr>
              <a:t>eden</a:t>
            </a:r>
            <a:r>
              <a:rPr lang="en-GB">
                <a:solidFill>
                  <a:schemeClr val="dk1"/>
                </a:solidFill>
                <a:latin typeface="+mj-lt"/>
              </a:rPr>
              <a:t>-geothermal-energy-project</a:t>
            </a:r>
          </a:p>
          <a:p>
            <a:pPr marL="0" lvl="0" indent="0" algn="l" rtl="0">
              <a:spcBef>
                <a:spcPts val="0"/>
              </a:spcBef>
              <a:spcAft>
                <a:spcPts val="0"/>
              </a:spcAft>
              <a:buNone/>
            </a:pPr>
            <a:r>
              <a:rPr lang="en-GB">
                <a:solidFill>
                  <a:schemeClr val="dk1"/>
                </a:solidFill>
                <a:latin typeface="+mj-lt"/>
              </a:rPr>
              <a:t>Swansea Bay tidal lagoon project: </a:t>
            </a:r>
            <a:r>
              <a:rPr lang="en-GB" err="1">
                <a:solidFill>
                  <a:schemeClr val="dk1"/>
                </a:solidFill>
                <a:latin typeface="+mj-lt"/>
              </a:rPr>
              <a:t>www.tidallagoonpower.com</a:t>
            </a:r>
            <a:r>
              <a:rPr lang="en-GB">
                <a:solidFill>
                  <a:schemeClr val="dk1"/>
                </a:solidFill>
                <a:latin typeface="+mj-lt"/>
              </a:rPr>
              <a:t>/projects/</a:t>
            </a:r>
            <a:r>
              <a:rPr lang="en-GB" err="1">
                <a:solidFill>
                  <a:schemeClr val="dk1"/>
                </a:solidFill>
                <a:latin typeface="+mj-lt"/>
              </a:rPr>
              <a:t>swansea</a:t>
            </a:r>
            <a:r>
              <a:rPr lang="en-GB">
                <a:solidFill>
                  <a:schemeClr val="dk1"/>
                </a:solidFill>
                <a:latin typeface="+mj-lt"/>
              </a:rPr>
              <a:t>-bay/</a:t>
            </a:r>
          </a:p>
          <a:p>
            <a:pPr marL="0" lvl="0" indent="0" algn="l" rtl="0">
              <a:spcBef>
                <a:spcPts val="0"/>
              </a:spcBef>
              <a:spcAft>
                <a:spcPts val="0"/>
              </a:spcAft>
              <a:buNone/>
            </a:pPr>
            <a:r>
              <a:rPr lang="en-GB">
                <a:solidFill>
                  <a:schemeClr val="dk1"/>
                </a:solidFill>
                <a:latin typeface="+mj-lt"/>
              </a:rPr>
              <a:t>O2 tidal turbine, Orkney: </a:t>
            </a:r>
            <a:r>
              <a:rPr lang="en-GB" err="1">
                <a:solidFill>
                  <a:schemeClr val="dk1"/>
                </a:solidFill>
                <a:latin typeface="+mj-lt"/>
              </a:rPr>
              <a:t>orbitalmarine.com</a:t>
            </a:r>
            <a:r>
              <a:rPr lang="en-GB">
                <a:solidFill>
                  <a:schemeClr val="dk1"/>
                </a:solidFill>
                <a:latin typeface="+mj-lt"/>
              </a:rPr>
              <a:t>/o2/</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endParaRPr lang="en-GB">
              <a:latin typeface="+mj-lt"/>
            </a:endParaRPr>
          </a:p>
          <a:p>
            <a:endParaRPr lang="en-US">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4217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solidFill>
                  <a:schemeClr val="dk1"/>
                </a:solidFill>
                <a:latin typeface="+mj-lt"/>
              </a:rPr>
              <a:t>Practitioner delivery suggestions</a:t>
            </a: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Activity</a:t>
            </a:r>
          </a:p>
          <a:p>
            <a:pPr marL="457200" lvl="0" indent="-298450" algn="l" rtl="0">
              <a:spcBef>
                <a:spcPts val="0"/>
              </a:spcBef>
              <a:spcAft>
                <a:spcPts val="0"/>
              </a:spcAft>
              <a:buClr>
                <a:schemeClr val="dk1"/>
              </a:buClr>
              <a:buSzPts val="1100"/>
              <a:buChar char="●"/>
            </a:pPr>
            <a:r>
              <a:rPr lang="en-GB" dirty="0">
                <a:solidFill>
                  <a:schemeClr val="dk1"/>
                </a:solidFill>
                <a:latin typeface="+mj-lt"/>
              </a:rPr>
              <a:t>Review the suggested advantages and disadvantages on the slide and invite learners to include additional suggestions of their own.</a:t>
            </a: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Example answers</a:t>
            </a:r>
          </a:p>
          <a:p>
            <a:pPr marL="457200" lvl="0" indent="-298450" algn="l" rtl="0">
              <a:spcBef>
                <a:spcPts val="0"/>
              </a:spcBef>
              <a:spcAft>
                <a:spcPts val="0"/>
              </a:spcAft>
              <a:buClr>
                <a:schemeClr val="dk1"/>
              </a:buClr>
              <a:buSzPts val="1100"/>
              <a:buChar char="●"/>
            </a:pPr>
            <a:r>
              <a:rPr lang="en-GB" dirty="0">
                <a:solidFill>
                  <a:schemeClr val="dk1"/>
                </a:solidFill>
                <a:latin typeface="+mj-lt"/>
              </a:rPr>
              <a:t>Disadvantages may also include local objections to having visible renewable generation in a local environment. Opinions vary widely about, for example, the visual impact of onshore wind farms.</a:t>
            </a:r>
          </a:p>
          <a:p>
            <a:pPr marL="457200" lvl="0" indent="-298450" algn="l" rtl="0">
              <a:spcBef>
                <a:spcPts val="0"/>
              </a:spcBef>
              <a:spcAft>
                <a:spcPts val="0"/>
              </a:spcAft>
              <a:buClr>
                <a:schemeClr val="dk1"/>
              </a:buClr>
              <a:buSzPts val="1100"/>
              <a:buChar char="●"/>
            </a:pPr>
            <a:r>
              <a:rPr lang="en-GB" dirty="0">
                <a:solidFill>
                  <a:schemeClr val="dk1"/>
                </a:solidFill>
                <a:latin typeface="+mj-lt"/>
              </a:rPr>
              <a:t>Other engineering technologies that will be important include smart grids that support widely distributed generation, along with battery grid storage that can store surplus renewable energy to meet peak demand.</a:t>
            </a: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Assessment</a:t>
            </a:r>
          </a:p>
          <a:p>
            <a:pPr marL="0" lvl="0" indent="0" algn="l" rtl="0">
              <a:spcBef>
                <a:spcPts val="0"/>
              </a:spcBef>
              <a:spcAft>
                <a:spcPts val="0"/>
              </a:spcAft>
              <a:buNone/>
            </a:pPr>
            <a:r>
              <a:rPr lang="en-GB" dirty="0">
                <a:solidFill>
                  <a:schemeClr val="dk1"/>
                </a:solidFill>
                <a:latin typeface="+mj-lt"/>
              </a:rPr>
              <a:t>Discussion and verbal answers.</a:t>
            </a: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r>
              <a:rPr lang="en-GB" b="1" dirty="0">
                <a:solidFill>
                  <a:schemeClr val="dk1"/>
                </a:solidFill>
                <a:latin typeface="+mj-lt"/>
              </a:rPr>
              <a:t>Film</a:t>
            </a:r>
          </a:p>
          <a:p>
            <a:pPr marL="0" lvl="0" indent="0" algn="l" rtl="0">
              <a:spcBef>
                <a:spcPts val="0"/>
              </a:spcBef>
              <a:spcAft>
                <a:spcPts val="0"/>
              </a:spcAft>
              <a:buClr>
                <a:schemeClr val="dk1"/>
              </a:buClr>
              <a:buSzPts val="1100"/>
              <a:buFont typeface="Arial"/>
              <a:buNone/>
            </a:pPr>
            <a:r>
              <a:rPr lang="en-GB" dirty="0">
                <a:solidFill>
                  <a:schemeClr val="dk1"/>
                </a:solidFill>
                <a:latin typeface="+mj-lt"/>
              </a:rPr>
              <a:t>Learners can watch the </a:t>
            </a:r>
            <a:r>
              <a:rPr lang="en-GB" b="1" dirty="0">
                <a:solidFill>
                  <a:schemeClr val="dk1"/>
                </a:solidFill>
                <a:latin typeface="+mj-lt"/>
              </a:rPr>
              <a:t>Renewable energy film</a:t>
            </a:r>
            <a:r>
              <a:rPr lang="en-GB" dirty="0">
                <a:solidFill>
                  <a:schemeClr val="dk1"/>
                </a:solidFill>
                <a:latin typeface="+mj-lt"/>
              </a:rPr>
              <a:t> after completing this activity.</a:t>
            </a:r>
          </a:p>
          <a:p>
            <a:pPr marL="0" lvl="0" indent="0" algn="l" rtl="0">
              <a:spcBef>
                <a:spcPts val="0"/>
              </a:spcBef>
              <a:spcAft>
                <a:spcPts val="0"/>
              </a:spcAft>
              <a:buNone/>
            </a:pPr>
            <a:endParaRPr lang="en-GB" b="1" dirty="0">
              <a:solidFill>
                <a:schemeClr val="dk1"/>
              </a:solidFill>
              <a:latin typeface="+mj-lt"/>
            </a:endParaRPr>
          </a:p>
          <a:p>
            <a:pPr marL="0" lvl="0" indent="0" algn="l" rtl="0">
              <a:spcBef>
                <a:spcPts val="0"/>
              </a:spcBef>
              <a:spcAft>
                <a:spcPts val="0"/>
              </a:spcAft>
              <a:buNone/>
            </a:pPr>
            <a:endParaRPr lang="en-GB" b="1" dirty="0">
              <a:solidFill>
                <a:schemeClr val="dk1"/>
              </a:solidFill>
              <a:latin typeface="+mj-lt"/>
            </a:endParaRP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endParaRPr lang="en-GB" sz="1400" dirty="0">
              <a:solidFill>
                <a:schemeClr val="dk1"/>
              </a:solidFill>
              <a:latin typeface="+mj-lt"/>
            </a:endParaRPr>
          </a:p>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783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mj-lt"/>
              </a:rPr>
              <a:t>Practitioner delivery suggestions</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Activity</a:t>
            </a:r>
          </a:p>
          <a:p>
            <a:pPr marL="457200" lvl="0" indent="-298450" algn="l" rtl="0">
              <a:spcBef>
                <a:spcPts val="0"/>
              </a:spcBef>
              <a:spcAft>
                <a:spcPts val="0"/>
              </a:spcAft>
              <a:buClr>
                <a:schemeClr val="dk1"/>
              </a:buClr>
              <a:buSzPts val="1100"/>
              <a:buChar char="●"/>
            </a:pPr>
            <a:r>
              <a:rPr lang="en-GB" dirty="0">
                <a:solidFill>
                  <a:schemeClr val="dk1"/>
                </a:solidFill>
                <a:latin typeface="+mj-lt"/>
              </a:rPr>
              <a:t>Some learners may have previously mentioned nuclear energy as a renewable energy source. Clarify that nuclear energy is non-renewable because it relies on a supply of suitable fissile material. Even though small amounts of nuclear fuel can release significant amounts of energy, nuclear fuel is still a finite resource, just over a long timescale.</a:t>
            </a:r>
          </a:p>
          <a:p>
            <a:pPr marL="457200" lvl="0" indent="-298450" algn="l" rtl="0">
              <a:spcBef>
                <a:spcPts val="0"/>
              </a:spcBef>
              <a:spcAft>
                <a:spcPts val="0"/>
              </a:spcAft>
              <a:buClr>
                <a:schemeClr val="dk1"/>
              </a:buClr>
              <a:buSzPts val="1100"/>
              <a:buChar char="●"/>
            </a:pPr>
            <a:r>
              <a:rPr lang="en-GB" dirty="0">
                <a:solidFill>
                  <a:schemeClr val="dk1"/>
                </a:solidFill>
                <a:latin typeface="+mj-lt"/>
              </a:rPr>
              <a:t>Review the advantages and disadvantages of nuclear energy on the slide. Ask learners to reflect individually on whether nuclear energy should play a role in the UK’s future and then discuss this with a partner or table group. Share points of view and then hold a class vote.</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Assessment</a:t>
            </a:r>
          </a:p>
          <a:p>
            <a:pPr marL="0" lvl="0" indent="0" algn="l" rtl="0">
              <a:spcBef>
                <a:spcPts val="0"/>
              </a:spcBef>
              <a:spcAft>
                <a:spcPts val="0"/>
              </a:spcAft>
              <a:buNone/>
            </a:pPr>
            <a:r>
              <a:rPr lang="en-GB" dirty="0">
                <a:solidFill>
                  <a:schemeClr val="dk1"/>
                </a:solidFill>
                <a:latin typeface="+mj-lt"/>
              </a:rPr>
              <a:t>Discussion.</a:t>
            </a:r>
          </a:p>
          <a:p>
            <a:pPr marL="0" lvl="0" indent="0" algn="l" rtl="0">
              <a:spcBef>
                <a:spcPts val="0"/>
              </a:spcBef>
              <a:spcAft>
                <a:spcPts val="0"/>
              </a:spcAft>
              <a:buNone/>
            </a:pPr>
            <a:r>
              <a:rPr lang="en-GB" dirty="0">
                <a:solidFill>
                  <a:schemeClr val="dk1"/>
                </a:solidFill>
                <a:latin typeface="+mj-lt"/>
              </a:rPr>
              <a:t>Verbal arguments for and against nuclear power.</a:t>
            </a:r>
          </a:p>
          <a:p>
            <a:pPr marL="0" lvl="0" indent="0" algn="l" rtl="0">
              <a:spcBef>
                <a:spcPts val="0"/>
              </a:spcBef>
              <a:spcAft>
                <a:spcPts val="0"/>
              </a:spcAft>
              <a:buClr>
                <a:schemeClr val="dk1"/>
              </a:buClr>
              <a:buSzPts val="1100"/>
              <a:buFont typeface="Arial"/>
              <a:buNone/>
            </a:pPr>
            <a:r>
              <a:rPr lang="en-GB" dirty="0">
                <a:solidFill>
                  <a:schemeClr val="dk1"/>
                </a:solidFill>
                <a:latin typeface="+mj-lt"/>
              </a:rPr>
              <a:t>Verbal answers.</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Extension</a:t>
            </a:r>
          </a:p>
          <a:p>
            <a:pPr marL="0" lvl="0" indent="0" algn="l" rtl="0">
              <a:spcBef>
                <a:spcPts val="0"/>
              </a:spcBef>
              <a:spcAft>
                <a:spcPts val="0"/>
              </a:spcAft>
              <a:buNone/>
            </a:pPr>
            <a:r>
              <a:rPr lang="en-GB" dirty="0">
                <a:solidFill>
                  <a:schemeClr val="dk1"/>
                </a:solidFill>
                <a:latin typeface="+mj-lt"/>
              </a:rPr>
              <a:t>Summary of nuclear energy in the UK: world-</a:t>
            </a:r>
            <a:r>
              <a:rPr lang="en-GB" dirty="0" err="1">
                <a:solidFill>
                  <a:schemeClr val="dk1"/>
                </a:solidFill>
                <a:latin typeface="+mj-lt"/>
              </a:rPr>
              <a:t>nuclear.org</a:t>
            </a:r>
            <a:r>
              <a:rPr lang="en-GB" dirty="0">
                <a:solidFill>
                  <a:schemeClr val="dk1"/>
                </a:solidFill>
                <a:latin typeface="+mj-lt"/>
              </a:rPr>
              <a:t>/information-library/country-profiles/countries-t-z/united-</a:t>
            </a:r>
            <a:r>
              <a:rPr lang="en-GB" dirty="0" err="1">
                <a:solidFill>
                  <a:schemeClr val="dk1"/>
                </a:solidFill>
                <a:latin typeface="+mj-lt"/>
              </a:rPr>
              <a:t>kingdom.aspx</a:t>
            </a: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r>
              <a:rPr lang="en-GB" dirty="0">
                <a:solidFill>
                  <a:schemeClr val="dk1"/>
                </a:solidFill>
                <a:latin typeface="+mj-lt"/>
              </a:rPr>
              <a:t>Learners could research more about nuclear energy plans for the UK before holding a more formal debate with a motion for or against expanding nuclear power in the UK.</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endParaRPr lang="en-GB" dirty="0">
              <a:latin typeface="+mj-lt"/>
            </a:endParaRPr>
          </a:p>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3445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mj-lt"/>
              </a:rPr>
              <a:t>Practitioner delivery suggestions</a:t>
            </a: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None/>
            </a:pPr>
            <a:r>
              <a:rPr lang="en-GB" dirty="0">
                <a:solidFill>
                  <a:schemeClr val="dk1"/>
                </a:solidFill>
                <a:latin typeface="+mj-lt"/>
              </a:rPr>
              <a:t>This activity prepares learners for a more quantitative version of the activity in the Level 3 resource </a:t>
            </a:r>
            <a:r>
              <a:rPr lang="en-GB" b="1" dirty="0">
                <a:solidFill>
                  <a:schemeClr val="dk1"/>
                </a:solidFill>
                <a:latin typeface="+mj-lt"/>
              </a:rPr>
              <a:t>2. Planning for renewable energy</a:t>
            </a:r>
            <a:r>
              <a:rPr lang="en-GB" b="0" dirty="0">
                <a:solidFill>
                  <a:schemeClr val="dk1"/>
                </a:solidFill>
                <a:latin typeface="+mj-lt"/>
              </a:rPr>
              <a:t> in this </a:t>
            </a:r>
            <a:r>
              <a:rPr lang="en-GB" b="1" dirty="0">
                <a:solidFill>
                  <a:schemeClr val="dk1"/>
                </a:solidFill>
                <a:latin typeface="+mj-lt"/>
              </a:rPr>
              <a:t>Renewable energy </a:t>
            </a:r>
            <a:r>
              <a:rPr lang="en-GB" b="0" dirty="0">
                <a:solidFill>
                  <a:schemeClr val="dk1"/>
                </a:solidFill>
                <a:latin typeface="+mj-lt"/>
              </a:rPr>
              <a:t>module.</a:t>
            </a: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r>
              <a:rPr lang="en-GB" b="1" dirty="0">
                <a:solidFill>
                  <a:schemeClr val="dk1"/>
                </a:solidFill>
                <a:latin typeface="+mj-lt"/>
              </a:rPr>
              <a:t>Activity</a:t>
            </a:r>
          </a:p>
          <a:p>
            <a:pPr marL="457200" lvl="0" indent="-298450" algn="l" rtl="0">
              <a:spcBef>
                <a:spcPts val="0"/>
              </a:spcBef>
              <a:spcAft>
                <a:spcPts val="0"/>
              </a:spcAft>
              <a:buClr>
                <a:schemeClr val="dk1"/>
              </a:buClr>
              <a:buSzPts val="1100"/>
              <a:buChar char="●"/>
            </a:pPr>
            <a:r>
              <a:rPr lang="en-GB" dirty="0">
                <a:solidFill>
                  <a:schemeClr val="dk1"/>
                </a:solidFill>
                <a:latin typeface="+mj-lt"/>
              </a:rPr>
              <a:t>Explain that learners now need to apply their understanding and ideas to suggest, in broad terms, how renewable energy could be harnessed more fully across the UK.</a:t>
            </a:r>
          </a:p>
          <a:p>
            <a:pPr marL="457200" lvl="0" indent="-298450" algn="l" rtl="0">
              <a:spcBef>
                <a:spcPts val="0"/>
              </a:spcBef>
              <a:spcAft>
                <a:spcPts val="0"/>
              </a:spcAft>
              <a:buClr>
                <a:schemeClr val="dk1"/>
              </a:buClr>
              <a:buSzPts val="1100"/>
              <a:buChar char="●"/>
            </a:pPr>
            <a:r>
              <a:rPr lang="en-GB" dirty="0">
                <a:solidFill>
                  <a:schemeClr val="dk1"/>
                </a:solidFill>
                <a:latin typeface="+mj-lt"/>
              </a:rPr>
              <a:t>Discuss the map, and identify areas of high, mountainous ground (learners can also use the additional links in ‘Extension’, below). How might wind, solar, hydro and tidal energy sources be distributed across the UK? What would the local implications be for dramatically scaling up these forms of energy generation?</a:t>
            </a:r>
          </a:p>
          <a:p>
            <a:pPr marL="457200" lvl="0" indent="-298450" algn="l" rtl="0">
              <a:spcBef>
                <a:spcPts val="0"/>
              </a:spcBef>
              <a:spcAft>
                <a:spcPts val="0"/>
              </a:spcAft>
              <a:buClr>
                <a:schemeClr val="dk1"/>
              </a:buClr>
              <a:buSzPts val="1100"/>
              <a:buChar char="●"/>
            </a:pPr>
            <a:r>
              <a:rPr lang="en-GB" dirty="0">
                <a:solidFill>
                  <a:schemeClr val="dk1"/>
                </a:solidFill>
                <a:latin typeface="+mj-lt"/>
              </a:rPr>
              <a:t>In groups, learners discuss some broad approaches for increasing renewable generation and label the map on the activity sheet with their ideas. Learners can add more detail or suggest what policies or guidelines would facilitate an increase in each type of renewable generation.</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Activity sheet</a:t>
            </a:r>
          </a:p>
          <a:p>
            <a:pPr marL="0" lvl="0" indent="0" algn="l" rtl="0">
              <a:spcBef>
                <a:spcPts val="0"/>
              </a:spcBef>
              <a:spcAft>
                <a:spcPts val="0"/>
              </a:spcAft>
              <a:buClr>
                <a:schemeClr val="dk1"/>
              </a:buClr>
              <a:buSzPts val="1100"/>
              <a:buFont typeface="Arial"/>
              <a:buNone/>
            </a:pPr>
            <a:r>
              <a:rPr lang="en-GB" dirty="0">
                <a:solidFill>
                  <a:schemeClr val="dk1"/>
                </a:solidFill>
                <a:latin typeface="+mj-lt"/>
              </a:rPr>
              <a:t>Learners annotate the UK map on </a:t>
            </a:r>
            <a:r>
              <a:rPr lang="en-GB" b="1" dirty="0">
                <a:solidFill>
                  <a:schemeClr val="dk1"/>
                </a:solidFill>
                <a:latin typeface="+mj-lt"/>
              </a:rPr>
              <a:t>Renewable energy - Activity sheet 2.</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Example answers</a:t>
            </a:r>
          </a:p>
          <a:p>
            <a:pPr marL="0" lvl="0" indent="0" algn="l" rtl="0">
              <a:spcBef>
                <a:spcPts val="0"/>
              </a:spcBef>
              <a:spcAft>
                <a:spcPts val="0"/>
              </a:spcAft>
              <a:buClr>
                <a:schemeClr val="dk1"/>
              </a:buClr>
              <a:buSzPts val="1100"/>
              <a:buFont typeface="Arial"/>
              <a:buNone/>
            </a:pPr>
            <a:r>
              <a:rPr lang="en-GB" dirty="0">
                <a:solidFill>
                  <a:schemeClr val="dk1"/>
                </a:solidFill>
                <a:latin typeface="+mj-lt"/>
              </a:rPr>
              <a:t>Please see the next slide.</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Assessment</a:t>
            </a:r>
          </a:p>
          <a:p>
            <a:pPr marL="0" lvl="0" indent="0" algn="l" rtl="0">
              <a:spcBef>
                <a:spcPts val="0"/>
              </a:spcBef>
              <a:spcAft>
                <a:spcPts val="0"/>
              </a:spcAft>
              <a:buNone/>
            </a:pPr>
            <a:r>
              <a:rPr lang="en-GB" dirty="0">
                <a:solidFill>
                  <a:schemeClr val="dk1"/>
                </a:solidFill>
                <a:latin typeface="+mj-lt"/>
              </a:rPr>
              <a:t>Discussion and verbal answers.</a:t>
            </a:r>
          </a:p>
          <a:p>
            <a:pPr marL="0" lvl="0" indent="0" algn="l" rtl="0">
              <a:spcBef>
                <a:spcPts val="0"/>
              </a:spcBef>
              <a:spcAft>
                <a:spcPts val="0"/>
              </a:spcAft>
              <a:buClr>
                <a:schemeClr val="dk1"/>
              </a:buClr>
              <a:buSzPts val="1100"/>
              <a:buFont typeface="Arial"/>
              <a:buNone/>
            </a:pPr>
            <a:r>
              <a:rPr lang="en-GB" dirty="0">
                <a:solidFill>
                  <a:schemeClr val="dk1"/>
                </a:solidFill>
                <a:latin typeface="+mj-lt"/>
              </a:rPr>
              <a:t>Written answers.</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Extension</a:t>
            </a:r>
          </a:p>
          <a:p>
            <a:pPr marL="0" lvl="0" indent="0" algn="l" rtl="0">
              <a:spcBef>
                <a:spcPts val="0"/>
              </a:spcBef>
              <a:spcAft>
                <a:spcPts val="0"/>
              </a:spcAft>
              <a:buNone/>
            </a:pPr>
            <a:r>
              <a:rPr lang="en-GB" dirty="0">
                <a:solidFill>
                  <a:schemeClr val="dk1"/>
                </a:solidFill>
                <a:latin typeface="+mj-lt"/>
              </a:rPr>
              <a:t>The Royal Academy of Engineering has led the production of a framework of decisions that will have a significant, positive impact on a transition to renewable energy: </a:t>
            </a:r>
            <a:r>
              <a:rPr lang="en-GB" dirty="0" err="1">
                <a:solidFill>
                  <a:schemeClr val="dk1"/>
                </a:solidFill>
                <a:latin typeface="+mj-lt"/>
              </a:rPr>
              <a:t>raeng.org.uk</a:t>
            </a:r>
            <a:r>
              <a:rPr lang="en-GB" dirty="0">
                <a:solidFill>
                  <a:schemeClr val="dk1"/>
                </a:solidFill>
                <a:latin typeface="+mj-lt"/>
              </a:rPr>
              <a:t>/news/academy-outlines-low-regrets-framework-to-support-urgent-climate-change-action</a:t>
            </a: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Additional resources to aid decision-making:</a:t>
            </a:r>
          </a:p>
          <a:p>
            <a:pPr marL="0" lvl="0" indent="0" algn="l" rtl="0">
              <a:spcBef>
                <a:spcPts val="0"/>
              </a:spcBef>
              <a:spcAft>
                <a:spcPts val="0"/>
              </a:spcAft>
              <a:buNone/>
            </a:pPr>
            <a:r>
              <a:rPr lang="en-GB" dirty="0">
                <a:solidFill>
                  <a:schemeClr val="dk1"/>
                </a:solidFill>
                <a:latin typeface="+mj-lt"/>
              </a:rPr>
              <a:t>Existing generation (click to select a type, </a:t>
            </a:r>
            <a:r>
              <a:rPr lang="en-GB" dirty="0" err="1">
                <a:solidFill>
                  <a:schemeClr val="dk1"/>
                </a:solidFill>
                <a:latin typeface="+mj-lt"/>
              </a:rPr>
              <a:t>eg</a:t>
            </a:r>
            <a:r>
              <a:rPr lang="en-GB" dirty="0">
                <a:solidFill>
                  <a:schemeClr val="dk1"/>
                </a:solidFill>
                <a:latin typeface="+mj-lt"/>
              </a:rPr>
              <a:t> hydro, to see current distribution): </a:t>
            </a:r>
            <a:r>
              <a:rPr lang="en-GB" dirty="0" err="1">
                <a:solidFill>
                  <a:schemeClr val="dk1"/>
                </a:solidFill>
                <a:latin typeface="+mj-lt"/>
              </a:rPr>
              <a:t>www.carbonbrief.org</a:t>
            </a:r>
            <a:r>
              <a:rPr lang="en-GB" dirty="0">
                <a:solidFill>
                  <a:schemeClr val="dk1"/>
                </a:solidFill>
                <a:latin typeface="+mj-lt"/>
              </a:rPr>
              <a:t>/mapped-how-the-</a:t>
            </a:r>
            <a:r>
              <a:rPr lang="en-GB" dirty="0" err="1">
                <a:solidFill>
                  <a:schemeClr val="dk1"/>
                </a:solidFill>
                <a:latin typeface="+mj-lt"/>
              </a:rPr>
              <a:t>uk</a:t>
            </a:r>
            <a:r>
              <a:rPr lang="en-GB" dirty="0">
                <a:solidFill>
                  <a:schemeClr val="dk1"/>
                </a:solidFill>
                <a:latin typeface="+mj-lt"/>
              </a:rPr>
              <a:t>-generates-its-electricity/</a:t>
            </a:r>
          </a:p>
          <a:p>
            <a:pPr marL="0" lvl="0" indent="0" algn="l" rtl="0">
              <a:spcBef>
                <a:spcPts val="0"/>
              </a:spcBef>
              <a:spcAft>
                <a:spcPts val="0"/>
              </a:spcAft>
              <a:buNone/>
            </a:pPr>
            <a:r>
              <a:rPr lang="en-GB" dirty="0">
                <a:solidFill>
                  <a:schemeClr val="dk1"/>
                </a:solidFill>
                <a:latin typeface="+mj-lt"/>
              </a:rPr>
              <a:t>Solar energy map: </a:t>
            </a:r>
            <a:r>
              <a:rPr lang="en-GB" dirty="0" err="1">
                <a:solidFill>
                  <a:schemeClr val="dk1"/>
                </a:solidFill>
                <a:latin typeface="+mj-lt"/>
              </a:rPr>
              <a:t>solargis.com</a:t>
            </a:r>
            <a:r>
              <a:rPr lang="en-GB" dirty="0">
                <a:solidFill>
                  <a:schemeClr val="dk1"/>
                </a:solidFill>
                <a:latin typeface="+mj-lt"/>
              </a:rPr>
              <a:t>/maps-and-</a:t>
            </a:r>
            <a:r>
              <a:rPr lang="en-GB" dirty="0" err="1">
                <a:solidFill>
                  <a:schemeClr val="dk1"/>
                </a:solidFill>
                <a:latin typeface="+mj-lt"/>
              </a:rPr>
              <a:t>gis</a:t>
            </a:r>
            <a:r>
              <a:rPr lang="en-GB" dirty="0">
                <a:solidFill>
                  <a:schemeClr val="dk1"/>
                </a:solidFill>
                <a:latin typeface="+mj-lt"/>
              </a:rPr>
              <a:t>-data/download/united-kingdom</a:t>
            </a:r>
          </a:p>
          <a:p>
            <a:pPr marL="0" lvl="0" indent="0" algn="l" rtl="0">
              <a:spcBef>
                <a:spcPts val="0"/>
              </a:spcBef>
              <a:spcAft>
                <a:spcPts val="0"/>
              </a:spcAft>
              <a:buNone/>
            </a:pPr>
            <a:r>
              <a:rPr lang="en-GB" dirty="0">
                <a:solidFill>
                  <a:schemeClr val="dk1"/>
                </a:solidFill>
                <a:latin typeface="+mj-lt"/>
              </a:rPr>
              <a:t>Wind energy map: www.ms1energy.co.uk/</a:t>
            </a:r>
            <a:r>
              <a:rPr lang="en-GB" dirty="0" err="1">
                <a:solidFill>
                  <a:schemeClr val="dk1"/>
                </a:solidFill>
                <a:latin typeface="+mj-lt"/>
              </a:rPr>
              <a:t>uk</a:t>
            </a:r>
            <a:r>
              <a:rPr lang="en-GB" dirty="0">
                <a:solidFill>
                  <a:schemeClr val="dk1"/>
                </a:solidFill>
                <a:latin typeface="+mj-lt"/>
              </a:rPr>
              <a:t>-wind-map/</a:t>
            </a:r>
          </a:p>
          <a:p>
            <a:pPr marL="0" lvl="0" indent="0" algn="l" rtl="0">
              <a:spcBef>
                <a:spcPts val="0"/>
              </a:spcBef>
              <a:spcAft>
                <a:spcPts val="0"/>
              </a:spcAft>
              <a:buNone/>
            </a:pPr>
            <a:r>
              <a:rPr lang="en-GB" dirty="0">
                <a:solidFill>
                  <a:schemeClr val="dk1"/>
                </a:solidFill>
                <a:latin typeface="+mj-lt"/>
              </a:rPr>
              <a:t>Tidal energy map: </a:t>
            </a:r>
            <a:r>
              <a:rPr lang="en-GB" dirty="0" err="1">
                <a:solidFill>
                  <a:schemeClr val="dk1"/>
                </a:solidFill>
                <a:latin typeface="+mj-lt"/>
              </a:rPr>
              <a:t>severnestuarycoastalgroup.org.uk</a:t>
            </a:r>
            <a:r>
              <a:rPr lang="en-GB" dirty="0">
                <a:solidFill>
                  <a:schemeClr val="dk1"/>
                </a:solidFill>
                <a:latin typeface="+mj-lt"/>
              </a:rPr>
              <a:t>/about/tidal-energy/</a:t>
            </a: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endParaRPr lang="en-GB" dirty="0">
              <a:latin typeface="+mj-lt"/>
            </a:endParaRPr>
          </a:p>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150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mj-lt"/>
              </a:rPr>
              <a:t>Practitioner delivery suggestions</a:t>
            </a: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None/>
            </a:pPr>
            <a:r>
              <a:rPr lang="en-GB" dirty="0">
                <a:solidFill>
                  <a:schemeClr val="dk1"/>
                </a:solidFill>
                <a:latin typeface="+mj-lt"/>
              </a:rPr>
              <a:t>This answer slide provides broad suggestions based on energy availability. It does not represent a formal recommendation or policy of the Royal Academy of Engineering and should not be interpreted as such.</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Activity</a:t>
            </a:r>
          </a:p>
          <a:p>
            <a:pPr marL="457200" lvl="0" indent="-298450" algn="l" rtl="0">
              <a:spcBef>
                <a:spcPts val="0"/>
              </a:spcBef>
              <a:spcAft>
                <a:spcPts val="0"/>
              </a:spcAft>
              <a:buClr>
                <a:schemeClr val="dk1"/>
              </a:buClr>
              <a:buSzPts val="1100"/>
              <a:buChar char="●"/>
            </a:pPr>
            <a:r>
              <a:rPr lang="en-GB" dirty="0">
                <a:solidFill>
                  <a:schemeClr val="dk1"/>
                </a:solidFill>
                <a:latin typeface="+mj-lt"/>
              </a:rPr>
              <a:t>Highlight that in general terms renewable generation needs to take place where each form of energy is most available. Integration into the national grid can then distribute this energy to where it is needed most.</a:t>
            </a:r>
          </a:p>
          <a:p>
            <a:pPr marL="457200" lvl="0" indent="-298450" algn="l" rtl="0">
              <a:spcBef>
                <a:spcPts val="0"/>
              </a:spcBef>
              <a:spcAft>
                <a:spcPts val="0"/>
              </a:spcAft>
              <a:buClr>
                <a:schemeClr val="dk1"/>
              </a:buClr>
              <a:buSzPts val="1100"/>
              <a:buChar char="●"/>
            </a:pPr>
            <a:r>
              <a:rPr lang="en-GB" dirty="0">
                <a:solidFill>
                  <a:schemeClr val="dk1"/>
                </a:solidFill>
                <a:latin typeface="+mj-lt"/>
              </a:rPr>
              <a:t>Tidal energy is best harnessed where the tidal range is greatest. Outside of the English channel, an extremely busy shipping route, this is found at points on the west coast of the UK including the Bristol channel and western Irish sea.</a:t>
            </a:r>
          </a:p>
          <a:p>
            <a:pPr marL="457200" lvl="0" indent="-298450" algn="l" rtl="0">
              <a:spcBef>
                <a:spcPts val="0"/>
              </a:spcBef>
              <a:spcAft>
                <a:spcPts val="0"/>
              </a:spcAft>
              <a:buClr>
                <a:schemeClr val="dk1"/>
              </a:buClr>
              <a:buSzPts val="1100"/>
              <a:buChar char="●"/>
            </a:pPr>
            <a:r>
              <a:rPr lang="en-GB" dirty="0">
                <a:solidFill>
                  <a:schemeClr val="dk1"/>
                </a:solidFill>
                <a:latin typeface="+mj-lt"/>
              </a:rPr>
              <a:t>Large-scale hydro energy needs altitude and must therefore be sited in mountainous regions, although development may be limited due to environmental considerations.</a:t>
            </a:r>
          </a:p>
          <a:p>
            <a:pPr marL="457200" lvl="0" indent="-298450" algn="l" rtl="0">
              <a:spcBef>
                <a:spcPts val="0"/>
              </a:spcBef>
              <a:spcAft>
                <a:spcPts val="0"/>
              </a:spcAft>
              <a:buClr>
                <a:schemeClr val="dk1"/>
              </a:buClr>
              <a:buSzPts val="1100"/>
              <a:buChar char="●"/>
            </a:pPr>
            <a:r>
              <a:rPr lang="en-GB" dirty="0">
                <a:solidFill>
                  <a:schemeClr val="dk1"/>
                </a:solidFill>
                <a:latin typeface="+mj-lt"/>
              </a:rPr>
              <a:t>Solar energy is most available along the south coast, although useful amounts of solar energy can still be found across the southern half of the UK, and solar can still make a helpful contribution in more northerly locations.</a:t>
            </a:r>
          </a:p>
          <a:p>
            <a:pPr marL="457200" lvl="0" indent="-298450" algn="l" rtl="0">
              <a:spcBef>
                <a:spcPts val="0"/>
              </a:spcBef>
              <a:spcAft>
                <a:spcPts val="0"/>
              </a:spcAft>
              <a:buClr>
                <a:schemeClr val="dk1"/>
              </a:buClr>
              <a:buSzPts val="1100"/>
              <a:buChar char="●"/>
            </a:pPr>
            <a:r>
              <a:rPr lang="en-GB" dirty="0">
                <a:solidFill>
                  <a:schemeClr val="dk1"/>
                </a:solidFill>
                <a:latin typeface="+mj-lt"/>
              </a:rPr>
              <a:t>Wind energy is most available in the northern and more mountainous areas onshore, but most scope for development is in offshore wind farms out at sea, including in the North Sea.</a:t>
            </a: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Example answers</a:t>
            </a:r>
          </a:p>
          <a:p>
            <a:pPr marL="457200" lvl="0" indent="-298450" algn="l" rtl="0">
              <a:spcBef>
                <a:spcPts val="0"/>
              </a:spcBef>
              <a:spcAft>
                <a:spcPts val="0"/>
              </a:spcAft>
              <a:buClr>
                <a:schemeClr val="dk1"/>
              </a:buClr>
              <a:buSzPts val="1100"/>
              <a:buChar char="●"/>
            </a:pPr>
            <a:r>
              <a:rPr lang="en-GB" dirty="0">
                <a:solidFill>
                  <a:schemeClr val="dk1"/>
                </a:solidFill>
                <a:latin typeface="+mj-lt"/>
              </a:rPr>
              <a:t>Environmental considerations need to be taken into account, for example any installation’s effects on the local ecosystem and its inhabitants. Suitable mitigation plans may enable large-scale projects to go ahead.</a:t>
            </a:r>
          </a:p>
          <a:p>
            <a:pPr marL="457200" lvl="0" indent="-298450" algn="l" rtl="0">
              <a:spcBef>
                <a:spcPts val="0"/>
              </a:spcBef>
              <a:spcAft>
                <a:spcPts val="0"/>
              </a:spcAft>
              <a:buClr>
                <a:schemeClr val="dk1"/>
              </a:buClr>
              <a:buSzPts val="1100"/>
              <a:buChar char="●"/>
            </a:pPr>
            <a:r>
              <a:rPr lang="en-GB" dirty="0">
                <a:solidFill>
                  <a:schemeClr val="dk1"/>
                </a:solidFill>
                <a:latin typeface="+mj-lt"/>
              </a:rPr>
              <a:t>However, planning laws may need to change to make it easier to construct new capacity, for example onshore wind is at the time of writing almost impossible to gain approval for.	</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r>
              <a:rPr lang="en-GB" b="1" dirty="0">
                <a:solidFill>
                  <a:schemeClr val="dk1"/>
                </a:solidFill>
                <a:latin typeface="+mj-lt"/>
              </a:rPr>
              <a:t>Extension</a:t>
            </a:r>
          </a:p>
          <a:p>
            <a:pPr marL="0" lvl="0" indent="0" algn="l" rtl="0">
              <a:spcBef>
                <a:spcPts val="0"/>
              </a:spcBef>
              <a:spcAft>
                <a:spcPts val="0"/>
              </a:spcAft>
              <a:buClr>
                <a:schemeClr val="dk1"/>
              </a:buClr>
              <a:buSzPts val="1100"/>
              <a:buFont typeface="Arial"/>
              <a:buNone/>
            </a:pPr>
            <a:r>
              <a:rPr lang="en-GB" dirty="0">
                <a:solidFill>
                  <a:schemeClr val="dk1"/>
                </a:solidFill>
                <a:latin typeface="+mj-lt"/>
              </a:rPr>
              <a:t>Learners could work in teams to create a formal presentation of their ideas and could compete to present the most compelling strategy for increasing renewable generation across the UK.</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endParaRPr lang="en-GB" dirty="0">
              <a:latin typeface="+mj-lt"/>
            </a:endParaRPr>
          </a:p>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834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latin typeface="+mj-lt"/>
              </a:rPr>
              <a:t>Practitioner delivery suggestions</a:t>
            </a:r>
          </a:p>
          <a:p>
            <a:pPr marL="0" lvl="0" indent="0" algn="l" rtl="0">
              <a:spcBef>
                <a:spcPts val="0"/>
              </a:spcBef>
              <a:spcAft>
                <a:spcPts val="0"/>
              </a:spcAft>
              <a:buNone/>
            </a:pPr>
            <a:endParaRPr lang="en-GB">
              <a:solidFill>
                <a:schemeClr val="dk1"/>
              </a:solidFill>
              <a:latin typeface="+mj-lt"/>
            </a:endParaRPr>
          </a:p>
          <a:p>
            <a:pPr marL="0" lvl="0" indent="0" algn="l" rtl="0">
              <a:spcBef>
                <a:spcPts val="0"/>
              </a:spcBef>
              <a:spcAft>
                <a:spcPts val="0"/>
              </a:spcAft>
              <a:buNone/>
            </a:pPr>
            <a:r>
              <a:rPr lang="en-GB">
                <a:solidFill>
                  <a:schemeClr val="dk1"/>
                </a:solidFill>
                <a:latin typeface="+mj-lt"/>
              </a:rPr>
              <a:t>This final activity supports an open-ended discussion of career opportunities related to renewable energy.</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r>
              <a:rPr lang="en-GB" b="1">
                <a:solidFill>
                  <a:schemeClr val="dk1"/>
                </a:solidFill>
                <a:latin typeface="+mj-lt"/>
              </a:rPr>
              <a:t>Activity</a:t>
            </a:r>
          </a:p>
          <a:p>
            <a:pPr marL="457200" lvl="0" indent="-298450" algn="l" rtl="0">
              <a:spcBef>
                <a:spcPts val="0"/>
              </a:spcBef>
              <a:spcAft>
                <a:spcPts val="0"/>
              </a:spcAft>
              <a:buClr>
                <a:schemeClr val="dk1"/>
              </a:buClr>
              <a:buSzPts val="1100"/>
              <a:buChar char="●"/>
            </a:pPr>
            <a:r>
              <a:rPr lang="en-GB">
                <a:solidFill>
                  <a:schemeClr val="dk1"/>
                </a:solidFill>
                <a:latin typeface="+mj-lt"/>
              </a:rPr>
              <a:t>Discuss what learners have found interesting or exciting about the need to transition to renewable energy generation.</a:t>
            </a:r>
          </a:p>
          <a:p>
            <a:pPr marL="457200" lvl="0" indent="-298450" algn="l" rtl="0">
              <a:spcBef>
                <a:spcPts val="0"/>
              </a:spcBef>
              <a:spcAft>
                <a:spcPts val="0"/>
              </a:spcAft>
              <a:buClr>
                <a:schemeClr val="dk1"/>
              </a:buClr>
              <a:buSzPts val="1100"/>
              <a:buChar char="●"/>
            </a:pPr>
            <a:r>
              <a:rPr lang="en-GB">
                <a:solidFill>
                  <a:schemeClr val="dk1"/>
                </a:solidFill>
                <a:latin typeface="+mj-lt"/>
              </a:rPr>
              <a:t>Review the broad career areas on the slide. Which career areas do they think might suit them best? How could they find out more?</a:t>
            </a:r>
          </a:p>
          <a:p>
            <a:pPr marL="457200" lvl="0" indent="-298450" algn="l" rtl="0">
              <a:spcBef>
                <a:spcPts val="0"/>
              </a:spcBef>
              <a:spcAft>
                <a:spcPts val="0"/>
              </a:spcAft>
              <a:buClr>
                <a:schemeClr val="dk1"/>
              </a:buClr>
              <a:buSzPts val="1100"/>
              <a:buChar char="●"/>
            </a:pPr>
            <a:r>
              <a:rPr lang="en-GB">
                <a:solidFill>
                  <a:schemeClr val="dk1"/>
                </a:solidFill>
                <a:latin typeface="+mj-lt"/>
              </a:rPr>
              <a:t>Discuss possible qualification routes, and local or national opportunities.</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Clr>
                <a:schemeClr val="dk1"/>
              </a:buClr>
              <a:buSzPts val="1100"/>
              <a:buFont typeface="Arial"/>
              <a:buNone/>
            </a:pPr>
            <a:r>
              <a:rPr lang="en-GB" b="1">
                <a:solidFill>
                  <a:schemeClr val="dk1"/>
                </a:solidFill>
                <a:latin typeface="+mj-lt"/>
              </a:rPr>
              <a:t>Assessment</a:t>
            </a:r>
          </a:p>
          <a:p>
            <a:pPr marL="0" lvl="0" indent="0" algn="l" rtl="0">
              <a:spcBef>
                <a:spcPts val="0"/>
              </a:spcBef>
              <a:spcAft>
                <a:spcPts val="0"/>
              </a:spcAft>
              <a:buNone/>
            </a:pPr>
            <a:r>
              <a:rPr lang="en-GB">
                <a:solidFill>
                  <a:schemeClr val="dk1"/>
                </a:solidFill>
                <a:latin typeface="+mj-lt"/>
              </a:rPr>
              <a:t>Discussion.</a:t>
            </a: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r>
              <a:rPr lang="en-GB" b="1">
                <a:solidFill>
                  <a:schemeClr val="dk1"/>
                </a:solidFill>
                <a:latin typeface="+mj-lt"/>
              </a:rPr>
              <a:t>Extension</a:t>
            </a:r>
          </a:p>
          <a:p>
            <a:pPr marL="0" lvl="0" indent="0" algn="l" rtl="0">
              <a:spcBef>
                <a:spcPts val="0"/>
              </a:spcBef>
              <a:spcAft>
                <a:spcPts val="0"/>
              </a:spcAft>
              <a:buNone/>
            </a:pPr>
            <a:r>
              <a:rPr lang="en-GB" b="0" i="0" u="none" baseline="0">
                <a:solidFill>
                  <a:schemeClr val="dk1"/>
                </a:solidFill>
                <a:latin typeface="+mj-lt"/>
              </a:rPr>
              <a:t>Learners can explore career opportunities in renewable energy using the </a:t>
            </a:r>
            <a:r>
              <a:rPr lang="en-GB" b="0" i="0" u="none" baseline="0" err="1">
                <a:solidFill>
                  <a:schemeClr val="dk1"/>
                </a:solidFill>
                <a:latin typeface="+mj-lt"/>
              </a:rPr>
              <a:t>RenewableUK</a:t>
            </a:r>
            <a:r>
              <a:rPr lang="en-GB" b="0" i="0" u="none" baseline="0">
                <a:solidFill>
                  <a:schemeClr val="dk1"/>
                </a:solidFill>
                <a:latin typeface="+mj-lt"/>
              </a:rPr>
              <a:t> career mapping tool</a:t>
            </a:r>
            <a:r>
              <a:rPr lang="en-GB" b="0" i="0" u="none" baseline="0">
                <a:solidFill>
                  <a:schemeClr val="tx1">
                    <a:lumMod val="95000"/>
                    <a:lumOff val="5000"/>
                  </a:schemeClr>
                </a:solidFill>
                <a:latin typeface="+mj-lt"/>
              </a:rPr>
              <a:t>: </a:t>
            </a:r>
            <a:r>
              <a:rPr lang="en-GB" b="0" i="0" u="none" baseline="0" err="1">
                <a:solidFill>
                  <a:schemeClr val="tx1">
                    <a:lumMod val="95000"/>
                    <a:lumOff val="5000"/>
                  </a:schemeClr>
                </a:solidFill>
                <a:latin typeface="+mj-lt"/>
              </a:rPr>
              <a:t>www.renewableuk.com</a:t>
            </a:r>
            <a:r>
              <a:rPr lang="en-GB" b="0" i="0" u="none" baseline="0">
                <a:solidFill>
                  <a:schemeClr val="tx1">
                    <a:lumMod val="95000"/>
                    <a:lumOff val="5000"/>
                  </a:schemeClr>
                </a:solidFill>
                <a:latin typeface="+mj-lt"/>
              </a:rPr>
              <a:t>/Page/</a:t>
            </a:r>
            <a:r>
              <a:rPr lang="en-GB" b="0" i="0" u="none" baseline="0" err="1">
                <a:solidFill>
                  <a:schemeClr val="tx1">
                    <a:lumMod val="95000"/>
                    <a:lumOff val="5000"/>
                  </a:schemeClr>
                </a:solidFill>
                <a:latin typeface="+mj-lt"/>
              </a:rPr>
              <a:t>CareerMapping</a:t>
            </a:r>
            <a:endParaRPr lang="en-GB" b="0" i="0" u="none" baseline="0">
              <a:solidFill>
                <a:schemeClr val="tx1">
                  <a:lumMod val="95000"/>
                  <a:lumOff val="5000"/>
                </a:schemeClr>
              </a:solidFill>
              <a:latin typeface="+mj-lt"/>
            </a:endParaRPr>
          </a:p>
          <a:p>
            <a:pPr marL="0" lvl="0" indent="0" algn="l" rtl="0">
              <a:spcBef>
                <a:spcPts val="0"/>
              </a:spcBef>
              <a:spcAft>
                <a:spcPts val="0"/>
              </a:spcAft>
              <a:buClr>
                <a:schemeClr val="dk1"/>
              </a:buClr>
              <a:buSzPts val="1100"/>
              <a:buFont typeface="Arial"/>
              <a:buNone/>
            </a:pPr>
            <a:endParaRPr lang="en-GB" b="1">
              <a:solidFill>
                <a:schemeClr val="dk1"/>
              </a:solidFill>
              <a:latin typeface="+mj-lt"/>
            </a:endParaRP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Clr>
                <a:schemeClr val="dk1"/>
              </a:buClr>
              <a:buSzPts val="1100"/>
              <a:buFont typeface="Arial"/>
              <a:buNone/>
            </a:pPr>
            <a:endParaRPr lang="en-GB">
              <a:solidFill>
                <a:schemeClr val="dk1"/>
              </a:solidFill>
              <a:latin typeface="+mj-lt"/>
            </a:endParaRPr>
          </a:p>
          <a:p>
            <a:pPr marL="0" lvl="0" indent="0" algn="l" rtl="0">
              <a:spcBef>
                <a:spcPts val="0"/>
              </a:spcBef>
              <a:spcAft>
                <a:spcPts val="0"/>
              </a:spcAft>
              <a:buNone/>
            </a:pPr>
            <a:endParaRPr lang="en-GB">
              <a:latin typeface="+mj-lt"/>
            </a:endParaRPr>
          </a:p>
          <a:p>
            <a:endParaRPr lang="en-US">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2300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314859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latin typeface="+mj-lt"/>
              </a:rPr>
              <a:t>Practitioner delivery suggestions</a:t>
            </a:r>
          </a:p>
          <a:p>
            <a:pPr marL="0" lvl="0" indent="0" algn="l" rtl="0">
              <a:spcBef>
                <a:spcPts val="0"/>
              </a:spcBef>
              <a:spcAft>
                <a:spcPts val="0"/>
              </a:spcAft>
              <a:buNone/>
            </a:pPr>
            <a:endParaRPr lang="en-GB" dirty="0">
              <a:latin typeface="+mj-lt"/>
            </a:endParaRPr>
          </a:p>
          <a:p>
            <a:pPr marL="0" lvl="0" indent="0" algn="l" rtl="0">
              <a:spcBef>
                <a:spcPts val="0"/>
              </a:spcBef>
              <a:spcAft>
                <a:spcPts val="0"/>
              </a:spcAft>
              <a:buNone/>
            </a:pPr>
            <a:r>
              <a:rPr lang="en-GB" dirty="0">
                <a:latin typeface="+mj-lt"/>
              </a:rPr>
              <a:t>This Level 2 resource reviews and reinforces learners’ understanding of fossil fuel power generation and energy use and their connection to climate change, before asking them to identify and consider some advantages and disadvantages of each of the main forms of renewable energy. Learners then formulate general ideas about how renewable energy might be harnessed across the UK and whether this energy mix should include nuclear generation.</a:t>
            </a:r>
          </a:p>
          <a:p>
            <a:pPr marL="0" lvl="0" indent="0" algn="l" rtl="0">
              <a:spcBef>
                <a:spcPts val="0"/>
              </a:spcBef>
              <a:spcAft>
                <a:spcPts val="0"/>
              </a:spcAft>
              <a:buNone/>
            </a:pPr>
            <a:endParaRPr lang="en-GB" dirty="0">
              <a:latin typeface="+mj-lt"/>
            </a:endParaRPr>
          </a:p>
          <a:p>
            <a:pPr marL="0" lvl="0" indent="0" algn="l" rtl="0">
              <a:spcBef>
                <a:spcPts val="0"/>
              </a:spcBef>
              <a:spcAft>
                <a:spcPts val="0"/>
              </a:spcAft>
              <a:buNone/>
            </a:pPr>
            <a:r>
              <a:rPr lang="en-GB" b="1" dirty="0">
                <a:latin typeface="+mj-lt"/>
              </a:rPr>
              <a:t>Starter activity</a:t>
            </a:r>
          </a:p>
          <a:p>
            <a:pPr marL="457200" lvl="0" indent="-298450" algn="l" rtl="0">
              <a:spcBef>
                <a:spcPts val="0"/>
              </a:spcBef>
              <a:spcAft>
                <a:spcPts val="0"/>
              </a:spcAft>
              <a:buSzPts val="1100"/>
              <a:buChar char="●"/>
            </a:pPr>
            <a:r>
              <a:rPr lang="en-GB" dirty="0">
                <a:latin typeface="+mj-lt"/>
              </a:rPr>
              <a:t>Discuss the opening question on the slide.</a:t>
            </a:r>
          </a:p>
          <a:p>
            <a:pPr marL="457200" lvl="0" indent="-298450" algn="l" rtl="0">
              <a:spcBef>
                <a:spcPts val="0"/>
              </a:spcBef>
              <a:spcAft>
                <a:spcPts val="0"/>
              </a:spcAft>
              <a:buSzPts val="1100"/>
              <a:buChar char="●"/>
            </a:pPr>
            <a:r>
              <a:rPr lang="en-GB" dirty="0">
                <a:latin typeface="+mj-lt"/>
              </a:rPr>
              <a:t>Identify that one common source for the energy learners have used today will have been fossil fuels, which may have been used to generate electricity, or to power a car or bus to get to college.</a:t>
            </a:r>
          </a:p>
          <a:p>
            <a:pPr marL="457200" lvl="0" indent="-298450" algn="l" rtl="0">
              <a:spcBef>
                <a:spcPts val="0"/>
              </a:spcBef>
              <a:spcAft>
                <a:spcPts val="0"/>
              </a:spcAft>
              <a:buSzPts val="1100"/>
              <a:buChar char="●"/>
            </a:pPr>
            <a:r>
              <a:rPr lang="en-GB" dirty="0">
                <a:latin typeface="+mj-lt"/>
              </a:rPr>
              <a:t>Review the schematic on the slide, which represents how fossil fuels (most commonly gas in the UK) are used to generate electrical power. Ask learners to identify the energy transformations taking place and what the black arrows represent.</a:t>
            </a:r>
          </a:p>
          <a:p>
            <a:pPr marL="0" lvl="0" indent="0" algn="l" rtl="0">
              <a:spcBef>
                <a:spcPts val="0"/>
              </a:spcBef>
              <a:spcAft>
                <a:spcPts val="0"/>
              </a:spcAft>
              <a:buNone/>
            </a:pPr>
            <a:endParaRPr lang="en-GB" dirty="0">
              <a:latin typeface="+mj-lt"/>
            </a:endParaRPr>
          </a:p>
          <a:p>
            <a:pPr marL="0" lvl="0" indent="0" algn="l" rtl="0">
              <a:spcBef>
                <a:spcPts val="0"/>
              </a:spcBef>
              <a:spcAft>
                <a:spcPts val="0"/>
              </a:spcAft>
              <a:buNone/>
            </a:pPr>
            <a:r>
              <a:rPr lang="en-GB" b="1" dirty="0">
                <a:latin typeface="+mj-lt"/>
              </a:rPr>
              <a:t>Example answers</a:t>
            </a:r>
          </a:p>
          <a:p>
            <a:pPr marL="0" lvl="0" indent="0" algn="l" rtl="0">
              <a:spcBef>
                <a:spcPts val="0"/>
              </a:spcBef>
              <a:spcAft>
                <a:spcPts val="0"/>
              </a:spcAft>
              <a:buNone/>
            </a:pPr>
            <a:r>
              <a:rPr lang="en-GB" dirty="0">
                <a:latin typeface="+mj-lt"/>
              </a:rPr>
              <a:t>Please see the next slide.</a:t>
            </a:r>
          </a:p>
          <a:p>
            <a:pPr marL="0" lvl="0" indent="0" algn="l" rtl="0">
              <a:spcBef>
                <a:spcPts val="0"/>
              </a:spcBef>
              <a:spcAft>
                <a:spcPts val="0"/>
              </a:spcAft>
              <a:buNone/>
            </a:pPr>
            <a:endParaRPr lang="en-GB" dirty="0">
              <a:latin typeface="+mj-lt"/>
            </a:endParaRPr>
          </a:p>
          <a:p>
            <a:pPr marL="0" lvl="0" indent="0" algn="l" rtl="0">
              <a:spcBef>
                <a:spcPts val="0"/>
              </a:spcBef>
              <a:spcAft>
                <a:spcPts val="0"/>
              </a:spcAft>
              <a:buNone/>
            </a:pPr>
            <a:r>
              <a:rPr lang="en-GB" b="1" dirty="0">
                <a:latin typeface="+mj-lt"/>
              </a:rPr>
              <a:t>Assessment</a:t>
            </a:r>
          </a:p>
          <a:p>
            <a:pPr marL="0" lvl="0" indent="0" algn="l" rtl="0">
              <a:spcBef>
                <a:spcPts val="0"/>
              </a:spcBef>
              <a:spcAft>
                <a:spcPts val="0"/>
              </a:spcAft>
              <a:buNone/>
            </a:pPr>
            <a:r>
              <a:rPr lang="en-GB" dirty="0">
                <a:latin typeface="+mj-lt"/>
              </a:rPr>
              <a:t>Discussion and verbal answers.</a:t>
            </a:r>
          </a:p>
          <a:p>
            <a:pPr marL="0" lvl="0" indent="0" algn="l" rtl="0">
              <a:spcBef>
                <a:spcPts val="0"/>
              </a:spcBef>
              <a:spcAft>
                <a:spcPts val="0"/>
              </a:spcAft>
              <a:buNone/>
            </a:pPr>
            <a:endParaRPr lang="en-GB" b="1" dirty="0">
              <a:latin typeface="+mj-lt"/>
            </a:endParaRPr>
          </a:p>
          <a:p>
            <a:pPr marL="0" lvl="0" indent="0" algn="l" rtl="0">
              <a:spcBef>
                <a:spcPts val="0"/>
              </a:spcBef>
              <a:spcAft>
                <a:spcPts val="0"/>
              </a:spcAft>
              <a:buNone/>
            </a:pPr>
            <a:endParaRPr lang="en-GB" dirty="0">
              <a:latin typeface="+mj-lt"/>
            </a:endParaRPr>
          </a:p>
          <a:p>
            <a:pPr marL="0" lvl="0" indent="0" algn="l" rtl="0">
              <a:spcBef>
                <a:spcPts val="0"/>
              </a:spcBef>
              <a:spcAft>
                <a:spcPts val="0"/>
              </a:spcAft>
              <a:buNone/>
            </a:pPr>
            <a:endParaRPr lang="en-GB" dirty="0">
              <a:latin typeface="+mj-lt"/>
            </a:endParaRPr>
          </a:p>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574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mj-lt"/>
              </a:rPr>
              <a:t>Practitioner delivery suggestions</a:t>
            </a:r>
          </a:p>
          <a:p>
            <a:pPr marL="0" lvl="0" indent="0" algn="l" rtl="0">
              <a:spcBef>
                <a:spcPts val="0"/>
              </a:spcBef>
              <a:spcAft>
                <a:spcPts val="0"/>
              </a:spcAft>
              <a:buNone/>
            </a:pPr>
            <a:endParaRPr lang="en-GB" dirty="0">
              <a:solidFill>
                <a:schemeClr val="dk1"/>
              </a:solidFill>
              <a:latin typeface="+mj-lt"/>
            </a:endParaRPr>
          </a:p>
          <a:p>
            <a:pPr marL="0" lvl="0" indent="0" algn="l" rtl="0">
              <a:spcBef>
                <a:spcPts val="0"/>
              </a:spcBef>
              <a:spcAft>
                <a:spcPts val="0"/>
              </a:spcAft>
              <a:buNone/>
            </a:pPr>
            <a:r>
              <a:rPr lang="en-GB" dirty="0">
                <a:solidFill>
                  <a:schemeClr val="dk1"/>
                </a:solidFill>
                <a:latin typeface="+mj-lt"/>
              </a:rPr>
              <a:t>Please note that this is a simplified representation of the carbon cycle that for clarity omits other natural processes that include volcanic activity, rock weathering, and soil and oceanic carbon exchange with the atmosphere.</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r>
              <a:rPr lang="en-GB" b="1" dirty="0">
                <a:solidFill>
                  <a:schemeClr val="dk1"/>
                </a:solidFill>
                <a:latin typeface="+mj-lt"/>
              </a:rPr>
              <a:t>Activity</a:t>
            </a:r>
          </a:p>
          <a:p>
            <a:pPr marL="457200" lvl="0" indent="-298450" algn="l" rtl="0">
              <a:spcBef>
                <a:spcPts val="0"/>
              </a:spcBef>
              <a:spcAft>
                <a:spcPts val="0"/>
              </a:spcAft>
              <a:buClr>
                <a:schemeClr val="dk1"/>
              </a:buClr>
              <a:buSzPts val="1100"/>
              <a:buChar char="●"/>
            </a:pPr>
            <a:r>
              <a:rPr lang="en-GB" dirty="0">
                <a:solidFill>
                  <a:schemeClr val="dk1"/>
                </a:solidFill>
                <a:latin typeface="+mj-lt"/>
              </a:rPr>
              <a:t>Explain that carbon naturally cycles through the earth’s atmosphere, biomass (plants and animals), soil, rocks and ocean.</a:t>
            </a:r>
          </a:p>
          <a:p>
            <a:pPr marL="457200" lvl="0" indent="-298450" algn="l" rtl="0">
              <a:spcBef>
                <a:spcPts val="0"/>
              </a:spcBef>
              <a:spcAft>
                <a:spcPts val="0"/>
              </a:spcAft>
              <a:buClr>
                <a:schemeClr val="dk1"/>
              </a:buClr>
              <a:buSzPts val="1100"/>
              <a:buChar char="●"/>
            </a:pPr>
            <a:r>
              <a:rPr lang="en-GB" dirty="0">
                <a:solidFill>
                  <a:schemeClr val="dk1"/>
                </a:solidFill>
                <a:latin typeface="+mj-lt"/>
              </a:rPr>
              <a:t>Review the schematic on the slide, which has two parts: a circular element with orange arrows, and a linear addition shown with black arrows (which represent the same process as the black arrows on the previous slide). (Note that for simplicity the schematic omits animals, which ‘consume’ the carbon captured via photosynthesising plants and contribute carbon via respiration and eventual decay.)</a:t>
            </a:r>
          </a:p>
          <a:p>
            <a:pPr marL="457200" lvl="0" indent="-298450" algn="l" rtl="0">
              <a:spcBef>
                <a:spcPts val="0"/>
              </a:spcBef>
              <a:spcAft>
                <a:spcPts val="0"/>
              </a:spcAft>
              <a:buClr>
                <a:schemeClr val="dk1"/>
              </a:buClr>
              <a:buSzPts val="1100"/>
              <a:buChar char="●"/>
            </a:pPr>
            <a:r>
              <a:rPr lang="en-GB" dirty="0">
                <a:solidFill>
                  <a:schemeClr val="dk1"/>
                </a:solidFill>
                <a:latin typeface="+mj-lt"/>
              </a:rPr>
              <a:t>Ask learners to suggest the key features or characteristics of the orange cycle and then the significance of what the black arrows represent.</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Example answers</a:t>
            </a:r>
          </a:p>
          <a:p>
            <a:pPr marL="0" lvl="0" indent="0" algn="l" rtl="0">
              <a:spcBef>
                <a:spcPts val="0"/>
              </a:spcBef>
              <a:spcAft>
                <a:spcPts val="0"/>
              </a:spcAft>
              <a:buClr>
                <a:schemeClr val="dk1"/>
              </a:buClr>
              <a:buSzPts val="1100"/>
              <a:buFont typeface="Arial"/>
              <a:buNone/>
            </a:pPr>
            <a:r>
              <a:rPr lang="en-GB" dirty="0">
                <a:solidFill>
                  <a:schemeClr val="dk1"/>
                </a:solidFill>
                <a:latin typeface="+mj-lt"/>
              </a:rPr>
              <a:t>Please see the next slide.</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Assessment</a:t>
            </a:r>
          </a:p>
          <a:p>
            <a:pPr marL="0" lvl="0" indent="0" algn="l" rtl="0">
              <a:spcBef>
                <a:spcPts val="0"/>
              </a:spcBef>
              <a:spcAft>
                <a:spcPts val="0"/>
              </a:spcAft>
              <a:buClr>
                <a:schemeClr val="dk1"/>
              </a:buClr>
              <a:buSzPts val="1100"/>
              <a:buFont typeface="Arial"/>
              <a:buNone/>
            </a:pPr>
            <a:r>
              <a:rPr lang="en-GB" dirty="0">
                <a:solidFill>
                  <a:schemeClr val="dk1"/>
                </a:solidFill>
                <a:latin typeface="+mj-lt"/>
              </a:rPr>
              <a:t>Discussion and verbal answers.</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r>
              <a:rPr lang="en-GB" b="1" dirty="0">
                <a:solidFill>
                  <a:schemeClr val="dk1"/>
                </a:solidFill>
                <a:latin typeface="+mj-lt"/>
              </a:rPr>
              <a:t>Extension</a:t>
            </a:r>
          </a:p>
          <a:p>
            <a:pPr marL="0" lvl="0" indent="0" algn="l" rtl="0">
              <a:spcBef>
                <a:spcPts val="0"/>
              </a:spcBef>
              <a:spcAft>
                <a:spcPts val="0"/>
              </a:spcAft>
              <a:buClr>
                <a:schemeClr val="dk1"/>
              </a:buClr>
              <a:buSzPts val="1100"/>
              <a:buFont typeface="Arial"/>
              <a:buNone/>
            </a:pPr>
            <a:r>
              <a:rPr lang="en-GB" dirty="0">
                <a:solidFill>
                  <a:schemeClr val="dk1"/>
                </a:solidFill>
                <a:latin typeface="+mj-lt"/>
              </a:rPr>
              <a:t>Learners can research historical and predicted levels of atmospheric carbon, for example at:</a:t>
            </a:r>
          </a:p>
          <a:p>
            <a:pPr marL="0" lvl="0" indent="0" algn="l" rtl="0">
              <a:spcBef>
                <a:spcPts val="0"/>
              </a:spcBef>
              <a:spcAft>
                <a:spcPts val="0"/>
              </a:spcAft>
              <a:buNone/>
            </a:pPr>
            <a:r>
              <a:rPr lang="en-GB" dirty="0" err="1">
                <a:solidFill>
                  <a:schemeClr val="dk1"/>
                </a:solidFill>
                <a:latin typeface="+mj-lt"/>
              </a:rPr>
              <a:t>www.climate.gov</a:t>
            </a:r>
            <a:r>
              <a:rPr lang="en-GB" dirty="0">
                <a:solidFill>
                  <a:schemeClr val="dk1"/>
                </a:solidFill>
                <a:latin typeface="+mj-lt"/>
              </a:rPr>
              <a:t>/news-features/understanding-climate/climate-change-atmospheric-carbon-dioxide</a:t>
            </a:r>
          </a:p>
          <a:p>
            <a:pPr marL="0" lvl="0" indent="0" algn="l" rtl="0">
              <a:spcBef>
                <a:spcPts val="0"/>
              </a:spcBef>
              <a:spcAft>
                <a:spcPts val="0"/>
              </a:spcAft>
              <a:buNone/>
            </a:pPr>
            <a:r>
              <a:rPr lang="en-GB" dirty="0" err="1">
                <a:solidFill>
                  <a:schemeClr val="dk1"/>
                </a:solidFill>
                <a:latin typeface="+mj-lt"/>
              </a:rPr>
              <a:t>climate.nasa.gov</a:t>
            </a:r>
            <a:r>
              <a:rPr lang="en-GB" dirty="0">
                <a:solidFill>
                  <a:schemeClr val="dk1"/>
                </a:solidFill>
                <a:latin typeface="+mj-lt"/>
              </a:rPr>
              <a:t>/</a:t>
            </a:r>
            <a:r>
              <a:rPr lang="en-GB" dirty="0" err="1">
                <a:solidFill>
                  <a:schemeClr val="dk1"/>
                </a:solidFill>
                <a:latin typeface="+mj-lt"/>
              </a:rPr>
              <a:t>climate_resources</a:t>
            </a:r>
            <a:r>
              <a:rPr lang="en-GB" dirty="0">
                <a:solidFill>
                  <a:schemeClr val="dk1"/>
                </a:solidFill>
                <a:latin typeface="+mj-lt"/>
              </a:rPr>
              <a:t>/24/graphic-the-relentless-rise-of-carbon-dioxide/</a:t>
            </a: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Clr>
                <a:schemeClr val="dk1"/>
              </a:buClr>
              <a:buSzPts val="1100"/>
              <a:buFont typeface="Arial"/>
              <a:buNone/>
            </a:pPr>
            <a:endParaRPr lang="en-GB" dirty="0">
              <a:solidFill>
                <a:schemeClr val="dk1"/>
              </a:solidFill>
              <a:latin typeface="+mj-lt"/>
            </a:endParaRPr>
          </a:p>
          <a:p>
            <a:pPr marL="0" lvl="0" indent="0" algn="l" rtl="0">
              <a:spcBef>
                <a:spcPts val="0"/>
              </a:spcBef>
              <a:spcAft>
                <a:spcPts val="0"/>
              </a:spcAft>
              <a:buNone/>
            </a:pPr>
            <a:endParaRPr lang="en-GB" dirty="0">
              <a:latin typeface="+mj-lt"/>
            </a:endParaRPr>
          </a:p>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3682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4"/>
        <p:cNvGrpSpPr/>
        <p:nvPr/>
      </p:nvGrpSpPr>
      <p:grpSpPr>
        <a:xfrm>
          <a:off x="0" y="0"/>
          <a:ext cx="0" cy="0"/>
          <a:chOff x="0" y="0"/>
          <a:chExt cx="0" cy="0"/>
        </a:xfrm>
      </p:grpSpPr>
      <p:sp>
        <p:nvSpPr>
          <p:cNvPr id="15" name="Google Shape;15;p18"/>
          <p:cNvSpPr txBox="1">
            <a:spLocks noGrp="1"/>
          </p:cNvSpPr>
          <p:nvPr>
            <p:ph type="ctrTitle"/>
          </p:nvPr>
        </p:nvSpPr>
        <p:spPr>
          <a:xfrm>
            <a:off x="5037221" y="1496484"/>
            <a:ext cx="6208295" cy="6251853"/>
          </a:xfrm>
          <a:prstGeom prst="rect">
            <a:avLst/>
          </a:prstGeom>
          <a:noFill/>
          <a:ln>
            <a:noFill/>
          </a:ln>
        </p:spPr>
        <p:txBody>
          <a:bodyPr spcFirstLastPara="1" wrap="square" lIns="90000" tIns="45700" rIns="91425" bIns="45700" anchor="ctr" anchorCtr="0">
            <a:normAutofit/>
          </a:bodyPr>
          <a:lstStyle>
            <a:lvl1pPr lvl="0" algn="ctr">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 name="Picture 3">
            <a:extLst>
              <a:ext uri="{FF2B5EF4-FFF2-40B4-BE49-F238E27FC236}">
                <a16:creationId xmlns:a16="http://schemas.microsoft.com/office/drawing/2014/main" id="{3BCC314A-2CF4-ADA0-57D5-39FA1846CF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B_Title and Content_wayfinding">
  <p:cSld name="5B_Title and Content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78"/>
        <p:cNvGrpSpPr/>
        <p:nvPr/>
      </p:nvGrpSpPr>
      <p:grpSpPr>
        <a:xfrm>
          <a:off x="0" y="0"/>
          <a:ext cx="0" cy="0"/>
          <a:chOff x="0" y="0"/>
          <a:chExt cx="0" cy="0"/>
        </a:xfrm>
      </p:grpSpPr>
      <p:pic>
        <p:nvPicPr>
          <p:cNvPr id="79" name="Google Shape;79;p27"/>
          <p:cNvPicPr preferRelativeResize="0"/>
          <p:nvPr/>
        </p:nvPicPr>
        <p:blipFill rotWithShape="1">
          <a:blip r:embed="rId3">
            <a:alphaModFix/>
          </a:blip>
          <a:srcRect/>
          <a:stretch/>
        </p:blipFill>
        <p:spPr>
          <a:xfrm>
            <a:off x="794" y="0"/>
            <a:ext cx="16256794" cy="9144447"/>
          </a:xfrm>
          <a:prstGeom prst="rect">
            <a:avLst/>
          </a:prstGeom>
          <a:noFill/>
          <a:ln>
            <a:noFill/>
          </a:ln>
        </p:spPr>
      </p:pic>
      <p:sp>
        <p:nvSpPr>
          <p:cNvPr id="80" name="Google Shape;80;p2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7"/>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a:spLocks noGrp="1"/>
          </p:cNvSpPr>
          <p:nvPr>
            <p:ph type="body" idx="1"/>
          </p:nvPr>
        </p:nvSpPr>
        <p:spPr>
          <a:xfrm>
            <a:off x="67586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3" name="Google Shape;83;p27"/>
          <p:cNvSpPr>
            <a:spLocks noGrp="1"/>
          </p:cNvSpPr>
          <p:nvPr>
            <p:ph type="body" idx="2"/>
          </p:nvPr>
        </p:nvSpPr>
        <p:spPr>
          <a:xfrm>
            <a:off x="3319670"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4" name="Google Shape;84;p27"/>
          <p:cNvSpPr>
            <a:spLocks noGrp="1"/>
          </p:cNvSpPr>
          <p:nvPr>
            <p:ph type="body" idx="3"/>
          </p:nvPr>
        </p:nvSpPr>
        <p:spPr>
          <a:xfrm>
            <a:off x="5923722"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5" name="Google Shape;85;p27"/>
          <p:cNvSpPr>
            <a:spLocks noGrp="1"/>
          </p:cNvSpPr>
          <p:nvPr>
            <p:ph type="body" idx="4"/>
          </p:nvPr>
        </p:nvSpPr>
        <p:spPr>
          <a:xfrm>
            <a:off x="856753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6" name="Google Shape;86;p27"/>
          <p:cNvSpPr>
            <a:spLocks noGrp="1"/>
          </p:cNvSpPr>
          <p:nvPr>
            <p:ph type="body" idx="5"/>
          </p:nvPr>
        </p:nvSpPr>
        <p:spPr>
          <a:xfrm>
            <a:off x="11092069"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7" name="Google Shape;87;p27"/>
          <p:cNvSpPr>
            <a:spLocks noGrp="1"/>
          </p:cNvSpPr>
          <p:nvPr>
            <p:ph type="body" idx="6"/>
          </p:nvPr>
        </p:nvSpPr>
        <p:spPr>
          <a:xfrm>
            <a:off x="13735878"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88" name="Google Shape;88;p27"/>
          <p:cNvCxnSpPr/>
          <p:nvPr/>
        </p:nvCxnSpPr>
        <p:spPr>
          <a:xfrm>
            <a:off x="2683565"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89" name="Google Shape;89;p27"/>
          <p:cNvCxnSpPr/>
          <p:nvPr/>
        </p:nvCxnSpPr>
        <p:spPr>
          <a:xfrm>
            <a:off x="5307496"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0" name="Google Shape;90;p27"/>
          <p:cNvCxnSpPr/>
          <p:nvPr/>
        </p:nvCxnSpPr>
        <p:spPr>
          <a:xfrm>
            <a:off x="789166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1" name="Google Shape;91;p27"/>
          <p:cNvCxnSpPr/>
          <p:nvPr/>
        </p:nvCxnSpPr>
        <p:spPr>
          <a:xfrm>
            <a:off x="1051560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2" name="Google Shape;92;p27"/>
          <p:cNvCxnSpPr/>
          <p:nvPr/>
        </p:nvCxnSpPr>
        <p:spPr>
          <a:xfrm>
            <a:off x="13139531"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93" name="Google Shape;93;p27"/>
          <p:cNvSpPr txBox="1">
            <a:spLocks noGrp="1"/>
          </p:cNvSpPr>
          <p:nvPr>
            <p:ph type="body" idx="7"/>
          </p:nvPr>
        </p:nvSpPr>
        <p:spPr>
          <a:xfrm>
            <a:off x="675861"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4" name="Google Shape;94;p27"/>
          <p:cNvSpPr txBox="1">
            <a:spLocks noGrp="1"/>
          </p:cNvSpPr>
          <p:nvPr>
            <p:ph type="body" idx="8"/>
          </p:nvPr>
        </p:nvSpPr>
        <p:spPr>
          <a:xfrm>
            <a:off x="3319669"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5" name="Google Shape;95;p27"/>
          <p:cNvSpPr txBox="1">
            <a:spLocks noGrp="1"/>
          </p:cNvSpPr>
          <p:nvPr>
            <p:ph type="body" idx="9"/>
          </p:nvPr>
        </p:nvSpPr>
        <p:spPr>
          <a:xfrm>
            <a:off x="590384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6" name="Google Shape;96;p27"/>
          <p:cNvSpPr txBox="1">
            <a:spLocks noGrp="1"/>
          </p:cNvSpPr>
          <p:nvPr>
            <p:ph type="body" idx="13"/>
          </p:nvPr>
        </p:nvSpPr>
        <p:spPr>
          <a:xfrm>
            <a:off x="8547652"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7" name="Google Shape;97;p27"/>
          <p:cNvSpPr txBox="1">
            <a:spLocks noGrp="1"/>
          </p:cNvSpPr>
          <p:nvPr>
            <p:ph type="body" idx="14"/>
          </p:nvPr>
        </p:nvSpPr>
        <p:spPr>
          <a:xfrm>
            <a:off x="11092070"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8" name="Google Shape;98;p27"/>
          <p:cNvSpPr txBox="1">
            <a:spLocks noGrp="1"/>
          </p:cNvSpPr>
          <p:nvPr>
            <p:ph type="body" idx="15"/>
          </p:nvPr>
        </p:nvSpPr>
        <p:spPr>
          <a:xfrm>
            <a:off x="1373587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9" name="Google Shape;99;p27"/>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and Content_5 boxes">
  <p:cSld name="5_Title and Content_5 boxe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00"/>
        <p:cNvGrpSpPr/>
        <p:nvPr/>
      </p:nvGrpSpPr>
      <p:grpSpPr>
        <a:xfrm>
          <a:off x="0" y="0"/>
          <a:ext cx="0" cy="0"/>
          <a:chOff x="0" y="0"/>
          <a:chExt cx="0" cy="0"/>
        </a:xfrm>
      </p:grpSpPr>
      <p:sp>
        <p:nvSpPr>
          <p:cNvPr id="101" name="Google Shape;101;p28"/>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8"/>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8"/>
          <p:cNvSpPr>
            <a:spLocks noGrp="1"/>
          </p:cNvSpPr>
          <p:nvPr>
            <p:ph type="body" idx="1"/>
          </p:nvPr>
        </p:nvSpPr>
        <p:spPr>
          <a:xfrm>
            <a:off x="2010805"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4" name="Google Shape;104;p28"/>
          <p:cNvSpPr>
            <a:spLocks noGrp="1"/>
          </p:cNvSpPr>
          <p:nvPr>
            <p:ph type="body" idx="2"/>
          </p:nvPr>
        </p:nvSpPr>
        <p:spPr>
          <a:xfrm>
            <a:off x="4654614"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5" name="Google Shape;105;p28"/>
          <p:cNvSpPr>
            <a:spLocks noGrp="1"/>
          </p:cNvSpPr>
          <p:nvPr>
            <p:ph type="body" idx="3"/>
          </p:nvPr>
        </p:nvSpPr>
        <p:spPr>
          <a:xfrm>
            <a:off x="7258666"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6" name="Google Shape;106;p28"/>
          <p:cNvSpPr>
            <a:spLocks noGrp="1"/>
          </p:cNvSpPr>
          <p:nvPr>
            <p:ph type="body" idx="4"/>
          </p:nvPr>
        </p:nvSpPr>
        <p:spPr>
          <a:xfrm>
            <a:off x="9902475"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7" name="Google Shape;107;p28"/>
          <p:cNvSpPr>
            <a:spLocks noGrp="1"/>
          </p:cNvSpPr>
          <p:nvPr>
            <p:ph type="body" idx="5"/>
          </p:nvPr>
        </p:nvSpPr>
        <p:spPr>
          <a:xfrm>
            <a:off x="12427013"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08" name="Google Shape;108;p28"/>
          <p:cNvCxnSpPr/>
          <p:nvPr/>
        </p:nvCxnSpPr>
        <p:spPr>
          <a:xfrm>
            <a:off x="401850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09" name="Google Shape;109;p28"/>
          <p:cNvCxnSpPr/>
          <p:nvPr/>
        </p:nvCxnSpPr>
        <p:spPr>
          <a:xfrm>
            <a:off x="664244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10" name="Google Shape;110;p28"/>
          <p:cNvCxnSpPr/>
          <p:nvPr/>
        </p:nvCxnSpPr>
        <p:spPr>
          <a:xfrm>
            <a:off x="9226613"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11" name="Google Shape;111;p28"/>
          <p:cNvCxnSpPr/>
          <p:nvPr/>
        </p:nvCxnSpPr>
        <p:spPr>
          <a:xfrm>
            <a:off x="11850544"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112" name="Google Shape;112;p28"/>
          <p:cNvSpPr txBox="1">
            <a:spLocks noGrp="1"/>
          </p:cNvSpPr>
          <p:nvPr>
            <p:ph type="body" idx="6"/>
          </p:nvPr>
        </p:nvSpPr>
        <p:spPr>
          <a:xfrm>
            <a:off x="2010805"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3" name="Google Shape;113;p28"/>
          <p:cNvSpPr txBox="1">
            <a:spLocks noGrp="1"/>
          </p:cNvSpPr>
          <p:nvPr>
            <p:ph type="body" idx="7"/>
          </p:nvPr>
        </p:nvSpPr>
        <p:spPr>
          <a:xfrm>
            <a:off x="4654613"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4" name="Google Shape;114;p28"/>
          <p:cNvSpPr txBox="1">
            <a:spLocks noGrp="1"/>
          </p:cNvSpPr>
          <p:nvPr>
            <p:ph type="body" idx="8"/>
          </p:nvPr>
        </p:nvSpPr>
        <p:spPr>
          <a:xfrm>
            <a:off x="723878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5" name="Google Shape;115;p28"/>
          <p:cNvSpPr txBox="1">
            <a:spLocks noGrp="1"/>
          </p:cNvSpPr>
          <p:nvPr>
            <p:ph type="body" idx="9"/>
          </p:nvPr>
        </p:nvSpPr>
        <p:spPr>
          <a:xfrm>
            <a:off x="9882596"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6" name="Google Shape;116;p28"/>
          <p:cNvSpPr txBox="1">
            <a:spLocks noGrp="1"/>
          </p:cNvSpPr>
          <p:nvPr>
            <p:ph type="body" idx="13"/>
          </p:nvPr>
        </p:nvSpPr>
        <p:spPr>
          <a:xfrm>
            <a:off x="1242701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7" name="Google Shape;117;p28"/>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18"/>
        <p:cNvGrpSpPr/>
        <p:nvPr/>
      </p:nvGrpSpPr>
      <p:grpSpPr>
        <a:xfrm>
          <a:off x="0" y="0"/>
          <a:ext cx="0" cy="0"/>
          <a:chOff x="0" y="0"/>
          <a:chExt cx="0" cy="0"/>
        </a:xfrm>
      </p:grpSpPr>
      <p:sp>
        <p:nvSpPr>
          <p:cNvPr id="119" name="Google Shape;119;p29"/>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9"/>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9"/>
          <p:cNvSpPr>
            <a:spLocks noGrp="1"/>
          </p:cNvSpPr>
          <p:nvPr>
            <p:ph type="body" idx="1"/>
          </p:nvPr>
        </p:nvSpPr>
        <p:spPr>
          <a:xfrm>
            <a:off x="6105996"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22" name="Google Shape;122;p29"/>
          <p:cNvCxnSpPr/>
          <p:nvPr/>
        </p:nvCxnSpPr>
        <p:spPr>
          <a:xfrm>
            <a:off x="1739692"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23" name="Google Shape;123;p29"/>
          <p:cNvCxnSpPr/>
          <p:nvPr/>
        </p:nvCxnSpPr>
        <p:spPr>
          <a:xfrm>
            <a:off x="9499443" y="5241132"/>
            <a:ext cx="406557" cy="0"/>
          </a:xfrm>
          <a:prstGeom prst="straightConnector1">
            <a:avLst/>
          </a:prstGeom>
          <a:noFill/>
          <a:ln w="12700" cap="flat" cmpd="sng">
            <a:solidFill>
              <a:schemeClr val="dk1"/>
            </a:solidFill>
            <a:prstDash val="solid"/>
            <a:miter lim="800000"/>
            <a:headEnd type="none" w="sm" len="sm"/>
            <a:tailEnd type="stealth" w="med" len="med"/>
          </a:ln>
        </p:spPr>
      </p:cxnSp>
      <p:sp>
        <p:nvSpPr>
          <p:cNvPr id="124" name="Google Shape;124;p29"/>
          <p:cNvSpPr txBox="1">
            <a:spLocks noGrp="1"/>
          </p:cNvSpPr>
          <p:nvPr>
            <p:ph type="body" idx="2"/>
          </p:nvPr>
        </p:nvSpPr>
        <p:spPr>
          <a:xfrm>
            <a:off x="1680058" y="2620098"/>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5" name="Google Shape;125;p29"/>
          <p:cNvSpPr>
            <a:spLocks noGrp="1"/>
          </p:cNvSpPr>
          <p:nvPr>
            <p:ph type="body" idx="3"/>
          </p:nvPr>
        </p:nvSpPr>
        <p:spPr>
          <a:xfrm>
            <a:off x="8928709"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6" name="Google Shape;126;p29"/>
          <p:cNvSpPr>
            <a:spLocks noGrp="1"/>
          </p:cNvSpPr>
          <p:nvPr>
            <p:ph type="body" idx="4"/>
          </p:nvPr>
        </p:nvSpPr>
        <p:spPr>
          <a:xfrm>
            <a:off x="5052448"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7" name="Google Shape;127;p29"/>
          <p:cNvSpPr>
            <a:spLocks noGrp="1"/>
          </p:cNvSpPr>
          <p:nvPr>
            <p:ph type="body" idx="5"/>
          </p:nvPr>
        </p:nvSpPr>
        <p:spPr>
          <a:xfrm>
            <a:off x="9982257"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8" name="Google Shape;128;p29"/>
          <p:cNvSpPr>
            <a:spLocks noGrp="1"/>
          </p:cNvSpPr>
          <p:nvPr>
            <p:ph type="body" idx="6"/>
          </p:nvPr>
        </p:nvSpPr>
        <p:spPr>
          <a:xfrm>
            <a:off x="6086118"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9" name="Google Shape;129;p29"/>
          <p:cNvSpPr>
            <a:spLocks noGrp="1"/>
          </p:cNvSpPr>
          <p:nvPr>
            <p:ph type="body" idx="7"/>
          </p:nvPr>
        </p:nvSpPr>
        <p:spPr>
          <a:xfrm>
            <a:off x="8908831"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0" name="Google Shape;130;p29"/>
          <p:cNvSpPr txBox="1">
            <a:spLocks noGrp="1"/>
          </p:cNvSpPr>
          <p:nvPr>
            <p:ph type="body" idx="8"/>
          </p:nvPr>
        </p:nvSpPr>
        <p:spPr>
          <a:xfrm>
            <a:off x="1680058" y="50850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1" name="Google Shape;131;p29"/>
          <p:cNvSpPr txBox="1">
            <a:spLocks noGrp="1"/>
          </p:cNvSpPr>
          <p:nvPr>
            <p:ph type="body" idx="9"/>
          </p:nvPr>
        </p:nvSpPr>
        <p:spPr>
          <a:xfrm>
            <a:off x="1680058" y="69138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2" name="Google Shape;132;p29"/>
          <p:cNvSpPr txBox="1">
            <a:spLocks noGrp="1"/>
          </p:cNvSpPr>
          <p:nvPr>
            <p:ph type="body" idx="13"/>
          </p:nvPr>
        </p:nvSpPr>
        <p:spPr>
          <a:xfrm>
            <a:off x="11529391" y="2361680"/>
            <a:ext cx="3021496" cy="1020046"/>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3" name="Google Shape;133;p29"/>
          <p:cNvSpPr txBox="1">
            <a:spLocks noGrp="1"/>
          </p:cNvSpPr>
          <p:nvPr>
            <p:ph type="body" idx="14"/>
          </p:nvPr>
        </p:nvSpPr>
        <p:spPr>
          <a:xfrm>
            <a:off x="12096267" y="4482399"/>
            <a:ext cx="2454620" cy="102004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4" name="Google Shape;134;p29"/>
          <p:cNvSpPr txBox="1">
            <a:spLocks noGrp="1"/>
          </p:cNvSpPr>
          <p:nvPr>
            <p:ph type="body" idx="15"/>
          </p:nvPr>
        </p:nvSpPr>
        <p:spPr>
          <a:xfrm>
            <a:off x="11731544" y="6311199"/>
            <a:ext cx="2819343" cy="124896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35" name="Google Shape;135;p29"/>
          <p:cNvCxnSpPr/>
          <p:nvPr/>
        </p:nvCxnSpPr>
        <p:spPr>
          <a:xfrm>
            <a:off x="1739692"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6" name="Google Shape;136;p29"/>
          <p:cNvCxnSpPr/>
          <p:nvPr/>
        </p:nvCxnSpPr>
        <p:spPr>
          <a:xfrm>
            <a:off x="1739692"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7" name="Google Shape;137;p29"/>
          <p:cNvCxnSpPr/>
          <p:nvPr/>
        </p:nvCxnSpPr>
        <p:spPr>
          <a:xfrm rot="10800000">
            <a:off x="10625275"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8" name="Google Shape;138;p29"/>
          <p:cNvCxnSpPr/>
          <p:nvPr/>
        </p:nvCxnSpPr>
        <p:spPr>
          <a:xfrm rot="10800000">
            <a:off x="10625275"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9" name="Google Shape;139;p29"/>
          <p:cNvCxnSpPr/>
          <p:nvPr/>
        </p:nvCxnSpPr>
        <p:spPr>
          <a:xfrm rot="10800000">
            <a:off x="11670568"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40" name="Google Shape;140;p29"/>
          <p:cNvCxnSpPr/>
          <p:nvPr/>
        </p:nvCxnSpPr>
        <p:spPr>
          <a:xfrm rot="10800000">
            <a:off x="6383708" y="5241132"/>
            <a:ext cx="406557" cy="0"/>
          </a:xfrm>
          <a:prstGeom prst="straightConnector1">
            <a:avLst/>
          </a:prstGeom>
          <a:noFill/>
          <a:ln w="12700" cap="flat" cmpd="sng">
            <a:solidFill>
              <a:schemeClr val="dk1"/>
            </a:solidFill>
            <a:prstDash val="solid"/>
            <a:miter lim="800000"/>
            <a:headEnd type="none" w="sm" len="sm"/>
            <a:tailEnd type="stealth" w="med" len="med"/>
          </a:ln>
        </p:spPr>
      </p:cxnSp>
      <p:cxnSp>
        <p:nvCxnSpPr>
          <p:cNvPr id="141" name="Google Shape;141;p29"/>
          <p:cNvCxnSpPr/>
          <p:nvPr/>
        </p:nvCxnSpPr>
        <p:spPr>
          <a:xfrm rot="10800000">
            <a:off x="7239000" y="3699933"/>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2" name="Google Shape;142;p29"/>
          <p:cNvCxnSpPr/>
          <p:nvPr/>
        </p:nvCxnSpPr>
        <p:spPr>
          <a:xfrm>
            <a:off x="8923867" y="6426200"/>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3" name="Google Shape;143;p29"/>
          <p:cNvCxnSpPr/>
          <p:nvPr/>
        </p:nvCxnSpPr>
        <p:spPr>
          <a:xfrm rot="-6816079">
            <a:off x="8726317" y="3713216"/>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4" name="Google Shape;144;p29"/>
          <p:cNvCxnSpPr/>
          <p:nvPr/>
        </p:nvCxnSpPr>
        <p:spPr>
          <a:xfrm rot="3983921">
            <a:off x="7049730" y="6441900"/>
            <a:ext cx="304799" cy="465932"/>
          </a:xfrm>
          <a:prstGeom prst="straightConnector1">
            <a:avLst/>
          </a:prstGeom>
          <a:noFill/>
          <a:ln w="12700" cap="flat" cmpd="sng">
            <a:solidFill>
              <a:schemeClr val="dk1"/>
            </a:solidFill>
            <a:prstDash val="solid"/>
            <a:miter lim="800000"/>
            <a:headEnd type="none" w="sm" len="sm"/>
            <a:tailEnd type="stealth" w="med" len="med"/>
          </a:ln>
        </p:spPr>
      </p:cxnSp>
      <p:sp>
        <p:nvSpPr>
          <p:cNvPr id="145" name="Google Shape;145;p29"/>
          <p:cNvSpPr txBox="1">
            <a:spLocks noGrp="1"/>
          </p:cNvSpPr>
          <p:nvPr>
            <p:ph type="body" idx="16"/>
          </p:nvPr>
        </p:nvSpPr>
        <p:spPr>
          <a:xfrm>
            <a:off x="6181723"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6" name="Google Shape;146;p29"/>
          <p:cNvSpPr txBox="1">
            <a:spLocks noGrp="1"/>
          </p:cNvSpPr>
          <p:nvPr>
            <p:ph type="body" idx="17"/>
          </p:nvPr>
        </p:nvSpPr>
        <p:spPr>
          <a:xfrm>
            <a:off x="5095873"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7" name="Google Shape;147;p29"/>
          <p:cNvSpPr txBox="1">
            <a:spLocks noGrp="1"/>
          </p:cNvSpPr>
          <p:nvPr>
            <p:ph type="body" idx="18"/>
          </p:nvPr>
        </p:nvSpPr>
        <p:spPr>
          <a:xfrm>
            <a:off x="10082210"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8" name="Google Shape;148;p29"/>
          <p:cNvSpPr txBox="1">
            <a:spLocks noGrp="1"/>
          </p:cNvSpPr>
          <p:nvPr>
            <p:ph type="body" idx="19"/>
          </p:nvPr>
        </p:nvSpPr>
        <p:spPr>
          <a:xfrm>
            <a:off x="9010648"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9" name="Google Shape;149;p29"/>
          <p:cNvSpPr txBox="1">
            <a:spLocks noGrp="1"/>
          </p:cNvSpPr>
          <p:nvPr>
            <p:ph type="body" idx="20"/>
          </p:nvPr>
        </p:nvSpPr>
        <p:spPr>
          <a:xfrm>
            <a:off x="6181723"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0" name="Google Shape;150;p29"/>
          <p:cNvSpPr txBox="1">
            <a:spLocks noGrp="1"/>
          </p:cNvSpPr>
          <p:nvPr>
            <p:ph type="body" idx="21"/>
          </p:nvPr>
        </p:nvSpPr>
        <p:spPr>
          <a:xfrm>
            <a:off x="9010648"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1" name="Google Shape;151;p29"/>
          <p:cNvSpPr>
            <a:spLocks noGrp="1"/>
          </p:cNvSpPr>
          <p:nvPr>
            <p:ph type="body" idx="22"/>
          </p:nvPr>
        </p:nvSpPr>
        <p:spPr>
          <a:xfrm>
            <a:off x="6941593" y="4022486"/>
            <a:ext cx="2420843" cy="242084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2" name="Google Shape;152;p2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B_Circle_wayfinding">
  <p:cSld name="2B_Circle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30"/>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0"/>
          <p:cNvSpPr>
            <a:spLocks noGrp="1"/>
          </p:cNvSpPr>
          <p:nvPr>
            <p:ph type="body" idx="1"/>
          </p:nvPr>
        </p:nvSpPr>
        <p:spPr>
          <a:xfrm>
            <a:off x="6105996"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57" name="Google Shape;157;p30"/>
          <p:cNvCxnSpPr/>
          <p:nvPr/>
        </p:nvCxnSpPr>
        <p:spPr>
          <a:xfrm>
            <a:off x="1739692"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58" name="Google Shape;158;p30"/>
          <p:cNvCxnSpPr/>
          <p:nvPr/>
        </p:nvCxnSpPr>
        <p:spPr>
          <a:xfrm>
            <a:off x="9499443" y="5241132"/>
            <a:ext cx="406557" cy="0"/>
          </a:xfrm>
          <a:prstGeom prst="straightConnector1">
            <a:avLst/>
          </a:prstGeom>
          <a:noFill/>
          <a:ln w="12700" cap="flat" cmpd="sng">
            <a:solidFill>
              <a:schemeClr val="dk1"/>
            </a:solidFill>
            <a:prstDash val="solid"/>
            <a:miter lim="800000"/>
            <a:headEnd type="none" w="sm" len="sm"/>
            <a:tailEnd type="stealth" w="med" len="med"/>
          </a:ln>
        </p:spPr>
      </p:cxnSp>
      <p:sp>
        <p:nvSpPr>
          <p:cNvPr id="159" name="Google Shape;159;p30"/>
          <p:cNvSpPr txBox="1">
            <a:spLocks noGrp="1"/>
          </p:cNvSpPr>
          <p:nvPr>
            <p:ph type="body" idx="2"/>
          </p:nvPr>
        </p:nvSpPr>
        <p:spPr>
          <a:xfrm>
            <a:off x="1680058" y="2620098"/>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0" name="Google Shape;160;p30"/>
          <p:cNvSpPr>
            <a:spLocks noGrp="1"/>
          </p:cNvSpPr>
          <p:nvPr>
            <p:ph type="body" idx="3"/>
          </p:nvPr>
        </p:nvSpPr>
        <p:spPr>
          <a:xfrm>
            <a:off x="8928709"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1" name="Google Shape;161;p30"/>
          <p:cNvSpPr>
            <a:spLocks noGrp="1"/>
          </p:cNvSpPr>
          <p:nvPr>
            <p:ph type="body" idx="4"/>
          </p:nvPr>
        </p:nvSpPr>
        <p:spPr>
          <a:xfrm>
            <a:off x="5052448"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2" name="Google Shape;162;p30"/>
          <p:cNvSpPr>
            <a:spLocks noGrp="1"/>
          </p:cNvSpPr>
          <p:nvPr>
            <p:ph type="body" idx="5"/>
          </p:nvPr>
        </p:nvSpPr>
        <p:spPr>
          <a:xfrm>
            <a:off x="9982257"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3" name="Google Shape;163;p30"/>
          <p:cNvSpPr>
            <a:spLocks noGrp="1"/>
          </p:cNvSpPr>
          <p:nvPr>
            <p:ph type="body" idx="6"/>
          </p:nvPr>
        </p:nvSpPr>
        <p:spPr>
          <a:xfrm>
            <a:off x="6086118"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4" name="Google Shape;164;p30"/>
          <p:cNvSpPr>
            <a:spLocks noGrp="1"/>
          </p:cNvSpPr>
          <p:nvPr>
            <p:ph type="body" idx="7"/>
          </p:nvPr>
        </p:nvSpPr>
        <p:spPr>
          <a:xfrm>
            <a:off x="8908831"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5" name="Google Shape;165;p30"/>
          <p:cNvSpPr txBox="1">
            <a:spLocks noGrp="1"/>
          </p:cNvSpPr>
          <p:nvPr>
            <p:ph type="body" idx="8"/>
          </p:nvPr>
        </p:nvSpPr>
        <p:spPr>
          <a:xfrm>
            <a:off x="1680058" y="50850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6" name="Google Shape;166;p30"/>
          <p:cNvSpPr txBox="1">
            <a:spLocks noGrp="1"/>
          </p:cNvSpPr>
          <p:nvPr>
            <p:ph type="body" idx="9"/>
          </p:nvPr>
        </p:nvSpPr>
        <p:spPr>
          <a:xfrm>
            <a:off x="1680058" y="69138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7" name="Google Shape;167;p30"/>
          <p:cNvSpPr txBox="1">
            <a:spLocks noGrp="1"/>
          </p:cNvSpPr>
          <p:nvPr>
            <p:ph type="body" idx="13"/>
          </p:nvPr>
        </p:nvSpPr>
        <p:spPr>
          <a:xfrm>
            <a:off x="11529391" y="2361680"/>
            <a:ext cx="3021496" cy="1020046"/>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8" name="Google Shape;168;p30"/>
          <p:cNvSpPr txBox="1">
            <a:spLocks noGrp="1"/>
          </p:cNvSpPr>
          <p:nvPr>
            <p:ph type="body" idx="14"/>
          </p:nvPr>
        </p:nvSpPr>
        <p:spPr>
          <a:xfrm>
            <a:off x="12096267" y="4482399"/>
            <a:ext cx="2454620" cy="102004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9" name="Google Shape;169;p30"/>
          <p:cNvSpPr txBox="1">
            <a:spLocks noGrp="1"/>
          </p:cNvSpPr>
          <p:nvPr>
            <p:ph type="body" idx="15"/>
          </p:nvPr>
        </p:nvSpPr>
        <p:spPr>
          <a:xfrm>
            <a:off x="11731544" y="6311199"/>
            <a:ext cx="2819343" cy="124896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70" name="Google Shape;170;p30"/>
          <p:cNvCxnSpPr/>
          <p:nvPr/>
        </p:nvCxnSpPr>
        <p:spPr>
          <a:xfrm>
            <a:off x="1739692"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1" name="Google Shape;171;p30"/>
          <p:cNvCxnSpPr/>
          <p:nvPr/>
        </p:nvCxnSpPr>
        <p:spPr>
          <a:xfrm>
            <a:off x="1739692"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2" name="Google Shape;172;p30"/>
          <p:cNvCxnSpPr/>
          <p:nvPr/>
        </p:nvCxnSpPr>
        <p:spPr>
          <a:xfrm rot="10800000">
            <a:off x="10625275"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3" name="Google Shape;173;p30"/>
          <p:cNvCxnSpPr/>
          <p:nvPr/>
        </p:nvCxnSpPr>
        <p:spPr>
          <a:xfrm rot="10800000">
            <a:off x="10625275"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4" name="Google Shape;174;p30"/>
          <p:cNvCxnSpPr/>
          <p:nvPr/>
        </p:nvCxnSpPr>
        <p:spPr>
          <a:xfrm rot="10800000">
            <a:off x="11670568"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5" name="Google Shape;175;p30"/>
          <p:cNvCxnSpPr/>
          <p:nvPr/>
        </p:nvCxnSpPr>
        <p:spPr>
          <a:xfrm rot="10800000">
            <a:off x="6383708" y="5241132"/>
            <a:ext cx="406557" cy="0"/>
          </a:xfrm>
          <a:prstGeom prst="straightConnector1">
            <a:avLst/>
          </a:prstGeom>
          <a:noFill/>
          <a:ln w="12700" cap="flat" cmpd="sng">
            <a:solidFill>
              <a:schemeClr val="dk1"/>
            </a:solidFill>
            <a:prstDash val="solid"/>
            <a:miter lim="800000"/>
            <a:headEnd type="none" w="sm" len="sm"/>
            <a:tailEnd type="stealth" w="med" len="med"/>
          </a:ln>
        </p:spPr>
      </p:cxnSp>
      <p:cxnSp>
        <p:nvCxnSpPr>
          <p:cNvPr id="176" name="Google Shape;176;p30"/>
          <p:cNvCxnSpPr/>
          <p:nvPr/>
        </p:nvCxnSpPr>
        <p:spPr>
          <a:xfrm rot="10800000">
            <a:off x="7239000" y="3699933"/>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7" name="Google Shape;177;p30"/>
          <p:cNvCxnSpPr/>
          <p:nvPr/>
        </p:nvCxnSpPr>
        <p:spPr>
          <a:xfrm>
            <a:off x="8923867" y="6426200"/>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8" name="Google Shape;178;p30"/>
          <p:cNvCxnSpPr/>
          <p:nvPr/>
        </p:nvCxnSpPr>
        <p:spPr>
          <a:xfrm rot="-6816079">
            <a:off x="8726317" y="3713216"/>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9" name="Google Shape;179;p30"/>
          <p:cNvCxnSpPr/>
          <p:nvPr/>
        </p:nvCxnSpPr>
        <p:spPr>
          <a:xfrm rot="3983921">
            <a:off x="7049730" y="6441900"/>
            <a:ext cx="304799" cy="465932"/>
          </a:xfrm>
          <a:prstGeom prst="straightConnector1">
            <a:avLst/>
          </a:prstGeom>
          <a:noFill/>
          <a:ln w="12700" cap="flat" cmpd="sng">
            <a:solidFill>
              <a:schemeClr val="dk1"/>
            </a:solidFill>
            <a:prstDash val="solid"/>
            <a:miter lim="800000"/>
            <a:headEnd type="none" w="sm" len="sm"/>
            <a:tailEnd type="stealth" w="med" len="med"/>
          </a:ln>
        </p:spPr>
      </p:cxnSp>
      <p:sp>
        <p:nvSpPr>
          <p:cNvPr id="180" name="Google Shape;180;p30"/>
          <p:cNvSpPr txBox="1">
            <a:spLocks noGrp="1"/>
          </p:cNvSpPr>
          <p:nvPr>
            <p:ph type="body" idx="16"/>
          </p:nvPr>
        </p:nvSpPr>
        <p:spPr>
          <a:xfrm>
            <a:off x="6181723"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1" name="Google Shape;181;p30"/>
          <p:cNvSpPr txBox="1">
            <a:spLocks noGrp="1"/>
          </p:cNvSpPr>
          <p:nvPr>
            <p:ph type="body" idx="17"/>
          </p:nvPr>
        </p:nvSpPr>
        <p:spPr>
          <a:xfrm>
            <a:off x="5095873"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2" name="Google Shape;182;p30"/>
          <p:cNvSpPr txBox="1">
            <a:spLocks noGrp="1"/>
          </p:cNvSpPr>
          <p:nvPr>
            <p:ph type="body" idx="18"/>
          </p:nvPr>
        </p:nvSpPr>
        <p:spPr>
          <a:xfrm>
            <a:off x="10082210"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3" name="Google Shape;183;p30"/>
          <p:cNvSpPr txBox="1">
            <a:spLocks noGrp="1"/>
          </p:cNvSpPr>
          <p:nvPr>
            <p:ph type="body" idx="19"/>
          </p:nvPr>
        </p:nvSpPr>
        <p:spPr>
          <a:xfrm>
            <a:off x="9010648"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4" name="Google Shape;184;p30"/>
          <p:cNvSpPr txBox="1">
            <a:spLocks noGrp="1"/>
          </p:cNvSpPr>
          <p:nvPr>
            <p:ph type="body" idx="20"/>
          </p:nvPr>
        </p:nvSpPr>
        <p:spPr>
          <a:xfrm>
            <a:off x="6181723"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5" name="Google Shape;185;p30"/>
          <p:cNvSpPr txBox="1">
            <a:spLocks noGrp="1"/>
          </p:cNvSpPr>
          <p:nvPr>
            <p:ph type="body" idx="21"/>
          </p:nvPr>
        </p:nvSpPr>
        <p:spPr>
          <a:xfrm>
            <a:off x="9010648"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6" name="Google Shape;186;p30"/>
          <p:cNvSpPr>
            <a:spLocks noGrp="1"/>
          </p:cNvSpPr>
          <p:nvPr>
            <p:ph type="body" idx="22"/>
          </p:nvPr>
        </p:nvSpPr>
        <p:spPr>
          <a:xfrm>
            <a:off x="6941593" y="4022486"/>
            <a:ext cx="2420843" cy="242084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7" name="Google Shape;187;p30"/>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2B_6R_3 columns">
  <p:cSld name="1_2B_6R_3 column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1"/>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1"/>
          <p:cNvSpPr>
            <a:spLocks noGrp="1"/>
          </p:cNvSpPr>
          <p:nvPr>
            <p:ph type="body" idx="1"/>
          </p:nvPr>
        </p:nvSpPr>
        <p:spPr>
          <a:xfrm>
            <a:off x="5175414" y="2710112"/>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92" name="Google Shape;192;p31"/>
          <p:cNvCxnSpPr/>
          <p:nvPr/>
        </p:nvCxnSpPr>
        <p:spPr>
          <a:xfrm>
            <a:off x="3748347" y="5567893"/>
            <a:ext cx="491934" cy="0"/>
          </a:xfrm>
          <a:prstGeom prst="straightConnector1">
            <a:avLst/>
          </a:prstGeom>
          <a:noFill/>
          <a:ln w="25400" cap="flat" cmpd="sng">
            <a:solidFill>
              <a:schemeClr val="dk1"/>
            </a:solidFill>
            <a:prstDash val="solid"/>
            <a:miter lim="800000"/>
            <a:headEnd type="none" w="sm" len="sm"/>
            <a:tailEnd type="stealth" w="med" len="med"/>
          </a:ln>
        </p:spPr>
      </p:cxnSp>
      <p:sp>
        <p:nvSpPr>
          <p:cNvPr id="193" name="Google Shape;193;p31"/>
          <p:cNvSpPr txBox="1">
            <a:spLocks noGrp="1"/>
          </p:cNvSpPr>
          <p:nvPr>
            <p:ph type="body" idx="2"/>
          </p:nvPr>
        </p:nvSpPr>
        <p:spPr>
          <a:xfrm>
            <a:off x="6242409" y="2990197"/>
            <a:ext cx="4673241" cy="509373"/>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4" name="Google Shape;194;p31"/>
          <p:cNvSpPr>
            <a:spLocks noGrp="1"/>
          </p:cNvSpPr>
          <p:nvPr>
            <p:ph type="body" idx="3"/>
          </p:nvPr>
        </p:nvSpPr>
        <p:spPr>
          <a:xfrm>
            <a:off x="5175411" y="5653615"/>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5" name="Google Shape;195;p31"/>
          <p:cNvSpPr>
            <a:spLocks noGrp="1"/>
          </p:cNvSpPr>
          <p:nvPr>
            <p:ph type="body" idx="4"/>
          </p:nvPr>
        </p:nvSpPr>
        <p:spPr>
          <a:xfrm>
            <a:off x="5175413" y="3673774"/>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6" name="Google Shape;196;p31"/>
          <p:cNvSpPr>
            <a:spLocks noGrp="1"/>
          </p:cNvSpPr>
          <p:nvPr>
            <p:ph type="body" idx="5"/>
          </p:nvPr>
        </p:nvSpPr>
        <p:spPr>
          <a:xfrm>
            <a:off x="5175411" y="6662382"/>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7" name="Google Shape;197;p31"/>
          <p:cNvSpPr>
            <a:spLocks noGrp="1"/>
          </p:cNvSpPr>
          <p:nvPr>
            <p:ph type="body" idx="6"/>
          </p:nvPr>
        </p:nvSpPr>
        <p:spPr>
          <a:xfrm>
            <a:off x="5175411" y="4647793"/>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8" name="Google Shape;198;p31"/>
          <p:cNvSpPr>
            <a:spLocks noGrp="1"/>
          </p:cNvSpPr>
          <p:nvPr>
            <p:ph type="body" idx="7"/>
          </p:nvPr>
        </p:nvSpPr>
        <p:spPr>
          <a:xfrm>
            <a:off x="5175411" y="7701056"/>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9" name="Google Shape;199;p31"/>
          <p:cNvSpPr txBox="1">
            <a:spLocks noGrp="1"/>
          </p:cNvSpPr>
          <p:nvPr>
            <p:ph type="body" idx="8"/>
          </p:nvPr>
        </p:nvSpPr>
        <p:spPr>
          <a:xfrm>
            <a:off x="6242409" y="3964385"/>
            <a:ext cx="4673240" cy="501389"/>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0" name="Google Shape;200;p31"/>
          <p:cNvSpPr txBox="1">
            <a:spLocks noGrp="1"/>
          </p:cNvSpPr>
          <p:nvPr>
            <p:ph type="body" idx="9"/>
          </p:nvPr>
        </p:nvSpPr>
        <p:spPr>
          <a:xfrm>
            <a:off x="6242407" y="4953991"/>
            <a:ext cx="4673240" cy="48580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1" name="Google Shape;201;p31"/>
          <p:cNvSpPr txBox="1">
            <a:spLocks noGrp="1"/>
          </p:cNvSpPr>
          <p:nvPr>
            <p:ph type="body" idx="13"/>
          </p:nvPr>
        </p:nvSpPr>
        <p:spPr>
          <a:xfrm>
            <a:off x="6242408" y="5923655"/>
            <a:ext cx="4673240" cy="51354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2" name="Google Shape;202;p31"/>
          <p:cNvSpPr txBox="1">
            <a:spLocks noGrp="1"/>
          </p:cNvSpPr>
          <p:nvPr>
            <p:ph type="body" idx="14"/>
          </p:nvPr>
        </p:nvSpPr>
        <p:spPr>
          <a:xfrm>
            <a:off x="6242407" y="6963112"/>
            <a:ext cx="4673240" cy="49127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3" name="Google Shape;203;p31"/>
          <p:cNvSpPr txBox="1">
            <a:spLocks noGrp="1"/>
          </p:cNvSpPr>
          <p:nvPr>
            <p:ph type="body" idx="15"/>
          </p:nvPr>
        </p:nvSpPr>
        <p:spPr>
          <a:xfrm>
            <a:off x="6242407" y="7986691"/>
            <a:ext cx="4673239" cy="506365"/>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4" name="Google Shape;204;p31"/>
          <p:cNvSpPr txBox="1">
            <a:spLocks noGrp="1"/>
          </p:cNvSpPr>
          <p:nvPr>
            <p:ph type="body" idx="16"/>
          </p:nvPr>
        </p:nvSpPr>
        <p:spPr>
          <a:xfrm>
            <a:off x="6242408" y="2710112"/>
            <a:ext cx="4673242" cy="25849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5" name="Google Shape;205;p31"/>
          <p:cNvSpPr txBox="1">
            <a:spLocks noGrp="1"/>
          </p:cNvSpPr>
          <p:nvPr>
            <p:ph type="body" idx="17"/>
          </p:nvPr>
        </p:nvSpPr>
        <p:spPr>
          <a:xfrm>
            <a:off x="6242408" y="3673773"/>
            <a:ext cx="4673241" cy="25849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6" name="Google Shape;206;p31"/>
          <p:cNvSpPr txBox="1">
            <a:spLocks noGrp="1"/>
          </p:cNvSpPr>
          <p:nvPr>
            <p:ph type="body" idx="18"/>
          </p:nvPr>
        </p:nvSpPr>
        <p:spPr>
          <a:xfrm>
            <a:off x="6242407" y="6662383"/>
            <a:ext cx="4673240" cy="286441"/>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7" name="Google Shape;207;p31"/>
          <p:cNvSpPr txBox="1">
            <a:spLocks noGrp="1"/>
          </p:cNvSpPr>
          <p:nvPr>
            <p:ph type="body" idx="19"/>
          </p:nvPr>
        </p:nvSpPr>
        <p:spPr>
          <a:xfrm>
            <a:off x="6242407" y="5653616"/>
            <a:ext cx="4673240" cy="27439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8" name="Google Shape;208;p31"/>
          <p:cNvSpPr txBox="1">
            <a:spLocks noGrp="1"/>
          </p:cNvSpPr>
          <p:nvPr>
            <p:ph type="body" idx="20"/>
          </p:nvPr>
        </p:nvSpPr>
        <p:spPr>
          <a:xfrm>
            <a:off x="6242408" y="4647793"/>
            <a:ext cx="4673240" cy="274455"/>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9" name="Google Shape;209;p31"/>
          <p:cNvSpPr txBox="1">
            <a:spLocks noGrp="1"/>
          </p:cNvSpPr>
          <p:nvPr>
            <p:ph type="body" idx="21"/>
          </p:nvPr>
        </p:nvSpPr>
        <p:spPr>
          <a:xfrm>
            <a:off x="6242407" y="7701056"/>
            <a:ext cx="4673239" cy="285635"/>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0" name="Google Shape;210;p31"/>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cxnSp>
        <p:nvCxnSpPr>
          <p:cNvPr id="211" name="Google Shape;211;p31"/>
          <p:cNvCxnSpPr/>
          <p:nvPr/>
        </p:nvCxnSpPr>
        <p:spPr>
          <a:xfrm>
            <a:off x="11837271" y="5567893"/>
            <a:ext cx="491934" cy="0"/>
          </a:xfrm>
          <a:prstGeom prst="straightConnector1">
            <a:avLst/>
          </a:prstGeom>
          <a:noFill/>
          <a:ln w="25400" cap="flat" cmpd="sng">
            <a:solidFill>
              <a:schemeClr val="dk1"/>
            </a:solidFill>
            <a:prstDash val="solid"/>
            <a:miter lim="800000"/>
            <a:headEnd type="none" w="sm" len="sm"/>
            <a:tailEnd type="stealth"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32"/>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15" name="Google Shape;215;p32"/>
          <p:cNvCxnSpPr/>
          <p:nvPr/>
        </p:nvCxnSpPr>
        <p:spPr>
          <a:xfrm>
            <a:off x="411858" y="4568611"/>
            <a:ext cx="4219964" cy="0"/>
          </a:xfrm>
          <a:prstGeom prst="straightConnector1">
            <a:avLst/>
          </a:prstGeom>
          <a:noFill/>
          <a:ln w="15875" cap="flat" cmpd="sng">
            <a:solidFill>
              <a:schemeClr val="dk1"/>
            </a:solidFill>
            <a:prstDash val="lgDash"/>
            <a:miter lim="800000"/>
            <a:headEnd type="none" w="sm" len="sm"/>
            <a:tailEnd type="stealth" w="med" len="med"/>
          </a:ln>
        </p:spPr>
      </p:cxnSp>
      <p:sp>
        <p:nvSpPr>
          <p:cNvPr id="216" name="Google Shape;216;p32"/>
          <p:cNvSpPr txBox="1">
            <a:spLocks noGrp="1"/>
          </p:cNvSpPr>
          <p:nvPr>
            <p:ph type="body" idx="1"/>
          </p:nvPr>
        </p:nvSpPr>
        <p:spPr>
          <a:xfrm>
            <a:off x="411858" y="4165865"/>
            <a:ext cx="2677714" cy="38352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7" name="Google Shape;217;p32"/>
          <p:cNvSpPr>
            <a:spLocks noGrp="1"/>
          </p:cNvSpPr>
          <p:nvPr>
            <p:ph type="body" idx="2"/>
          </p:nvPr>
        </p:nvSpPr>
        <p:spPr>
          <a:xfrm>
            <a:off x="60581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8" name="Google Shape;218;p32"/>
          <p:cNvSpPr>
            <a:spLocks noGrp="1"/>
          </p:cNvSpPr>
          <p:nvPr>
            <p:ph type="body" idx="3"/>
          </p:nvPr>
        </p:nvSpPr>
        <p:spPr>
          <a:xfrm>
            <a:off x="318320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9" name="Google Shape;219;p32"/>
          <p:cNvSpPr txBox="1">
            <a:spLocks noGrp="1"/>
          </p:cNvSpPr>
          <p:nvPr>
            <p:ph type="body" idx="4"/>
          </p:nvPr>
        </p:nvSpPr>
        <p:spPr>
          <a:xfrm>
            <a:off x="64923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0" name="Google Shape;220;p32"/>
          <p:cNvSpPr txBox="1">
            <a:spLocks noGrp="1"/>
          </p:cNvSpPr>
          <p:nvPr>
            <p:ph type="body" idx="5"/>
          </p:nvPr>
        </p:nvSpPr>
        <p:spPr>
          <a:xfrm>
            <a:off x="327880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1" name="Google Shape;221;p32"/>
          <p:cNvSpPr>
            <a:spLocks noGrp="1"/>
          </p:cNvSpPr>
          <p:nvPr>
            <p:ph type="body" idx="6"/>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2" name="Google Shape;222;p32"/>
          <p:cNvSpPr>
            <a:spLocks noGrp="1"/>
          </p:cNvSpPr>
          <p:nvPr>
            <p:ph type="body" idx="7"/>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3" name="Google Shape;223;p32"/>
          <p:cNvSpPr txBox="1">
            <a:spLocks noGrp="1"/>
          </p:cNvSpPr>
          <p:nvPr>
            <p:ph type="body" idx="8"/>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4" name="Google Shape;224;p32"/>
          <p:cNvSpPr txBox="1">
            <a:spLocks noGrp="1"/>
          </p:cNvSpPr>
          <p:nvPr>
            <p:ph type="body" idx="9"/>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5" name="Google Shape;225;p32"/>
          <p:cNvSpPr>
            <a:spLocks noGrp="1"/>
          </p:cNvSpPr>
          <p:nvPr>
            <p:ph type="body" idx="13"/>
          </p:nvPr>
        </p:nvSpPr>
        <p:spPr>
          <a:xfrm>
            <a:off x="11035692"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6" name="Google Shape;226;p32"/>
          <p:cNvSpPr>
            <a:spLocks noGrp="1"/>
          </p:cNvSpPr>
          <p:nvPr>
            <p:ph type="body" idx="14"/>
          </p:nvPr>
        </p:nvSpPr>
        <p:spPr>
          <a:xfrm>
            <a:off x="13613079"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7" name="Google Shape;227;p32"/>
          <p:cNvSpPr txBox="1">
            <a:spLocks noGrp="1"/>
          </p:cNvSpPr>
          <p:nvPr>
            <p:ph type="body" idx="15"/>
          </p:nvPr>
        </p:nvSpPr>
        <p:spPr>
          <a:xfrm>
            <a:off x="11079117"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8" name="Google Shape;228;p32"/>
          <p:cNvSpPr txBox="1">
            <a:spLocks noGrp="1"/>
          </p:cNvSpPr>
          <p:nvPr>
            <p:ph type="body" idx="16"/>
          </p:nvPr>
        </p:nvSpPr>
        <p:spPr>
          <a:xfrm>
            <a:off x="13708684"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29" name="Google Shape;229;p32"/>
          <p:cNvCxnSpPr/>
          <p:nvPr/>
        </p:nvCxnSpPr>
        <p:spPr>
          <a:xfrm>
            <a:off x="20145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0" name="Google Shape;230;p32"/>
          <p:cNvCxnSpPr/>
          <p:nvPr/>
        </p:nvCxnSpPr>
        <p:spPr>
          <a:xfrm>
            <a:off x="46434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1" name="Google Shape;231;p32"/>
          <p:cNvCxnSpPr/>
          <p:nvPr/>
        </p:nvCxnSpPr>
        <p:spPr>
          <a:xfrm>
            <a:off x="98726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2" name="Google Shape;232;p32"/>
          <p:cNvCxnSpPr/>
          <p:nvPr/>
        </p:nvCxnSpPr>
        <p:spPr>
          <a:xfrm>
            <a:off x="125015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3" name="Google Shape;233;p32"/>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234" name="Google Shape;234;p32"/>
          <p:cNvSpPr txBox="1">
            <a:spLocks noGrp="1"/>
          </p:cNvSpPr>
          <p:nvPr>
            <p:ph type="body" idx="17"/>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5" name="Google Shape;235;p32"/>
          <p:cNvSpPr>
            <a:spLocks noGrp="1"/>
          </p:cNvSpPr>
          <p:nvPr>
            <p:ph type="body" idx="18"/>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6" name="Google Shape;236;p32"/>
          <p:cNvSpPr txBox="1">
            <a:spLocks noGrp="1"/>
          </p:cNvSpPr>
          <p:nvPr>
            <p:ph type="body" idx="19"/>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7" name="Google Shape;237;p32"/>
          <p:cNvSpPr>
            <a:spLocks noGrp="1"/>
          </p:cNvSpPr>
          <p:nvPr>
            <p:ph type="body" idx="20"/>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8" name="Google Shape;238;p32"/>
          <p:cNvSpPr txBox="1">
            <a:spLocks noGrp="1"/>
          </p:cNvSpPr>
          <p:nvPr>
            <p:ph type="body" idx="21"/>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9" name="Google Shape;239;p32"/>
          <p:cNvSpPr>
            <a:spLocks noGrp="1"/>
          </p:cNvSpPr>
          <p:nvPr>
            <p:ph type="body" idx="22"/>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0" name="Google Shape;240;p32"/>
          <p:cNvSpPr txBox="1">
            <a:spLocks noGrp="1"/>
          </p:cNvSpPr>
          <p:nvPr>
            <p:ph type="body" idx="23"/>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41" name="Google Shape;241;p32"/>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42" name="Google Shape;242;p32"/>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43" name="Google Shape;243;p32"/>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244" name="Google Shape;244;p32"/>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245" name="Google Shape;245;p32"/>
          <p:cNvSpPr>
            <a:spLocks noGrp="1"/>
          </p:cNvSpPr>
          <p:nvPr>
            <p:ph type="body" idx="24"/>
          </p:nvPr>
        </p:nvSpPr>
        <p:spPr>
          <a:xfrm>
            <a:off x="11650054"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6" name="Google Shape;246;p32"/>
          <p:cNvSpPr txBox="1">
            <a:spLocks noGrp="1"/>
          </p:cNvSpPr>
          <p:nvPr>
            <p:ph type="body" idx="25"/>
          </p:nvPr>
        </p:nvSpPr>
        <p:spPr>
          <a:xfrm>
            <a:off x="11693479"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7" name="Google Shape;247;p32"/>
          <p:cNvSpPr>
            <a:spLocks noGrp="1"/>
          </p:cNvSpPr>
          <p:nvPr>
            <p:ph type="body" idx="26"/>
          </p:nvPr>
        </p:nvSpPr>
        <p:spPr>
          <a:xfrm>
            <a:off x="14236092"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8" name="Google Shape;248;p32"/>
          <p:cNvSpPr txBox="1">
            <a:spLocks noGrp="1"/>
          </p:cNvSpPr>
          <p:nvPr>
            <p:ph type="body" idx="27"/>
          </p:nvPr>
        </p:nvSpPr>
        <p:spPr>
          <a:xfrm>
            <a:off x="14279517"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9" name="Google Shape;249;p32"/>
          <p:cNvSpPr>
            <a:spLocks noGrp="1"/>
          </p:cNvSpPr>
          <p:nvPr>
            <p:ph type="body" idx="28"/>
          </p:nvPr>
        </p:nvSpPr>
        <p:spPr>
          <a:xfrm>
            <a:off x="12964505" y="3800633"/>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0" name="Google Shape;250;p32"/>
          <p:cNvSpPr txBox="1">
            <a:spLocks noGrp="1"/>
          </p:cNvSpPr>
          <p:nvPr>
            <p:ph type="body" idx="29"/>
          </p:nvPr>
        </p:nvSpPr>
        <p:spPr>
          <a:xfrm>
            <a:off x="13007930" y="5107981"/>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1" name="Google Shape;251;p32"/>
          <p:cNvSpPr txBox="1">
            <a:spLocks noGrp="1"/>
          </p:cNvSpPr>
          <p:nvPr>
            <p:ph type="body" idx="30"/>
          </p:nvPr>
        </p:nvSpPr>
        <p:spPr>
          <a:xfrm>
            <a:off x="11252602" y="1352794"/>
            <a:ext cx="4593128" cy="4261585"/>
          </a:xfrm>
          <a:prstGeom prst="rect">
            <a:avLst/>
          </a:prstGeom>
          <a:noFill/>
          <a:ln w="28575" cap="flat" cmpd="sng">
            <a:solidFill>
              <a:srgbClr val="3DB876"/>
            </a:solidFill>
            <a:prstDash val="solid"/>
            <a:round/>
            <a:headEnd type="none" w="sm" len="sm"/>
            <a:tailEnd type="none" w="sm" len="sm"/>
          </a:ln>
        </p:spPr>
        <p:txBody>
          <a:bodyPr spcFirstLastPara="1" wrap="square" lIns="90000" tIns="396000" rIns="91425" bIns="45700" anchor="t" anchorCtr="0">
            <a:normAutofit/>
          </a:bodyPr>
          <a:lstStyle>
            <a:lvl1pPr marL="457200" lvl="0" indent="-228600" algn="ctr">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2" name="Google Shape;252;p32"/>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B_diagram_wayfinding">
  <p:cSld name="3B_diagram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33"/>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56" name="Google Shape;256;p33"/>
          <p:cNvCxnSpPr/>
          <p:nvPr/>
        </p:nvCxnSpPr>
        <p:spPr>
          <a:xfrm>
            <a:off x="411858" y="4568611"/>
            <a:ext cx="4219964" cy="0"/>
          </a:xfrm>
          <a:prstGeom prst="straightConnector1">
            <a:avLst/>
          </a:prstGeom>
          <a:noFill/>
          <a:ln w="15875" cap="flat" cmpd="sng">
            <a:solidFill>
              <a:schemeClr val="dk1"/>
            </a:solidFill>
            <a:prstDash val="lgDash"/>
            <a:miter lim="800000"/>
            <a:headEnd type="none" w="sm" len="sm"/>
            <a:tailEnd type="stealth" w="med" len="med"/>
          </a:ln>
        </p:spPr>
      </p:cxnSp>
      <p:sp>
        <p:nvSpPr>
          <p:cNvPr id="257" name="Google Shape;257;p33"/>
          <p:cNvSpPr txBox="1">
            <a:spLocks noGrp="1"/>
          </p:cNvSpPr>
          <p:nvPr>
            <p:ph type="body" idx="1"/>
          </p:nvPr>
        </p:nvSpPr>
        <p:spPr>
          <a:xfrm>
            <a:off x="411858" y="4165865"/>
            <a:ext cx="2677714" cy="38352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8" name="Google Shape;258;p33"/>
          <p:cNvSpPr>
            <a:spLocks noGrp="1"/>
          </p:cNvSpPr>
          <p:nvPr>
            <p:ph type="body" idx="2"/>
          </p:nvPr>
        </p:nvSpPr>
        <p:spPr>
          <a:xfrm>
            <a:off x="60581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9" name="Google Shape;259;p33"/>
          <p:cNvSpPr>
            <a:spLocks noGrp="1"/>
          </p:cNvSpPr>
          <p:nvPr>
            <p:ph type="body" idx="3"/>
          </p:nvPr>
        </p:nvSpPr>
        <p:spPr>
          <a:xfrm>
            <a:off x="318320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0" name="Google Shape;260;p33"/>
          <p:cNvSpPr txBox="1">
            <a:spLocks noGrp="1"/>
          </p:cNvSpPr>
          <p:nvPr>
            <p:ph type="body" idx="4"/>
          </p:nvPr>
        </p:nvSpPr>
        <p:spPr>
          <a:xfrm>
            <a:off x="64923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1" name="Google Shape;261;p33"/>
          <p:cNvSpPr txBox="1">
            <a:spLocks noGrp="1"/>
          </p:cNvSpPr>
          <p:nvPr>
            <p:ph type="body" idx="5"/>
          </p:nvPr>
        </p:nvSpPr>
        <p:spPr>
          <a:xfrm>
            <a:off x="327880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2" name="Google Shape;262;p33"/>
          <p:cNvSpPr>
            <a:spLocks noGrp="1"/>
          </p:cNvSpPr>
          <p:nvPr>
            <p:ph type="body" idx="6"/>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3" name="Google Shape;263;p33"/>
          <p:cNvSpPr>
            <a:spLocks noGrp="1"/>
          </p:cNvSpPr>
          <p:nvPr>
            <p:ph type="body" idx="7"/>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4" name="Google Shape;264;p33"/>
          <p:cNvSpPr txBox="1">
            <a:spLocks noGrp="1"/>
          </p:cNvSpPr>
          <p:nvPr>
            <p:ph type="body" idx="8"/>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5" name="Google Shape;265;p33"/>
          <p:cNvSpPr txBox="1">
            <a:spLocks noGrp="1"/>
          </p:cNvSpPr>
          <p:nvPr>
            <p:ph type="body" idx="9"/>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6" name="Google Shape;266;p33"/>
          <p:cNvSpPr>
            <a:spLocks noGrp="1"/>
          </p:cNvSpPr>
          <p:nvPr>
            <p:ph type="body" idx="13"/>
          </p:nvPr>
        </p:nvSpPr>
        <p:spPr>
          <a:xfrm>
            <a:off x="11035692"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7" name="Google Shape;267;p33"/>
          <p:cNvSpPr>
            <a:spLocks noGrp="1"/>
          </p:cNvSpPr>
          <p:nvPr>
            <p:ph type="body" idx="14"/>
          </p:nvPr>
        </p:nvSpPr>
        <p:spPr>
          <a:xfrm>
            <a:off x="13613079"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8" name="Google Shape;268;p33"/>
          <p:cNvSpPr txBox="1">
            <a:spLocks noGrp="1"/>
          </p:cNvSpPr>
          <p:nvPr>
            <p:ph type="body" idx="15"/>
          </p:nvPr>
        </p:nvSpPr>
        <p:spPr>
          <a:xfrm>
            <a:off x="11079117"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9" name="Google Shape;269;p33"/>
          <p:cNvSpPr txBox="1">
            <a:spLocks noGrp="1"/>
          </p:cNvSpPr>
          <p:nvPr>
            <p:ph type="body" idx="16"/>
          </p:nvPr>
        </p:nvSpPr>
        <p:spPr>
          <a:xfrm>
            <a:off x="13708684"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70" name="Google Shape;270;p33"/>
          <p:cNvCxnSpPr/>
          <p:nvPr/>
        </p:nvCxnSpPr>
        <p:spPr>
          <a:xfrm>
            <a:off x="20145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1" name="Google Shape;271;p33"/>
          <p:cNvCxnSpPr/>
          <p:nvPr/>
        </p:nvCxnSpPr>
        <p:spPr>
          <a:xfrm>
            <a:off x="46434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2" name="Google Shape;272;p33"/>
          <p:cNvCxnSpPr/>
          <p:nvPr/>
        </p:nvCxnSpPr>
        <p:spPr>
          <a:xfrm>
            <a:off x="98726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3" name="Google Shape;273;p33"/>
          <p:cNvCxnSpPr/>
          <p:nvPr/>
        </p:nvCxnSpPr>
        <p:spPr>
          <a:xfrm>
            <a:off x="125015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4" name="Google Shape;274;p33"/>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275" name="Google Shape;275;p33"/>
          <p:cNvSpPr txBox="1">
            <a:spLocks noGrp="1"/>
          </p:cNvSpPr>
          <p:nvPr>
            <p:ph type="body" idx="17"/>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6" name="Google Shape;276;p33"/>
          <p:cNvSpPr>
            <a:spLocks noGrp="1"/>
          </p:cNvSpPr>
          <p:nvPr>
            <p:ph type="body" idx="18"/>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7" name="Google Shape;277;p33"/>
          <p:cNvSpPr txBox="1">
            <a:spLocks noGrp="1"/>
          </p:cNvSpPr>
          <p:nvPr>
            <p:ph type="body" idx="19"/>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8" name="Google Shape;278;p33"/>
          <p:cNvSpPr>
            <a:spLocks noGrp="1"/>
          </p:cNvSpPr>
          <p:nvPr>
            <p:ph type="body" idx="20"/>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9" name="Google Shape;279;p33"/>
          <p:cNvSpPr txBox="1">
            <a:spLocks noGrp="1"/>
          </p:cNvSpPr>
          <p:nvPr>
            <p:ph type="body" idx="21"/>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0" name="Google Shape;280;p33"/>
          <p:cNvSpPr>
            <a:spLocks noGrp="1"/>
          </p:cNvSpPr>
          <p:nvPr>
            <p:ph type="body" idx="22"/>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1" name="Google Shape;281;p33"/>
          <p:cNvSpPr txBox="1">
            <a:spLocks noGrp="1"/>
          </p:cNvSpPr>
          <p:nvPr>
            <p:ph type="body" idx="23"/>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82" name="Google Shape;282;p33"/>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83" name="Google Shape;283;p33"/>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84" name="Google Shape;284;p33"/>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285" name="Google Shape;285;p33"/>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286" name="Google Shape;286;p33"/>
          <p:cNvSpPr>
            <a:spLocks noGrp="1"/>
          </p:cNvSpPr>
          <p:nvPr>
            <p:ph type="body" idx="24"/>
          </p:nvPr>
        </p:nvSpPr>
        <p:spPr>
          <a:xfrm>
            <a:off x="11650054"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7" name="Google Shape;287;p33"/>
          <p:cNvSpPr txBox="1">
            <a:spLocks noGrp="1"/>
          </p:cNvSpPr>
          <p:nvPr>
            <p:ph type="body" idx="25"/>
          </p:nvPr>
        </p:nvSpPr>
        <p:spPr>
          <a:xfrm>
            <a:off x="11693479"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8" name="Google Shape;288;p33"/>
          <p:cNvSpPr>
            <a:spLocks noGrp="1"/>
          </p:cNvSpPr>
          <p:nvPr>
            <p:ph type="body" idx="26"/>
          </p:nvPr>
        </p:nvSpPr>
        <p:spPr>
          <a:xfrm>
            <a:off x="14236092"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9" name="Google Shape;289;p33"/>
          <p:cNvSpPr txBox="1">
            <a:spLocks noGrp="1"/>
          </p:cNvSpPr>
          <p:nvPr>
            <p:ph type="body" idx="27"/>
          </p:nvPr>
        </p:nvSpPr>
        <p:spPr>
          <a:xfrm>
            <a:off x="14279517"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0" name="Google Shape;290;p33"/>
          <p:cNvSpPr>
            <a:spLocks noGrp="1"/>
          </p:cNvSpPr>
          <p:nvPr>
            <p:ph type="body" idx="28"/>
          </p:nvPr>
        </p:nvSpPr>
        <p:spPr>
          <a:xfrm>
            <a:off x="12964505" y="3800633"/>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1" name="Google Shape;291;p33"/>
          <p:cNvSpPr txBox="1">
            <a:spLocks noGrp="1"/>
          </p:cNvSpPr>
          <p:nvPr>
            <p:ph type="body" idx="29"/>
          </p:nvPr>
        </p:nvSpPr>
        <p:spPr>
          <a:xfrm>
            <a:off x="13007930" y="5107981"/>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2" name="Google Shape;292;p33"/>
          <p:cNvSpPr txBox="1">
            <a:spLocks noGrp="1"/>
          </p:cNvSpPr>
          <p:nvPr>
            <p:ph type="body" idx="30"/>
          </p:nvPr>
        </p:nvSpPr>
        <p:spPr>
          <a:xfrm>
            <a:off x="11252602" y="1352794"/>
            <a:ext cx="4593128" cy="4261585"/>
          </a:xfrm>
          <a:prstGeom prst="rect">
            <a:avLst/>
          </a:prstGeom>
          <a:noFill/>
          <a:ln w="28575" cap="flat" cmpd="sng">
            <a:solidFill>
              <a:srgbClr val="3DB876"/>
            </a:solidFill>
            <a:prstDash val="solid"/>
            <a:round/>
            <a:headEnd type="none" w="sm" len="sm"/>
            <a:tailEnd type="none" w="sm" len="sm"/>
          </a:ln>
        </p:spPr>
        <p:txBody>
          <a:bodyPr spcFirstLastPara="1" wrap="square" lIns="90000" tIns="396000" rIns="91425" bIns="45700" anchor="t" anchorCtr="0">
            <a:normAutofit/>
          </a:bodyPr>
          <a:lstStyle>
            <a:lvl1pPr marL="457200" lvl="0" indent="-228600" algn="ctr">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3" name="Google Shape;293;p33"/>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and Content_simple">
  <p:cSld name="6_Title and Content_simp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94"/>
        <p:cNvGrpSpPr/>
        <p:nvPr/>
      </p:nvGrpSpPr>
      <p:grpSpPr>
        <a:xfrm>
          <a:off x="0" y="0"/>
          <a:ext cx="0" cy="0"/>
          <a:chOff x="0" y="0"/>
          <a:chExt cx="0" cy="0"/>
        </a:xfrm>
      </p:grpSpPr>
      <p:sp>
        <p:nvSpPr>
          <p:cNvPr id="295" name="Google Shape;295;p34"/>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a:spLocks noGrp="1"/>
          </p:cNvSpPr>
          <p:nvPr>
            <p:ph type="body" idx="1"/>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8" name="Google Shape;298;p34"/>
          <p:cNvSpPr>
            <a:spLocks noGrp="1"/>
          </p:cNvSpPr>
          <p:nvPr>
            <p:ph type="body" idx="2"/>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9" name="Google Shape;299;p34"/>
          <p:cNvSpPr txBox="1">
            <a:spLocks noGrp="1"/>
          </p:cNvSpPr>
          <p:nvPr>
            <p:ph type="body" idx="3"/>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0" name="Google Shape;300;p34"/>
          <p:cNvSpPr txBox="1">
            <a:spLocks noGrp="1"/>
          </p:cNvSpPr>
          <p:nvPr>
            <p:ph type="body" idx="4"/>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01" name="Google Shape;301;p34"/>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02" name="Google Shape;302;p34"/>
          <p:cNvSpPr txBox="1">
            <a:spLocks noGrp="1"/>
          </p:cNvSpPr>
          <p:nvPr>
            <p:ph type="body" idx="5"/>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3" name="Google Shape;303;p34"/>
          <p:cNvSpPr>
            <a:spLocks noGrp="1"/>
          </p:cNvSpPr>
          <p:nvPr>
            <p:ph type="body" idx="6"/>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4" name="Google Shape;304;p34"/>
          <p:cNvSpPr txBox="1">
            <a:spLocks noGrp="1"/>
          </p:cNvSpPr>
          <p:nvPr>
            <p:ph type="body" idx="7"/>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5" name="Google Shape;305;p34"/>
          <p:cNvSpPr>
            <a:spLocks noGrp="1"/>
          </p:cNvSpPr>
          <p:nvPr>
            <p:ph type="body" idx="8"/>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6" name="Google Shape;306;p34"/>
          <p:cNvSpPr txBox="1">
            <a:spLocks noGrp="1"/>
          </p:cNvSpPr>
          <p:nvPr>
            <p:ph type="body" idx="9"/>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7" name="Google Shape;307;p34"/>
          <p:cNvSpPr>
            <a:spLocks noGrp="1"/>
          </p:cNvSpPr>
          <p:nvPr>
            <p:ph type="body" idx="13"/>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8" name="Google Shape;308;p34"/>
          <p:cNvSpPr txBox="1">
            <a:spLocks noGrp="1"/>
          </p:cNvSpPr>
          <p:nvPr>
            <p:ph type="body" idx="14"/>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09" name="Google Shape;309;p34"/>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10" name="Google Shape;310;p34"/>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11" name="Google Shape;311;p34"/>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312" name="Google Shape;312;p34"/>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313" name="Google Shape;313;p3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and Content_simple">
  <p:cSld name="7_Title and Content_simp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14"/>
        <p:cNvGrpSpPr/>
        <p:nvPr/>
      </p:nvGrpSpPr>
      <p:grpSpPr>
        <a:xfrm>
          <a:off x="0" y="0"/>
          <a:ext cx="0" cy="0"/>
          <a:chOff x="0" y="0"/>
          <a:chExt cx="0" cy="0"/>
        </a:xfrm>
      </p:grpSpPr>
      <p:sp>
        <p:nvSpPr>
          <p:cNvPr id="315" name="Google Shape;315;p35"/>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5"/>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5"/>
          <p:cNvSpPr>
            <a:spLocks noGrp="1"/>
          </p:cNvSpPr>
          <p:nvPr>
            <p:ph type="body" idx="1"/>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18" name="Google Shape;318;p35"/>
          <p:cNvSpPr>
            <a:spLocks noGrp="1"/>
          </p:cNvSpPr>
          <p:nvPr>
            <p:ph type="body" idx="2"/>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19" name="Google Shape;319;p35"/>
          <p:cNvSpPr txBox="1">
            <a:spLocks noGrp="1"/>
          </p:cNvSpPr>
          <p:nvPr>
            <p:ph type="body" idx="3"/>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0" name="Google Shape;320;p35"/>
          <p:cNvSpPr txBox="1">
            <a:spLocks noGrp="1"/>
          </p:cNvSpPr>
          <p:nvPr>
            <p:ph type="body" idx="4"/>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21" name="Google Shape;321;p35"/>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22" name="Google Shape;322;p35"/>
          <p:cNvSpPr txBox="1">
            <a:spLocks noGrp="1"/>
          </p:cNvSpPr>
          <p:nvPr>
            <p:ph type="body" idx="5"/>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3" name="Google Shape;323;p35"/>
          <p:cNvSpPr>
            <a:spLocks noGrp="1"/>
          </p:cNvSpPr>
          <p:nvPr>
            <p:ph type="body" idx="6"/>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4" name="Google Shape;324;p35"/>
          <p:cNvSpPr txBox="1">
            <a:spLocks noGrp="1"/>
          </p:cNvSpPr>
          <p:nvPr>
            <p:ph type="body" idx="7"/>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5" name="Google Shape;325;p35"/>
          <p:cNvSpPr>
            <a:spLocks noGrp="1"/>
          </p:cNvSpPr>
          <p:nvPr>
            <p:ph type="body" idx="8"/>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6" name="Google Shape;326;p35"/>
          <p:cNvSpPr txBox="1">
            <a:spLocks noGrp="1"/>
          </p:cNvSpPr>
          <p:nvPr>
            <p:ph type="body" idx="9"/>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7" name="Google Shape;327;p35"/>
          <p:cNvSpPr>
            <a:spLocks noGrp="1"/>
          </p:cNvSpPr>
          <p:nvPr>
            <p:ph type="body" idx="13"/>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8" name="Google Shape;328;p35"/>
          <p:cNvSpPr txBox="1">
            <a:spLocks noGrp="1"/>
          </p:cNvSpPr>
          <p:nvPr>
            <p:ph type="body" idx="14"/>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29" name="Google Shape;329;p35"/>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30" name="Google Shape;330;p35"/>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31" name="Google Shape;331;p35"/>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332" name="Google Shape;332;p35"/>
          <p:cNvCxnSpPr/>
          <p:nvPr/>
        </p:nvCxnSpPr>
        <p:spPr>
          <a:xfrm>
            <a:off x="8403434" y="3358590"/>
            <a:ext cx="778807" cy="568853"/>
          </a:xfrm>
          <a:prstGeom prst="straightConnector1">
            <a:avLst/>
          </a:prstGeom>
          <a:noFill/>
          <a:ln w="15875" cap="flat" cmpd="sng">
            <a:solidFill>
              <a:schemeClr val="dk1"/>
            </a:solidFill>
            <a:prstDash val="solid"/>
            <a:miter lim="800000"/>
            <a:headEnd type="stealth" w="med" len="med"/>
            <a:tailEnd type="none" w="sm" len="sm"/>
          </a:ln>
        </p:spPr>
      </p:cxnSp>
      <p:sp>
        <p:nvSpPr>
          <p:cNvPr id="333" name="Google Shape;333;p3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34"/>
        <p:cNvGrpSpPr/>
        <p:nvPr/>
      </p:nvGrpSpPr>
      <p:grpSpPr>
        <a:xfrm>
          <a:off x="0" y="0"/>
          <a:ext cx="0" cy="0"/>
          <a:chOff x="0" y="0"/>
          <a:chExt cx="0" cy="0"/>
        </a:xfrm>
      </p:grpSpPr>
      <p:sp>
        <p:nvSpPr>
          <p:cNvPr id="335" name="Google Shape;335;p36"/>
          <p:cNvSpPr>
            <a:spLocks noGrp="1"/>
          </p:cNvSpPr>
          <p:nvPr>
            <p:ph type="pic" idx="2"/>
          </p:nvPr>
        </p:nvSpPr>
        <p:spPr>
          <a:xfrm>
            <a:off x="8439371" y="0"/>
            <a:ext cx="7332579" cy="9173629"/>
          </a:xfrm>
          <a:prstGeom prst="rect">
            <a:avLst/>
          </a:prstGeom>
          <a:noFill/>
          <a:ln>
            <a:noFill/>
          </a:ln>
        </p:spPr>
      </p:sp>
      <p:sp>
        <p:nvSpPr>
          <p:cNvPr id="336" name="Google Shape;336;p3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7" name="Google Shape;337;p36"/>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36"/>
          <p:cNvSpPr>
            <a:spLocks noGrp="1"/>
          </p:cNvSpPr>
          <p:nvPr>
            <p:ph type="body" idx="1"/>
          </p:nvPr>
        </p:nvSpPr>
        <p:spPr>
          <a:xfrm>
            <a:off x="485638"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39" name="Google Shape;339;p36"/>
          <p:cNvSpPr>
            <a:spLocks noGrp="1"/>
          </p:cNvSpPr>
          <p:nvPr>
            <p:ph type="body" idx="3"/>
          </p:nvPr>
        </p:nvSpPr>
        <p:spPr>
          <a:xfrm>
            <a:off x="4410635"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0" name="Google Shape;340;p3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7"/>
        <p:cNvGrpSpPr/>
        <p:nvPr/>
      </p:nvGrpSpPr>
      <p:grpSpPr>
        <a:xfrm>
          <a:off x="0" y="0"/>
          <a:ext cx="0" cy="0"/>
          <a:chOff x="0" y="0"/>
          <a:chExt cx="0" cy="0"/>
        </a:xfrm>
      </p:grpSpPr>
      <p:sp>
        <p:nvSpPr>
          <p:cNvPr id="18" name="Google Shape;18;p19"/>
          <p:cNvSpPr txBox="1">
            <a:spLocks noGrp="1"/>
          </p:cNvSpPr>
          <p:nvPr>
            <p:ph type="title"/>
          </p:nvPr>
        </p:nvSpPr>
        <p:spPr>
          <a:xfrm>
            <a:off x="4938729" y="1167130"/>
            <a:ext cx="6380130" cy="6910070"/>
          </a:xfrm>
          <a:prstGeom prst="rect">
            <a:avLst/>
          </a:prstGeom>
          <a:noFill/>
          <a:ln>
            <a:noFill/>
          </a:ln>
        </p:spPr>
        <p:txBody>
          <a:bodyPr spcFirstLastPara="1" wrap="square" lIns="90000" tIns="45700" rIns="91425" bIns="45700" anchor="ctr" anchorCtr="0">
            <a:normAutofit/>
          </a:bodyPr>
          <a:lstStyle>
            <a:lvl1pPr lvl="0" algn="ctr">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u="none" strike="noStrike" cap="none">
                <a:solidFill>
                  <a:schemeClr val="dk1"/>
                </a:solidFill>
                <a:latin typeface="Arial"/>
                <a:ea typeface="Arial"/>
                <a:cs typeface="Arial"/>
                <a:sym typeface="Arial"/>
              </a:defRPr>
            </a:lvl1pPr>
            <a:lvl2pPr marL="0" lvl="1" indent="0" algn="l">
              <a:spcBef>
                <a:spcPts val="0"/>
              </a:spcBef>
              <a:buNone/>
              <a:defRPr sz="1600" b="0" i="0" u="none" strike="noStrike" cap="none">
                <a:solidFill>
                  <a:schemeClr val="dk1"/>
                </a:solidFill>
                <a:latin typeface="Arial"/>
                <a:ea typeface="Arial"/>
                <a:cs typeface="Arial"/>
                <a:sym typeface="Arial"/>
              </a:defRPr>
            </a:lvl2pPr>
            <a:lvl3pPr marL="0" lvl="2" indent="0" algn="l">
              <a:spcBef>
                <a:spcPts val="0"/>
              </a:spcBef>
              <a:buNone/>
              <a:defRPr sz="1600" b="0" i="0" u="none" strike="noStrike" cap="none">
                <a:solidFill>
                  <a:schemeClr val="dk1"/>
                </a:solidFill>
                <a:latin typeface="Arial"/>
                <a:ea typeface="Arial"/>
                <a:cs typeface="Arial"/>
                <a:sym typeface="Arial"/>
              </a:defRPr>
            </a:lvl3pPr>
            <a:lvl4pPr marL="0" lvl="3" indent="0" algn="l">
              <a:spcBef>
                <a:spcPts val="0"/>
              </a:spcBef>
              <a:buNone/>
              <a:defRPr sz="1600" b="0" i="0" u="none" strike="noStrike" cap="none">
                <a:solidFill>
                  <a:schemeClr val="dk1"/>
                </a:solidFill>
                <a:latin typeface="Arial"/>
                <a:ea typeface="Arial"/>
                <a:cs typeface="Arial"/>
                <a:sym typeface="Arial"/>
              </a:defRPr>
            </a:lvl4pPr>
            <a:lvl5pPr marL="0" lvl="4" indent="0" algn="l">
              <a:spcBef>
                <a:spcPts val="0"/>
              </a:spcBef>
              <a:buNone/>
              <a:defRPr sz="1600" b="0" i="0" u="none" strike="noStrike" cap="none">
                <a:solidFill>
                  <a:schemeClr val="dk1"/>
                </a:solidFill>
                <a:latin typeface="Arial"/>
                <a:ea typeface="Arial"/>
                <a:cs typeface="Arial"/>
                <a:sym typeface="Arial"/>
              </a:defRPr>
            </a:lvl5pPr>
            <a:lvl6pPr marL="0" lvl="5" indent="0" algn="l">
              <a:spcBef>
                <a:spcPts val="0"/>
              </a:spcBef>
              <a:buNone/>
              <a:defRPr sz="1600" b="0" i="0" u="none" strike="noStrike" cap="none">
                <a:solidFill>
                  <a:schemeClr val="dk1"/>
                </a:solidFill>
                <a:latin typeface="Arial"/>
                <a:ea typeface="Arial"/>
                <a:cs typeface="Arial"/>
                <a:sym typeface="Arial"/>
              </a:defRPr>
            </a:lvl6pPr>
            <a:lvl7pPr marL="0" lvl="6" indent="0" algn="l">
              <a:spcBef>
                <a:spcPts val="0"/>
              </a:spcBef>
              <a:buNone/>
              <a:defRPr sz="1600" b="0" i="0" u="none" strike="noStrike" cap="none">
                <a:solidFill>
                  <a:schemeClr val="dk1"/>
                </a:solidFill>
                <a:latin typeface="Arial"/>
                <a:ea typeface="Arial"/>
                <a:cs typeface="Arial"/>
                <a:sym typeface="Arial"/>
              </a:defRPr>
            </a:lvl7pPr>
            <a:lvl8pPr marL="0" lvl="7" indent="0" algn="l">
              <a:spcBef>
                <a:spcPts val="0"/>
              </a:spcBef>
              <a:buNone/>
              <a:defRPr sz="1600" b="0" i="0" u="none" strike="noStrike" cap="none">
                <a:solidFill>
                  <a:schemeClr val="dk1"/>
                </a:solidFill>
                <a:latin typeface="Arial"/>
                <a:ea typeface="Arial"/>
                <a:cs typeface="Arial"/>
                <a:sym typeface="Arial"/>
              </a:defRPr>
            </a:lvl8pPr>
            <a:lvl9pPr marL="0" lvl="8" indent="0" algn="l">
              <a:spcBef>
                <a:spcPts val="0"/>
              </a:spcBef>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4" name="Picture 3">
            <a:extLst>
              <a:ext uri="{FF2B5EF4-FFF2-40B4-BE49-F238E27FC236}">
                <a16:creationId xmlns:a16="http://schemas.microsoft.com/office/drawing/2014/main" id="{5BA63B8B-09E5-1EA9-EA9E-68E8A8E9A2C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41"/>
        <p:cNvGrpSpPr/>
        <p:nvPr/>
      </p:nvGrpSpPr>
      <p:grpSpPr>
        <a:xfrm>
          <a:off x="0" y="0"/>
          <a:ext cx="0" cy="0"/>
          <a:chOff x="0" y="0"/>
          <a:chExt cx="0" cy="0"/>
        </a:xfrm>
      </p:grpSpPr>
      <p:pic>
        <p:nvPicPr>
          <p:cNvPr id="342" name="Google Shape;342;p37"/>
          <p:cNvPicPr preferRelativeResize="0"/>
          <p:nvPr/>
        </p:nvPicPr>
        <p:blipFill rotWithShape="1">
          <a:blip r:embed="rId3">
            <a:alphaModFix/>
          </a:blip>
          <a:srcRect/>
          <a:stretch/>
        </p:blipFill>
        <p:spPr>
          <a:xfrm>
            <a:off x="794" y="16620"/>
            <a:ext cx="16256794" cy="9144447"/>
          </a:xfrm>
          <a:prstGeom prst="rect">
            <a:avLst/>
          </a:prstGeom>
          <a:noFill/>
          <a:ln>
            <a:noFill/>
          </a:ln>
        </p:spPr>
      </p:pic>
      <p:sp>
        <p:nvSpPr>
          <p:cNvPr id="343" name="Google Shape;343;p3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 name="Google Shape;344;p37"/>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5" name="Google Shape;345;p37"/>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6" name="Google Shape;346;p37"/>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47"/>
        <p:cNvGrpSpPr/>
        <p:nvPr/>
      </p:nvGrpSpPr>
      <p:grpSpPr>
        <a:xfrm>
          <a:off x="0" y="0"/>
          <a:ext cx="0" cy="0"/>
          <a:chOff x="0" y="0"/>
          <a:chExt cx="0" cy="0"/>
        </a:xfrm>
      </p:grpSpPr>
      <p:sp>
        <p:nvSpPr>
          <p:cNvPr id="348" name="Google Shape;348;p38"/>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38"/>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0" name="Google Shape;350;p38"/>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1" name="Google Shape;351;p38"/>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52" name="Google Shape;352;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44" y="0"/>
            <a:ext cx="16250444" cy="914802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53"/>
        <p:cNvGrpSpPr/>
        <p:nvPr/>
      </p:nvGrpSpPr>
      <p:grpSpPr>
        <a:xfrm>
          <a:off x="0" y="0"/>
          <a:ext cx="0" cy="0"/>
          <a:chOff x="0" y="0"/>
          <a:chExt cx="0" cy="0"/>
        </a:xfrm>
      </p:grpSpPr>
      <p:sp>
        <p:nvSpPr>
          <p:cNvPr id="354" name="Google Shape;354;p39"/>
          <p:cNvSpPr>
            <a:spLocks noGrp="1"/>
          </p:cNvSpPr>
          <p:nvPr>
            <p:ph type="pic" idx="2"/>
          </p:nvPr>
        </p:nvSpPr>
        <p:spPr>
          <a:xfrm>
            <a:off x="8935605" y="-8682"/>
            <a:ext cx="7332579" cy="9173629"/>
          </a:xfrm>
          <a:prstGeom prst="rect">
            <a:avLst/>
          </a:prstGeom>
          <a:noFill/>
          <a:ln>
            <a:noFill/>
          </a:ln>
        </p:spPr>
      </p:sp>
      <p:sp>
        <p:nvSpPr>
          <p:cNvPr id="355" name="Google Shape;355;p39"/>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39"/>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39"/>
          <p:cNvSpPr>
            <a:spLocks noGrp="1"/>
          </p:cNvSpPr>
          <p:nvPr>
            <p:ph type="body" idx="1"/>
          </p:nvPr>
        </p:nvSpPr>
        <p:spPr>
          <a:xfrm>
            <a:off x="485638"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8" name="Google Shape;358;p39"/>
          <p:cNvSpPr>
            <a:spLocks noGrp="1"/>
          </p:cNvSpPr>
          <p:nvPr>
            <p:ph type="body" idx="3"/>
          </p:nvPr>
        </p:nvSpPr>
        <p:spPr>
          <a:xfrm>
            <a:off x="4410635"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9" name="Google Shape;359;p3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60"/>
        <p:cNvGrpSpPr/>
        <p:nvPr/>
      </p:nvGrpSpPr>
      <p:grpSpPr>
        <a:xfrm>
          <a:off x="0" y="0"/>
          <a:ext cx="0" cy="0"/>
          <a:chOff x="0" y="0"/>
          <a:chExt cx="0" cy="0"/>
        </a:xfrm>
      </p:grpSpPr>
      <p:sp>
        <p:nvSpPr>
          <p:cNvPr id="361" name="Google Shape;361;p40"/>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40"/>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40"/>
          <p:cNvSpPr>
            <a:spLocks noGrp="1"/>
          </p:cNvSpPr>
          <p:nvPr>
            <p:ph type="body" idx="1"/>
          </p:nvPr>
        </p:nvSpPr>
        <p:spPr>
          <a:xfrm>
            <a:off x="501754" y="743538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4" name="Google Shape;364;p40"/>
          <p:cNvSpPr txBox="1">
            <a:spLocks noGrp="1"/>
          </p:cNvSpPr>
          <p:nvPr>
            <p:ph type="body" idx="2"/>
          </p:nvPr>
        </p:nvSpPr>
        <p:spPr>
          <a:xfrm>
            <a:off x="1980162" y="7799678"/>
            <a:ext cx="5483893" cy="79960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5" name="Google Shape;365;p40"/>
          <p:cNvSpPr txBox="1">
            <a:spLocks noGrp="1"/>
          </p:cNvSpPr>
          <p:nvPr>
            <p:ph type="body" idx="3"/>
          </p:nvPr>
        </p:nvSpPr>
        <p:spPr>
          <a:xfrm>
            <a:off x="10922864"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6" name="Google Shape;366;p40"/>
          <p:cNvSpPr>
            <a:spLocks noGrp="1"/>
          </p:cNvSpPr>
          <p:nvPr>
            <p:ph type="body" idx="4"/>
          </p:nvPr>
        </p:nvSpPr>
        <p:spPr>
          <a:xfrm>
            <a:off x="3606461"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7" name="Google Shape;367;p40"/>
          <p:cNvSpPr>
            <a:spLocks noGrp="1"/>
          </p:cNvSpPr>
          <p:nvPr>
            <p:ph type="body" idx="5"/>
          </p:nvPr>
        </p:nvSpPr>
        <p:spPr>
          <a:xfrm>
            <a:off x="8816415"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8" name="Google Shape;368;p40"/>
          <p:cNvSpPr>
            <a:spLocks noGrp="1"/>
          </p:cNvSpPr>
          <p:nvPr>
            <p:ph type="body" idx="6"/>
          </p:nvPr>
        </p:nvSpPr>
        <p:spPr>
          <a:xfrm>
            <a:off x="14047634"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9" name="Google Shape;369;p40"/>
          <p:cNvSpPr txBox="1">
            <a:spLocks noGrp="1"/>
          </p:cNvSpPr>
          <p:nvPr>
            <p:ph type="body" idx="7"/>
          </p:nvPr>
        </p:nvSpPr>
        <p:spPr>
          <a:xfrm>
            <a:off x="5691645"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0" name="Google Shape;370;p40"/>
          <p:cNvSpPr txBox="1">
            <a:spLocks noGrp="1"/>
          </p:cNvSpPr>
          <p:nvPr>
            <p:ph type="body" idx="8"/>
          </p:nvPr>
        </p:nvSpPr>
        <p:spPr>
          <a:xfrm>
            <a:off x="481691"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1" name="Google Shape;371;p40"/>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B_3boxes_wayfinging">
  <p:cSld name="4B_3boxes_wayfing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72"/>
        <p:cNvGrpSpPr/>
        <p:nvPr/>
      </p:nvGrpSpPr>
      <p:grpSpPr>
        <a:xfrm>
          <a:off x="0" y="0"/>
          <a:ext cx="0" cy="0"/>
          <a:chOff x="0" y="0"/>
          <a:chExt cx="0" cy="0"/>
        </a:xfrm>
      </p:grpSpPr>
      <p:sp>
        <p:nvSpPr>
          <p:cNvPr id="373" name="Google Shape;373;p41"/>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1"/>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41"/>
          <p:cNvSpPr>
            <a:spLocks noGrp="1"/>
          </p:cNvSpPr>
          <p:nvPr>
            <p:ph type="body" idx="1"/>
          </p:nvPr>
        </p:nvSpPr>
        <p:spPr>
          <a:xfrm>
            <a:off x="501754" y="743538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6" name="Google Shape;376;p41"/>
          <p:cNvSpPr txBox="1">
            <a:spLocks noGrp="1"/>
          </p:cNvSpPr>
          <p:nvPr>
            <p:ph type="body" idx="2"/>
          </p:nvPr>
        </p:nvSpPr>
        <p:spPr>
          <a:xfrm>
            <a:off x="1980162" y="7799678"/>
            <a:ext cx="5483893" cy="79960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7" name="Google Shape;377;p41"/>
          <p:cNvSpPr txBox="1">
            <a:spLocks noGrp="1"/>
          </p:cNvSpPr>
          <p:nvPr>
            <p:ph type="body" idx="3"/>
          </p:nvPr>
        </p:nvSpPr>
        <p:spPr>
          <a:xfrm>
            <a:off x="10922864"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8" name="Google Shape;378;p41"/>
          <p:cNvSpPr>
            <a:spLocks noGrp="1"/>
          </p:cNvSpPr>
          <p:nvPr>
            <p:ph type="body" idx="4"/>
          </p:nvPr>
        </p:nvSpPr>
        <p:spPr>
          <a:xfrm>
            <a:off x="3606461"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9" name="Google Shape;379;p41"/>
          <p:cNvSpPr>
            <a:spLocks noGrp="1"/>
          </p:cNvSpPr>
          <p:nvPr>
            <p:ph type="body" idx="5"/>
          </p:nvPr>
        </p:nvSpPr>
        <p:spPr>
          <a:xfrm>
            <a:off x="8816415"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0" name="Google Shape;380;p41"/>
          <p:cNvSpPr>
            <a:spLocks noGrp="1"/>
          </p:cNvSpPr>
          <p:nvPr>
            <p:ph type="body" idx="6"/>
          </p:nvPr>
        </p:nvSpPr>
        <p:spPr>
          <a:xfrm>
            <a:off x="14047634"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1" name="Google Shape;381;p41"/>
          <p:cNvSpPr txBox="1">
            <a:spLocks noGrp="1"/>
          </p:cNvSpPr>
          <p:nvPr>
            <p:ph type="body" idx="7"/>
          </p:nvPr>
        </p:nvSpPr>
        <p:spPr>
          <a:xfrm>
            <a:off x="5691645"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2" name="Google Shape;382;p41"/>
          <p:cNvSpPr txBox="1">
            <a:spLocks noGrp="1"/>
          </p:cNvSpPr>
          <p:nvPr>
            <p:ph type="body" idx="8"/>
          </p:nvPr>
        </p:nvSpPr>
        <p:spPr>
          <a:xfrm>
            <a:off x="481691"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3" name="Google Shape;383;p41"/>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Comparison">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84"/>
        <p:cNvGrpSpPr/>
        <p:nvPr/>
      </p:nvGrpSpPr>
      <p:grpSpPr>
        <a:xfrm>
          <a:off x="0" y="0"/>
          <a:ext cx="0" cy="0"/>
          <a:chOff x="0" y="0"/>
          <a:chExt cx="0" cy="0"/>
        </a:xfrm>
      </p:grpSpPr>
      <p:sp>
        <p:nvSpPr>
          <p:cNvPr id="385" name="Google Shape;385;p42"/>
          <p:cNvSpPr txBox="1">
            <a:spLocks noGrp="1"/>
          </p:cNvSpPr>
          <p:nvPr>
            <p:ph type="body" idx="1"/>
          </p:nvPr>
        </p:nvSpPr>
        <p:spPr>
          <a:xfrm>
            <a:off x="387350" y="1461613"/>
            <a:ext cx="8671590" cy="1098549"/>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b="1"/>
            </a:lvl1pPr>
            <a:lvl2pPr marL="914400" lvl="1" indent="-228600" algn="l">
              <a:lnSpc>
                <a:spcPct val="90000"/>
              </a:lnSpc>
              <a:spcBef>
                <a:spcPts val="1800"/>
              </a:spcBef>
              <a:spcAft>
                <a:spcPts val="0"/>
              </a:spcAft>
              <a:buClr>
                <a:schemeClr val="dk1"/>
              </a:buClr>
              <a:buSzPts val="2667"/>
              <a:buNone/>
              <a:defRPr sz="2667" b="1"/>
            </a:lvl2pPr>
            <a:lvl3pPr marL="1371600" lvl="2" indent="-228600" algn="l">
              <a:lnSpc>
                <a:spcPct val="90000"/>
              </a:lnSpc>
              <a:spcBef>
                <a:spcPts val="1800"/>
              </a:spcBef>
              <a:spcAft>
                <a:spcPts val="0"/>
              </a:spcAft>
              <a:buClr>
                <a:schemeClr val="dk1"/>
              </a:buClr>
              <a:buSzPts val="2400"/>
              <a:buNone/>
              <a:defRPr sz="2400" b="1"/>
            </a:lvl3pPr>
            <a:lvl4pPr marL="1828800" lvl="3" indent="-228600" algn="l">
              <a:lnSpc>
                <a:spcPct val="90000"/>
              </a:lnSpc>
              <a:spcBef>
                <a:spcPts val="1800"/>
              </a:spcBef>
              <a:spcAft>
                <a:spcPts val="0"/>
              </a:spcAft>
              <a:buClr>
                <a:schemeClr val="dk1"/>
              </a:buClr>
              <a:buSzPts val="2133"/>
              <a:buNone/>
              <a:defRPr sz="2133" b="1"/>
            </a:lvl4pPr>
            <a:lvl5pPr marL="2286000" lvl="4" indent="-228600" algn="l">
              <a:lnSpc>
                <a:spcPct val="90000"/>
              </a:lnSpc>
              <a:spcBef>
                <a:spcPts val="1800"/>
              </a:spcBef>
              <a:spcAft>
                <a:spcPts val="0"/>
              </a:spcAft>
              <a:buClr>
                <a:schemeClr val="dk1"/>
              </a:buClr>
              <a:buSzPts val="2133"/>
              <a:buNone/>
              <a:defRPr sz="2133" b="1"/>
            </a:lvl5pPr>
            <a:lvl6pPr marL="2743200" lvl="5" indent="-228600" algn="l">
              <a:lnSpc>
                <a:spcPct val="90000"/>
              </a:lnSpc>
              <a:spcBef>
                <a:spcPts val="667"/>
              </a:spcBef>
              <a:spcAft>
                <a:spcPts val="0"/>
              </a:spcAft>
              <a:buClr>
                <a:schemeClr val="dk1"/>
              </a:buClr>
              <a:buSzPts val="2133"/>
              <a:buNone/>
              <a:defRPr sz="2133" b="1"/>
            </a:lvl6pPr>
            <a:lvl7pPr marL="3200400" lvl="6" indent="-228600" algn="l">
              <a:lnSpc>
                <a:spcPct val="90000"/>
              </a:lnSpc>
              <a:spcBef>
                <a:spcPts val="667"/>
              </a:spcBef>
              <a:spcAft>
                <a:spcPts val="0"/>
              </a:spcAft>
              <a:buClr>
                <a:schemeClr val="dk1"/>
              </a:buClr>
              <a:buSzPts val="2133"/>
              <a:buNone/>
              <a:defRPr sz="2133" b="1"/>
            </a:lvl7pPr>
            <a:lvl8pPr marL="3657600" lvl="7" indent="-228600" algn="l">
              <a:lnSpc>
                <a:spcPct val="90000"/>
              </a:lnSpc>
              <a:spcBef>
                <a:spcPts val="667"/>
              </a:spcBef>
              <a:spcAft>
                <a:spcPts val="0"/>
              </a:spcAft>
              <a:buClr>
                <a:schemeClr val="dk1"/>
              </a:buClr>
              <a:buSzPts val="2133"/>
              <a:buNone/>
              <a:defRPr sz="2133" b="1"/>
            </a:lvl8pPr>
            <a:lvl9pPr marL="4114800" lvl="8" indent="-228600" algn="l">
              <a:lnSpc>
                <a:spcPct val="90000"/>
              </a:lnSpc>
              <a:spcBef>
                <a:spcPts val="667"/>
              </a:spcBef>
              <a:spcAft>
                <a:spcPts val="0"/>
              </a:spcAft>
              <a:buClr>
                <a:schemeClr val="dk1"/>
              </a:buClr>
              <a:buSzPts val="2133"/>
              <a:buNone/>
              <a:defRPr sz="2133" b="1"/>
            </a:lvl9pPr>
          </a:lstStyle>
          <a:p>
            <a:endParaRPr/>
          </a:p>
        </p:txBody>
      </p:sp>
      <p:sp>
        <p:nvSpPr>
          <p:cNvPr id="386" name="Google Shape;386;p42"/>
          <p:cNvSpPr txBox="1">
            <a:spLocks noGrp="1"/>
          </p:cNvSpPr>
          <p:nvPr>
            <p:ph type="body" idx="2"/>
          </p:nvPr>
        </p:nvSpPr>
        <p:spPr>
          <a:xfrm>
            <a:off x="514940" y="2849526"/>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7" name="Google Shape;387;p42"/>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42"/>
          <p:cNvSpPr txBox="1">
            <a:spLocks noGrp="1"/>
          </p:cNvSpPr>
          <p:nvPr>
            <p:ph type="body" idx="3"/>
          </p:nvPr>
        </p:nvSpPr>
        <p:spPr>
          <a:xfrm>
            <a:off x="514940" y="4848447"/>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9" name="Google Shape;389;p42"/>
          <p:cNvSpPr txBox="1">
            <a:spLocks noGrp="1"/>
          </p:cNvSpPr>
          <p:nvPr>
            <p:ph type="body" idx="4"/>
          </p:nvPr>
        </p:nvSpPr>
        <p:spPr>
          <a:xfrm>
            <a:off x="514940" y="6845055"/>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0" name="Google Shape;390;p42"/>
          <p:cNvSpPr txBox="1">
            <a:spLocks noGrp="1"/>
          </p:cNvSpPr>
          <p:nvPr>
            <p:ph type="body" idx="5"/>
          </p:nvPr>
        </p:nvSpPr>
        <p:spPr>
          <a:xfrm>
            <a:off x="11423945" y="1382233"/>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1" name="Google Shape;391;p42"/>
          <p:cNvSpPr txBox="1">
            <a:spLocks noGrp="1"/>
          </p:cNvSpPr>
          <p:nvPr>
            <p:ph type="body" idx="6"/>
          </p:nvPr>
        </p:nvSpPr>
        <p:spPr>
          <a:xfrm>
            <a:off x="11423945" y="3381154"/>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2" name="Google Shape;392;p42"/>
          <p:cNvSpPr txBox="1">
            <a:spLocks noGrp="1"/>
          </p:cNvSpPr>
          <p:nvPr>
            <p:ph type="body" idx="7"/>
          </p:nvPr>
        </p:nvSpPr>
        <p:spPr>
          <a:xfrm>
            <a:off x="11423945" y="5377762"/>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3" name="Google Shape;393;p42"/>
          <p:cNvSpPr txBox="1">
            <a:spLocks noGrp="1"/>
          </p:cNvSpPr>
          <p:nvPr>
            <p:ph type="body" idx="8"/>
          </p:nvPr>
        </p:nvSpPr>
        <p:spPr>
          <a:xfrm>
            <a:off x="7001235" y="4717816"/>
            <a:ext cx="2270791" cy="1841718"/>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4" name="Google Shape;394;p42"/>
          <p:cNvSpPr>
            <a:spLocks noGrp="1"/>
          </p:cNvSpPr>
          <p:nvPr>
            <p:ph type="body" idx="9"/>
          </p:nvPr>
        </p:nvSpPr>
        <p:spPr>
          <a:xfrm>
            <a:off x="6189235" y="6875099"/>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5" name="Google Shape;395;p42"/>
          <p:cNvSpPr>
            <a:spLocks noGrp="1"/>
          </p:cNvSpPr>
          <p:nvPr>
            <p:ph type="body" idx="13"/>
          </p:nvPr>
        </p:nvSpPr>
        <p:spPr>
          <a:xfrm>
            <a:off x="8766622" y="683538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6" name="Google Shape;396;p42"/>
          <p:cNvSpPr txBox="1">
            <a:spLocks noGrp="1"/>
          </p:cNvSpPr>
          <p:nvPr>
            <p:ph type="body" idx="14"/>
          </p:nvPr>
        </p:nvSpPr>
        <p:spPr>
          <a:xfrm>
            <a:off x="6232660" y="8182447"/>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7" name="Google Shape;397;p42"/>
          <p:cNvSpPr txBox="1">
            <a:spLocks noGrp="1"/>
          </p:cNvSpPr>
          <p:nvPr>
            <p:ph type="body" idx="15"/>
          </p:nvPr>
        </p:nvSpPr>
        <p:spPr>
          <a:xfrm>
            <a:off x="8862227" y="8088068"/>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98" name="Google Shape;398;p42"/>
          <p:cNvCxnSpPr/>
          <p:nvPr/>
        </p:nvCxnSpPr>
        <p:spPr>
          <a:xfrm>
            <a:off x="7626534" y="7463156"/>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99" name="Google Shape;399;p42"/>
          <p:cNvSpPr>
            <a:spLocks noGrp="1"/>
          </p:cNvSpPr>
          <p:nvPr>
            <p:ph type="body" idx="16"/>
          </p:nvPr>
        </p:nvSpPr>
        <p:spPr>
          <a:xfrm>
            <a:off x="5431997" y="440336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0" name="Google Shape;400;p42"/>
          <p:cNvSpPr txBox="1">
            <a:spLocks noGrp="1"/>
          </p:cNvSpPr>
          <p:nvPr>
            <p:ph type="body" idx="17"/>
          </p:nvPr>
        </p:nvSpPr>
        <p:spPr>
          <a:xfrm>
            <a:off x="5475422" y="5710710"/>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1" name="Google Shape;401;p42"/>
          <p:cNvSpPr>
            <a:spLocks noGrp="1"/>
          </p:cNvSpPr>
          <p:nvPr>
            <p:ph type="body" idx="18"/>
          </p:nvPr>
        </p:nvSpPr>
        <p:spPr>
          <a:xfrm>
            <a:off x="9589663" y="440336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2" name="Google Shape;402;p42"/>
          <p:cNvSpPr txBox="1">
            <a:spLocks noGrp="1"/>
          </p:cNvSpPr>
          <p:nvPr>
            <p:ph type="body" idx="19"/>
          </p:nvPr>
        </p:nvSpPr>
        <p:spPr>
          <a:xfrm>
            <a:off x="9633088" y="5710710"/>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3" name="Google Shape;403;p42"/>
          <p:cNvSpPr>
            <a:spLocks noGrp="1"/>
          </p:cNvSpPr>
          <p:nvPr>
            <p:ph type="body" idx="20"/>
          </p:nvPr>
        </p:nvSpPr>
        <p:spPr>
          <a:xfrm>
            <a:off x="7503688" y="287460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4" name="Google Shape;404;p42"/>
          <p:cNvSpPr txBox="1">
            <a:spLocks noGrp="1"/>
          </p:cNvSpPr>
          <p:nvPr>
            <p:ph type="body" idx="21"/>
          </p:nvPr>
        </p:nvSpPr>
        <p:spPr>
          <a:xfrm>
            <a:off x="7547113" y="4181948"/>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405" name="Google Shape;405;p42"/>
          <p:cNvCxnSpPr/>
          <p:nvPr/>
        </p:nvCxnSpPr>
        <p:spPr>
          <a:xfrm rot="10800000" flipH="1">
            <a:off x="9669647" y="60322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406" name="Google Shape;406;p42"/>
          <p:cNvCxnSpPr/>
          <p:nvPr/>
        </p:nvCxnSpPr>
        <p:spPr>
          <a:xfrm>
            <a:off x="6382333" y="605925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407" name="Google Shape;407;p42"/>
          <p:cNvCxnSpPr/>
          <p:nvPr/>
        </p:nvCxnSpPr>
        <p:spPr>
          <a:xfrm flipH="1">
            <a:off x="6680958" y="3932745"/>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408" name="Google Shape;408;p42"/>
          <p:cNvCxnSpPr/>
          <p:nvPr/>
        </p:nvCxnSpPr>
        <p:spPr>
          <a:xfrm>
            <a:off x="8786205" y="3932745"/>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409" name="Google Shape;409;p42"/>
          <p:cNvCxnSpPr/>
          <p:nvPr/>
        </p:nvCxnSpPr>
        <p:spPr>
          <a:xfrm>
            <a:off x="5010925" y="5357909"/>
            <a:ext cx="421072" cy="0"/>
          </a:xfrm>
          <a:prstGeom prst="straightConnector1">
            <a:avLst/>
          </a:prstGeom>
          <a:noFill/>
          <a:ln w="19050" cap="flat" cmpd="sng">
            <a:solidFill>
              <a:schemeClr val="dk1"/>
            </a:solidFill>
            <a:prstDash val="lgDash"/>
            <a:miter lim="800000"/>
            <a:headEnd type="none" w="sm" len="sm"/>
            <a:tailEnd type="stealth" w="med" len="med"/>
          </a:ln>
        </p:spPr>
      </p:cxnSp>
      <p:cxnSp>
        <p:nvCxnSpPr>
          <p:cNvPr id="410" name="Google Shape;410;p42"/>
          <p:cNvCxnSpPr/>
          <p:nvPr/>
        </p:nvCxnSpPr>
        <p:spPr>
          <a:xfrm rot="10800000">
            <a:off x="8862227" y="3210132"/>
            <a:ext cx="2344489" cy="0"/>
          </a:xfrm>
          <a:prstGeom prst="straightConnector1">
            <a:avLst/>
          </a:prstGeom>
          <a:noFill/>
          <a:ln w="19050" cap="flat" cmpd="sng">
            <a:solidFill>
              <a:schemeClr val="dk1"/>
            </a:solidFill>
            <a:prstDash val="lgDash"/>
            <a:miter lim="800000"/>
            <a:headEnd type="none" w="sm" len="sm"/>
            <a:tailEnd type="stealth" w="med" len="med"/>
          </a:ln>
        </p:spPr>
      </p:cxnSp>
      <p:cxnSp>
        <p:nvCxnSpPr>
          <p:cNvPr id="411" name="Google Shape;411;p42"/>
          <p:cNvCxnSpPr/>
          <p:nvPr/>
        </p:nvCxnSpPr>
        <p:spPr>
          <a:xfrm rot="10800000">
            <a:off x="10943892" y="4996402"/>
            <a:ext cx="329307" cy="0"/>
          </a:xfrm>
          <a:prstGeom prst="straightConnector1">
            <a:avLst/>
          </a:prstGeom>
          <a:noFill/>
          <a:ln w="19050" cap="flat" cmpd="sng">
            <a:solidFill>
              <a:schemeClr val="dk1"/>
            </a:solidFill>
            <a:prstDash val="lgDash"/>
            <a:miter lim="800000"/>
            <a:headEnd type="none" w="sm" len="sm"/>
            <a:tailEnd type="stealth" w="med" len="med"/>
          </a:ln>
        </p:spPr>
      </p:cxnSp>
      <p:sp>
        <p:nvSpPr>
          <p:cNvPr id="412" name="Google Shape;412;p42"/>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3"/>
        <p:cNvGrpSpPr/>
        <p:nvPr/>
      </p:nvGrpSpPr>
      <p:grpSpPr>
        <a:xfrm>
          <a:off x="0" y="0"/>
          <a:ext cx="0" cy="0"/>
          <a:chOff x="0" y="0"/>
          <a:chExt cx="0" cy="0"/>
        </a:xfrm>
      </p:grpSpPr>
      <p:sp>
        <p:nvSpPr>
          <p:cNvPr id="414" name="Google Shape;414;p43"/>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43"/>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6"/>
        <p:cNvGrpSpPr/>
        <p:nvPr/>
      </p:nvGrpSpPr>
      <p:grpSpPr>
        <a:xfrm>
          <a:off x="0" y="0"/>
          <a:ext cx="0" cy="0"/>
          <a:chOff x="0" y="0"/>
          <a:chExt cx="0" cy="0"/>
        </a:xfrm>
      </p:grpSpPr>
      <p:sp>
        <p:nvSpPr>
          <p:cNvPr id="417" name="Google Shape;417;p44"/>
          <p:cNvSpPr txBox="1">
            <a:spLocks noGrp="1"/>
          </p:cNvSpPr>
          <p:nvPr>
            <p:ph type="title"/>
          </p:nvPr>
        </p:nvSpPr>
        <p:spPr>
          <a:xfrm>
            <a:off x="1119827" y="609600"/>
            <a:ext cx="5243495" cy="2133600"/>
          </a:xfrm>
          <a:prstGeom prst="rect">
            <a:avLst/>
          </a:prstGeom>
          <a:noFill/>
          <a:ln>
            <a:noFill/>
          </a:ln>
        </p:spPr>
        <p:txBody>
          <a:bodyPr spcFirstLastPara="1" wrap="square" lIns="90000" tIns="45700" rIns="91425" bIns="45700" anchor="b" anchorCtr="0">
            <a:noAutofit/>
          </a:bodyPr>
          <a:lstStyle>
            <a:lvl1pPr lvl="0" algn="l">
              <a:lnSpc>
                <a:spcPct val="90000"/>
              </a:lnSpc>
              <a:spcBef>
                <a:spcPts val="0"/>
              </a:spcBef>
              <a:spcAft>
                <a:spcPts val="0"/>
              </a:spcAft>
              <a:buClr>
                <a:schemeClr val="dk1"/>
              </a:buClr>
              <a:buSzPts val="4267"/>
              <a:buFont typeface="Arial"/>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8" name="Google Shape;418;p44"/>
          <p:cNvSpPr txBox="1">
            <a:spLocks noGrp="1"/>
          </p:cNvSpPr>
          <p:nvPr>
            <p:ph type="body" idx="1"/>
          </p:nvPr>
        </p:nvSpPr>
        <p:spPr>
          <a:xfrm>
            <a:off x="6911592" y="1316567"/>
            <a:ext cx="8230404" cy="649816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4267"/>
              <a:buNone/>
              <a:defRPr sz="4267"/>
            </a:lvl1pPr>
            <a:lvl2pPr marL="914400" lvl="1" indent="-228600" algn="l">
              <a:lnSpc>
                <a:spcPct val="90000"/>
              </a:lnSpc>
              <a:spcBef>
                <a:spcPts val="1800"/>
              </a:spcBef>
              <a:spcAft>
                <a:spcPts val="0"/>
              </a:spcAft>
              <a:buClr>
                <a:schemeClr val="dk1"/>
              </a:buClr>
              <a:buSzPts val="3733"/>
              <a:buNone/>
              <a:defRPr sz="3733"/>
            </a:lvl2pPr>
            <a:lvl3pPr marL="1371600" lvl="2" indent="-228600" algn="l">
              <a:lnSpc>
                <a:spcPct val="90000"/>
              </a:lnSpc>
              <a:spcBef>
                <a:spcPts val="1800"/>
              </a:spcBef>
              <a:spcAft>
                <a:spcPts val="0"/>
              </a:spcAft>
              <a:buClr>
                <a:schemeClr val="dk1"/>
              </a:buClr>
              <a:buSzPts val="3200"/>
              <a:buNone/>
              <a:defRPr sz="3200"/>
            </a:lvl3pPr>
            <a:lvl4pPr marL="1828800" lvl="3" indent="-228600" algn="l">
              <a:lnSpc>
                <a:spcPct val="90000"/>
              </a:lnSpc>
              <a:spcBef>
                <a:spcPts val="1800"/>
              </a:spcBef>
              <a:spcAft>
                <a:spcPts val="0"/>
              </a:spcAft>
              <a:buClr>
                <a:schemeClr val="dk1"/>
              </a:buClr>
              <a:buSzPts val="2667"/>
              <a:buNone/>
              <a:defRPr sz="2667"/>
            </a:lvl4pPr>
            <a:lvl5pPr marL="2286000" lvl="4" indent="-228600" algn="l">
              <a:lnSpc>
                <a:spcPct val="90000"/>
              </a:lnSpc>
              <a:spcBef>
                <a:spcPts val="1800"/>
              </a:spcBef>
              <a:spcAft>
                <a:spcPts val="0"/>
              </a:spcAft>
              <a:buClr>
                <a:schemeClr val="dk1"/>
              </a:buClr>
              <a:buSzPts val="2667"/>
              <a:buNone/>
              <a:defRPr sz="2667"/>
            </a:lvl5pPr>
            <a:lvl6pPr marL="2743200" lvl="5" indent="-397954" algn="l">
              <a:lnSpc>
                <a:spcPct val="90000"/>
              </a:lnSpc>
              <a:spcBef>
                <a:spcPts val="667"/>
              </a:spcBef>
              <a:spcAft>
                <a:spcPts val="0"/>
              </a:spcAft>
              <a:buClr>
                <a:schemeClr val="dk1"/>
              </a:buClr>
              <a:buSzPts val="2667"/>
              <a:buChar char="•"/>
              <a:defRPr sz="2667"/>
            </a:lvl6pPr>
            <a:lvl7pPr marL="3200400" lvl="6" indent="-397954" algn="l">
              <a:lnSpc>
                <a:spcPct val="90000"/>
              </a:lnSpc>
              <a:spcBef>
                <a:spcPts val="667"/>
              </a:spcBef>
              <a:spcAft>
                <a:spcPts val="0"/>
              </a:spcAft>
              <a:buClr>
                <a:schemeClr val="dk1"/>
              </a:buClr>
              <a:buSzPts val="2667"/>
              <a:buChar char="•"/>
              <a:defRPr sz="2667"/>
            </a:lvl7pPr>
            <a:lvl8pPr marL="3657600" lvl="7" indent="-397954" algn="l">
              <a:lnSpc>
                <a:spcPct val="90000"/>
              </a:lnSpc>
              <a:spcBef>
                <a:spcPts val="667"/>
              </a:spcBef>
              <a:spcAft>
                <a:spcPts val="0"/>
              </a:spcAft>
              <a:buClr>
                <a:schemeClr val="dk1"/>
              </a:buClr>
              <a:buSzPts val="2667"/>
              <a:buChar char="•"/>
              <a:defRPr sz="2667"/>
            </a:lvl8pPr>
            <a:lvl9pPr marL="4114800" lvl="8" indent="-397954" algn="l">
              <a:lnSpc>
                <a:spcPct val="90000"/>
              </a:lnSpc>
              <a:spcBef>
                <a:spcPts val="667"/>
              </a:spcBef>
              <a:spcAft>
                <a:spcPts val="0"/>
              </a:spcAft>
              <a:buClr>
                <a:schemeClr val="dk1"/>
              </a:buClr>
              <a:buSzPts val="2667"/>
              <a:buChar char="•"/>
              <a:defRPr sz="2667"/>
            </a:lvl9pPr>
          </a:lstStyle>
          <a:p>
            <a:endParaRPr/>
          </a:p>
        </p:txBody>
      </p:sp>
      <p:sp>
        <p:nvSpPr>
          <p:cNvPr id="419" name="Google Shape;419;p44"/>
          <p:cNvSpPr txBox="1">
            <a:spLocks noGrp="1"/>
          </p:cNvSpPr>
          <p:nvPr>
            <p:ph type="body" idx="2"/>
          </p:nvPr>
        </p:nvSpPr>
        <p:spPr>
          <a:xfrm>
            <a:off x="1119827" y="2743200"/>
            <a:ext cx="5243495" cy="508211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2133"/>
              <a:buNone/>
              <a:defRPr sz="2133"/>
            </a:lvl1pPr>
            <a:lvl2pPr marL="914400" lvl="1" indent="-228600" algn="l">
              <a:lnSpc>
                <a:spcPct val="90000"/>
              </a:lnSpc>
              <a:spcBef>
                <a:spcPts val="1800"/>
              </a:spcBef>
              <a:spcAft>
                <a:spcPts val="0"/>
              </a:spcAft>
              <a:buClr>
                <a:schemeClr val="dk1"/>
              </a:buClr>
              <a:buSzPts val="1867"/>
              <a:buNone/>
              <a:defRPr sz="1867"/>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333"/>
              <a:buNone/>
              <a:defRPr sz="1333"/>
            </a:lvl4pPr>
            <a:lvl5pPr marL="2286000" lvl="4" indent="-228600" algn="l">
              <a:lnSpc>
                <a:spcPct val="90000"/>
              </a:lnSpc>
              <a:spcBef>
                <a:spcPts val="1800"/>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420" name="Google Shape;420;p44"/>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1" name="Google Shape;421;p44"/>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4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3"/>
        <p:cNvGrpSpPr/>
        <p:nvPr/>
      </p:nvGrpSpPr>
      <p:grpSpPr>
        <a:xfrm>
          <a:off x="0" y="0"/>
          <a:ext cx="0" cy="0"/>
          <a:chOff x="0" y="0"/>
          <a:chExt cx="0" cy="0"/>
        </a:xfrm>
      </p:grpSpPr>
      <p:sp>
        <p:nvSpPr>
          <p:cNvPr id="424" name="Google Shape;424;p45"/>
          <p:cNvSpPr txBox="1">
            <a:spLocks noGrp="1"/>
          </p:cNvSpPr>
          <p:nvPr>
            <p:ph type="title"/>
          </p:nvPr>
        </p:nvSpPr>
        <p:spPr>
          <a:xfrm>
            <a:off x="1119827" y="609600"/>
            <a:ext cx="5243495" cy="2133600"/>
          </a:xfrm>
          <a:prstGeom prst="rect">
            <a:avLst/>
          </a:prstGeom>
          <a:noFill/>
          <a:ln>
            <a:noFill/>
          </a:ln>
        </p:spPr>
        <p:txBody>
          <a:bodyPr spcFirstLastPara="1" wrap="square" lIns="90000" tIns="45700" rIns="91425" bIns="45700" anchor="b" anchorCtr="0">
            <a:noAutofit/>
          </a:bodyPr>
          <a:lstStyle>
            <a:lvl1pPr lvl="0" algn="l">
              <a:lnSpc>
                <a:spcPct val="90000"/>
              </a:lnSpc>
              <a:spcBef>
                <a:spcPts val="0"/>
              </a:spcBef>
              <a:spcAft>
                <a:spcPts val="0"/>
              </a:spcAft>
              <a:buClr>
                <a:schemeClr val="dk1"/>
              </a:buClr>
              <a:buSzPts val="4267"/>
              <a:buFont typeface="Arial"/>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5" name="Google Shape;425;p45"/>
          <p:cNvSpPr>
            <a:spLocks noGrp="1"/>
          </p:cNvSpPr>
          <p:nvPr>
            <p:ph type="pic" idx="2"/>
          </p:nvPr>
        </p:nvSpPr>
        <p:spPr>
          <a:xfrm>
            <a:off x="6911592" y="1316567"/>
            <a:ext cx="8230404" cy="6498167"/>
          </a:xfrm>
          <a:prstGeom prst="rect">
            <a:avLst/>
          </a:prstGeom>
          <a:noFill/>
          <a:ln>
            <a:noFill/>
          </a:ln>
        </p:spPr>
      </p:sp>
      <p:sp>
        <p:nvSpPr>
          <p:cNvPr id="426" name="Google Shape;426;p45"/>
          <p:cNvSpPr txBox="1">
            <a:spLocks noGrp="1"/>
          </p:cNvSpPr>
          <p:nvPr>
            <p:ph type="body" idx="1"/>
          </p:nvPr>
        </p:nvSpPr>
        <p:spPr>
          <a:xfrm>
            <a:off x="1119827" y="2743200"/>
            <a:ext cx="5243495" cy="508211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2133"/>
              <a:buNone/>
              <a:defRPr sz="2133"/>
            </a:lvl1pPr>
            <a:lvl2pPr marL="914400" lvl="1" indent="-228600" algn="l">
              <a:lnSpc>
                <a:spcPct val="90000"/>
              </a:lnSpc>
              <a:spcBef>
                <a:spcPts val="1800"/>
              </a:spcBef>
              <a:spcAft>
                <a:spcPts val="0"/>
              </a:spcAft>
              <a:buClr>
                <a:schemeClr val="dk1"/>
              </a:buClr>
              <a:buSzPts val="1867"/>
              <a:buNone/>
              <a:defRPr sz="1867"/>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333"/>
              <a:buNone/>
              <a:defRPr sz="1333"/>
            </a:lvl4pPr>
            <a:lvl5pPr marL="2286000" lvl="4" indent="-228600" algn="l">
              <a:lnSpc>
                <a:spcPct val="90000"/>
              </a:lnSpc>
              <a:spcBef>
                <a:spcPts val="1800"/>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427" name="Google Shape;427;p45"/>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8" name="Google Shape;428;p45"/>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4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0"/>
        <p:cNvGrpSpPr/>
        <p:nvPr/>
      </p:nvGrpSpPr>
      <p:grpSpPr>
        <a:xfrm>
          <a:off x="0" y="0"/>
          <a:ext cx="0" cy="0"/>
          <a:chOff x="0" y="0"/>
          <a:chExt cx="0" cy="0"/>
        </a:xfrm>
      </p:grpSpPr>
      <p:sp>
        <p:nvSpPr>
          <p:cNvPr id="431" name="Google Shape;431;p4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46"/>
          <p:cNvSpPr txBox="1">
            <a:spLocks noGrp="1"/>
          </p:cNvSpPr>
          <p:nvPr>
            <p:ph type="body" idx="1"/>
          </p:nvPr>
        </p:nvSpPr>
        <p:spPr>
          <a:xfrm rot="5400000">
            <a:off x="4796882" y="-2091004"/>
            <a:ext cx="5941930" cy="1471197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3" name="Google Shape;433;p46"/>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4" name="Google Shape;434;p46"/>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4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 name="Picture 2">
            <a:extLst>
              <a:ext uri="{FF2B5EF4-FFF2-40B4-BE49-F238E27FC236}">
                <a16:creationId xmlns:a16="http://schemas.microsoft.com/office/drawing/2014/main" id="{479E838F-729F-BBA3-EDA4-C17BC0291A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6"/>
        <p:cNvGrpSpPr/>
        <p:nvPr/>
      </p:nvGrpSpPr>
      <p:grpSpPr>
        <a:xfrm>
          <a:off x="0" y="0"/>
          <a:ext cx="0" cy="0"/>
          <a:chOff x="0" y="0"/>
          <a:chExt cx="0" cy="0"/>
        </a:xfrm>
      </p:grpSpPr>
      <p:sp>
        <p:nvSpPr>
          <p:cNvPr id="437" name="Google Shape;437;p47"/>
          <p:cNvSpPr txBox="1">
            <a:spLocks noGrp="1"/>
          </p:cNvSpPr>
          <p:nvPr>
            <p:ph type="title"/>
          </p:nvPr>
        </p:nvSpPr>
        <p:spPr>
          <a:xfrm rot="5400000">
            <a:off x="9512550" y="2608622"/>
            <a:ext cx="7749117" cy="3505542"/>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8" name="Google Shape;438;p47"/>
          <p:cNvSpPr txBox="1">
            <a:spLocks noGrp="1"/>
          </p:cNvSpPr>
          <p:nvPr>
            <p:ph type="body" idx="1"/>
          </p:nvPr>
        </p:nvSpPr>
        <p:spPr>
          <a:xfrm rot="5400000">
            <a:off x="2399854" y="-795311"/>
            <a:ext cx="7749117" cy="1031340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9" name="Google Shape;439;p47"/>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0" name="Google Shape;440;p47"/>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47"/>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4" name="Picture 3">
            <a:extLst>
              <a:ext uri="{FF2B5EF4-FFF2-40B4-BE49-F238E27FC236}">
                <a16:creationId xmlns:a16="http://schemas.microsoft.com/office/drawing/2014/main" id="{A5DC74BB-AD26-A642-87B2-A719508317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reserve="1">
  <p:cSld name="2_Custom Layout">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4" name="Picture 3">
            <a:extLst>
              <a:ext uri="{FF2B5EF4-FFF2-40B4-BE49-F238E27FC236}">
                <a16:creationId xmlns:a16="http://schemas.microsoft.com/office/drawing/2014/main" id="{7042DFB7-6744-4C41-FEB9-E8B4FAD81A39}"/>
              </a:ext>
            </a:extLst>
          </p:cNvPr>
          <p:cNvPicPr>
            <a:picLocks noChangeAspect="1"/>
          </p:cNvPicPr>
          <p:nvPr userDrawn="1"/>
        </p:nvPicPr>
        <p:blipFill>
          <a:blip r:embed="rId2"/>
          <a:stretch>
            <a:fillRect/>
          </a:stretch>
        </p:blipFill>
        <p:spPr>
          <a:xfrm>
            <a:off x="0" y="0"/>
            <a:ext cx="16281651" cy="9165589"/>
          </a:xfrm>
          <a:prstGeom prst="rect">
            <a:avLst/>
          </a:prstGeom>
        </p:spPr>
      </p:pic>
    </p:spTree>
    <p:extLst>
      <p:ext uri="{BB962C8B-B14F-4D97-AF65-F5344CB8AC3E}">
        <p14:creationId xmlns:p14="http://schemas.microsoft.com/office/powerpoint/2010/main" val="167472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 name="Picture 2">
            <a:extLst>
              <a:ext uri="{FF2B5EF4-FFF2-40B4-BE49-F238E27FC236}">
                <a16:creationId xmlns:a16="http://schemas.microsoft.com/office/drawing/2014/main" id="{0605ED8D-B0BD-544D-C862-A84CA0DE60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3" y="0"/>
            <a:ext cx="16250445" cy="914802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wayfinding">
  <p:cSld name="Title and Content 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 name="Google Shape;43;p24"/>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45" name="Google Shape;45;p24"/>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6" name="Google Shape;46;p24"/>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images">
  <p:cSld name="5_image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7"/>
        <p:cNvGrpSpPr/>
        <p:nvPr/>
      </p:nvGrpSpPr>
      <p:grpSpPr>
        <a:xfrm>
          <a:off x="0" y="0"/>
          <a:ext cx="0" cy="0"/>
          <a:chOff x="0" y="0"/>
          <a:chExt cx="0" cy="0"/>
        </a:xfrm>
      </p:grpSpPr>
      <p:sp>
        <p:nvSpPr>
          <p:cNvPr id="48" name="Google Shape;48;p25"/>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a:spLocks noGrp="1"/>
          </p:cNvSpPr>
          <p:nvPr>
            <p:ph type="pic" idx="2"/>
          </p:nvPr>
        </p:nvSpPr>
        <p:spPr>
          <a:xfrm>
            <a:off x="688476" y="4779264"/>
            <a:ext cx="3401508" cy="3322160"/>
          </a:xfrm>
          <a:prstGeom prst="rect">
            <a:avLst/>
          </a:prstGeom>
          <a:solidFill>
            <a:schemeClr val="lt1"/>
          </a:solidFill>
          <a:ln>
            <a:noFill/>
          </a:ln>
        </p:spPr>
      </p:sp>
      <p:sp>
        <p:nvSpPr>
          <p:cNvPr id="51" name="Google Shape;51;p2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52" name="Google Shape;52;p25"/>
          <p:cNvSpPr>
            <a:spLocks noGrp="1"/>
          </p:cNvSpPr>
          <p:nvPr>
            <p:ph type="pic" idx="3"/>
          </p:nvPr>
        </p:nvSpPr>
        <p:spPr>
          <a:xfrm>
            <a:off x="3736476" y="2584704"/>
            <a:ext cx="3401508" cy="3322160"/>
          </a:xfrm>
          <a:prstGeom prst="rect">
            <a:avLst/>
          </a:prstGeom>
          <a:solidFill>
            <a:schemeClr val="lt1"/>
          </a:solidFill>
          <a:ln>
            <a:noFill/>
          </a:ln>
        </p:spPr>
      </p:sp>
      <p:sp>
        <p:nvSpPr>
          <p:cNvPr id="53" name="Google Shape;53;p25"/>
          <p:cNvSpPr>
            <a:spLocks noGrp="1"/>
          </p:cNvSpPr>
          <p:nvPr>
            <p:ph type="pic" idx="4"/>
          </p:nvPr>
        </p:nvSpPr>
        <p:spPr>
          <a:xfrm>
            <a:off x="6833244" y="4791456"/>
            <a:ext cx="3401508" cy="3322160"/>
          </a:xfrm>
          <a:prstGeom prst="rect">
            <a:avLst/>
          </a:prstGeom>
          <a:solidFill>
            <a:schemeClr val="lt1"/>
          </a:solidFill>
          <a:ln>
            <a:noFill/>
          </a:ln>
        </p:spPr>
      </p:sp>
      <p:sp>
        <p:nvSpPr>
          <p:cNvPr id="54" name="Google Shape;54;p25"/>
          <p:cNvSpPr>
            <a:spLocks noGrp="1"/>
          </p:cNvSpPr>
          <p:nvPr>
            <p:ph type="pic" idx="5"/>
          </p:nvPr>
        </p:nvSpPr>
        <p:spPr>
          <a:xfrm>
            <a:off x="9381372" y="1938528"/>
            <a:ext cx="3401508" cy="3322160"/>
          </a:xfrm>
          <a:prstGeom prst="rect">
            <a:avLst/>
          </a:prstGeom>
          <a:solidFill>
            <a:schemeClr val="lt1"/>
          </a:solidFill>
          <a:ln>
            <a:noFill/>
          </a:ln>
        </p:spPr>
      </p:sp>
      <p:sp>
        <p:nvSpPr>
          <p:cNvPr id="55" name="Google Shape;55;p25"/>
          <p:cNvSpPr>
            <a:spLocks noGrp="1"/>
          </p:cNvSpPr>
          <p:nvPr>
            <p:ph type="pic" idx="6"/>
          </p:nvPr>
        </p:nvSpPr>
        <p:spPr>
          <a:xfrm>
            <a:off x="12319644" y="4389120"/>
            <a:ext cx="3401508" cy="3322160"/>
          </a:xfrm>
          <a:prstGeom prst="rect">
            <a:avLst/>
          </a:prstGeom>
          <a:solidFill>
            <a:schemeClr val="lt1"/>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6"/>
        <p:cNvGrpSpPr/>
        <p:nvPr/>
      </p:nvGrpSpPr>
      <p:grpSpPr>
        <a:xfrm>
          <a:off x="0" y="0"/>
          <a:ext cx="0" cy="0"/>
          <a:chOff x="0" y="0"/>
          <a:chExt cx="0" cy="0"/>
        </a:xfrm>
      </p:grpSpPr>
      <p:pic>
        <p:nvPicPr>
          <p:cNvPr id="57" name="Google Shape;57;p26"/>
          <p:cNvPicPr preferRelativeResize="0"/>
          <p:nvPr/>
        </p:nvPicPr>
        <p:blipFill rotWithShape="1">
          <a:blip r:embed="rId3">
            <a:alphaModFix/>
          </a:blip>
          <a:srcRect/>
          <a:stretch/>
        </p:blipFill>
        <p:spPr>
          <a:xfrm>
            <a:off x="794" y="0"/>
            <a:ext cx="16256794" cy="9144447"/>
          </a:xfrm>
          <a:prstGeom prst="rect">
            <a:avLst/>
          </a:prstGeom>
          <a:noFill/>
          <a:ln>
            <a:noFill/>
          </a:ln>
        </p:spPr>
      </p:pic>
      <p:sp>
        <p:nvSpPr>
          <p:cNvPr id="58" name="Google Shape;58;p2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a:spLocks noGrp="1"/>
          </p:cNvSpPr>
          <p:nvPr>
            <p:ph type="body" idx="1"/>
          </p:nvPr>
        </p:nvSpPr>
        <p:spPr>
          <a:xfrm>
            <a:off x="67586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1" name="Google Shape;61;p26"/>
          <p:cNvSpPr>
            <a:spLocks noGrp="1"/>
          </p:cNvSpPr>
          <p:nvPr>
            <p:ph type="body" idx="2"/>
          </p:nvPr>
        </p:nvSpPr>
        <p:spPr>
          <a:xfrm>
            <a:off x="3319670"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2" name="Google Shape;62;p26"/>
          <p:cNvSpPr>
            <a:spLocks noGrp="1"/>
          </p:cNvSpPr>
          <p:nvPr>
            <p:ph type="body" idx="3"/>
          </p:nvPr>
        </p:nvSpPr>
        <p:spPr>
          <a:xfrm>
            <a:off x="5923722"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3" name="Google Shape;63;p26"/>
          <p:cNvSpPr>
            <a:spLocks noGrp="1"/>
          </p:cNvSpPr>
          <p:nvPr>
            <p:ph type="body" idx="4"/>
          </p:nvPr>
        </p:nvSpPr>
        <p:spPr>
          <a:xfrm>
            <a:off x="856753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4" name="Google Shape;64;p26"/>
          <p:cNvSpPr>
            <a:spLocks noGrp="1"/>
          </p:cNvSpPr>
          <p:nvPr>
            <p:ph type="body" idx="5"/>
          </p:nvPr>
        </p:nvSpPr>
        <p:spPr>
          <a:xfrm>
            <a:off x="11092069"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5" name="Google Shape;65;p26"/>
          <p:cNvSpPr>
            <a:spLocks noGrp="1"/>
          </p:cNvSpPr>
          <p:nvPr>
            <p:ph type="body" idx="6"/>
          </p:nvPr>
        </p:nvSpPr>
        <p:spPr>
          <a:xfrm>
            <a:off x="13735878"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66" name="Google Shape;66;p26"/>
          <p:cNvCxnSpPr/>
          <p:nvPr/>
        </p:nvCxnSpPr>
        <p:spPr>
          <a:xfrm>
            <a:off x="2683565"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7" name="Google Shape;67;p26"/>
          <p:cNvCxnSpPr/>
          <p:nvPr/>
        </p:nvCxnSpPr>
        <p:spPr>
          <a:xfrm>
            <a:off x="5307496"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8" name="Google Shape;68;p26"/>
          <p:cNvCxnSpPr/>
          <p:nvPr/>
        </p:nvCxnSpPr>
        <p:spPr>
          <a:xfrm>
            <a:off x="789166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9" name="Google Shape;69;p26"/>
          <p:cNvCxnSpPr/>
          <p:nvPr/>
        </p:nvCxnSpPr>
        <p:spPr>
          <a:xfrm>
            <a:off x="1051560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70" name="Google Shape;70;p26"/>
          <p:cNvCxnSpPr/>
          <p:nvPr/>
        </p:nvCxnSpPr>
        <p:spPr>
          <a:xfrm>
            <a:off x="13139531"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71" name="Google Shape;71;p26"/>
          <p:cNvSpPr txBox="1">
            <a:spLocks noGrp="1"/>
          </p:cNvSpPr>
          <p:nvPr>
            <p:ph type="body" idx="7"/>
          </p:nvPr>
        </p:nvSpPr>
        <p:spPr>
          <a:xfrm>
            <a:off x="675861"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2" name="Google Shape;72;p26"/>
          <p:cNvSpPr txBox="1">
            <a:spLocks noGrp="1"/>
          </p:cNvSpPr>
          <p:nvPr>
            <p:ph type="body" idx="8"/>
          </p:nvPr>
        </p:nvSpPr>
        <p:spPr>
          <a:xfrm>
            <a:off x="3319669"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3" name="Google Shape;73;p26"/>
          <p:cNvSpPr txBox="1">
            <a:spLocks noGrp="1"/>
          </p:cNvSpPr>
          <p:nvPr>
            <p:ph type="body" idx="9"/>
          </p:nvPr>
        </p:nvSpPr>
        <p:spPr>
          <a:xfrm>
            <a:off x="590384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4" name="Google Shape;74;p26"/>
          <p:cNvSpPr txBox="1">
            <a:spLocks noGrp="1"/>
          </p:cNvSpPr>
          <p:nvPr>
            <p:ph type="body" idx="13"/>
          </p:nvPr>
        </p:nvSpPr>
        <p:spPr>
          <a:xfrm>
            <a:off x="8547652"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5" name="Google Shape;75;p26"/>
          <p:cNvSpPr txBox="1">
            <a:spLocks noGrp="1"/>
          </p:cNvSpPr>
          <p:nvPr>
            <p:ph type="body" idx="14"/>
          </p:nvPr>
        </p:nvSpPr>
        <p:spPr>
          <a:xfrm>
            <a:off x="11092070"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6" name="Google Shape;76;p26"/>
          <p:cNvSpPr txBox="1">
            <a:spLocks noGrp="1"/>
          </p:cNvSpPr>
          <p:nvPr>
            <p:ph type="body" idx="15"/>
          </p:nvPr>
        </p:nvSpPr>
        <p:spPr>
          <a:xfrm>
            <a:off x="1373587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7" name="Google Shape;77;p2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411858" y="2294021"/>
            <a:ext cx="14711979" cy="5941930"/>
          </a:xfrm>
          <a:prstGeom prst="rect">
            <a:avLst/>
          </a:prstGeom>
          <a:noFill/>
          <a:ln>
            <a:noFill/>
          </a:ln>
        </p:spPr>
        <p:txBody>
          <a:bodyPr spcFirstLastPara="1" wrap="square" lIns="90000" tIns="45700" rIns="91425" bIns="45700" anchor="t" anchorCtr="0">
            <a:noAutofit/>
          </a:bodyPr>
          <a:lstStyle>
            <a:lvl1pPr marL="457200" marR="0" lvl="0" indent="-228600" algn="l" rtl="0">
              <a:lnSpc>
                <a:spcPct val="90000"/>
              </a:lnSpc>
              <a:spcBef>
                <a:spcPts val="18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600" b="0" i="0" u="none" strike="noStrike" cap="none">
                <a:solidFill>
                  <a:schemeClr val="dk1"/>
                </a:solidFill>
                <a:latin typeface="Arial"/>
                <a:ea typeface="Arial"/>
                <a:cs typeface="Arial"/>
                <a:sym typeface="Arial"/>
              </a:defRPr>
            </a:lvl1pPr>
            <a:lvl2pPr marL="0" marR="0" lvl="1" indent="0" algn="r" rtl="0">
              <a:spcBef>
                <a:spcPts val="0"/>
              </a:spcBef>
              <a:buNone/>
              <a:defRPr sz="1600" b="0" i="0" u="none" strike="noStrike" cap="none">
                <a:solidFill>
                  <a:schemeClr val="dk1"/>
                </a:solidFill>
                <a:latin typeface="Arial"/>
                <a:ea typeface="Arial"/>
                <a:cs typeface="Arial"/>
                <a:sym typeface="Arial"/>
              </a:defRPr>
            </a:lvl2pPr>
            <a:lvl3pPr marL="0" marR="0" lvl="2" indent="0" algn="r" rtl="0">
              <a:spcBef>
                <a:spcPts val="0"/>
              </a:spcBef>
              <a:buNone/>
              <a:defRPr sz="1600" b="0" i="0" u="none" strike="noStrike" cap="none">
                <a:solidFill>
                  <a:schemeClr val="dk1"/>
                </a:solidFill>
                <a:latin typeface="Arial"/>
                <a:ea typeface="Arial"/>
                <a:cs typeface="Arial"/>
                <a:sym typeface="Arial"/>
              </a:defRPr>
            </a:lvl3pPr>
            <a:lvl4pPr marL="0" marR="0" lvl="3" indent="0" algn="r" rtl="0">
              <a:spcBef>
                <a:spcPts val="0"/>
              </a:spcBef>
              <a:buNone/>
              <a:defRPr sz="1600" b="0" i="0" u="none" strike="noStrike" cap="none">
                <a:solidFill>
                  <a:schemeClr val="dk1"/>
                </a:solidFill>
                <a:latin typeface="Arial"/>
                <a:ea typeface="Arial"/>
                <a:cs typeface="Arial"/>
                <a:sym typeface="Arial"/>
              </a:defRPr>
            </a:lvl4pPr>
            <a:lvl5pPr marL="0" marR="0" lvl="4" indent="0" algn="r" rtl="0">
              <a:spcBef>
                <a:spcPts val="0"/>
              </a:spcBef>
              <a:buNone/>
              <a:defRPr sz="1600" b="0" i="0" u="none" strike="noStrike" cap="none">
                <a:solidFill>
                  <a:schemeClr val="dk1"/>
                </a:solidFill>
                <a:latin typeface="Arial"/>
                <a:ea typeface="Arial"/>
                <a:cs typeface="Arial"/>
                <a:sym typeface="Arial"/>
              </a:defRPr>
            </a:lvl5pPr>
            <a:lvl6pPr marL="0" marR="0" lvl="5" indent="0" algn="r" rtl="0">
              <a:spcBef>
                <a:spcPts val="0"/>
              </a:spcBef>
              <a:buNone/>
              <a:defRPr sz="1600" b="0" i="0" u="none" strike="noStrike" cap="none">
                <a:solidFill>
                  <a:schemeClr val="dk1"/>
                </a:solidFill>
                <a:latin typeface="Arial"/>
                <a:ea typeface="Arial"/>
                <a:cs typeface="Arial"/>
                <a:sym typeface="Arial"/>
              </a:defRPr>
            </a:lvl6pPr>
            <a:lvl7pPr marL="0" marR="0" lvl="6" indent="0" algn="r" rtl="0">
              <a:spcBef>
                <a:spcPts val="0"/>
              </a:spcBef>
              <a:buNone/>
              <a:defRPr sz="1600" b="0" i="0" u="none" strike="noStrike" cap="none">
                <a:solidFill>
                  <a:schemeClr val="dk1"/>
                </a:solidFill>
                <a:latin typeface="Arial"/>
                <a:ea typeface="Arial"/>
                <a:cs typeface="Arial"/>
                <a:sym typeface="Arial"/>
              </a:defRPr>
            </a:lvl7pPr>
            <a:lvl8pPr marL="0" marR="0" lvl="7" indent="0" algn="r" rtl="0">
              <a:spcBef>
                <a:spcPts val="0"/>
              </a:spcBef>
              <a:buNone/>
              <a:defRPr sz="1600" b="0" i="0" u="none" strike="noStrike" cap="none">
                <a:solidFill>
                  <a:schemeClr val="dk1"/>
                </a:solidFill>
                <a:latin typeface="Arial"/>
                <a:ea typeface="Arial"/>
                <a:cs typeface="Arial"/>
                <a:sym typeface="Arial"/>
              </a:defRPr>
            </a:lvl8pPr>
            <a:lvl9pPr marL="0" marR="0" lvl="8" indent="0" algn="r" rtl="0">
              <a:spcBef>
                <a:spcPts val="0"/>
              </a:spcBef>
              <a:buNone/>
              <a:defRPr sz="1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80"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guide id="3" pos="244">
          <p15:clr>
            <a:srgbClr val="F26B43"/>
          </p15:clr>
        </p15:guide>
        <p15:guide id="4" orient="horz" pos="907">
          <p15:clr>
            <a:srgbClr val="F26B43"/>
          </p15:clr>
        </p15:guide>
        <p15:guide id="5" orient="horz" pos="140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4.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2" name="Title 1">
            <a:extLst>
              <a:ext uri="{FF2B5EF4-FFF2-40B4-BE49-F238E27FC236}">
                <a16:creationId xmlns:a16="http://schemas.microsoft.com/office/drawing/2014/main" id="{C54D6A2E-DA5E-4885-2A06-9B464CB053B4}"/>
              </a:ext>
            </a:extLst>
          </p:cNvPr>
          <p:cNvSpPr txBox="1">
            <a:spLocks/>
          </p:cNvSpPr>
          <p:nvPr/>
        </p:nvSpPr>
        <p:spPr>
          <a:xfrm>
            <a:off x="5024646" y="2014417"/>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ct val="100000"/>
              </a:lnSpc>
              <a:spcBef>
                <a:spcPts val="0"/>
              </a:spcBef>
              <a:spcAft>
                <a:spcPts val="1200"/>
              </a:spcAft>
            </a:pPr>
            <a:r>
              <a:rPr lang="en-GB" sz="4500"/>
              <a:t>Renewable energy</a:t>
            </a:r>
            <a:endParaRPr lang="en-NZ" sz="4500"/>
          </a:p>
          <a:p>
            <a:pPr>
              <a:lnSpc>
                <a:spcPct val="100000"/>
              </a:lnSpc>
              <a:spcBef>
                <a:spcPts val="0"/>
              </a:spcBef>
            </a:pPr>
            <a:r>
              <a:rPr lang="en-GB" sz="2500" b="0"/>
              <a:t>1. Sources, advantages </a:t>
            </a:r>
            <a:br>
              <a:rPr lang="en-GB" sz="2500" b="0"/>
            </a:br>
            <a:r>
              <a:rPr lang="en-GB" sz="2500" b="0"/>
              <a:t>and disadvantages of </a:t>
            </a:r>
            <a:br>
              <a:rPr lang="en-GB" sz="2500" b="0"/>
            </a:br>
            <a:r>
              <a:rPr lang="en-GB" sz="2500" b="0"/>
              <a:t>renewable energy</a:t>
            </a:r>
            <a:endParaRPr lang="en-NZ" sz="2500"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39DB-BEE4-C74F-D431-F3C2995AE4FD}"/>
              </a:ext>
            </a:extLst>
          </p:cNvPr>
          <p:cNvSpPr>
            <a:spLocks noGrp="1"/>
          </p:cNvSpPr>
          <p:nvPr>
            <p:ph type="title"/>
          </p:nvPr>
        </p:nvSpPr>
        <p:spPr/>
        <p:txBody>
          <a:bodyPr/>
          <a:lstStyle/>
          <a:p>
            <a:r>
              <a:rPr lang="en"/>
              <a:t>Fossil fuels, energy and climate change </a:t>
            </a:r>
            <a:r>
              <a:rPr lang="en" b="0"/>
              <a:t>–</a:t>
            </a:r>
            <a:r>
              <a:rPr lang="en"/>
              <a:t> answers</a:t>
            </a:r>
            <a:endParaRPr lang="en-US"/>
          </a:p>
        </p:txBody>
      </p:sp>
      <p:sp>
        <p:nvSpPr>
          <p:cNvPr id="5" name="Text Placeholder 18">
            <a:extLst>
              <a:ext uri="{FF2B5EF4-FFF2-40B4-BE49-F238E27FC236}">
                <a16:creationId xmlns:a16="http://schemas.microsoft.com/office/drawing/2014/main" id="{EB7474AD-F801-374E-F063-86957DA956EF}"/>
              </a:ext>
            </a:extLst>
          </p:cNvPr>
          <p:cNvSpPr txBox="1">
            <a:spLocks/>
          </p:cNvSpPr>
          <p:nvPr/>
        </p:nvSpPr>
        <p:spPr>
          <a:xfrm>
            <a:off x="451615" y="2287587"/>
            <a:ext cx="7677180" cy="3865239"/>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00000"/>
              </a:lnSpc>
              <a:spcBef>
                <a:spcPts val="0"/>
              </a:spcBef>
              <a:spcAft>
                <a:spcPts val="0"/>
              </a:spcAft>
              <a:buNone/>
            </a:pPr>
            <a:r>
              <a:rPr lang="en-GB" sz="2000" b="1">
                <a:solidFill>
                  <a:schemeClr val="dk1"/>
                </a:solidFill>
              </a:rPr>
              <a:t>Fossil fuels and climate change</a:t>
            </a:r>
          </a:p>
          <a:p>
            <a:pPr marL="0" lvl="0" indent="0" algn="l" rtl="0">
              <a:lnSpc>
                <a:spcPct val="100000"/>
              </a:lnSpc>
              <a:spcBef>
                <a:spcPts val="0"/>
              </a:spcBef>
              <a:spcAft>
                <a:spcPts val="0"/>
              </a:spcAft>
              <a:buNone/>
            </a:pPr>
            <a:endParaRPr lang="en-GB" sz="2000">
              <a:solidFill>
                <a:schemeClr val="dk1"/>
              </a:solidFill>
            </a:endParaRPr>
          </a:p>
          <a:p>
            <a:pPr marL="0" lvl="0" indent="0" algn="l" rtl="0">
              <a:lnSpc>
                <a:spcPct val="100000"/>
              </a:lnSpc>
              <a:spcBef>
                <a:spcPts val="0"/>
              </a:spcBef>
              <a:spcAft>
                <a:spcPts val="0"/>
              </a:spcAft>
              <a:buNone/>
            </a:pPr>
            <a:r>
              <a:rPr lang="en-GB" sz="2000">
                <a:solidFill>
                  <a:schemeClr val="dk1"/>
                </a:solidFill>
              </a:rPr>
              <a:t>The orange arrows in the carbon cycle diagram represent natural carbon cycles that change very slowly over time.</a:t>
            </a:r>
          </a:p>
          <a:p>
            <a:pPr marL="0" lvl="0" indent="0" algn="l" rtl="0">
              <a:lnSpc>
                <a:spcPct val="100000"/>
              </a:lnSpc>
              <a:spcBef>
                <a:spcPts val="0"/>
              </a:spcBef>
              <a:spcAft>
                <a:spcPts val="0"/>
              </a:spcAft>
              <a:buNone/>
            </a:pPr>
            <a:endParaRPr lang="en-GB" sz="2000">
              <a:solidFill>
                <a:schemeClr val="dk1"/>
              </a:solidFill>
            </a:endParaRPr>
          </a:p>
          <a:p>
            <a:pPr marL="0" lvl="0" indent="0" algn="l" rtl="0">
              <a:lnSpc>
                <a:spcPct val="100000"/>
              </a:lnSpc>
              <a:spcBef>
                <a:spcPts val="0"/>
              </a:spcBef>
              <a:spcAft>
                <a:spcPts val="0"/>
              </a:spcAft>
              <a:buNone/>
            </a:pPr>
            <a:r>
              <a:rPr lang="en-GB" sz="2000">
                <a:solidFill>
                  <a:schemeClr val="dk1"/>
                </a:solidFill>
              </a:rPr>
              <a:t>The black arrows represent human processes that have rapidly added carbon into the atmosphere.</a:t>
            </a:r>
          </a:p>
          <a:p>
            <a:pPr marL="0" lvl="0" indent="0" algn="l" rtl="0">
              <a:lnSpc>
                <a:spcPct val="100000"/>
              </a:lnSpc>
              <a:spcBef>
                <a:spcPts val="0"/>
              </a:spcBef>
              <a:spcAft>
                <a:spcPts val="0"/>
              </a:spcAft>
              <a:buNone/>
            </a:pPr>
            <a:endParaRPr lang="en-GB" sz="2000">
              <a:solidFill>
                <a:schemeClr val="dk1"/>
              </a:solidFill>
            </a:endParaRPr>
          </a:p>
          <a:p>
            <a:pPr marL="0" lvl="0" indent="0" algn="l" rtl="0">
              <a:lnSpc>
                <a:spcPct val="100000"/>
              </a:lnSpc>
              <a:spcBef>
                <a:spcPts val="0"/>
              </a:spcBef>
              <a:spcAft>
                <a:spcPts val="0"/>
              </a:spcAft>
              <a:buNone/>
            </a:pPr>
            <a:r>
              <a:rPr lang="en-GB" sz="2000">
                <a:solidFill>
                  <a:schemeClr val="dk1"/>
                </a:solidFill>
              </a:rPr>
              <a:t>The ‘greenhouse effect’ is the natural process by which certain gases ‘trap’ the sun’s heat, warming the Earth. The rapid rise in atmospheric carbon has amplified the greenhouse effect, leading to global warming and the current climate crisis.</a:t>
            </a:r>
            <a:endParaRPr lang="en-GB" sz="2000"/>
          </a:p>
        </p:txBody>
      </p:sp>
      <p:sp>
        <p:nvSpPr>
          <p:cNvPr id="8" name="Google Shape;698;p10">
            <a:extLst>
              <a:ext uri="{FF2B5EF4-FFF2-40B4-BE49-F238E27FC236}">
                <a16:creationId xmlns:a16="http://schemas.microsoft.com/office/drawing/2014/main" id="{F5918B4D-C81E-1CD3-19D4-5ADE698D0056}"/>
              </a:ext>
            </a:extLst>
          </p:cNvPr>
          <p:cNvSpPr txBox="1"/>
          <p:nvPr/>
        </p:nvSpPr>
        <p:spPr>
          <a:xfrm>
            <a:off x="586527" y="6966538"/>
            <a:ext cx="7403230" cy="1637815"/>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139700" lvl="0" algn="l" rtl="0">
              <a:spcBef>
                <a:spcPts val="0"/>
              </a:spcBef>
              <a:spcAft>
                <a:spcPts val="0"/>
              </a:spcAft>
              <a:buSzPts val="1400"/>
            </a:pPr>
            <a:r>
              <a:rPr lang="en-GB" sz="2000"/>
              <a:t>Renewable energy sources provide a solution to </a:t>
            </a:r>
            <a:br>
              <a:rPr lang="en-GB" sz="2000"/>
            </a:br>
            <a:r>
              <a:rPr lang="en-GB" sz="2000"/>
              <a:t>the problems of climate change. Can you define </a:t>
            </a:r>
            <a:br>
              <a:rPr lang="en-GB" sz="2000"/>
            </a:br>
            <a:r>
              <a:rPr lang="en-GB" sz="2000"/>
              <a:t>a renewable energy source?</a:t>
            </a:r>
          </a:p>
        </p:txBody>
      </p:sp>
      <p:sp>
        <p:nvSpPr>
          <p:cNvPr id="11" name="Google Shape;549;p3">
            <a:extLst>
              <a:ext uri="{FF2B5EF4-FFF2-40B4-BE49-F238E27FC236}">
                <a16:creationId xmlns:a16="http://schemas.microsoft.com/office/drawing/2014/main" id="{B05A231B-F19B-9BD0-5753-68BF4102C9B9}"/>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12" name="Slide Number Placeholder 5">
            <a:extLst>
              <a:ext uri="{FF2B5EF4-FFF2-40B4-BE49-F238E27FC236}">
                <a16:creationId xmlns:a16="http://schemas.microsoft.com/office/drawing/2014/main" id="{34181613-9336-BC8A-AF39-CFCA00B59A1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10</a:t>
            </a:fld>
            <a:endParaRPr lang="en-US" b="0"/>
          </a:p>
        </p:txBody>
      </p:sp>
      <p:pic>
        <p:nvPicPr>
          <p:cNvPr id="3" name="Picture 2">
            <a:extLst>
              <a:ext uri="{FF2B5EF4-FFF2-40B4-BE49-F238E27FC236}">
                <a16:creationId xmlns:a16="http://schemas.microsoft.com/office/drawing/2014/main" id="{FE4C52EE-2678-F49B-23C1-B0918D9506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9737" y="6477588"/>
            <a:ext cx="1003300" cy="977900"/>
          </a:xfrm>
          <a:prstGeom prst="rect">
            <a:avLst/>
          </a:prstGeom>
        </p:spPr>
      </p:pic>
      <p:grpSp>
        <p:nvGrpSpPr>
          <p:cNvPr id="4" name="Group 3">
            <a:extLst>
              <a:ext uri="{FF2B5EF4-FFF2-40B4-BE49-F238E27FC236}">
                <a16:creationId xmlns:a16="http://schemas.microsoft.com/office/drawing/2014/main" id="{D767B10D-945A-A451-95E9-806D58AE2693}"/>
              </a:ext>
            </a:extLst>
          </p:cNvPr>
          <p:cNvGrpSpPr/>
          <p:nvPr/>
        </p:nvGrpSpPr>
        <p:grpSpPr>
          <a:xfrm>
            <a:off x="9322504" y="2696615"/>
            <a:ext cx="6376267" cy="4803212"/>
            <a:chOff x="9322504" y="2696615"/>
            <a:chExt cx="6376267" cy="4803212"/>
          </a:xfrm>
        </p:grpSpPr>
        <p:pic>
          <p:nvPicPr>
            <p:cNvPr id="6" name="Picture 5">
              <a:extLst>
                <a:ext uri="{FF2B5EF4-FFF2-40B4-BE49-F238E27FC236}">
                  <a16:creationId xmlns:a16="http://schemas.microsoft.com/office/drawing/2014/main" id="{A504B9A4-F31A-C0F8-64F1-7298997B21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3591" y="2696615"/>
              <a:ext cx="5898377" cy="4120867"/>
            </a:xfrm>
            <a:prstGeom prst="rect">
              <a:avLst/>
            </a:prstGeom>
          </p:spPr>
        </p:pic>
        <p:sp>
          <p:nvSpPr>
            <p:cNvPr id="7" name="TextBox 6">
              <a:extLst>
                <a:ext uri="{FF2B5EF4-FFF2-40B4-BE49-F238E27FC236}">
                  <a16:creationId xmlns:a16="http://schemas.microsoft.com/office/drawing/2014/main" id="{8CC7049B-1AC1-4CBC-0E3E-D56DD000AED8}"/>
                </a:ext>
              </a:extLst>
            </p:cNvPr>
            <p:cNvSpPr txBox="1"/>
            <p:nvPr/>
          </p:nvSpPr>
          <p:spPr>
            <a:xfrm>
              <a:off x="9322504" y="3809657"/>
              <a:ext cx="1543311" cy="307777"/>
            </a:xfrm>
            <a:prstGeom prst="rect">
              <a:avLst/>
            </a:prstGeom>
            <a:noFill/>
          </p:spPr>
          <p:txBody>
            <a:bodyPr wrap="square">
              <a:spAutoFit/>
            </a:bodyPr>
            <a:lstStyle/>
            <a:p>
              <a:pPr algn="ctr"/>
              <a:r>
                <a:rPr lang="en-GB"/>
                <a:t>Combustion</a:t>
              </a:r>
            </a:p>
          </p:txBody>
        </p:sp>
        <p:sp>
          <p:nvSpPr>
            <p:cNvPr id="9" name="TextBox 8">
              <a:extLst>
                <a:ext uri="{FF2B5EF4-FFF2-40B4-BE49-F238E27FC236}">
                  <a16:creationId xmlns:a16="http://schemas.microsoft.com/office/drawing/2014/main" id="{373ADE30-0D54-C84A-E6FE-D05CCBFB3A90}"/>
                </a:ext>
              </a:extLst>
            </p:cNvPr>
            <p:cNvSpPr txBox="1"/>
            <p:nvPr/>
          </p:nvSpPr>
          <p:spPr>
            <a:xfrm>
              <a:off x="9330742" y="6866195"/>
              <a:ext cx="1543311" cy="307777"/>
            </a:xfrm>
            <a:prstGeom prst="rect">
              <a:avLst/>
            </a:prstGeom>
            <a:noFill/>
          </p:spPr>
          <p:txBody>
            <a:bodyPr wrap="square">
              <a:spAutoFit/>
            </a:bodyPr>
            <a:lstStyle/>
            <a:p>
              <a:pPr algn="ctr"/>
              <a:r>
                <a:rPr lang="en-GB" sz="1400"/>
                <a:t>Fossil fuel</a:t>
              </a:r>
            </a:p>
          </p:txBody>
        </p:sp>
        <p:sp>
          <p:nvSpPr>
            <p:cNvPr id="10" name="TextBox 9">
              <a:extLst>
                <a:ext uri="{FF2B5EF4-FFF2-40B4-BE49-F238E27FC236}">
                  <a16:creationId xmlns:a16="http://schemas.microsoft.com/office/drawing/2014/main" id="{6E7DC61D-6FC9-96A2-6059-83C8EE905A7B}"/>
                </a:ext>
              </a:extLst>
            </p:cNvPr>
            <p:cNvSpPr txBox="1"/>
            <p:nvPr/>
          </p:nvSpPr>
          <p:spPr>
            <a:xfrm>
              <a:off x="11512030" y="6853496"/>
              <a:ext cx="1543311" cy="307777"/>
            </a:xfrm>
            <a:prstGeom prst="rect">
              <a:avLst/>
            </a:prstGeom>
            <a:noFill/>
          </p:spPr>
          <p:txBody>
            <a:bodyPr wrap="square">
              <a:spAutoFit/>
            </a:bodyPr>
            <a:lstStyle/>
            <a:p>
              <a:pPr algn="ctr"/>
              <a:r>
                <a:rPr lang="en-GB" sz="1400"/>
                <a:t>Decay</a:t>
              </a:r>
            </a:p>
          </p:txBody>
        </p:sp>
        <p:sp>
          <p:nvSpPr>
            <p:cNvPr id="13" name="TextBox 12">
              <a:extLst>
                <a:ext uri="{FF2B5EF4-FFF2-40B4-BE49-F238E27FC236}">
                  <a16:creationId xmlns:a16="http://schemas.microsoft.com/office/drawing/2014/main" id="{B6EBB5C8-BF88-32E0-23BB-5E4511DC2D60}"/>
                </a:ext>
              </a:extLst>
            </p:cNvPr>
            <p:cNvSpPr txBox="1"/>
            <p:nvPr/>
          </p:nvSpPr>
          <p:spPr>
            <a:xfrm>
              <a:off x="11512029" y="5389484"/>
              <a:ext cx="1543311" cy="307777"/>
            </a:xfrm>
            <a:prstGeom prst="rect">
              <a:avLst/>
            </a:prstGeom>
            <a:noFill/>
          </p:spPr>
          <p:txBody>
            <a:bodyPr wrap="square">
              <a:spAutoFit/>
            </a:bodyPr>
            <a:lstStyle/>
            <a:p>
              <a:pPr algn="ctr"/>
              <a:r>
                <a:rPr lang="en-GB" sz="1400"/>
                <a:t>Respiration</a:t>
              </a:r>
            </a:p>
          </p:txBody>
        </p:sp>
        <p:sp>
          <p:nvSpPr>
            <p:cNvPr id="14" name="TextBox 13">
              <a:extLst>
                <a:ext uri="{FF2B5EF4-FFF2-40B4-BE49-F238E27FC236}">
                  <a16:creationId xmlns:a16="http://schemas.microsoft.com/office/drawing/2014/main" id="{3F8534B7-699A-F4F2-65B4-93074218CAFE}"/>
                </a:ext>
              </a:extLst>
            </p:cNvPr>
            <p:cNvSpPr txBox="1"/>
            <p:nvPr/>
          </p:nvSpPr>
          <p:spPr>
            <a:xfrm>
              <a:off x="14107171" y="5427584"/>
              <a:ext cx="1543311" cy="307777"/>
            </a:xfrm>
            <a:prstGeom prst="rect">
              <a:avLst/>
            </a:prstGeom>
            <a:noFill/>
          </p:spPr>
          <p:txBody>
            <a:bodyPr wrap="square">
              <a:spAutoFit/>
            </a:bodyPr>
            <a:lstStyle/>
            <a:p>
              <a:pPr algn="ctr"/>
              <a:r>
                <a:rPr lang="en-GB" sz="1400"/>
                <a:t>Photosynthesis</a:t>
              </a:r>
            </a:p>
          </p:txBody>
        </p:sp>
        <p:sp>
          <p:nvSpPr>
            <p:cNvPr id="15" name="TextBox 14">
              <a:extLst>
                <a:ext uri="{FF2B5EF4-FFF2-40B4-BE49-F238E27FC236}">
                  <a16:creationId xmlns:a16="http://schemas.microsoft.com/office/drawing/2014/main" id="{EBD6AF80-D654-F41F-6D4E-091D0882C779}"/>
                </a:ext>
              </a:extLst>
            </p:cNvPr>
            <p:cNvSpPr txBox="1"/>
            <p:nvPr/>
          </p:nvSpPr>
          <p:spPr>
            <a:xfrm>
              <a:off x="12860031" y="3792987"/>
              <a:ext cx="1543311" cy="523220"/>
            </a:xfrm>
            <a:prstGeom prst="rect">
              <a:avLst/>
            </a:prstGeom>
            <a:noFill/>
          </p:spPr>
          <p:txBody>
            <a:bodyPr wrap="square">
              <a:spAutoFit/>
            </a:bodyPr>
            <a:lstStyle/>
            <a:p>
              <a:pPr algn="ctr"/>
              <a:r>
                <a:rPr lang="en-GB" sz="1400"/>
                <a:t>Atmospheric carbon</a:t>
              </a:r>
            </a:p>
          </p:txBody>
        </p:sp>
        <p:sp>
          <p:nvSpPr>
            <p:cNvPr id="16" name="TextBox 15">
              <a:extLst>
                <a:ext uri="{FF2B5EF4-FFF2-40B4-BE49-F238E27FC236}">
                  <a16:creationId xmlns:a16="http://schemas.microsoft.com/office/drawing/2014/main" id="{683A81E5-F4B4-2576-12EA-9F186301D2C5}"/>
                </a:ext>
              </a:extLst>
            </p:cNvPr>
            <p:cNvSpPr txBox="1"/>
            <p:nvPr/>
          </p:nvSpPr>
          <p:spPr>
            <a:xfrm>
              <a:off x="13831582" y="6853495"/>
              <a:ext cx="1742700" cy="307777"/>
            </a:xfrm>
            <a:prstGeom prst="rect">
              <a:avLst/>
            </a:prstGeom>
            <a:noFill/>
          </p:spPr>
          <p:txBody>
            <a:bodyPr wrap="square">
              <a:spAutoFit/>
            </a:bodyPr>
            <a:lstStyle/>
            <a:p>
              <a:pPr algn="ctr"/>
              <a:endParaRPr lang="en-GB" sz="1400" b="1"/>
            </a:p>
          </p:txBody>
        </p:sp>
        <p:cxnSp>
          <p:nvCxnSpPr>
            <p:cNvPr id="17" name="Google Shape;117;p20">
              <a:extLst>
                <a:ext uri="{FF2B5EF4-FFF2-40B4-BE49-F238E27FC236}">
                  <a16:creationId xmlns:a16="http://schemas.microsoft.com/office/drawing/2014/main" id="{62E685B1-0904-A467-7BEA-0BFEDAD27DAB}"/>
                </a:ext>
              </a:extLst>
            </p:cNvPr>
            <p:cNvCxnSpPr>
              <a:cxnSpLocks/>
            </p:cNvCxnSpPr>
            <p:nvPr/>
          </p:nvCxnSpPr>
          <p:spPr>
            <a:xfrm>
              <a:off x="10865815" y="3155104"/>
              <a:ext cx="1894751" cy="0"/>
            </a:xfrm>
            <a:prstGeom prst="straightConnector1">
              <a:avLst/>
            </a:prstGeom>
            <a:noFill/>
            <a:ln w="22860" cap="flat" cmpd="sng">
              <a:solidFill>
                <a:schemeClr val="tx1"/>
              </a:solidFill>
              <a:prstDash val="solid"/>
              <a:round/>
              <a:headEnd type="none" w="med" len="med"/>
              <a:tailEnd type="triangle" w="lg" len="lg"/>
            </a:ln>
          </p:spPr>
        </p:cxnSp>
        <p:cxnSp>
          <p:nvCxnSpPr>
            <p:cNvPr id="18" name="Google Shape;117;p20">
              <a:extLst>
                <a:ext uri="{FF2B5EF4-FFF2-40B4-BE49-F238E27FC236}">
                  <a16:creationId xmlns:a16="http://schemas.microsoft.com/office/drawing/2014/main" id="{41DF1841-67D0-2391-8C1E-0CE55943CCC7}"/>
                </a:ext>
              </a:extLst>
            </p:cNvPr>
            <p:cNvCxnSpPr>
              <a:cxnSpLocks/>
            </p:cNvCxnSpPr>
            <p:nvPr/>
          </p:nvCxnSpPr>
          <p:spPr>
            <a:xfrm flipV="1">
              <a:off x="10026508" y="4184479"/>
              <a:ext cx="0" cy="1497542"/>
            </a:xfrm>
            <a:prstGeom prst="straightConnector1">
              <a:avLst/>
            </a:prstGeom>
            <a:noFill/>
            <a:ln w="22860" cap="flat" cmpd="sng">
              <a:solidFill>
                <a:schemeClr val="tx1"/>
              </a:solidFill>
              <a:prstDash val="solid"/>
              <a:round/>
              <a:headEnd type="none" w="med" len="med"/>
              <a:tailEnd type="triangle" w="lg" len="lg"/>
            </a:ln>
          </p:spPr>
        </p:cxnSp>
        <p:sp>
          <p:nvSpPr>
            <p:cNvPr id="19" name="TextBox 18">
              <a:extLst>
                <a:ext uri="{FF2B5EF4-FFF2-40B4-BE49-F238E27FC236}">
                  <a16:creationId xmlns:a16="http://schemas.microsoft.com/office/drawing/2014/main" id="{66227FBB-DA7C-9036-A6CB-253D9014EE60}"/>
                </a:ext>
              </a:extLst>
            </p:cNvPr>
            <p:cNvSpPr txBox="1"/>
            <p:nvPr/>
          </p:nvSpPr>
          <p:spPr>
            <a:xfrm>
              <a:off x="13956071" y="6853496"/>
              <a:ext cx="1742700" cy="646331"/>
            </a:xfrm>
            <a:prstGeom prst="rect">
              <a:avLst/>
            </a:prstGeom>
            <a:noFill/>
          </p:spPr>
          <p:txBody>
            <a:bodyPr wrap="square">
              <a:spAutoFit/>
            </a:bodyPr>
            <a:lstStyle/>
            <a:p>
              <a:pPr algn="ctr"/>
              <a:r>
                <a:rPr lang="en-GB" sz="1800" b="1"/>
                <a:t>The carbon cycle</a:t>
              </a:r>
            </a:p>
          </p:txBody>
        </p:sp>
      </p:grpSp>
    </p:spTree>
    <p:extLst>
      <p:ext uri="{BB962C8B-B14F-4D97-AF65-F5344CB8AC3E}">
        <p14:creationId xmlns:p14="http://schemas.microsoft.com/office/powerpoint/2010/main" val="1545249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B3D0-366C-9299-12E4-FBB8FEF331EB}"/>
              </a:ext>
            </a:extLst>
          </p:cNvPr>
          <p:cNvSpPr>
            <a:spLocks noGrp="1"/>
          </p:cNvSpPr>
          <p:nvPr>
            <p:ph type="title"/>
          </p:nvPr>
        </p:nvSpPr>
        <p:spPr>
          <a:xfrm>
            <a:off x="411858" y="1445908"/>
            <a:ext cx="7025262" cy="728133"/>
          </a:xfrm>
        </p:spPr>
        <p:txBody>
          <a:bodyPr/>
          <a:lstStyle/>
          <a:p>
            <a:r>
              <a:rPr lang="en"/>
              <a:t>Introducing renewables</a:t>
            </a:r>
            <a:endParaRPr lang="en-US"/>
          </a:p>
        </p:txBody>
      </p:sp>
      <p:sp>
        <p:nvSpPr>
          <p:cNvPr id="6" name="Google Shape;827;p15">
            <a:extLst>
              <a:ext uri="{FF2B5EF4-FFF2-40B4-BE49-F238E27FC236}">
                <a16:creationId xmlns:a16="http://schemas.microsoft.com/office/drawing/2014/main" id="{27C7EFB1-30F9-476E-6FD9-FB3D49B10FBD}"/>
              </a:ext>
            </a:extLst>
          </p:cNvPr>
          <p:cNvSpPr txBox="1">
            <a:spLocks/>
          </p:cNvSpPr>
          <p:nvPr/>
        </p:nvSpPr>
        <p:spPr>
          <a:xfrm>
            <a:off x="411858" y="2046254"/>
            <a:ext cx="14711979" cy="64633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a:r>
              <a:rPr lang="en-GB" sz="2000">
                <a:solidFill>
                  <a:schemeClr val="tx1"/>
                </a:solidFill>
              </a:rPr>
              <a:t>Renewable energy is energy that is collected from resources that are naturally replenished on a human timescale.</a:t>
            </a:r>
          </a:p>
          <a:p>
            <a:pPr marL="0"/>
            <a:endParaRPr lang="en-US" sz="2000">
              <a:solidFill>
                <a:schemeClr val="tx1"/>
              </a:solidFill>
            </a:endParaRPr>
          </a:p>
        </p:txBody>
      </p:sp>
      <p:sp>
        <p:nvSpPr>
          <p:cNvPr id="9" name="Google Shape;698;p10">
            <a:extLst>
              <a:ext uri="{FF2B5EF4-FFF2-40B4-BE49-F238E27FC236}">
                <a16:creationId xmlns:a16="http://schemas.microsoft.com/office/drawing/2014/main" id="{D8A13409-DFB7-7D84-238D-D68DE4247E7B}"/>
              </a:ext>
            </a:extLst>
          </p:cNvPr>
          <p:cNvSpPr txBox="1"/>
          <p:nvPr/>
        </p:nvSpPr>
        <p:spPr>
          <a:xfrm>
            <a:off x="540718" y="3438166"/>
            <a:ext cx="4794424" cy="283938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lvl="0">
              <a:lnSpc>
                <a:spcPct val="100000"/>
              </a:lnSpc>
              <a:spcBef>
                <a:spcPts val="0"/>
              </a:spcBef>
            </a:pPr>
            <a:r>
              <a:rPr lang="en-GB" sz="2000" b="1"/>
              <a:t>Wind</a:t>
            </a:r>
          </a:p>
          <a:p>
            <a:pPr marL="0" lvl="0" indent="0" algn="l" rtl="0">
              <a:spcBef>
                <a:spcPts val="1200"/>
              </a:spcBef>
              <a:spcAft>
                <a:spcPts val="0"/>
              </a:spcAft>
              <a:buNone/>
            </a:pPr>
            <a:r>
              <a:rPr lang="en-GB" sz="2000"/>
              <a:t>Wind generation converts the kinetic energy of moving wind into electricity.</a:t>
            </a:r>
          </a:p>
          <a:p>
            <a:pPr marL="0" lvl="0" indent="0" algn="l" rtl="0">
              <a:spcBef>
                <a:spcPts val="1200"/>
              </a:spcBef>
              <a:spcAft>
                <a:spcPts val="0"/>
              </a:spcAft>
              <a:buNone/>
            </a:pPr>
            <a:r>
              <a:rPr lang="en-GB" sz="2000"/>
              <a:t>Wind turbines can be located in onshore or offshore wind farms.</a:t>
            </a:r>
          </a:p>
        </p:txBody>
      </p:sp>
      <p:sp>
        <p:nvSpPr>
          <p:cNvPr id="10" name="Google Shape;698;p10">
            <a:extLst>
              <a:ext uri="{FF2B5EF4-FFF2-40B4-BE49-F238E27FC236}">
                <a16:creationId xmlns:a16="http://schemas.microsoft.com/office/drawing/2014/main" id="{2E82962F-4B04-7FE6-9D65-889C883AEC46}"/>
              </a:ext>
            </a:extLst>
          </p:cNvPr>
          <p:cNvSpPr txBox="1"/>
          <p:nvPr/>
        </p:nvSpPr>
        <p:spPr>
          <a:xfrm>
            <a:off x="5781417" y="3459138"/>
            <a:ext cx="4794423" cy="283938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0" lvl="0" indent="0" algn="l" rtl="0">
              <a:spcBef>
                <a:spcPts val="0"/>
              </a:spcBef>
              <a:spcAft>
                <a:spcPts val="0"/>
              </a:spcAft>
              <a:buNone/>
            </a:pPr>
            <a:r>
              <a:rPr lang="en-GB" sz="2000" b="1"/>
              <a:t>Solar</a:t>
            </a:r>
          </a:p>
          <a:p>
            <a:pPr marL="0" lvl="0" indent="0" algn="l" rtl="0">
              <a:spcBef>
                <a:spcPts val="1200"/>
              </a:spcBef>
              <a:spcAft>
                <a:spcPts val="0"/>
              </a:spcAft>
              <a:buNone/>
            </a:pPr>
            <a:r>
              <a:rPr lang="en-GB" sz="2000"/>
              <a:t>Solar generation converts radiant energy from the sun into electricity.</a:t>
            </a:r>
          </a:p>
          <a:p>
            <a:pPr marL="0" lvl="0" indent="0" algn="l" rtl="0">
              <a:spcBef>
                <a:spcPts val="1200"/>
              </a:spcBef>
              <a:spcAft>
                <a:spcPts val="0"/>
              </a:spcAft>
              <a:buNone/>
            </a:pPr>
            <a:r>
              <a:rPr lang="en-GB" sz="2000"/>
              <a:t>Solar panels can be mounted </a:t>
            </a:r>
            <a:br>
              <a:rPr lang="en-GB" sz="2000"/>
            </a:br>
            <a:r>
              <a:rPr lang="en-GB" sz="2000"/>
              <a:t>on roofs or in ground-level </a:t>
            </a:r>
            <a:br>
              <a:rPr lang="en-GB" sz="2000"/>
            </a:br>
            <a:r>
              <a:rPr lang="en-GB" sz="2000"/>
              <a:t>solar farms.</a:t>
            </a:r>
          </a:p>
        </p:txBody>
      </p:sp>
      <p:sp>
        <p:nvSpPr>
          <p:cNvPr id="11" name="Google Shape;698;p10">
            <a:extLst>
              <a:ext uri="{FF2B5EF4-FFF2-40B4-BE49-F238E27FC236}">
                <a16:creationId xmlns:a16="http://schemas.microsoft.com/office/drawing/2014/main" id="{C6E4E87A-6015-E182-15A0-EE0E053AF9FB}"/>
              </a:ext>
            </a:extLst>
          </p:cNvPr>
          <p:cNvSpPr txBox="1"/>
          <p:nvPr/>
        </p:nvSpPr>
        <p:spPr>
          <a:xfrm>
            <a:off x="11022116" y="3452570"/>
            <a:ext cx="4694754" cy="284071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0" lvl="0" indent="0" algn="l" rtl="0">
              <a:spcBef>
                <a:spcPts val="0"/>
              </a:spcBef>
              <a:spcAft>
                <a:spcPts val="0"/>
              </a:spcAft>
              <a:buNone/>
            </a:pPr>
            <a:r>
              <a:rPr lang="en-GB" sz="2000" b="1"/>
              <a:t>Hydro</a:t>
            </a:r>
          </a:p>
          <a:p>
            <a:pPr marL="0" lvl="0" indent="0" algn="l" rtl="0">
              <a:spcBef>
                <a:spcPts val="1200"/>
              </a:spcBef>
              <a:spcAft>
                <a:spcPts val="0"/>
              </a:spcAft>
              <a:buNone/>
            </a:pPr>
            <a:r>
              <a:rPr lang="en-GB" sz="2000"/>
              <a:t>Hydro generation converts the kinetic energy in flowing water </a:t>
            </a:r>
            <a:br>
              <a:rPr lang="en-GB" sz="2000"/>
            </a:br>
            <a:r>
              <a:rPr lang="en-GB" sz="2000"/>
              <a:t>into electricity.</a:t>
            </a:r>
          </a:p>
          <a:p>
            <a:pPr marL="0" lvl="0" indent="0" algn="l" rtl="0">
              <a:spcBef>
                <a:spcPts val="1200"/>
              </a:spcBef>
              <a:spcAft>
                <a:spcPts val="0"/>
              </a:spcAft>
              <a:buNone/>
            </a:pPr>
            <a:r>
              <a:rPr lang="en-GB" sz="2000"/>
              <a:t>This requires water to be stored at altitude, or to be readily available.</a:t>
            </a:r>
          </a:p>
        </p:txBody>
      </p:sp>
      <p:sp>
        <p:nvSpPr>
          <p:cNvPr id="46" name="Slide Number Placeholder 5">
            <a:extLst>
              <a:ext uri="{FF2B5EF4-FFF2-40B4-BE49-F238E27FC236}">
                <a16:creationId xmlns:a16="http://schemas.microsoft.com/office/drawing/2014/main" id="{062CC8C9-0C46-9DFA-8BD1-DBA68F83D0B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11</a:t>
            </a:fld>
            <a:endParaRPr lang="en-US" b="0"/>
          </a:p>
        </p:txBody>
      </p:sp>
      <p:sp>
        <p:nvSpPr>
          <p:cNvPr id="47" name="Google Shape;549;p3">
            <a:extLst>
              <a:ext uri="{FF2B5EF4-FFF2-40B4-BE49-F238E27FC236}">
                <a16:creationId xmlns:a16="http://schemas.microsoft.com/office/drawing/2014/main" id="{8E8581E7-1F16-E616-1804-FDC2AA98AC25}"/>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pic>
        <p:nvPicPr>
          <p:cNvPr id="13" name="Picture 12">
            <a:extLst>
              <a:ext uri="{FF2B5EF4-FFF2-40B4-BE49-F238E27FC236}">
                <a16:creationId xmlns:a16="http://schemas.microsoft.com/office/drawing/2014/main" id="{665D7D6D-44DD-9466-BEF4-B84AE0BB09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89719" y="2967621"/>
            <a:ext cx="1013753" cy="983033"/>
          </a:xfrm>
          <a:prstGeom prst="rect">
            <a:avLst/>
          </a:prstGeom>
        </p:spPr>
      </p:pic>
      <p:pic>
        <p:nvPicPr>
          <p:cNvPr id="15" name="Picture 14">
            <a:extLst>
              <a:ext uri="{FF2B5EF4-FFF2-40B4-BE49-F238E27FC236}">
                <a16:creationId xmlns:a16="http://schemas.microsoft.com/office/drawing/2014/main" id="{1B27D182-A243-9F69-F4A3-D6C50B3983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9021" y="2967621"/>
            <a:ext cx="1013753" cy="983033"/>
          </a:xfrm>
          <a:prstGeom prst="rect">
            <a:avLst/>
          </a:prstGeom>
        </p:spPr>
      </p:pic>
      <p:pic>
        <p:nvPicPr>
          <p:cNvPr id="19" name="Picture 18">
            <a:extLst>
              <a:ext uri="{FF2B5EF4-FFF2-40B4-BE49-F238E27FC236}">
                <a16:creationId xmlns:a16="http://schemas.microsoft.com/office/drawing/2014/main" id="{C620BB6F-8B69-6CCF-24DB-D42D4CACCF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8266" y="2967621"/>
            <a:ext cx="1013753" cy="983033"/>
          </a:xfrm>
          <a:prstGeom prst="rect">
            <a:avLst/>
          </a:prstGeom>
        </p:spPr>
      </p:pic>
    </p:spTree>
    <p:extLst>
      <p:ext uri="{BB962C8B-B14F-4D97-AF65-F5344CB8AC3E}">
        <p14:creationId xmlns:p14="http://schemas.microsoft.com/office/powerpoint/2010/main" val="88475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B3D0-366C-9299-12E4-FBB8FEF331EB}"/>
              </a:ext>
            </a:extLst>
          </p:cNvPr>
          <p:cNvSpPr>
            <a:spLocks noGrp="1"/>
          </p:cNvSpPr>
          <p:nvPr>
            <p:ph type="title"/>
          </p:nvPr>
        </p:nvSpPr>
        <p:spPr/>
        <p:txBody>
          <a:bodyPr/>
          <a:lstStyle/>
          <a:p>
            <a:r>
              <a:rPr lang="en"/>
              <a:t>Introducing renewables</a:t>
            </a:r>
            <a:endParaRPr lang="en-US"/>
          </a:p>
        </p:txBody>
      </p:sp>
      <p:sp>
        <p:nvSpPr>
          <p:cNvPr id="9" name="Google Shape;698;p10">
            <a:extLst>
              <a:ext uri="{FF2B5EF4-FFF2-40B4-BE49-F238E27FC236}">
                <a16:creationId xmlns:a16="http://schemas.microsoft.com/office/drawing/2014/main" id="{D8A13409-DFB7-7D84-238D-D68DE4247E7B}"/>
              </a:ext>
            </a:extLst>
          </p:cNvPr>
          <p:cNvSpPr txBox="1"/>
          <p:nvPr/>
        </p:nvSpPr>
        <p:spPr>
          <a:xfrm>
            <a:off x="560807" y="3438166"/>
            <a:ext cx="4694756" cy="284769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0" lvl="0" indent="0" algn="l" rtl="0">
              <a:spcBef>
                <a:spcPts val="0"/>
              </a:spcBef>
              <a:spcAft>
                <a:spcPts val="0"/>
              </a:spcAft>
              <a:buNone/>
            </a:pPr>
            <a:r>
              <a:rPr lang="en-GB" sz="2000" b="1"/>
              <a:t>Biofuels</a:t>
            </a:r>
          </a:p>
          <a:p>
            <a:pPr marL="0" lvl="0" indent="0" algn="l" rtl="0">
              <a:spcBef>
                <a:spcPts val="1200"/>
              </a:spcBef>
              <a:spcAft>
                <a:spcPts val="0"/>
              </a:spcAft>
              <a:buNone/>
            </a:pPr>
            <a:r>
              <a:rPr lang="en-GB" sz="2000"/>
              <a:t>Biofuels are fuels produced from plant materials, including bioethanol, biodiesel and oils.</a:t>
            </a:r>
          </a:p>
          <a:p>
            <a:pPr marL="0" lvl="0" indent="0" algn="l" rtl="0">
              <a:spcBef>
                <a:spcPts val="1200"/>
              </a:spcBef>
              <a:spcAft>
                <a:spcPts val="0"/>
              </a:spcAft>
              <a:buNone/>
            </a:pPr>
            <a:r>
              <a:rPr lang="en-GB" sz="2000"/>
              <a:t>Fast-growing biofuel crops are grown on farmland.</a:t>
            </a:r>
          </a:p>
        </p:txBody>
      </p:sp>
      <p:sp>
        <p:nvSpPr>
          <p:cNvPr id="10" name="Google Shape;698;p10">
            <a:extLst>
              <a:ext uri="{FF2B5EF4-FFF2-40B4-BE49-F238E27FC236}">
                <a16:creationId xmlns:a16="http://schemas.microsoft.com/office/drawing/2014/main" id="{2E82962F-4B04-7FE6-9D65-889C883AEC46}"/>
              </a:ext>
            </a:extLst>
          </p:cNvPr>
          <p:cNvSpPr txBox="1"/>
          <p:nvPr/>
        </p:nvSpPr>
        <p:spPr>
          <a:xfrm>
            <a:off x="5739824" y="3462766"/>
            <a:ext cx="4694756" cy="284071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0" lvl="0" indent="0" algn="l" rtl="0">
              <a:spcBef>
                <a:spcPts val="0"/>
              </a:spcBef>
              <a:spcAft>
                <a:spcPts val="0"/>
              </a:spcAft>
              <a:buNone/>
            </a:pPr>
            <a:r>
              <a:rPr lang="en-GB" sz="2000" b="1"/>
              <a:t>Geothermal</a:t>
            </a:r>
          </a:p>
          <a:p>
            <a:pPr marL="0" lvl="0" indent="0" algn="l" rtl="0">
              <a:spcBef>
                <a:spcPts val="1200"/>
              </a:spcBef>
              <a:spcAft>
                <a:spcPts val="0"/>
              </a:spcAft>
              <a:buNone/>
            </a:pPr>
            <a:r>
              <a:rPr lang="en-GB" sz="2000"/>
              <a:t>Geothermal energy extracts </a:t>
            </a:r>
            <a:br>
              <a:rPr lang="en-GB" sz="2000"/>
            </a:br>
            <a:r>
              <a:rPr lang="en-GB" sz="2000"/>
              <a:t>heat stored in deep rocks.</a:t>
            </a:r>
          </a:p>
          <a:p>
            <a:pPr marL="0" lvl="0" indent="0" algn="l" rtl="0">
              <a:spcBef>
                <a:spcPts val="1200"/>
              </a:spcBef>
              <a:spcAft>
                <a:spcPts val="0"/>
              </a:spcAft>
              <a:buClr>
                <a:schemeClr val="dk1"/>
              </a:buClr>
              <a:buSzPts val="1100"/>
              <a:buFont typeface="Arial"/>
              <a:buNone/>
            </a:pPr>
            <a:r>
              <a:rPr lang="en-GB" sz="2000"/>
              <a:t>The heat is used directly or to generate electricity. </a:t>
            </a:r>
          </a:p>
          <a:p>
            <a:pPr marL="0" lvl="0" indent="0" algn="l" rtl="0">
              <a:spcBef>
                <a:spcPts val="1200"/>
              </a:spcBef>
              <a:spcAft>
                <a:spcPts val="1200"/>
              </a:spcAft>
              <a:buNone/>
            </a:pPr>
            <a:endParaRPr lang="en-GB" sz="2000"/>
          </a:p>
        </p:txBody>
      </p:sp>
      <p:sp>
        <p:nvSpPr>
          <p:cNvPr id="11" name="Google Shape;698;p10">
            <a:extLst>
              <a:ext uri="{FF2B5EF4-FFF2-40B4-BE49-F238E27FC236}">
                <a16:creationId xmlns:a16="http://schemas.microsoft.com/office/drawing/2014/main" id="{C6E4E87A-6015-E182-15A0-EE0E053AF9FB}"/>
              </a:ext>
            </a:extLst>
          </p:cNvPr>
          <p:cNvSpPr txBox="1"/>
          <p:nvPr/>
        </p:nvSpPr>
        <p:spPr>
          <a:xfrm>
            <a:off x="10914041" y="3408630"/>
            <a:ext cx="4694755" cy="284071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0" lvl="0" indent="0" algn="l" rtl="0">
              <a:spcBef>
                <a:spcPts val="0"/>
              </a:spcBef>
              <a:spcAft>
                <a:spcPts val="0"/>
              </a:spcAft>
              <a:buNone/>
            </a:pPr>
            <a:r>
              <a:rPr lang="en-GB" sz="2000" b="1"/>
              <a:t>Tidal</a:t>
            </a:r>
          </a:p>
          <a:p>
            <a:pPr marL="0" lvl="0" indent="0" algn="l" rtl="0">
              <a:spcBef>
                <a:spcPts val="1200"/>
              </a:spcBef>
              <a:spcAft>
                <a:spcPts val="0"/>
              </a:spcAft>
              <a:buClr>
                <a:schemeClr val="dk1"/>
              </a:buClr>
              <a:buSzPct val="37913"/>
              <a:buFont typeface="Arial"/>
              <a:buNone/>
            </a:pPr>
            <a:r>
              <a:rPr lang="en-GB" sz="2000"/>
              <a:t>Tidal energy converts the kinetic energy in flowing tidal streams.</a:t>
            </a:r>
          </a:p>
          <a:p>
            <a:pPr marL="0" lvl="0" indent="0" algn="l" rtl="0">
              <a:spcBef>
                <a:spcPts val="1200"/>
              </a:spcBef>
              <a:spcAft>
                <a:spcPts val="0"/>
              </a:spcAft>
              <a:buClr>
                <a:schemeClr val="dk1"/>
              </a:buClr>
              <a:buSzPct val="37913"/>
              <a:buFont typeface="Arial"/>
              <a:buNone/>
            </a:pPr>
            <a:r>
              <a:rPr lang="en-GB" sz="2000"/>
              <a:t>This requires fast-flowing, deep tides for a large volume of water.</a:t>
            </a:r>
          </a:p>
          <a:p>
            <a:pPr marL="0" lvl="0" indent="0" algn="l" rtl="0">
              <a:spcBef>
                <a:spcPts val="1200"/>
              </a:spcBef>
              <a:spcAft>
                <a:spcPts val="1200"/>
              </a:spcAft>
              <a:buNone/>
            </a:pPr>
            <a:endParaRPr lang="en-GB" sz="2800"/>
          </a:p>
        </p:txBody>
      </p:sp>
      <p:sp>
        <p:nvSpPr>
          <p:cNvPr id="12" name="Google Shape;698;p10">
            <a:extLst>
              <a:ext uri="{FF2B5EF4-FFF2-40B4-BE49-F238E27FC236}">
                <a16:creationId xmlns:a16="http://schemas.microsoft.com/office/drawing/2014/main" id="{0473EF13-558D-8E8B-C12D-5B775A836E83}"/>
              </a:ext>
            </a:extLst>
          </p:cNvPr>
          <p:cNvSpPr txBox="1"/>
          <p:nvPr/>
        </p:nvSpPr>
        <p:spPr>
          <a:xfrm>
            <a:off x="3523534" y="6974496"/>
            <a:ext cx="8158734" cy="1729740"/>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a:t>Think carefully about how each form of renewable energy can </a:t>
            </a:r>
            <a:br>
              <a:rPr lang="en-GB" sz="1800"/>
            </a:br>
            <a:r>
              <a:rPr lang="en-GB" sz="1800"/>
              <a:t>be harnessed and used.</a:t>
            </a:r>
          </a:p>
          <a:p>
            <a:pPr marL="476250" lvl="0" indent="-342900" algn="l" rtl="0">
              <a:spcBef>
                <a:spcPts val="0"/>
              </a:spcBef>
              <a:spcAft>
                <a:spcPts val="0"/>
              </a:spcAft>
              <a:buSzPct val="70000"/>
              <a:buFont typeface="Arial" panose="020B0604020202020204" pitchFamily="34" charset="0"/>
              <a:buChar char="•"/>
            </a:pPr>
            <a:r>
              <a:rPr lang="en-GB" sz="1800"/>
              <a:t>Identify at least one advantage and disadvantage of each form.</a:t>
            </a:r>
          </a:p>
          <a:p>
            <a:pPr marL="476250" lvl="0" indent="-342900" algn="l" rtl="0">
              <a:spcBef>
                <a:spcPts val="0"/>
              </a:spcBef>
              <a:spcAft>
                <a:spcPts val="0"/>
              </a:spcAft>
              <a:buSzPct val="70000"/>
              <a:buFont typeface="Arial" panose="020B0604020202020204" pitchFamily="34" charset="0"/>
              <a:buChar char="•"/>
            </a:pPr>
            <a:r>
              <a:rPr lang="en-GB" sz="1800"/>
              <a:t>List some advantages of combining renewable sources of energy.</a:t>
            </a:r>
          </a:p>
        </p:txBody>
      </p:sp>
      <p:pic>
        <p:nvPicPr>
          <p:cNvPr id="19" name="Picture 18">
            <a:extLst>
              <a:ext uri="{FF2B5EF4-FFF2-40B4-BE49-F238E27FC236}">
                <a16:creationId xmlns:a16="http://schemas.microsoft.com/office/drawing/2014/main" id="{EBF3B874-8AA5-6869-9D4F-0806C3C18D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3034" y="392382"/>
            <a:ext cx="931671" cy="908084"/>
          </a:xfrm>
          <a:prstGeom prst="rect">
            <a:avLst/>
          </a:prstGeom>
        </p:spPr>
      </p:pic>
      <p:sp>
        <p:nvSpPr>
          <p:cNvPr id="23" name="Slide Number Placeholder 5">
            <a:extLst>
              <a:ext uri="{FF2B5EF4-FFF2-40B4-BE49-F238E27FC236}">
                <a16:creationId xmlns:a16="http://schemas.microsoft.com/office/drawing/2014/main" id="{02FC8929-E359-00D6-6E15-1D2C8200AE4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12</a:t>
            </a:fld>
            <a:endParaRPr lang="en-US" b="0"/>
          </a:p>
        </p:txBody>
      </p:sp>
      <p:pic>
        <p:nvPicPr>
          <p:cNvPr id="24" name="Picture 23">
            <a:extLst>
              <a:ext uri="{FF2B5EF4-FFF2-40B4-BE49-F238E27FC236}">
                <a16:creationId xmlns:a16="http://schemas.microsoft.com/office/drawing/2014/main" id="{0B8F9F7F-488E-E3B8-FD1D-8391F4B107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8670" y="6437964"/>
            <a:ext cx="1003300" cy="977900"/>
          </a:xfrm>
          <a:prstGeom prst="rect">
            <a:avLst/>
          </a:prstGeom>
        </p:spPr>
      </p:pic>
      <p:sp>
        <p:nvSpPr>
          <p:cNvPr id="25" name="Google Shape;549;p3">
            <a:extLst>
              <a:ext uri="{FF2B5EF4-FFF2-40B4-BE49-F238E27FC236}">
                <a16:creationId xmlns:a16="http://schemas.microsoft.com/office/drawing/2014/main" id="{7CECE3F2-7032-36A2-1399-6640371BA20E}"/>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pic>
        <p:nvPicPr>
          <p:cNvPr id="13" name="Picture 12">
            <a:extLst>
              <a:ext uri="{FF2B5EF4-FFF2-40B4-BE49-F238E27FC236}">
                <a16:creationId xmlns:a16="http://schemas.microsoft.com/office/drawing/2014/main" id="{9F64905E-1720-31F1-FB1F-F6CF907E77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28193" y="2922214"/>
            <a:ext cx="1013753" cy="983033"/>
          </a:xfrm>
          <a:prstGeom prst="rect">
            <a:avLst/>
          </a:prstGeom>
        </p:spPr>
      </p:pic>
      <p:pic>
        <p:nvPicPr>
          <p:cNvPr id="14" name="Picture 13">
            <a:extLst>
              <a:ext uri="{FF2B5EF4-FFF2-40B4-BE49-F238E27FC236}">
                <a16:creationId xmlns:a16="http://schemas.microsoft.com/office/drawing/2014/main" id="{E9FA05E1-D972-1744-3A54-20FD8C412B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02410" y="2917114"/>
            <a:ext cx="1013753" cy="983033"/>
          </a:xfrm>
          <a:prstGeom prst="rect">
            <a:avLst/>
          </a:prstGeom>
        </p:spPr>
      </p:pic>
      <p:pic>
        <p:nvPicPr>
          <p:cNvPr id="20" name="Graphic 19">
            <a:extLst>
              <a:ext uri="{FF2B5EF4-FFF2-40B4-BE49-F238E27FC236}">
                <a16:creationId xmlns:a16="http://schemas.microsoft.com/office/drawing/2014/main" id="{276BA3AE-43C6-759C-441F-2A00513A77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46435" y="2923675"/>
            <a:ext cx="1028760" cy="1000956"/>
          </a:xfrm>
          <a:prstGeom prst="rect">
            <a:avLst/>
          </a:prstGeom>
        </p:spPr>
      </p:pic>
    </p:spTree>
    <p:extLst>
      <p:ext uri="{BB962C8B-B14F-4D97-AF65-F5344CB8AC3E}">
        <p14:creationId xmlns:p14="http://schemas.microsoft.com/office/powerpoint/2010/main" val="1408928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181;p25">
            <a:extLst>
              <a:ext uri="{FF2B5EF4-FFF2-40B4-BE49-F238E27FC236}">
                <a16:creationId xmlns:a16="http://schemas.microsoft.com/office/drawing/2014/main" id="{AD6FD63F-F52D-1E6C-5812-9FD251BE4194}"/>
              </a:ext>
            </a:extLst>
          </p:cNvPr>
          <p:cNvGraphicFramePr/>
          <p:nvPr>
            <p:extLst>
              <p:ext uri="{D42A27DB-BD31-4B8C-83A1-F6EECF244321}">
                <p14:modId xmlns:p14="http://schemas.microsoft.com/office/powerpoint/2010/main" val="4021345853"/>
              </p:ext>
            </p:extLst>
          </p:nvPr>
        </p:nvGraphicFramePr>
        <p:xfrm>
          <a:off x="554143" y="3046452"/>
          <a:ext cx="15087310" cy="3892139"/>
        </p:xfrm>
        <a:graphic>
          <a:graphicData uri="http://schemas.openxmlformats.org/drawingml/2006/table">
            <a:tbl>
              <a:tblPr>
                <a:noFill/>
              </a:tblPr>
              <a:tblGrid>
                <a:gridCol w="2155330">
                  <a:extLst>
                    <a:ext uri="{9D8B030D-6E8A-4147-A177-3AD203B41FA5}">
                      <a16:colId xmlns:a16="http://schemas.microsoft.com/office/drawing/2014/main" val="20000"/>
                    </a:ext>
                  </a:extLst>
                </a:gridCol>
                <a:gridCol w="2155330">
                  <a:extLst>
                    <a:ext uri="{9D8B030D-6E8A-4147-A177-3AD203B41FA5}">
                      <a16:colId xmlns:a16="http://schemas.microsoft.com/office/drawing/2014/main" val="20001"/>
                    </a:ext>
                  </a:extLst>
                </a:gridCol>
                <a:gridCol w="2155330">
                  <a:extLst>
                    <a:ext uri="{9D8B030D-6E8A-4147-A177-3AD203B41FA5}">
                      <a16:colId xmlns:a16="http://schemas.microsoft.com/office/drawing/2014/main" val="20002"/>
                    </a:ext>
                  </a:extLst>
                </a:gridCol>
                <a:gridCol w="2155330">
                  <a:extLst>
                    <a:ext uri="{9D8B030D-6E8A-4147-A177-3AD203B41FA5}">
                      <a16:colId xmlns:a16="http://schemas.microsoft.com/office/drawing/2014/main" val="20003"/>
                    </a:ext>
                  </a:extLst>
                </a:gridCol>
                <a:gridCol w="2155330">
                  <a:extLst>
                    <a:ext uri="{9D8B030D-6E8A-4147-A177-3AD203B41FA5}">
                      <a16:colId xmlns:a16="http://schemas.microsoft.com/office/drawing/2014/main" val="20004"/>
                    </a:ext>
                  </a:extLst>
                </a:gridCol>
                <a:gridCol w="2155330">
                  <a:extLst>
                    <a:ext uri="{9D8B030D-6E8A-4147-A177-3AD203B41FA5}">
                      <a16:colId xmlns:a16="http://schemas.microsoft.com/office/drawing/2014/main" val="20005"/>
                    </a:ext>
                  </a:extLst>
                </a:gridCol>
                <a:gridCol w="2155330">
                  <a:extLst>
                    <a:ext uri="{9D8B030D-6E8A-4147-A177-3AD203B41FA5}">
                      <a16:colId xmlns:a16="http://schemas.microsoft.com/office/drawing/2014/main" val="20006"/>
                    </a:ext>
                  </a:extLst>
                </a:gridCol>
              </a:tblGrid>
              <a:tr h="630125">
                <a:tc>
                  <a:txBody>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dirty="0">
                          <a:latin typeface="Arial" panose="020B0604020202020204" pitchFamily="34" charset="0"/>
                          <a:cs typeface="Arial" panose="020B0604020202020204" pitchFamily="34" charset="0"/>
                        </a:rPr>
                        <a:t>Wind</a:t>
                      </a:r>
                      <a:endParaRPr sz="1800" b="1" dirty="0">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Solar</a:t>
                      </a:r>
                      <a:endParaRPr sz="1800" b="1">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Hydro</a:t>
                      </a:r>
                      <a:endParaRPr sz="1800" b="1">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Biofuels</a:t>
                      </a:r>
                      <a:endParaRPr sz="1800" b="1">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Geothermal</a:t>
                      </a:r>
                      <a:endParaRPr sz="1800" b="1">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Tidal</a:t>
                      </a:r>
                      <a:endParaRPr sz="1800" b="1">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extLst>
                  <a:ext uri="{0D108BD9-81ED-4DB2-BD59-A6C34878D82A}">
                    <a16:rowId xmlns:a16="http://schemas.microsoft.com/office/drawing/2014/main" val="10000"/>
                  </a:ext>
                </a:extLst>
              </a:tr>
              <a:tr h="1558625">
                <a:tc>
                  <a:txBody>
                    <a:bodyPr/>
                    <a:lstStyle/>
                    <a:p>
                      <a:pPr marL="0" lvl="0" indent="0" algn="l" rtl="0">
                        <a:spcBef>
                          <a:spcPts val="0"/>
                        </a:spcBef>
                        <a:spcAft>
                          <a:spcPts val="0"/>
                        </a:spcAft>
                        <a:buNone/>
                      </a:pPr>
                      <a:r>
                        <a:rPr lang="en-GB" sz="1800" b="1" dirty="0">
                          <a:latin typeface="Arial" panose="020B0604020202020204" pitchFamily="34" charset="0"/>
                          <a:cs typeface="Arial" panose="020B0604020202020204" pitchFamily="34" charset="0"/>
                        </a:rPr>
                        <a:t>Advantages</a:t>
                      </a:r>
                      <a:endParaRPr sz="1800" b="1" dirty="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1200"/>
                        </a:spcAft>
                        <a:buNone/>
                      </a:pPr>
                      <a:r>
                        <a:rPr lang="en" sz="1800" dirty="0">
                          <a:latin typeface="Arial" panose="020B0604020202020204" pitchFamily="34" charset="0"/>
                          <a:cs typeface="Arial" panose="020B0604020202020204" pitchFamily="34" charset="0"/>
                        </a:rPr>
                        <a:t>Easily scaled up</a:t>
                      </a:r>
                      <a:endParaRPr sz="18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Can be offshore</a:t>
                      </a:r>
                      <a:endParaRPr sz="1800" dirty="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1200"/>
                        </a:spcAft>
                        <a:buNone/>
                      </a:pPr>
                      <a:r>
                        <a:rPr lang="en" sz="1800">
                          <a:latin typeface="Arial" panose="020B0604020202020204" pitchFamily="34" charset="0"/>
                          <a:cs typeface="Arial" panose="020B0604020202020204" pitchFamily="34" charset="0"/>
                        </a:rPr>
                        <a:t>Easily scaled up</a:t>
                      </a:r>
                      <a:endParaRPr sz="180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a:latin typeface="Arial" panose="020B0604020202020204" pitchFamily="34" charset="0"/>
                          <a:cs typeface="Arial" panose="020B0604020202020204" pitchFamily="34" charset="0"/>
                        </a:rPr>
                        <a:t>Can use roofs</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0"/>
                        </a:spcAft>
                        <a:buNone/>
                      </a:pPr>
                      <a:r>
                        <a:rPr lang="en" sz="1800">
                          <a:latin typeface="Arial" panose="020B0604020202020204" pitchFamily="34" charset="0"/>
                          <a:cs typeface="Arial" panose="020B0604020202020204" pitchFamily="34" charset="0"/>
                        </a:rPr>
                        <a:t>Reliable</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0"/>
                        </a:spcAft>
                        <a:buNone/>
                      </a:pPr>
                      <a:r>
                        <a:rPr lang="en" sz="1800">
                          <a:latin typeface="Arial" panose="020B0604020202020204" pitchFamily="34" charset="0"/>
                          <a:cs typeface="Arial" panose="020B0604020202020204" pitchFamily="34" charset="0"/>
                        </a:rPr>
                        <a:t>Portable</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1200"/>
                        </a:spcAft>
                        <a:buNone/>
                      </a:pPr>
                      <a:r>
                        <a:rPr lang="en" sz="1800">
                          <a:latin typeface="Arial" panose="020B0604020202020204" pitchFamily="34" charset="0"/>
                          <a:cs typeface="Arial" panose="020B0604020202020204" pitchFamily="34" charset="0"/>
                        </a:rPr>
                        <a:t>Reliable</a:t>
                      </a:r>
                      <a:endParaRPr sz="180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a:latin typeface="Arial" panose="020B0604020202020204" pitchFamily="34" charset="0"/>
                          <a:cs typeface="Arial" panose="020B0604020202020204" pitchFamily="34" charset="0"/>
                        </a:rPr>
                        <a:t>Lots available</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0"/>
                        </a:spcAft>
                        <a:buNone/>
                      </a:pPr>
                      <a:r>
                        <a:rPr lang="en" sz="1800">
                          <a:latin typeface="Arial" panose="020B0604020202020204" pitchFamily="34" charset="0"/>
                          <a:cs typeface="Arial" panose="020B0604020202020204" pitchFamily="34" charset="0"/>
                        </a:rPr>
                        <a:t>Reliable</a:t>
                      </a:r>
                      <a:endParaRPr sz="1800">
                        <a:latin typeface="Arial" panose="020B0604020202020204" pitchFamily="34" charset="0"/>
                        <a:cs typeface="Arial" panose="020B0604020202020204" pitchFamily="34" charset="0"/>
                      </a:endParaRPr>
                    </a:p>
                  </a:txBody>
                  <a:tcPr marL="115822" marR="115822" marT="115822" marB="115822"/>
                </a:tc>
                <a:extLst>
                  <a:ext uri="{0D108BD9-81ED-4DB2-BD59-A6C34878D82A}">
                    <a16:rowId xmlns:a16="http://schemas.microsoft.com/office/drawing/2014/main" val="10001"/>
                  </a:ext>
                </a:extLst>
              </a:tr>
              <a:tr h="1703389">
                <a:tc>
                  <a:txBody>
                    <a:bodyPr/>
                    <a:lstStyle/>
                    <a:p>
                      <a:pPr marL="0" lvl="0" indent="0" algn="l" rtl="0">
                        <a:spcBef>
                          <a:spcPts val="0"/>
                        </a:spcBef>
                        <a:spcAft>
                          <a:spcPts val="0"/>
                        </a:spcAft>
                        <a:buNone/>
                      </a:pPr>
                      <a:r>
                        <a:rPr lang="en-GB" sz="1800" b="1" dirty="0">
                          <a:latin typeface="Arial" panose="020B0604020202020204" pitchFamily="34" charset="0"/>
                          <a:cs typeface="Arial" panose="020B0604020202020204" pitchFamily="34" charset="0"/>
                        </a:rPr>
                        <a:t>Disadvantages</a:t>
                      </a:r>
                      <a:endParaRPr sz="1800" b="1" dirty="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Output varies with conditions</a:t>
                      </a:r>
                      <a:endParaRPr sz="1800" dirty="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1200"/>
                        </a:spcAft>
                        <a:buNone/>
                      </a:pPr>
                      <a:r>
                        <a:rPr lang="en" sz="1800" dirty="0">
                          <a:latin typeface="Arial" panose="020B0604020202020204" pitchFamily="34" charset="0"/>
                          <a:cs typeface="Arial" panose="020B0604020202020204" pitchFamily="34" charset="0"/>
                        </a:rPr>
                        <a:t>Unevenly distributed</a:t>
                      </a:r>
                      <a:endParaRPr sz="18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800" dirty="0">
                          <a:latin typeface="Arial" panose="020B0604020202020204" pitchFamily="34" charset="0"/>
                          <a:cs typeface="Arial" panose="020B0604020202020204" pitchFamily="34" charset="0"/>
                        </a:rPr>
                        <a:t>Output varies with conditions</a:t>
                      </a:r>
                    </a:p>
                  </a:txBody>
                  <a:tcPr marL="115822" marR="115822" marT="115822" marB="115822"/>
                </a:tc>
                <a:tc>
                  <a:txBody>
                    <a:bodyPr/>
                    <a:lstStyle/>
                    <a:p>
                      <a:pPr marL="0" lvl="0" indent="0" algn="l" rtl="0">
                        <a:lnSpc>
                          <a:spcPct val="100000"/>
                        </a:lnSpc>
                        <a:spcBef>
                          <a:spcPts val="0"/>
                        </a:spcBef>
                        <a:spcAft>
                          <a:spcPts val="1200"/>
                        </a:spcAft>
                        <a:buClr>
                          <a:schemeClr val="dk1"/>
                        </a:buClr>
                        <a:buSzPts val="1100"/>
                        <a:buFont typeface="Arial"/>
                        <a:buNone/>
                      </a:pPr>
                      <a:r>
                        <a:rPr lang="en" sz="1800">
                          <a:solidFill>
                            <a:schemeClr val="dk1"/>
                          </a:solidFill>
                          <a:latin typeface="Arial" panose="020B0604020202020204" pitchFamily="34" charset="0"/>
                          <a:cs typeface="Arial" panose="020B0604020202020204" pitchFamily="34" charset="0"/>
                        </a:rPr>
                        <a:t>Unevenly distributed – </a:t>
                      </a:r>
                      <a:br>
                        <a:rPr lang="en" sz="1800">
                          <a:solidFill>
                            <a:schemeClr val="dk1"/>
                          </a:solidFill>
                          <a:latin typeface="Arial" panose="020B0604020202020204" pitchFamily="34" charset="0"/>
                          <a:cs typeface="Arial" panose="020B0604020202020204" pitchFamily="34" charset="0"/>
                        </a:rPr>
                      </a:br>
                      <a:r>
                        <a:rPr lang="en" sz="1800">
                          <a:solidFill>
                            <a:schemeClr val="dk1"/>
                          </a:solidFill>
                          <a:latin typeface="Arial" panose="020B0604020202020204" pitchFamily="34" charset="0"/>
                          <a:cs typeface="Arial" panose="020B0604020202020204" pitchFamily="34" charset="0"/>
                        </a:rPr>
                        <a:t>needs mountains</a:t>
                      </a:r>
                      <a:endParaRPr lang="en-GB" sz="180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800">
                          <a:latin typeface="Arial" panose="020B0604020202020204" pitchFamily="34" charset="0"/>
                          <a:cs typeface="Arial" panose="020B0604020202020204" pitchFamily="34" charset="0"/>
                        </a:rPr>
                        <a:t>Expensive</a:t>
                      </a:r>
                    </a:p>
                  </a:txBody>
                  <a:tcPr marL="115822" marR="115822" marT="115822" marB="115822"/>
                </a:tc>
                <a:tc>
                  <a:txBody>
                    <a:bodyPr/>
                    <a:lstStyle/>
                    <a:p>
                      <a:pPr marL="0" lvl="0" indent="0" algn="l" rtl="0">
                        <a:spcBef>
                          <a:spcPts val="0"/>
                        </a:spcBef>
                        <a:spcAft>
                          <a:spcPts val="0"/>
                        </a:spcAft>
                        <a:buNone/>
                      </a:pPr>
                      <a:r>
                        <a:rPr lang="en" sz="1800">
                          <a:latin typeface="Arial" panose="020B0604020202020204" pitchFamily="34" charset="0"/>
                          <a:cs typeface="Arial" panose="020B0604020202020204" pitchFamily="34" charset="0"/>
                        </a:rPr>
                        <a:t>Uses land that could be used to grow food</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0"/>
                        </a:spcAft>
                        <a:buNone/>
                      </a:pPr>
                      <a:r>
                        <a:rPr lang="en" sz="1800">
                          <a:latin typeface="Arial" panose="020B0604020202020204" pitchFamily="34" charset="0"/>
                          <a:cs typeface="Arial" panose="020B0604020202020204" pitchFamily="34" charset="0"/>
                        </a:rPr>
                        <a:t>Unevenly distributed</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1200"/>
                        </a:spcAft>
                        <a:buNone/>
                      </a:pPr>
                      <a:r>
                        <a:rPr lang="en" sz="1800" dirty="0">
                          <a:latin typeface="Arial" panose="020B0604020202020204" pitchFamily="34" charset="0"/>
                          <a:cs typeface="Arial" panose="020B0604020202020204" pitchFamily="34" charset="0"/>
                        </a:rPr>
                        <a:t>Expensive</a:t>
                      </a:r>
                      <a:endParaRPr sz="18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Marine habitat damage</a:t>
                      </a:r>
                      <a:endParaRPr sz="1800" dirty="0">
                        <a:latin typeface="Arial" panose="020B0604020202020204" pitchFamily="34" charset="0"/>
                        <a:cs typeface="Arial" panose="020B0604020202020204" pitchFamily="34" charset="0"/>
                      </a:endParaRPr>
                    </a:p>
                  </a:txBody>
                  <a:tcPr marL="115822" marR="115822" marT="115822" marB="115822"/>
                </a:tc>
                <a:extLst>
                  <a:ext uri="{0D108BD9-81ED-4DB2-BD59-A6C34878D82A}">
                    <a16:rowId xmlns:a16="http://schemas.microsoft.com/office/drawing/2014/main" val="10002"/>
                  </a:ext>
                </a:extLst>
              </a:tr>
            </a:tbl>
          </a:graphicData>
        </a:graphic>
      </p:graphicFrame>
      <p:sp>
        <p:nvSpPr>
          <p:cNvPr id="19" name="Google Shape;698;p10">
            <a:extLst>
              <a:ext uri="{FF2B5EF4-FFF2-40B4-BE49-F238E27FC236}">
                <a16:creationId xmlns:a16="http://schemas.microsoft.com/office/drawing/2014/main" id="{FA1E37A2-61A0-25E7-3530-B1207EC11251}"/>
              </a:ext>
            </a:extLst>
          </p:cNvPr>
          <p:cNvSpPr txBox="1"/>
          <p:nvPr/>
        </p:nvSpPr>
        <p:spPr>
          <a:xfrm>
            <a:off x="548785" y="3044516"/>
            <a:ext cx="15087310" cy="3892139"/>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9700" lvl="0" algn="l" rtl="0">
              <a:spcBef>
                <a:spcPts val="0"/>
              </a:spcBef>
              <a:spcAft>
                <a:spcPts val="0"/>
              </a:spcAft>
              <a:buSzPts val="1400"/>
            </a:pPr>
            <a:endParaRPr lang="en-GB" sz="2000" dirty="0"/>
          </a:p>
        </p:txBody>
      </p:sp>
      <p:sp>
        <p:nvSpPr>
          <p:cNvPr id="2" name="Title 1">
            <a:extLst>
              <a:ext uri="{FF2B5EF4-FFF2-40B4-BE49-F238E27FC236}">
                <a16:creationId xmlns:a16="http://schemas.microsoft.com/office/drawing/2014/main" id="{28DB5EEA-BAEB-1D8F-0ABB-110DE8DB4465}"/>
              </a:ext>
            </a:extLst>
          </p:cNvPr>
          <p:cNvSpPr>
            <a:spLocks noGrp="1"/>
          </p:cNvSpPr>
          <p:nvPr>
            <p:ph type="title"/>
          </p:nvPr>
        </p:nvSpPr>
        <p:spPr/>
        <p:txBody>
          <a:bodyPr/>
          <a:lstStyle/>
          <a:p>
            <a:r>
              <a:rPr lang="en"/>
              <a:t>Advantages and disadvantages of renewables</a:t>
            </a:r>
            <a:endParaRPr lang="en-US"/>
          </a:p>
        </p:txBody>
      </p:sp>
      <p:sp>
        <p:nvSpPr>
          <p:cNvPr id="8" name="Google Shape;827;p15">
            <a:extLst>
              <a:ext uri="{FF2B5EF4-FFF2-40B4-BE49-F238E27FC236}">
                <a16:creationId xmlns:a16="http://schemas.microsoft.com/office/drawing/2014/main" id="{1DB6AC52-AE13-BD4D-62DE-3877C2438B7F}"/>
              </a:ext>
            </a:extLst>
          </p:cNvPr>
          <p:cNvSpPr txBox="1">
            <a:spLocks/>
          </p:cNvSpPr>
          <p:nvPr/>
        </p:nvSpPr>
        <p:spPr>
          <a:xfrm>
            <a:off x="411858" y="2174041"/>
            <a:ext cx="14711979" cy="64633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None/>
            </a:pPr>
            <a:r>
              <a:rPr lang="en-GB" sz="2000"/>
              <a:t>Combining renewable energy sources overcomes many limitations. Different areas can make the most of local renewable resources. Different sources can help to balance out differences between supply and demand.</a:t>
            </a:r>
          </a:p>
        </p:txBody>
      </p:sp>
      <p:sp>
        <p:nvSpPr>
          <p:cNvPr id="9" name="Google Shape;698;p10">
            <a:extLst>
              <a:ext uri="{FF2B5EF4-FFF2-40B4-BE49-F238E27FC236}">
                <a16:creationId xmlns:a16="http://schemas.microsoft.com/office/drawing/2014/main" id="{19758401-8BB4-50F8-4264-89C2EFEBB9DA}"/>
              </a:ext>
            </a:extLst>
          </p:cNvPr>
          <p:cNvSpPr txBox="1"/>
          <p:nvPr/>
        </p:nvSpPr>
        <p:spPr>
          <a:xfrm>
            <a:off x="3790412" y="7483137"/>
            <a:ext cx="8604057" cy="1090269"/>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9700" lvl="0" algn="l" rtl="0">
              <a:spcBef>
                <a:spcPts val="0"/>
              </a:spcBef>
              <a:spcAft>
                <a:spcPts val="0"/>
              </a:spcAft>
              <a:buSzPts val="1400"/>
            </a:pPr>
            <a:r>
              <a:rPr lang="en-GB" sz="2000" dirty="0"/>
              <a:t>Which other engineering technologies might help to make </a:t>
            </a:r>
            <a:br>
              <a:rPr lang="en-GB" sz="2000" dirty="0"/>
            </a:br>
            <a:r>
              <a:rPr lang="en-GB" sz="2000" dirty="0"/>
              <a:t>renewables as reliable and dependable as our current energy supply?</a:t>
            </a:r>
          </a:p>
        </p:txBody>
      </p:sp>
      <p:pic>
        <p:nvPicPr>
          <p:cNvPr id="20" name="Picture 19">
            <a:extLst>
              <a:ext uri="{FF2B5EF4-FFF2-40B4-BE49-F238E27FC236}">
                <a16:creationId xmlns:a16="http://schemas.microsoft.com/office/drawing/2014/main" id="{DC64EE40-1AFB-1E44-90F2-56065B3AE2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97808" y="7050371"/>
            <a:ext cx="1003300" cy="977900"/>
          </a:xfrm>
          <a:prstGeom prst="rect">
            <a:avLst/>
          </a:prstGeom>
        </p:spPr>
      </p:pic>
      <p:sp>
        <p:nvSpPr>
          <p:cNvPr id="21" name="Google Shape;549;p3">
            <a:extLst>
              <a:ext uri="{FF2B5EF4-FFF2-40B4-BE49-F238E27FC236}">
                <a16:creationId xmlns:a16="http://schemas.microsoft.com/office/drawing/2014/main" id="{DED73A76-815D-7C2A-D12A-4718114281EA}"/>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22" name="Slide Number Placeholder 5">
            <a:extLst>
              <a:ext uri="{FF2B5EF4-FFF2-40B4-BE49-F238E27FC236}">
                <a16:creationId xmlns:a16="http://schemas.microsoft.com/office/drawing/2014/main" id="{05DFAAF9-54A3-C81F-B188-4D7582FF902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13</a:t>
            </a:fld>
            <a:endParaRPr lang="en-US" b="0"/>
          </a:p>
        </p:txBody>
      </p:sp>
      <p:pic>
        <p:nvPicPr>
          <p:cNvPr id="24" name="Picture 23">
            <a:extLst>
              <a:ext uri="{FF2B5EF4-FFF2-40B4-BE49-F238E27FC236}">
                <a16:creationId xmlns:a16="http://schemas.microsoft.com/office/drawing/2014/main" id="{D8281AA4-2ACE-F5EF-DC64-F1278B6354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3034" y="357474"/>
            <a:ext cx="1003300" cy="977900"/>
          </a:xfrm>
          <a:prstGeom prst="rect">
            <a:avLst/>
          </a:prstGeom>
        </p:spPr>
      </p:pic>
      <p:sp>
        <p:nvSpPr>
          <p:cNvPr id="3" name="TextBox 2">
            <a:extLst>
              <a:ext uri="{FF2B5EF4-FFF2-40B4-BE49-F238E27FC236}">
                <a16:creationId xmlns:a16="http://schemas.microsoft.com/office/drawing/2014/main" id="{92D9FC00-7AA7-86F6-066B-07193CC53F8C}"/>
              </a:ext>
            </a:extLst>
          </p:cNvPr>
          <p:cNvSpPr txBox="1"/>
          <p:nvPr/>
        </p:nvSpPr>
        <p:spPr>
          <a:xfrm>
            <a:off x="77492" y="3316637"/>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29971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5A1E15D-C95B-1F63-9C64-83FF4A139700}"/>
              </a:ext>
            </a:extLst>
          </p:cNvPr>
          <p:cNvGraphicFramePr>
            <a:graphicFrameLocks noGrp="1"/>
          </p:cNvGraphicFramePr>
          <p:nvPr>
            <p:extLst>
              <p:ext uri="{D42A27DB-BD31-4B8C-83A1-F6EECF244321}">
                <p14:modId xmlns:p14="http://schemas.microsoft.com/office/powerpoint/2010/main" val="2960375593"/>
              </p:ext>
            </p:extLst>
          </p:nvPr>
        </p:nvGraphicFramePr>
        <p:xfrm>
          <a:off x="554141" y="3640157"/>
          <a:ext cx="8778545" cy="3612167"/>
        </p:xfrm>
        <a:graphic>
          <a:graphicData uri="http://schemas.openxmlformats.org/drawingml/2006/table">
            <a:tbl>
              <a:tblPr firstRow="1" bandRow="1">
                <a:tableStyleId>{2D5ABB26-0587-4C30-8999-92F81FD0307C}</a:tableStyleId>
              </a:tblPr>
              <a:tblGrid>
                <a:gridCol w="1931842">
                  <a:extLst>
                    <a:ext uri="{9D8B030D-6E8A-4147-A177-3AD203B41FA5}">
                      <a16:colId xmlns:a16="http://schemas.microsoft.com/office/drawing/2014/main" val="3534670236"/>
                    </a:ext>
                  </a:extLst>
                </a:gridCol>
                <a:gridCol w="6846703">
                  <a:extLst>
                    <a:ext uri="{9D8B030D-6E8A-4147-A177-3AD203B41FA5}">
                      <a16:colId xmlns:a16="http://schemas.microsoft.com/office/drawing/2014/main" val="2276920172"/>
                    </a:ext>
                  </a:extLst>
                </a:gridCol>
              </a:tblGrid>
              <a:tr h="559287">
                <a:tc>
                  <a:txBody>
                    <a:bodyPr/>
                    <a:lstStyle/>
                    <a:p>
                      <a:r>
                        <a:rPr lang="en-US" sz="1800" b="1" dirty="0">
                          <a:latin typeface="Arial" panose="020B0604020202020204" pitchFamily="34" charset="0"/>
                          <a:cs typeface="Arial" panose="020B0604020202020204" pitchFamily="34" charset="0"/>
                        </a:rPr>
                        <a:t> </a:t>
                      </a:r>
                    </a:p>
                  </a:txBody>
                  <a:tcPr marL="137160" marR="137160" marT="137160" marB="137160">
                    <a:lnL w="12700" cap="flat" cmpd="sng" algn="ctr">
                      <a:solidFill>
                        <a:srgbClr val="ECECE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CECED"/>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lvl="0" indent="0" algn="l" rtl="0">
                        <a:lnSpc>
                          <a:spcPct val="115000"/>
                        </a:lnSpc>
                        <a:spcBef>
                          <a:spcPts val="1200"/>
                        </a:spcBef>
                        <a:spcAft>
                          <a:spcPts val="1200"/>
                        </a:spcAft>
                        <a:buNone/>
                      </a:pPr>
                      <a:r>
                        <a:rPr lang="en-US" sz="1800" b="1" dirty="0">
                          <a:latin typeface="Arial" panose="020B0604020202020204" pitchFamily="34" charset="0"/>
                          <a:cs typeface="Arial" panose="020B0604020202020204" pitchFamily="34" charset="0"/>
                        </a:rPr>
                        <a:t>Nuclear</a:t>
                      </a:r>
                      <a:endParaRPr lang="en-GB" sz="1800" dirty="0">
                        <a:solidFill>
                          <a:srgbClr val="231F20"/>
                        </a:solidFill>
                        <a:latin typeface="Arial" panose="020B0604020202020204" pitchFamily="34" charset="0"/>
                        <a:cs typeface="Arial" panose="020B0604020202020204" pitchFamily="34"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65532183"/>
                  </a:ext>
                </a:extLst>
              </a:tr>
              <a:tr h="1502170">
                <a:tc>
                  <a:txBody>
                    <a:bodyPr/>
                    <a:lstStyle/>
                    <a:p>
                      <a:r>
                        <a:rPr lang="en-US" sz="1800" b="1" dirty="0">
                          <a:latin typeface="Arial" panose="020B0604020202020204" pitchFamily="34" charset="0"/>
                          <a:cs typeface="Arial" panose="020B0604020202020204" pitchFamily="34" charset="0"/>
                        </a:rPr>
                        <a:t>Advantages</a:t>
                      </a:r>
                    </a:p>
                  </a:txBody>
                  <a:tcPr marL="137160" marR="137160" marT="137160" marB="137160">
                    <a:lnL w="12700" cap="flat" cmpd="sng" algn="ctr">
                      <a:solidFill>
                        <a:srgbClr val="ECECE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lang="en-GB" sz="1800" dirty="0">
                          <a:solidFill>
                            <a:srgbClr val="231F20"/>
                          </a:solidFill>
                          <a:latin typeface="Arial" panose="020B0604020202020204" pitchFamily="34" charset="0"/>
                          <a:cs typeface="Arial" panose="020B0604020202020204" pitchFamily="34" charset="0"/>
                        </a:rPr>
                        <a:t>No carbon emissions during operation.</a:t>
                      </a:r>
                    </a:p>
                    <a:p>
                      <a:pPr marL="0" lvl="0" indent="0" algn="l" rtl="0">
                        <a:lnSpc>
                          <a:spcPct val="115000"/>
                        </a:lnSpc>
                        <a:spcBef>
                          <a:spcPts val="0"/>
                        </a:spcBef>
                        <a:spcAft>
                          <a:spcPts val="600"/>
                        </a:spcAft>
                        <a:buNone/>
                      </a:pPr>
                      <a:r>
                        <a:rPr lang="en-GB" sz="1800" dirty="0">
                          <a:solidFill>
                            <a:srgbClr val="231F20"/>
                          </a:solidFill>
                          <a:latin typeface="Arial" panose="020B0604020202020204" pitchFamily="34" charset="0"/>
                          <a:cs typeface="Arial" panose="020B0604020202020204" pitchFamily="34" charset="0"/>
                        </a:rPr>
                        <a:t>Enormous amounts of energy from uranium fuel.</a:t>
                      </a:r>
                    </a:p>
                    <a:p>
                      <a:pPr marL="0" lvl="0" indent="0" algn="l" rtl="0">
                        <a:lnSpc>
                          <a:spcPct val="115000"/>
                        </a:lnSpc>
                        <a:spcBef>
                          <a:spcPts val="0"/>
                        </a:spcBef>
                        <a:spcAft>
                          <a:spcPts val="0"/>
                        </a:spcAft>
                        <a:buNone/>
                      </a:pPr>
                      <a:r>
                        <a:rPr lang="en-GB" sz="1800" dirty="0">
                          <a:solidFill>
                            <a:srgbClr val="231F20"/>
                          </a:solidFill>
                          <a:latin typeface="Arial" panose="020B0604020202020204" pitchFamily="34" charset="0"/>
                          <a:cs typeface="Arial" panose="020B0604020202020204" pitchFamily="34" charset="0"/>
                        </a:rPr>
                        <a:t>Uranium supplies are predicted to last well over 200 years.</a:t>
                      </a:r>
                    </a:p>
                  </a:txBody>
                  <a:tcPr marL="137160" marR="137160" marT="137160" marB="137160">
                    <a:lnL w="12700" cap="flat" cmpd="sng" algn="ctr">
                      <a:solidFill>
                        <a:schemeClr val="tx1"/>
                      </a:solidFill>
                      <a:prstDash val="solid"/>
                      <a:round/>
                      <a:headEnd type="none" w="med" len="med"/>
                      <a:tailEnd type="none" w="med" len="med"/>
                    </a:lnL>
                    <a:lnR w="12700" cap="flat" cmpd="sng" algn="ctr">
                      <a:solidFill>
                        <a:srgbClr val="ECECE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113537"/>
                  </a:ext>
                </a:extLst>
              </a:tr>
              <a:tr h="1547006">
                <a:tc>
                  <a:txBody>
                    <a:bodyPr/>
                    <a:lstStyle/>
                    <a:p>
                      <a:r>
                        <a:rPr lang="en-US" sz="1800" b="1" dirty="0">
                          <a:latin typeface="Arial" panose="020B0604020202020204" pitchFamily="34" charset="0"/>
                          <a:cs typeface="Arial" panose="020B0604020202020204" pitchFamily="34" charset="0"/>
                        </a:rPr>
                        <a:t>Disadvantages</a:t>
                      </a:r>
                    </a:p>
                  </a:txBody>
                  <a:tcPr marL="137160" marR="137160" marT="137160" marB="137160">
                    <a:lnL w="12700" cap="flat" cmpd="sng" algn="ctr">
                      <a:solidFill>
                        <a:srgbClr val="ECECE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CECED"/>
                      </a:solidFill>
                      <a:prstDash val="solid"/>
                      <a:round/>
                      <a:headEnd type="none" w="med" len="med"/>
                      <a:tailEnd type="none" w="med" len="med"/>
                    </a:lnB>
                  </a:tcPr>
                </a:tc>
                <a:tc>
                  <a:txBody>
                    <a:bodyPr/>
                    <a:lstStyle/>
                    <a:p>
                      <a:pPr marL="0" lvl="0" indent="0" algn="l" rtl="0">
                        <a:lnSpc>
                          <a:spcPct val="115000"/>
                        </a:lnSpc>
                        <a:spcBef>
                          <a:spcPts val="0"/>
                        </a:spcBef>
                        <a:spcAft>
                          <a:spcPts val="600"/>
                        </a:spcAft>
                        <a:buNone/>
                      </a:pPr>
                      <a:r>
                        <a:rPr lang="en-GB" sz="1800" dirty="0">
                          <a:solidFill>
                            <a:srgbClr val="231F20"/>
                          </a:solidFill>
                          <a:latin typeface="Arial" panose="020B0604020202020204" pitchFamily="34" charset="0"/>
                          <a:cs typeface="Arial" panose="020B0604020202020204" pitchFamily="34" charset="0"/>
                        </a:rPr>
                        <a:t>Hazardous, long-lasting nuclear waste.</a:t>
                      </a:r>
                    </a:p>
                    <a:p>
                      <a:pPr marL="0" lvl="0" indent="0" algn="l" rtl="0">
                        <a:lnSpc>
                          <a:spcPct val="115000"/>
                        </a:lnSpc>
                        <a:spcBef>
                          <a:spcPts val="0"/>
                        </a:spcBef>
                        <a:spcAft>
                          <a:spcPts val="600"/>
                        </a:spcAft>
                        <a:buNone/>
                      </a:pPr>
                      <a:r>
                        <a:rPr lang="en-GB" sz="1800" dirty="0">
                          <a:solidFill>
                            <a:srgbClr val="231F20"/>
                          </a:solidFill>
                          <a:latin typeface="Arial" panose="020B0604020202020204" pitchFamily="34" charset="0"/>
                          <a:cs typeface="Arial" panose="020B0604020202020204" pitchFamily="34" charset="0"/>
                        </a:rPr>
                        <a:t>Very expensive and slow to build.</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GB" sz="1800" dirty="0">
                          <a:solidFill>
                            <a:srgbClr val="231F20"/>
                          </a:solidFill>
                          <a:latin typeface="Arial" panose="020B0604020202020204" pitchFamily="34" charset="0"/>
                          <a:cs typeface="Arial" panose="020B0604020202020204" pitchFamily="34" charset="0"/>
                        </a:rPr>
                        <a:t>Very expensive and slow to decommission.</a:t>
                      </a:r>
                    </a:p>
                  </a:txBody>
                  <a:tcPr marL="137160" marR="137160" marT="137160" marB="137160">
                    <a:lnL w="12700" cap="flat" cmpd="sng" algn="ctr">
                      <a:solidFill>
                        <a:schemeClr val="tx1"/>
                      </a:solidFill>
                      <a:prstDash val="solid"/>
                      <a:round/>
                      <a:headEnd type="none" w="med" len="med"/>
                      <a:tailEnd type="none" w="med" len="med"/>
                    </a:lnL>
                    <a:lnR w="12700" cap="flat" cmpd="sng" algn="ctr">
                      <a:solidFill>
                        <a:srgbClr val="ECECE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CECED"/>
                      </a:solidFill>
                      <a:prstDash val="solid"/>
                      <a:round/>
                      <a:headEnd type="none" w="med" len="med"/>
                      <a:tailEnd type="none" w="med" len="med"/>
                    </a:lnB>
                  </a:tcPr>
                </a:tc>
                <a:extLst>
                  <a:ext uri="{0D108BD9-81ED-4DB2-BD59-A6C34878D82A}">
                    <a16:rowId xmlns:a16="http://schemas.microsoft.com/office/drawing/2014/main" val="4143104938"/>
                  </a:ext>
                </a:extLst>
              </a:tr>
            </a:tbl>
          </a:graphicData>
        </a:graphic>
      </p:graphicFrame>
      <p:sp>
        <p:nvSpPr>
          <p:cNvPr id="13" name="Google Shape;698;p10">
            <a:extLst>
              <a:ext uri="{FF2B5EF4-FFF2-40B4-BE49-F238E27FC236}">
                <a16:creationId xmlns:a16="http://schemas.microsoft.com/office/drawing/2014/main" id="{213601E2-C637-B074-4878-B657DB12C419}"/>
              </a:ext>
            </a:extLst>
          </p:cNvPr>
          <p:cNvSpPr txBox="1"/>
          <p:nvPr/>
        </p:nvSpPr>
        <p:spPr>
          <a:xfrm>
            <a:off x="554141" y="3639760"/>
            <a:ext cx="8778545" cy="3631897"/>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3350" lvl="0" algn="l" rtl="0">
              <a:lnSpc>
                <a:spcPct val="115000"/>
              </a:lnSpc>
              <a:spcBef>
                <a:spcPts val="0"/>
              </a:spcBef>
              <a:spcAft>
                <a:spcPts val="0"/>
              </a:spcAft>
              <a:buClr>
                <a:schemeClr val="dk2"/>
              </a:buClr>
              <a:buSzPts val="1500"/>
            </a:pPr>
            <a:endParaRPr lang="en-GB" sz="1800" dirty="0">
              <a:solidFill>
                <a:schemeClr val="tx1"/>
              </a:solidFill>
            </a:endParaRPr>
          </a:p>
        </p:txBody>
      </p:sp>
      <p:sp>
        <p:nvSpPr>
          <p:cNvPr id="2" name="Title 1">
            <a:extLst>
              <a:ext uri="{FF2B5EF4-FFF2-40B4-BE49-F238E27FC236}">
                <a16:creationId xmlns:a16="http://schemas.microsoft.com/office/drawing/2014/main" id="{28DB5EEA-BAEB-1D8F-0ABB-110DE8DB4465}"/>
              </a:ext>
            </a:extLst>
          </p:cNvPr>
          <p:cNvSpPr>
            <a:spLocks noGrp="1"/>
          </p:cNvSpPr>
          <p:nvPr>
            <p:ph type="title"/>
          </p:nvPr>
        </p:nvSpPr>
        <p:spPr>
          <a:xfrm>
            <a:off x="411858" y="1445908"/>
            <a:ext cx="14022170" cy="1343787"/>
          </a:xfrm>
        </p:spPr>
        <p:txBody>
          <a:bodyPr/>
          <a:lstStyle/>
          <a:p>
            <a:r>
              <a:rPr lang="en"/>
              <a:t>Renewables and nuclear energy</a:t>
            </a:r>
            <a:endParaRPr lang="en-US"/>
          </a:p>
        </p:txBody>
      </p:sp>
      <p:sp>
        <p:nvSpPr>
          <p:cNvPr id="8" name="Google Shape;827;p15">
            <a:extLst>
              <a:ext uri="{FF2B5EF4-FFF2-40B4-BE49-F238E27FC236}">
                <a16:creationId xmlns:a16="http://schemas.microsoft.com/office/drawing/2014/main" id="{1DB6AC52-AE13-BD4D-62DE-3877C2438B7F}"/>
              </a:ext>
            </a:extLst>
          </p:cNvPr>
          <p:cNvSpPr txBox="1">
            <a:spLocks/>
          </p:cNvSpPr>
          <p:nvPr/>
        </p:nvSpPr>
        <p:spPr>
          <a:xfrm>
            <a:off x="411858" y="2245077"/>
            <a:ext cx="14626756" cy="86344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95000"/>
              </a:lnSpc>
              <a:spcBef>
                <a:spcPts val="0"/>
              </a:spcBef>
              <a:spcAft>
                <a:spcPts val="0"/>
              </a:spcAft>
              <a:buNone/>
            </a:pPr>
            <a:r>
              <a:rPr lang="en-GB" sz="1800" dirty="0"/>
              <a:t>Nuclear energy is non-renewable but is often considered alongside renewable energy.</a:t>
            </a:r>
          </a:p>
          <a:p>
            <a:pPr marL="0" lvl="0" indent="0" algn="l" rtl="0">
              <a:lnSpc>
                <a:spcPct val="95000"/>
              </a:lnSpc>
              <a:spcBef>
                <a:spcPts val="1200"/>
              </a:spcBef>
              <a:spcAft>
                <a:spcPts val="0"/>
              </a:spcAft>
              <a:buNone/>
            </a:pPr>
            <a:r>
              <a:rPr lang="en-GB" sz="1800" dirty="0"/>
              <a:t>The heat from fission reactions is used as a replacement for the combustion of fossil fuels.</a:t>
            </a:r>
          </a:p>
          <a:p>
            <a:pPr marL="0" indent="0">
              <a:lnSpc>
                <a:spcPct val="95000"/>
              </a:lnSpc>
              <a:spcBef>
                <a:spcPts val="1200"/>
              </a:spcBef>
            </a:pPr>
            <a:r>
              <a:rPr lang="en-GB" sz="1800" dirty="0"/>
              <a:t>Nuclear energy can offer significant advantages – but also significant disadvantages:</a:t>
            </a:r>
          </a:p>
        </p:txBody>
      </p:sp>
      <p:sp>
        <p:nvSpPr>
          <p:cNvPr id="9" name="Google Shape;698;p10">
            <a:extLst>
              <a:ext uri="{FF2B5EF4-FFF2-40B4-BE49-F238E27FC236}">
                <a16:creationId xmlns:a16="http://schemas.microsoft.com/office/drawing/2014/main" id="{19758401-8BB4-50F8-4264-89C2EFEBB9DA}"/>
              </a:ext>
            </a:extLst>
          </p:cNvPr>
          <p:cNvSpPr txBox="1"/>
          <p:nvPr/>
        </p:nvSpPr>
        <p:spPr>
          <a:xfrm>
            <a:off x="554141" y="7567443"/>
            <a:ext cx="8778545" cy="1251093"/>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3350">
              <a:lnSpc>
                <a:spcPct val="115000"/>
              </a:lnSpc>
              <a:buClr>
                <a:schemeClr val="dk2"/>
              </a:buClr>
              <a:buSzPts val="1500"/>
            </a:pPr>
            <a:r>
              <a:rPr lang="en-GB" sz="1800" dirty="0">
                <a:solidFill>
                  <a:schemeClr val="tx1"/>
                </a:solidFill>
              </a:rPr>
              <a:t>Decide whether you think nuclear energy should form part of a zero          </a:t>
            </a:r>
          </a:p>
          <a:p>
            <a:pPr marL="133350">
              <a:lnSpc>
                <a:spcPct val="115000"/>
              </a:lnSpc>
              <a:buClr>
                <a:schemeClr val="dk2"/>
              </a:buClr>
              <a:buSzPts val="1500"/>
            </a:pPr>
            <a:r>
              <a:rPr lang="en-GB" sz="1800" dirty="0">
                <a:solidFill>
                  <a:schemeClr val="tx1"/>
                </a:solidFill>
              </a:rPr>
              <a:t>carbon energy system in the future </a:t>
            </a:r>
            <a:r>
              <a:rPr lang="en-GB" sz="1800" dirty="0"/>
              <a:t>–</a:t>
            </a:r>
            <a:r>
              <a:rPr lang="en-GB" sz="1800" dirty="0">
                <a:solidFill>
                  <a:schemeClr val="tx1"/>
                </a:solidFill>
              </a:rPr>
              <a:t> be ready to justify your position.</a:t>
            </a:r>
          </a:p>
        </p:txBody>
      </p:sp>
      <p:sp>
        <p:nvSpPr>
          <p:cNvPr id="21" name="Google Shape;549;p3">
            <a:extLst>
              <a:ext uri="{FF2B5EF4-FFF2-40B4-BE49-F238E27FC236}">
                <a16:creationId xmlns:a16="http://schemas.microsoft.com/office/drawing/2014/main" id="{DED73A76-815D-7C2A-D12A-4718114281EA}"/>
              </a:ext>
            </a:extLst>
          </p:cNvPr>
          <p:cNvSpPr txBox="1"/>
          <p:nvPr/>
        </p:nvSpPr>
        <p:spPr>
          <a:xfrm>
            <a:off x="9866812" y="681262"/>
            <a:ext cx="6025355" cy="558837"/>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600">
                <a:solidFill>
                  <a:schemeClr val="bg1"/>
                </a:solidFill>
              </a:rPr>
              <a:t>1. Sources, advantages and </a:t>
            </a:r>
            <a:br>
              <a:rPr lang="en-GB" sz="1600">
                <a:solidFill>
                  <a:schemeClr val="bg1"/>
                </a:solidFill>
              </a:rPr>
            </a:br>
            <a:r>
              <a:rPr lang="en-GB" sz="1600">
                <a:solidFill>
                  <a:schemeClr val="bg1"/>
                </a:solidFill>
              </a:rPr>
              <a:t>disadvantages of renewable energy</a:t>
            </a:r>
          </a:p>
        </p:txBody>
      </p:sp>
      <p:sp>
        <p:nvSpPr>
          <p:cNvPr id="22" name="Slide Number Placeholder 5">
            <a:extLst>
              <a:ext uri="{FF2B5EF4-FFF2-40B4-BE49-F238E27FC236}">
                <a16:creationId xmlns:a16="http://schemas.microsoft.com/office/drawing/2014/main" id="{05DFAAF9-54A3-C81F-B188-4D7582FF902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14</a:t>
            </a:fld>
            <a:endParaRPr lang="en-US" b="0">
              <a:solidFill>
                <a:schemeClr val="bg1"/>
              </a:solidFill>
            </a:endParaRPr>
          </a:p>
        </p:txBody>
      </p:sp>
      <p:pic>
        <p:nvPicPr>
          <p:cNvPr id="27" name="Picture 26">
            <a:extLst>
              <a:ext uri="{FF2B5EF4-FFF2-40B4-BE49-F238E27FC236}">
                <a16:creationId xmlns:a16="http://schemas.microsoft.com/office/drawing/2014/main" id="{EE04D728-F7CF-03B4-FE61-25951EC1D7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0122" y="7078493"/>
            <a:ext cx="972874" cy="977900"/>
          </a:xfrm>
          <a:prstGeom prst="rect">
            <a:avLst/>
          </a:prstGeom>
        </p:spPr>
      </p:pic>
      <p:sp>
        <p:nvSpPr>
          <p:cNvPr id="14" name="Slide Number Placeholder 5">
            <a:extLst>
              <a:ext uri="{FF2B5EF4-FFF2-40B4-BE49-F238E27FC236}">
                <a16:creationId xmlns:a16="http://schemas.microsoft.com/office/drawing/2014/main" id="{5D8D8B74-13A4-A9CA-97BE-F4E2B10B7614}"/>
              </a:ext>
            </a:extLst>
          </p:cNvPr>
          <p:cNvSpPr txBox="1">
            <a:spLocks/>
          </p:cNvSpPr>
          <p:nvPr/>
        </p:nvSpPr>
        <p:spPr>
          <a:xfrm>
            <a:off x="15442825" y="86411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14</a:t>
            </a:fld>
            <a:endParaRPr lang="en-US" b="0"/>
          </a:p>
        </p:txBody>
      </p:sp>
    </p:spTree>
    <p:extLst>
      <p:ext uri="{BB962C8B-B14F-4D97-AF65-F5344CB8AC3E}">
        <p14:creationId xmlns:p14="http://schemas.microsoft.com/office/powerpoint/2010/main" val="2530582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A77F-AF27-AD3D-4512-7DF3953E68A7}"/>
              </a:ext>
            </a:extLst>
          </p:cNvPr>
          <p:cNvSpPr>
            <a:spLocks noGrp="1"/>
          </p:cNvSpPr>
          <p:nvPr>
            <p:ph type="title"/>
          </p:nvPr>
        </p:nvSpPr>
        <p:spPr/>
        <p:txBody>
          <a:bodyPr/>
          <a:lstStyle/>
          <a:p>
            <a:r>
              <a:rPr lang="en" dirty="0"/>
              <a:t>How could we become a renewable UK?</a:t>
            </a:r>
            <a:endParaRPr lang="en-US" dirty="0"/>
          </a:p>
        </p:txBody>
      </p:sp>
      <p:sp>
        <p:nvSpPr>
          <p:cNvPr id="4" name="Google Shape;827;p15">
            <a:extLst>
              <a:ext uri="{FF2B5EF4-FFF2-40B4-BE49-F238E27FC236}">
                <a16:creationId xmlns:a16="http://schemas.microsoft.com/office/drawing/2014/main" id="{F911AE00-4037-4A3E-3EE9-2AEACFCADA08}"/>
              </a:ext>
            </a:extLst>
          </p:cNvPr>
          <p:cNvSpPr txBox="1">
            <a:spLocks/>
          </p:cNvSpPr>
          <p:nvPr/>
        </p:nvSpPr>
        <p:spPr>
          <a:xfrm>
            <a:off x="411859" y="2236482"/>
            <a:ext cx="8019219" cy="174407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r>
              <a:rPr lang="en-GB" sz="2000" dirty="0"/>
              <a:t>The UK offers many possibilities for harnessing renewable energy, but these are not evenly distributed.</a:t>
            </a:r>
          </a:p>
          <a:p>
            <a:pPr marL="0" lvl="0" indent="0" algn="l" rtl="0">
              <a:spcBef>
                <a:spcPts val="0"/>
              </a:spcBef>
              <a:spcAft>
                <a:spcPts val="0"/>
              </a:spcAft>
              <a:buNone/>
            </a:pPr>
            <a:endParaRPr lang="en-GB" sz="2000" dirty="0"/>
          </a:p>
          <a:p>
            <a:pPr marL="0" lvl="0" indent="0" algn="l" rtl="0">
              <a:spcBef>
                <a:spcPts val="0"/>
              </a:spcBef>
              <a:spcAft>
                <a:spcPts val="0"/>
              </a:spcAft>
              <a:buNone/>
            </a:pPr>
            <a:r>
              <a:rPr lang="en-GB" sz="2000" dirty="0"/>
              <a:t>Public opinion can also play a role in how renewable energy sources can be used.</a:t>
            </a:r>
          </a:p>
        </p:txBody>
      </p:sp>
      <p:sp>
        <p:nvSpPr>
          <p:cNvPr id="7" name="Google Shape;698;p10">
            <a:extLst>
              <a:ext uri="{FF2B5EF4-FFF2-40B4-BE49-F238E27FC236}">
                <a16:creationId xmlns:a16="http://schemas.microsoft.com/office/drawing/2014/main" id="{CB9579A6-C647-5A99-A4F3-238EB75DEDD9}"/>
              </a:ext>
            </a:extLst>
          </p:cNvPr>
          <p:cNvSpPr txBox="1"/>
          <p:nvPr/>
        </p:nvSpPr>
        <p:spPr>
          <a:xfrm>
            <a:off x="553593" y="4432810"/>
            <a:ext cx="8158734" cy="326528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482600" lvl="0" indent="-342900" algn="l" rtl="0">
              <a:spcBef>
                <a:spcPts val="0"/>
              </a:spcBef>
              <a:spcAft>
                <a:spcPts val="0"/>
              </a:spcAft>
              <a:buSzPts val="1400"/>
              <a:buFont typeface="Arial" panose="020B0604020202020204" pitchFamily="34" charset="0"/>
              <a:buChar char="•"/>
            </a:pPr>
            <a:r>
              <a:rPr lang="en-GB" sz="2000" dirty="0"/>
              <a:t>Consider how different forms of renewable energy </a:t>
            </a:r>
            <a:br>
              <a:rPr lang="en-GB" sz="2000" dirty="0"/>
            </a:br>
            <a:r>
              <a:rPr lang="en-GB" sz="2000" dirty="0"/>
              <a:t>could each contribute to a UK that is 100% powered </a:t>
            </a:r>
            <a:br>
              <a:rPr lang="en-GB" sz="2000" dirty="0"/>
            </a:br>
            <a:r>
              <a:rPr lang="en-GB" sz="2000" dirty="0"/>
              <a:t>by renewables.</a:t>
            </a:r>
            <a:br>
              <a:rPr lang="en-GB" sz="2000" dirty="0"/>
            </a:br>
            <a:endParaRPr lang="en-GB" sz="2000" dirty="0"/>
          </a:p>
          <a:p>
            <a:pPr marL="482600" lvl="0" indent="-342900" algn="l" rtl="0">
              <a:spcBef>
                <a:spcPts val="0"/>
              </a:spcBef>
              <a:spcAft>
                <a:spcPts val="0"/>
              </a:spcAft>
              <a:buSzPts val="1400"/>
              <a:buFont typeface="Arial" panose="020B0604020202020204" pitchFamily="34" charset="0"/>
              <a:buChar char="•"/>
            </a:pPr>
            <a:r>
              <a:rPr lang="en-GB" sz="2000" dirty="0"/>
              <a:t>Label the map with your ideas about how some or all forms could be more widely implemented across the UK.</a:t>
            </a:r>
            <a:br>
              <a:rPr lang="en-GB" sz="2000" dirty="0"/>
            </a:br>
            <a:endParaRPr lang="en-GB" sz="2000" dirty="0"/>
          </a:p>
          <a:p>
            <a:pPr marL="482600" lvl="0" indent="-342900" algn="l" rtl="0">
              <a:spcBef>
                <a:spcPts val="0"/>
              </a:spcBef>
              <a:spcAft>
                <a:spcPts val="0"/>
              </a:spcAft>
              <a:buSzPts val="1400"/>
              <a:buFont typeface="Arial" panose="020B0604020202020204" pitchFamily="34" charset="0"/>
              <a:buChar char="•"/>
            </a:pPr>
            <a:r>
              <a:rPr lang="en-GB" sz="2000" dirty="0"/>
              <a:t>Identify some challenges and how these might be overcome.</a:t>
            </a:r>
          </a:p>
        </p:txBody>
      </p:sp>
      <p:pic>
        <p:nvPicPr>
          <p:cNvPr id="9" name="Picture 8">
            <a:extLst>
              <a:ext uri="{FF2B5EF4-FFF2-40B4-BE49-F238E27FC236}">
                <a16:creationId xmlns:a16="http://schemas.microsoft.com/office/drawing/2014/main" id="{E6103E6B-5B4E-8DAF-EA1F-C4A805504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5494" y="3943860"/>
            <a:ext cx="1003300" cy="977900"/>
          </a:xfrm>
          <a:prstGeom prst="rect">
            <a:avLst/>
          </a:prstGeom>
        </p:spPr>
      </p:pic>
      <p:sp>
        <p:nvSpPr>
          <p:cNvPr id="12" name="Google Shape;549;p3">
            <a:extLst>
              <a:ext uri="{FF2B5EF4-FFF2-40B4-BE49-F238E27FC236}">
                <a16:creationId xmlns:a16="http://schemas.microsoft.com/office/drawing/2014/main" id="{4B2AAA56-CC1F-A494-22EA-F542B1B41683}"/>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pic>
        <p:nvPicPr>
          <p:cNvPr id="14" name="Picture 13">
            <a:extLst>
              <a:ext uri="{FF2B5EF4-FFF2-40B4-BE49-F238E27FC236}">
                <a16:creationId xmlns:a16="http://schemas.microsoft.com/office/drawing/2014/main" id="{3A869606-E151-DA9F-461C-087D9F40C2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3034" y="374028"/>
            <a:ext cx="1003300" cy="977900"/>
          </a:xfrm>
          <a:prstGeom prst="rect">
            <a:avLst/>
          </a:prstGeom>
        </p:spPr>
      </p:pic>
      <p:sp>
        <p:nvSpPr>
          <p:cNvPr id="16" name="Slide Number Placeholder 5">
            <a:extLst>
              <a:ext uri="{FF2B5EF4-FFF2-40B4-BE49-F238E27FC236}">
                <a16:creationId xmlns:a16="http://schemas.microsoft.com/office/drawing/2014/main" id="{4F7D8662-A275-5054-5F01-CEFFFC9A8E6E}"/>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15</a:t>
            </a:fld>
            <a:endParaRPr lang="en-US" b="0"/>
          </a:p>
        </p:txBody>
      </p:sp>
      <p:pic>
        <p:nvPicPr>
          <p:cNvPr id="6" name="Picture 5">
            <a:extLst>
              <a:ext uri="{FF2B5EF4-FFF2-40B4-BE49-F238E27FC236}">
                <a16:creationId xmlns:a16="http://schemas.microsoft.com/office/drawing/2014/main" id="{DBF96B16-583A-94B5-573A-846BE49EEE8C}"/>
              </a:ext>
            </a:extLst>
          </p:cNvPr>
          <p:cNvPicPr>
            <a:picLocks noChangeAspect="1"/>
          </p:cNvPicPr>
          <p:nvPr/>
        </p:nvPicPr>
        <p:blipFill>
          <a:blip r:embed="rId5"/>
          <a:stretch>
            <a:fillRect/>
          </a:stretch>
        </p:blipFill>
        <p:spPr>
          <a:xfrm>
            <a:off x="10215747" y="2470771"/>
            <a:ext cx="3714149" cy="5227321"/>
          </a:xfrm>
          <a:prstGeom prst="rect">
            <a:avLst/>
          </a:prstGeom>
        </p:spPr>
      </p:pic>
    </p:spTree>
    <p:extLst>
      <p:ext uri="{BB962C8B-B14F-4D97-AF65-F5344CB8AC3E}">
        <p14:creationId xmlns:p14="http://schemas.microsoft.com/office/powerpoint/2010/main" val="3493147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9B49A71-3BE1-C81F-B40F-D39B0018BA95}"/>
              </a:ext>
            </a:extLst>
          </p:cNvPr>
          <p:cNvPicPr>
            <a:picLocks noChangeAspect="1"/>
          </p:cNvPicPr>
          <p:nvPr/>
        </p:nvPicPr>
        <p:blipFill>
          <a:blip r:embed="rId3"/>
          <a:stretch>
            <a:fillRect/>
          </a:stretch>
        </p:blipFill>
        <p:spPr>
          <a:xfrm>
            <a:off x="6258720" y="3788163"/>
            <a:ext cx="3288999" cy="4628961"/>
          </a:xfrm>
          <a:prstGeom prst="rect">
            <a:avLst/>
          </a:prstGeom>
        </p:spPr>
      </p:pic>
      <p:sp>
        <p:nvSpPr>
          <p:cNvPr id="4" name="Google Shape;827;p15">
            <a:extLst>
              <a:ext uri="{FF2B5EF4-FFF2-40B4-BE49-F238E27FC236}">
                <a16:creationId xmlns:a16="http://schemas.microsoft.com/office/drawing/2014/main" id="{F911AE00-4037-4A3E-3EE9-2AEACFCADA08}"/>
              </a:ext>
            </a:extLst>
          </p:cNvPr>
          <p:cNvSpPr txBox="1">
            <a:spLocks/>
          </p:cNvSpPr>
          <p:nvPr/>
        </p:nvSpPr>
        <p:spPr>
          <a:xfrm>
            <a:off x="411859" y="2227550"/>
            <a:ext cx="9939727" cy="646545"/>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None/>
            </a:pPr>
            <a:r>
              <a:rPr lang="en-GB" sz="2000" dirty="0"/>
              <a:t>The UK has some of the world’s best conditions for wind energy, and about half </a:t>
            </a:r>
            <a:br>
              <a:rPr lang="en-GB" sz="2000" dirty="0"/>
            </a:br>
            <a:r>
              <a:rPr lang="en-GB" sz="2000" dirty="0"/>
              <a:t>of Europe’s available tidal energy. Solar energy is most available in southern regions.</a:t>
            </a:r>
            <a:endParaRPr lang="en-GB" sz="2000" i="1" dirty="0"/>
          </a:p>
        </p:txBody>
      </p:sp>
      <p:sp>
        <p:nvSpPr>
          <p:cNvPr id="2" name="Title 1">
            <a:extLst>
              <a:ext uri="{FF2B5EF4-FFF2-40B4-BE49-F238E27FC236}">
                <a16:creationId xmlns:a16="http://schemas.microsoft.com/office/drawing/2014/main" id="{58C0A77F-AF27-AD3D-4512-7DF3953E68A7}"/>
              </a:ext>
            </a:extLst>
          </p:cNvPr>
          <p:cNvSpPr>
            <a:spLocks noGrp="1"/>
          </p:cNvSpPr>
          <p:nvPr>
            <p:ph type="title"/>
          </p:nvPr>
        </p:nvSpPr>
        <p:spPr/>
        <p:txBody>
          <a:bodyPr/>
          <a:lstStyle/>
          <a:p>
            <a:r>
              <a:rPr lang="en" dirty="0"/>
              <a:t>How could we become a renewable UK?</a:t>
            </a:r>
            <a:endParaRPr lang="en-US" dirty="0"/>
          </a:p>
        </p:txBody>
      </p:sp>
      <p:sp>
        <p:nvSpPr>
          <p:cNvPr id="5" name="TextBox 4">
            <a:extLst>
              <a:ext uri="{FF2B5EF4-FFF2-40B4-BE49-F238E27FC236}">
                <a16:creationId xmlns:a16="http://schemas.microsoft.com/office/drawing/2014/main" id="{4E6A8690-259B-4569-6AC4-7EB3E19F9304}"/>
              </a:ext>
            </a:extLst>
          </p:cNvPr>
          <p:cNvSpPr txBox="1"/>
          <p:nvPr/>
        </p:nvSpPr>
        <p:spPr>
          <a:xfrm>
            <a:off x="1631799" y="4180304"/>
            <a:ext cx="3313497" cy="1754326"/>
          </a:xfrm>
          <a:prstGeom prst="rect">
            <a:avLst/>
          </a:prstGeom>
          <a:noFill/>
        </p:spPr>
        <p:txBody>
          <a:bodyPr wrap="square">
            <a:spAutoFit/>
          </a:bodyPr>
          <a:lstStyle/>
          <a:p>
            <a:pPr marL="0" lvl="0" indent="0" algn="l" rtl="0">
              <a:spcBef>
                <a:spcPts val="0"/>
              </a:spcBef>
              <a:spcAft>
                <a:spcPts val="0"/>
              </a:spcAft>
              <a:buNone/>
            </a:pPr>
            <a:r>
              <a:rPr lang="en-GB" sz="1800" b="1"/>
              <a:t>Tidal energy </a:t>
            </a:r>
            <a:r>
              <a:rPr lang="en-GB" sz="1800"/>
              <a:t>is available along the west coast and where strong tides occur </a:t>
            </a:r>
            <a:br>
              <a:rPr lang="en-GB" sz="1800"/>
            </a:br>
            <a:r>
              <a:rPr lang="en-GB" sz="1800"/>
              <a:t>but needs to avoid damage </a:t>
            </a:r>
            <a:br>
              <a:rPr lang="en-GB" sz="1800"/>
            </a:br>
            <a:r>
              <a:rPr lang="en-GB" sz="1800"/>
              <a:t>to marine environments </a:t>
            </a:r>
            <a:br>
              <a:rPr lang="en-GB" sz="1800"/>
            </a:br>
            <a:r>
              <a:rPr lang="en-GB" sz="1800"/>
              <a:t>or shipping.</a:t>
            </a:r>
          </a:p>
        </p:txBody>
      </p:sp>
      <p:cxnSp>
        <p:nvCxnSpPr>
          <p:cNvPr id="8" name="Google Shape;117;p20">
            <a:extLst>
              <a:ext uri="{FF2B5EF4-FFF2-40B4-BE49-F238E27FC236}">
                <a16:creationId xmlns:a16="http://schemas.microsoft.com/office/drawing/2014/main" id="{4214B69F-D2CD-8A28-02B0-F077336AF848}"/>
              </a:ext>
            </a:extLst>
          </p:cNvPr>
          <p:cNvCxnSpPr>
            <a:cxnSpLocks/>
          </p:cNvCxnSpPr>
          <p:nvPr/>
        </p:nvCxnSpPr>
        <p:spPr>
          <a:xfrm>
            <a:off x="5022688" y="5156542"/>
            <a:ext cx="1994446" cy="2334216"/>
          </a:xfrm>
          <a:prstGeom prst="straightConnector1">
            <a:avLst/>
          </a:prstGeom>
          <a:noFill/>
          <a:ln w="25400" cap="flat" cmpd="sng">
            <a:solidFill>
              <a:srgbClr val="24CCD1"/>
            </a:solidFill>
            <a:prstDash val="lgDash"/>
            <a:round/>
            <a:headEnd type="none" w="med" len="med"/>
            <a:tailEnd type="triangle" w="lg" len="lg"/>
          </a:ln>
        </p:spPr>
      </p:cxnSp>
      <p:sp>
        <p:nvSpPr>
          <p:cNvPr id="14" name="Google Shape;211;p28">
            <a:extLst>
              <a:ext uri="{FF2B5EF4-FFF2-40B4-BE49-F238E27FC236}">
                <a16:creationId xmlns:a16="http://schemas.microsoft.com/office/drawing/2014/main" id="{81B92B0E-D8AC-4A31-B675-0CD9F91CC7A1}"/>
              </a:ext>
            </a:extLst>
          </p:cNvPr>
          <p:cNvSpPr txBox="1"/>
          <p:nvPr/>
        </p:nvSpPr>
        <p:spPr>
          <a:xfrm>
            <a:off x="10933318" y="4985539"/>
            <a:ext cx="3313497" cy="1292631"/>
          </a:xfrm>
          <a:prstGeom prst="rect">
            <a:avLst/>
          </a:prstGeom>
          <a:noFill/>
          <a:ln>
            <a:noFill/>
          </a:ln>
        </p:spPr>
        <p:txBody>
          <a:bodyPr spcFirstLastPara="1" wrap="square" lIns="91425" tIns="91425" rIns="91425" bIns="91425" anchor="t" anchorCtr="0">
            <a:spAutoFit/>
          </a:bodyPr>
          <a:lstStyle/>
          <a:p>
            <a:pPr algn="r"/>
            <a:r>
              <a:rPr lang="en" sz="1800" b="1"/>
              <a:t>Solar generation </a:t>
            </a:r>
            <a:r>
              <a:rPr lang="en" sz="1800"/>
              <a:t>– mainly in the south and west, but needs to work alongside farming and food security.</a:t>
            </a:r>
            <a:endParaRPr sz="1800"/>
          </a:p>
        </p:txBody>
      </p:sp>
      <p:sp>
        <p:nvSpPr>
          <p:cNvPr id="15" name="Google Shape;212;p28">
            <a:extLst>
              <a:ext uri="{FF2B5EF4-FFF2-40B4-BE49-F238E27FC236}">
                <a16:creationId xmlns:a16="http://schemas.microsoft.com/office/drawing/2014/main" id="{1A41AD2E-C70D-A1F1-B15E-6F7AB3C87362}"/>
              </a:ext>
            </a:extLst>
          </p:cNvPr>
          <p:cNvSpPr txBox="1"/>
          <p:nvPr/>
        </p:nvSpPr>
        <p:spPr>
          <a:xfrm>
            <a:off x="10850128" y="3077137"/>
            <a:ext cx="3313497" cy="156963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b="1"/>
              <a:t>Offshore wind </a:t>
            </a:r>
            <a:r>
              <a:rPr lang="en" sz="1800"/>
              <a:t>around the coast and in the North Sea, but needs expensive maintenance and connection to the mainland.</a:t>
            </a:r>
            <a:endParaRPr sz="1800"/>
          </a:p>
        </p:txBody>
      </p:sp>
      <p:sp>
        <p:nvSpPr>
          <p:cNvPr id="16" name="Google Shape;213;p28">
            <a:extLst>
              <a:ext uri="{FF2B5EF4-FFF2-40B4-BE49-F238E27FC236}">
                <a16:creationId xmlns:a16="http://schemas.microsoft.com/office/drawing/2014/main" id="{E10575F7-7DC3-81B7-5BBD-1993CE38843C}"/>
              </a:ext>
            </a:extLst>
          </p:cNvPr>
          <p:cNvSpPr txBox="1"/>
          <p:nvPr/>
        </p:nvSpPr>
        <p:spPr>
          <a:xfrm>
            <a:off x="1653527" y="6428033"/>
            <a:ext cx="3313497" cy="1292631"/>
          </a:xfrm>
          <a:prstGeom prst="rect">
            <a:avLst/>
          </a:prstGeom>
          <a:noFill/>
          <a:ln>
            <a:noFill/>
          </a:ln>
        </p:spPr>
        <p:txBody>
          <a:bodyPr spcFirstLastPara="1" wrap="square" lIns="91425" tIns="91425" rIns="91425" bIns="91425" anchor="t" anchorCtr="0">
            <a:spAutoFit/>
          </a:bodyPr>
          <a:lstStyle/>
          <a:p>
            <a:r>
              <a:rPr lang="en" sz="1800"/>
              <a:t>Existing</a:t>
            </a:r>
            <a:r>
              <a:rPr lang="en" sz="1800" b="1"/>
              <a:t> hydro </a:t>
            </a:r>
            <a:r>
              <a:rPr lang="en" sz="1800"/>
              <a:t>in </a:t>
            </a:r>
            <a:br>
              <a:rPr lang="en" sz="1800"/>
            </a:br>
            <a:r>
              <a:rPr lang="en" sz="1800"/>
              <a:t>mountainous regions – </a:t>
            </a:r>
            <a:br>
              <a:rPr lang="en" sz="1800"/>
            </a:br>
            <a:r>
              <a:rPr lang="en" sz="1800"/>
              <a:t>new forms of energy storage </a:t>
            </a:r>
            <a:br>
              <a:rPr lang="en" sz="1800"/>
            </a:br>
            <a:r>
              <a:rPr lang="en" sz="1800"/>
              <a:t>may be cheaper to build.</a:t>
            </a:r>
            <a:endParaRPr sz="1800"/>
          </a:p>
        </p:txBody>
      </p:sp>
      <p:sp>
        <p:nvSpPr>
          <p:cNvPr id="17" name="Google Shape;214;p28">
            <a:extLst>
              <a:ext uri="{FF2B5EF4-FFF2-40B4-BE49-F238E27FC236}">
                <a16:creationId xmlns:a16="http://schemas.microsoft.com/office/drawing/2014/main" id="{753A002D-EEDE-5488-11A7-7EFA35D2A25F}"/>
              </a:ext>
            </a:extLst>
          </p:cNvPr>
          <p:cNvSpPr txBox="1"/>
          <p:nvPr/>
        </p:nvSpPr>
        <p:spPr>
          <a:xfrm>
            <a:off x="10933318" y="6703160"/>
            <a:ext cx="3313497" cy="101563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b="1"/>
              <a:t>Onshore wind </a:t>
            </a:r>
            <a:r>
              <a:rPr lang="en" sz="1800"/>
              <a:t>in hilly and coastal areas, but needs to overcome visual objections.</a:t>
            </a:r>
            <a:endParaRPr sz="1800"/>
          </a:p>
        </p:txBody>
      </p:sp>
      <p:cxnSp>
        <p:nvCxnSpPr>
          <p:cNvPr id="19" name="Google Shape;117;p20">
            <a:extLst>
              <a:ext uri="{FF2B5EF4-FFF2-40B4-BE49-F238E27FC236}">
                <a16:creationId xmlns:a16="http://schemas.microsoft.com/office/drawing/2014/main" id="{759E499F-BE7A-FCD5-8684-FAE76B1CF57E}"/>
              </a:ext>
            </a:extLst>
          </p:cNvPr>
          <p:cNvCxnSpPr>
            <a:cxnSpLocks/>
          </p:cNvCxnSpPr>
          <p:nvPr/>
        </p:nvCxnSpPr>
        <p:spPr>
          <a:xfrm>
            <a:off x="5047256" y="5156542"/>
            <a:ext cx="1396407" cy="0"/>
          </a:xfrm>
          <a:prstGeom prst="straightConnector1">
            <a:avLst/>
          </a:prstGeom>
          <a:noFill/>
          <a:ln w="25400" cap="flat" cmpd="sng">
            <a:solidFill>
              <a:srgbClr val="24CCD1"/>
            </a:solidFill>
            <a:prstDash val="lgDash"/>
            <a:round/>
            <a:headEnd type="none" w="med" len="med"/>
            <a:tailEnd type="triangle" w="lg" len="lg"/>
          </a:ln>
        </p:spPr>
      </p:cxnSp>
      <p:cxnSp>
        <p:nvCxnSpPr>
          <p:cNvPr id="26" name="Google Shape;117;p20">
            <a:extLst>
              <a:ext uri="{FF2B5EF4-FFF2-40B4-BE49-F238E27FC236}">
                <a16:creationId xmlns:a16="http://schemas.microsoft.com/office/drawing/2014/main" id="{65C7CEE5-8AC4-70CD-583D-2A24227D52BC}"/>
              </a:ext>
            </a:extLst>
          </p:cNvPr>
          <p:cNvCxnSpPr>
            <a:cxnSpLocks/>
            <a:stCxn id="16" idx="3"/>
          </p:cNvCxnSpPr>
          <p:nvPr/>
        </p:nvCxnSpPr>
        <p:spPr>
          <a:xfrm flipV="1">
            <a:off x="4967024" y="6983425"/>
            <a:ext cx="2530213" cy="90924"/>
          </a:xfrm>
          <a:prstGeom prst="straightConnector1">
            <a:avLst/>
          </a:prstGeom>
          <a:noFill/>
          <a:ln w="25400" cap="flat" cmpd="sng">
            <a:solidFill>
              <a:srgbClr val="22166B"/>
            </a:solidFill>
            <a:prstDash val="lgDash"/>
            <a:round/>
            <a:headEnd type="none" w="med" len="med"/>
            <a:tailEnd type="triangle" w="lg" len="lg"/>
          </a:ln>
        </p:spPr>
      </p:cxnSp>
      <p:cxnSp>
        <p:nvCxnSpPr>
          <p:cNvPr id="34" name="Google Shape;117;p20">
            <a:extLst>
              <a:ext uri="{FF2B5EF4-FFF2-40B4-BE49-F238E27FC236}">
                <a16:creationId xmlns:a16="http://schemas.microsoft.com/office/drawing/2014/main" id="{52AEB543-E8F8-B0BB-09D1-B6F6AC434BCD}"/>
              </a:ext>
            </a:extLst>
          </p:cNvPr>
          <p:cNvCxnSpPr>
            <a:cxnSpLocks/>
            <a:stCxn id="14" idx="1"/>
          </p:cNvCxnSpPr>
          <p:nvPr/>
        </p:nvCxnSpPr>
        <p:spPr>
          <a:xfrm flipH="1">
            <a:off x="8651140" y="5631855"/>
            <a:ext cx="2282178" cy="1981416"/>
          </a:xfrm>
          <a:prstGeom prst="straightConnector1">
            <a:avLst/>
          </a:prstGeom>
          <a:noFill/>
          <a:ln w="25400" cap="flat" cmpd="sng">
            <a:solidFill>
              <a:srgbClr val="FFD600"/>
            </a:solidFill>
            <a:prstDash val="lgDash"/>
            <a:round/>
            <a:headEnd type="none" w="med" len="med"/>
            <a:tailEnd type="triangle" w="lg" len="lg"/>
          </a:ln>
        </p:spPr>
      </p:cxnSp>
      <p:pic>
        <p:nvPicPr>
          <p:cNvPr id="53" name="Picture 52">
            <a:extLst>
              <a:ext uri="{FF2B5EF4-FFF2-40B4-BE49-F238E27FC236}">
                <a16:creationId xmlns:a16="http://schemas.microsoft.com/office/drawing/2014/main" id="{3959084F-00E8-8F45-6F89-081C958694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612" y="6515471"/>
            <a:ext cx="1013753" cy="983033"/>
          </a:xfrm>
          <a:prstGeom prst="rect">
            <a:avLst/>
          </a:prstGeom>
        </p:spPr>
      </p:pic>
      <p:pic>
        <p:nvPicPr>
          <p:cNvPr id="54" name="Picture 53">
            <a:extLst>
              <a:ext uri="{FF2B5EF4-FFF2-40B4-BE49-F238E27FC236}">
                <a16:creationId xmlns:a16="http://schemas.microsoft.com/office/drawing/2014/main" id="{52FAAB6C-B644-7658-7778-D8D3812C16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27715" y="5031339"/>
            <a:ext cx="1013753" cy="983033"/>
          </a:xfrm>
          <a:prstGeom prst="rect">
            <a:avLst/>
          </a:prstGeom>
        </p:spPr>
      </p:pic>
      <p:pic>
        <p:nvPicPr>
          <p:cNvPr id="55" name="Picture 54">
            <a:extLst>
              <a:ext uri="{FF2B5EF4-FFF2-40B4-BE49-F238E27FC236}">
                <a16:creationId xmlns:a16="http://schemas.microsoft.com/office/drawing/2014/main" id="{E355F900-A591-A263-6D4F-818946A388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427714" y="6692788"/>
            <a:ext cx="1013753" cy="983033"/>
          </a:xfrm>
          <a:prstGeom prst="rect">
            <a:avLst/>
          </a:prstGeom>
        </p:spPr>
      </p:pic>
      <p:pic>
        <p:nvPicPr>
          <p:cNvPr id="56" name="Picture 55">
            <a:extLst>
              <a:ext uri="{FF2B5EF4-FFF2-40B4-BE49-F238E27FC236}">
                <a16:creationId xmlns:a16="http://schemas.microsoft.com/office/drawing/2014/main" id="{B0757124-8C8B-C32E-7BF5-E73C06F5AA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17251" y="3328461"/>
            <a:ext cx="1013753" cy="983033"/>
          </a:xfrm>
          <a:prstGeom prst="rect">
            <a:avLst/>
          </a:prstGeom>
        </p:spPr>
      </p:pic>
      <p:sp>
        <p:nvSpPr>
          <p:cNvPr id="73" name="Google Shape;549;p3">
            <a:extLst>
              <a:ext uri="{FF2B5EF4-FFF2-40B4-BE49-F238E27FC236}">
                <a16:creationId xmlns:a16="http://schemas.microsoft.com/office/drawing/2014/main" id="{2BAA52CB-AB87-6D74-592D-2AF296865061}"/>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cxnSp>
        <p:nvCxnSpPr>
          <p:cNvPr id="3" name="Google Shape;117;p20">
            <a:extLst>
              <a:ext uri="{FF2B5EF4-FFF2-40B4-BE49-F238E27FC236}">
                <a16:creationId xmlns:a16="http://schemas.microsoft.com/office/drawing/2014/main" id="{FFE3BD54-8B3F-BECD-768C-6C61FBDF842B}"/>
              </a:ext>
            </a:extLst>
          </p:cNvPr>
          <p:cNvCxnSpPr>
            <a:cxnSpLocks/>
          </p:cNvCxnSpPr>
          <p:nvPr/>
        </p:nvCxnSpPr>
        <p:spPr>
          <a:xfrm flipV="1">
            <a:off x="5047256" y="3627685"/>
            <a:ext cx="2866456" cy="1528857"/>
          </a:xfrm>
          <a:prstGeom prst="straightConnector1">
            <a:avLst/>
          </a:prstGeom>
          <a:noFill/>
          <a:ln w="25400" cap="flat" cmpd="sng">
            <a:solidFill>
              <a:srgbClr val="24CCD1"/>
            </a:solidFill>
            <a:prstDash val="lgDash"/>
            <a:round/>
            <a:headEnd type="none" w="med" len="med"/>
            <a:tailEnd type="triangle" w="lg" len="lg"/>
          </a:ln>
        </p:spPr>
      </p:cxnSp>
      <p:cxnSp>
        <p:nvCxnSpPr>
          <p:cNvPr id="10" name="Google Shape;117;p20">
            <a:extLst>
              <a:ext uri="{FF2B5EF4-FFF2-40B4-BE49-F238E27FC236}">
                <a16:creationId xmlns:a16="http://schemas.microsoft.com/office/drawing/2014/main" id="{DDB22BCB-8EB3-F7AD-C319-5DD585BCB582}"/>
              </a:ext>
            </a:extLst>
          </p:cNvPr>
          <p:cNvCxnSpPr>
            <a:cxnSpLocks/>
            <a:stCxn id="16" idx="3"/>
          </p:cNvCxnSpPr>
          <p:nvPr/>
        </p:nvCxnSpPr>
        <p:spPr>
          <a:xfrm flipV="1">
            <a:off x="4967024" y="5061871"/>
            <a:ext cx="2093154" cy="2012478"/>
          </a:xfrm>
          <a:prstGeom prst="straightConnector1">
            <a:avLst/>
          </a:prstGeom>
          <a:noFill/>
          <a:ln w="25400" cap="flat" cmpd="sng">
            <a:solidFill>
              <a:srgbClr val="22166B"/>
            </a:solidFill>
            <a:prstDash val="lgDash"/>
            <a:round/>
            <a:headEnd type="none" w="med" len="med"/>
            <a:tailEnd type="triangle" w="lg" len="lg"/>
          </a:ln>
        </p:spPr>
      </p:cxnSp>
      <p:cxnSp>
        <p:nvCxnSpPr>
          <p:cNvPr id="18" name="Google Shape;117;p20">
            <a:extLst>
              <a:ext uri="{FF2B5EF4-FFF2-40B4-BE49-F238E27FC236}">
                <a16:creationId xmlns:a16="http://schemas.microsoft.com/office/drawing/2014/main" id="{1F946BEB-CEFD-EE4E-A4D4-7A7C1F5BDEE8}"/>
              </a:ext>
            </a:extLst>
          </p:cNvPr>
          <p:cNvCxnSpPr>
            <a:cxnSpLocks/>
            <a:stCxn id="14" idx="1"/>
          </p:cNvCxnSpPr>
          <p:nvPr/>
        </p:nvCxnSpPr>
        <p:spPr>
          <a:xfrm flipH="1">
            <a:off x="9032168" y="5631855"/>
            <a:ext cx="1901150" cy="1486840"/>
          </a:xfrm>
          <a:prstGeom prst="straightConnector1">
            <a:avLst/>
          </a:prstGeom>
          <a:noFill/>
          <a:ln w="25400" cap="flat" cmpd="sng">
            <a:solidFill>
              <a:srgbClr val="FFD600"/>
            </a:solidFill>
            <a:prstDash val="lgDash"/>
            <a:round/>
            <a:headEnd type="none" w="med" len="med"/>
            <a:tailEnd type="triangle" w="lg" len="lg"/>
          </a:ln>
        </p:spPr>
      </p:cxnSp>
      <p:cxnSp>
        <p:nvCxnSpPr>
          <p:cNvPr id="25" name="Google Shape;117;p20">
            <a:extLst>
              <a:ext uri="{FF2B5EF4-FFF2-40B4-BE49-F238E27FC236}">
                <a16:creationId xmlns:a16="http://schemas.microsoft.com/office/drawing/2014/main" id="{BDCAC637-3066-8499-D4AA-D34C4EEF2CA1}"/>
              </a:ext>
            </a:extLst>
          </p:cNvPr>
          <p:cNvCxnSpPr>
            <a:cxnSpLocks/>
            <a:stCxn id="14" idx="1"/>
          </p:cNvCxnSpPr>
          <p:nvPr/>
        </p:nvCxnSpPr>
        <p:spPr>
          <a:xfrm flipH="1">
            <a:off x="7978213" y="5631855"/>
            <a:ext cx="2955105" cy="2142958"/>
          </a:xfrm>
          <a:prstGeom prst="straightConnector1">
            <a:avLst/>
          </a:prstGeom>
          <a:noFill/>
          <a:ln w="25400" cap="flat" cmpd="sng">
            <a:solidFill>
              <a:srgbClr val="FFD600"/>
            </a:solidFill>
            <a:prstDash val="lgDash"/>
            <a:round/>
            <a:headEnd type="none" w="med" len="med"/>
            <a:tailEnd type="triangle" w="lg" len="lg"/>
          </a:ln>
        </p:spPr>
      </p:cxnSp>
      <p:cxnSp>
        <p:nvCxnSpPr>
          <p:cNvPr id="38" name="Google Shape;117;p20">
            <a:extLst>
              <a:ext uri="{FF2B5EF4-FFF2-40B4-BE49-F238E27FC236}">
                <a16:creationId xmlns:a16="http://schemas.microsoft.com/office/drawing/2014/main" id="{F1D6D566-618E-2FBC-1D97-4D54D7590012}"/>
              </a:ext>
            </a:extLst>
          </p:cNvPr>
          <p:cNvCxnSpPr>
            <a:cxnSpLocks/>
          </p:cNvCxnSpPr>
          <p:nvPr/>
        </p:nvCxnSpPr>
        <p:spPr>
          <a:xfrm flipH="1">
            <a:off x="7620452" y="3861952"/>
            <a:ext cx="3390678" cy="2381521"/>
          </a:xfrm>
          <a:prstGeom prst="straightConnector1">
            <a:avLst/>
          </a:prstGeom>
          <a:noFill/>
          <a:ln w="25400" cap="flat" cmpd="sng">
            <a:solidFill>
              <a:srgbClr val="FF7500"/>
            </a:solidFill>
            <a:prstDash val="lgDash"/>
            <a:round/>
            <a:headEnd type="none" w="med" len="med"/>
            <a:tailEnd type="triangle" w="lg" len="lg"/>
          </a:ln>
        </p:spPr>
      </p:cxnSp>
      <p:cxnSp>
        <p:nvCxnSpPr>
          <p:cNvPr id="57" name="Google Shape;117;p20">
            <a:extLst>
              <a:ext uri="{FF2B5EF4-FFF2-40B4-BE49-F238E27FC236}">
                <a16:creationId xmlns:a16="http://schemas.microsoft.com/office/drawing/2014/main" id="{39FEDE81-BA30-8A26-F12D-7C8F58D5F551}"/>
              </a:ext>
            </a:extLst>
          </p:cNvPr>
          <p:cNvCxnSpPr>
            <a:cxnSpLocks/>
          </p:cNvCxnSpPr>
          <p:nvPr/>
        </p:nvCxnSpPr>
        <p:spPr>
          <a:xfrm flipH="1">
            <a:off x="9098754" y="3846337"/>
            <a:ext cx="1919477" cy="1642665"/>
          </a:xfrm>
          <a:prstGeom prst="straightConnector1">
            <a:avLst/>
          </a:prstGeom>
          <a:noFill/>
          <a:ln w="25400" cap="flat" cmpd="sng">
            <a:solidFill>
              <a:srgbClr val="FF7500"/>
            </a:solidFill>
            <a:prstDash val="lgDash"/>
            <a:round/>
            <a:headEnd type="none" w="med" len="med"/>
            <a:tailEnd type="triangle" w="lg" len="lg"/>
          </a:ln>
        </p:spPr>
      </p:cxnSp>
      <p:cxnSp>
        <p:nvCxnSpPr>
          <p:cNvPr id="30" name="Google Shape;117;p20">
            <a:extLst>
              <a:ext uri="{FF2B5EF4-FFF2-40B4-BE49-F238E27FC236}">
                <a16:creationId xmlns:a16="http://schemas.microsoft.com/office/drawing/2014/main" id="{0D5EE3B6-45D0-218E-0739-14FC9D79E46B}"/>
              </a:ext>
            </a:extLst>
          </p:cNvPr>
          <p:cNvCxnSpPr>
            <a:cxnSpLocks/>
          </p:cNvCxnSpPr>
          <p:nvPr/>
        </p:nvCxnSpPr>
        <p:spPr>
          <a:xfrm flipH="1">
            <a:off x="10107994" y="3861952"/>
            <a:ext cx="910237" cy="2806732"/>
          </a:xfrm>
          <a:prstGeom prst="straightConnector1">
            <a:avLst/>
          </a:prstGeom>
          <a:noFill/>
          <a:ln w="25400" cap="flat" cmpd="sng">
            <a:solidFill>
              <a:srgbClr val="FF7500"/>
            </a:solidFill>
            <a:prstDash val="lgDash"/>
            <a:round/>
            <a:headEnd type="none" w="med" len="med"/>
            <a:tailEnd type="triangle" w="lg" len="lg"/>
          </a:ln>
        </p:spPr>
      </p:cxnSp>
      <p:cxnSp>
        <p:nvCxnSpPr>
          <p:cNvPr id="84" name="Google Shape;117;p20">
            <a:extLst>
              <a:ext uri="{FF2B5EF4-FFF2-40B4-BE49-F238E27FC236}">
                <a16:creationId xmlns:a16="http://schemas.microsoft.com/office/drawing/2014/main" id="{503418CB-059F-1C8E-5232-022623DA583E}"/>
              </a:ext>
            </a:extLst>
          </p:cNvPr>
          <p:cNvCxnSpPr>
            <a:cxnSpLocks/>
          </p:cNvCxnSpPr>
          <p:nvPr/>
        </p:nvCxnSpPr>
        <p:spPr>
          <a:xfrm flipH="1">
            <a:off x="7284392" y="7285188"/>
            <a:ext cx="3733839" cy="904018"/>
          </a:xfrm>
          <a:prstGeom prst="straightConnector1">
            <a:avLst/>
          </a:prstGeom>
          <a:noFill/>
          <a:ln w="25400" cap="flat" cmpd="sng">
            <a:solidFill>
              <a:srgbClr val="FF7500"/>
            </a:solidFill>
            <a:prstDash val="lgDash"/>
            <a:round/>
            <a:headEnd type="none" w="med" len="med"/>
            <a:tailEnd type="triangle" w="lg" len="lg"/>
          </a:ln>
        </p:spPr>
      </p:cxnSp>
      <p:grpSp>
        <p:nvGrpSpPr>
          <p:cNvPr id="102" name="Group 101">
            <a:extLst>
              <a:ext uri="{FF2B5EF4-FFF2-40B4-BE49-F238E27FC236}">
                <a16:creationId xmlns:a16="http://schemas.microsoft.com/office/drawing/2014/main" id="{6C657EBD-D731-6F69-F5CA-A9D713E33C80}"/>
              </a:ext>
            </a:extLst>
          </p:cNvPr>
          <p:cNvGrpSpPr/>
          <p:nvPr/>
        </p:nvGrpSpPr>
        <p:grpSpPr>
          <a:xfrm>
            <a:off x="7970882" y="3277904"/>
            <a:ext cx="278332" cy="489625"/>
            <a:chOff x="7970882" y="3545923"/>
            <a:chExt cx="278332" cy="489625"/>
          </a:xfrm>
        </p:grpSpPr>
        <p:cxnSp>
          <p:nvCxnSpPr>
            <p:cNvPr id="20" name="Straight Connector 19">
              <a:extLst>
                <a:ext uri="{FF2B5EF4-FFF2-40B4-BE49-F238E27FC236}">
                  <a16:creationId xmlns:a16="http://schemas.microsoft.com/office/drawing/2014/main" id="{41AAA4FB-0FFD-118D-0315-9710136BC72E}"/>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B09F3B81-8F64-0A95-11ED-E56E11DF9B8F}"/>
                </a:ext>
              </a:extLst>
            </p:cNvPr>
            <p:cNvSpPr txBox="1">
              <a:spLocks/>
            </p:cNvSpPr>
            <p:nvPr/>
          </p:nvSpPr>
          <p:spPr>
            <a:xfrm>
              <a:off x="7970882" y="3545923"/>
              <a:ext cx="278332" cy="278332"/>
            </a:xfrm>
            <a:prstGeom prst="heptagon">
              <a:avLst/>
            </a:prstGeom>
            <a:solidFill>
              <a:srgbClr val="24CCD1"/>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01" name="Oval 100">
              <a:extLst>
                <a:ext uri="{FF2B5EF4-FFF2-40B4-BE49-F238E27FC236}">
                  <a16:creationId xmlns:a16="http://schemas.microsoft.com/office/drawing/2014/main" id="{A09025AE-422E-59BE-6A46-A7BB656DE88B}"/>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86AC805F-0169-B3D7-E853-93EB45FF8E3B}"/>
              </a:ext>
            </a:extLst>
          </p:cNvPr>
          <p:cNvGrpSpPr/>
          <p:nvPr/>
        </p:nvGrpSpPr>
        <p:grpSpPr>
          <a:xfrm>
            <a:off x="6494779" y="4737991"/>
            <a:ext cx="278332" cy="489625"/>
            <a:chOff x="7970882" y="3545923"/>
            <a:chExt cx="278332" cy="489625"/>
          </a:xfrm>
        </p:grpSpPr>
        <p:cxnSp>
          <p:nvCxnSpPr>
            <p:cNvPr id="104" name="Straight Connector 103">
              <a:extLst>
                <a:ext uri="{FF2B5EF4-FFF2-40B4-BE49-F238E27FC236}">
                  <a16:creationId xmlns:a16="http://schemas.microsoft.com/office/drawing/2014/main" id="{87876BC2-9379-9B67-FBC2-BB8C55CF27AE}"/>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Content Placeholder 13">
              <a:extLst>
                <a:ext uri="{FF2B5EF4-FFF2-40B4-BE49-F238E27FC236}">
                  <a16:creationId xmlns:a16="http://schemas.microsoft.com/office/drawing/2014/main" id="{52F6C62A-DEC8-071B-384A-BBA644EC60F1}"/>
                </a:ext>
              </a:extLst>
            </p:cNvPr>
            <p:cNvSpPr txBox="1">
              <a:spLocks/>
            </p:cNvSpPr>
            <p:nvPr/>
          </p:nvSpPr>
          <p:spPr>
            <a:xfrm>
              <a:off x="7970882" y="3545923"/>
              <a:ext cx="278332" cy="278332"/>
            </a:xfrm>
            <a:prstGeom prst="heptagon">
              <a:avLst/>
            </a:prstGeom>
            <a:solidFill>
              <a:srgbClr val="24CCD1"/>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06" name="Oval 105">
              <a:extLst>
                <a:ext uri="{FF2B5EF4-FFF2-40B4-BE49-F238E27FC236}">
                  <a16:creationId xmlns:a16="http://schemas.microsoft.com/office/drawing/2014/main" id="{223B2D64-C241-EE87-48CF-185B5EDEA4EE}"/>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C11DEDFB-78EC-6C82-34AF-6F3F3E5EF7EF}"/>
              </a:ext>
            </a:extLst>
          </p:cNvPr>
          <p:cNvGrpSpPr/>
          <p:nvPr/>
        </p:nvGrpSpPr>
        <p:grpSpPr>
          <a:xfrm>
            <a:off x="7168075" y="4589676"/>
            <a:ext cx="278332" cy="489625"/>
            <a:chOff x="7970882" y="3545923"/>
            <a:chExt cx="278332" cy="489625"/>
          </a:xfrm>
          <a:solidFill>
            <a:schemeClr val="tx1"/>
          </a:solidFill>
        </p:grpSpPr>
        <p:cxnSp>
          <p:nvCxnSpPr>
            <p:cNvPr id="108" name="Straight Connector 107">
              <a:extLst>
                <a:ext uri="{FF2B5EF4-FFF2-40B4-BE49-F238E27FC236}">
                  <a16:creationId xmlns:a16="http://schemas.microsoft.com/office/drawing/2014/main" id="{6F3FA214-361C-23B8-B893-7BF4BD2F9869}"/>
                </a:ext>
              </a:extLst>
            </p:cNvPr>
            <p:cNvCxnSpPr>
              <a:cxnSpLocks/>
            </p:cNvCxnSpPr>
            <p:nvPr/>
          </p:nvCxnSpPr>
          <p:spPr>
            <a:xfrm>
              <a:off x="8110048" y="3757534"/>
              <a:ext cx="0" cy="238371"/>
            </a:xfrm>
            <a:prstGeom prst="line">
              <a:avLst/>
            </a:prstGeom>
            <a:grpFill/>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Content Placeholder 13">
              <a:extLst>
                <a:ext uri="{FF2B5EF4-FFF2-40B4-BE49-F238E27FC236}">
                  <a16:creationId xmlns:a16="http://schemas.microsoft.com/office/drawing/2014/main" id="{41DE8304-9425-2FCC-CC11-954539D73EC5}"/>
                </a:ext>
              </a:extLst>
            </p:cNvPr>
            <p:cNvSpPr txBox="1">
              <a:spLocks/>
            </p:cNvSpPr>
            <p:nvPr/>
          </p:nvSpPr>
          <p:spPr>
            <a:xfrm>
              <a:off x="7970882" y="3545923"/>
              <a:ext cx="278332" cy="278332"/>
            </a:xfrm>
            <a:prstGeom prst="heptagon">
              <a:avLst/>
            </a:prstGeom>
            <a:solidFill>
              <a:srgbClr val="22166B"/>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10" name="Oval 109">
              <a:extLst>
                <a:ext uri="{FF2B5EF4-FFF2-40B4-BE49-F238E27FC236}">
                  <a16:creationId xmlns:a16="http://schemas.microsoft.com/office/drawing/2014/main" id="{E43A7485-7D63-8B9C-1C59-F0923072062A}"/>
                </a:ext>
              </a:extLst>
            </p:cNvPr>
            <p:cNvSpPr/>
            <p:nvPr/>
          </p:nvSpPr>
          <p:spPr>
            <a:xfrm>
              <a:off x="8081579" y="3977755"/>
              <a:ext cx="57793" cy="577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4C49574-406C-8343-E9FF-B7650CCA6AEA}"/>
              </a:ext>
            </a:extLst>
          </p:cNvPr>
          <p:cNvGrpSpPr/>
          <p:nvPr/>
        </p:nvGrpSpPr>
        <p:grpSpPr>
          <a:xfrm>
            <a:off x="8785943" y="5237979"/>
            <a:ext cx="278332" cy="489625"/>
            <a:chOff x="7970882" y="3545923"/>
            <a:chExt cx="278332" cy="489625"/>
          </a:xfrm>
        </p:grpSpPr>
        <p:cxnSp>
          <p:nvCxnSpPr>
            <p:cNvPr id="112" name="Straight Connector 111">
              <a:extLst>
                <a:ext uri="{FF2B5EF4-FFF2-40B4-BE49-F238E27FC236}">
                  <a16:creationId xmlns:a16="http://schemas.microsoft.com/office/drawing/2014/main" id="{81C662F8-75B3-7579-39A4-6BB69D306A19}"/>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Content Placeholder 13">
              <a:extLst>
                <a:ext uri="{FF2B5EF4-FFF2-40B4-BE49-F238E27FC236}">
                  <a16:creationId xmlns:a16="http://schemas.microsoft.com/office/drawing/2014/main" id="{6387CDF3-67A4-41F8-D714-DC557DE8BBDF}"/>
                </a:ext>
              </a:extLst>
            </p:cNvPr>
            <p:cNvSpPr txBox="1">
              <a:spLocks/>
            </p:cNvSpPr>
            <p:nvPr/>
          </p:nvSpPr>
          <p:spPr>
            <a:xfrm>
              <a:off x="7970882" y="3545923"/>
              <a:ext cx="278332" cy="278332"/>
            </a:xfrm>
            <a:prstGeom prst="heptagon">
              <a:avLst/>
            </a:prstGeom>
            <a:solidFill>
              <a:srgbClr val="FF75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14" name="Oval 113">
              <a:extLst>
                <a:ext uri="{FF2B5EF4-FFF2-40B4-BE49-F238E27FC236}">
                  <a16:creationId xmlns:a16="http://schemas.microsoft.com/office/drawing/2014/main" id="{3BE9C99D-B971-EF1B-1885-D3E8F6418A3E}"/>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F04728E5-805C-3182-781C-DE2AF179520A}"/>
              </a:ext>
            </a:extLst>
          </p:cNvPr>
          <p:cNvGrpSpPr/>
          <p:nvPr/>
        </p:nvGrpSpPr>
        <p:grpSpPr>
          <a:xfrm>
            <a:off x="7278772" y="5954428"/>
            <a:ext cx="278332" cy="489625"/>
            <a:chOff x="7970882" y="3545923"/>
            <a:chExt cx="278332" cy="489625"/>
          </a:xfrm>
        </p:grpSpPr>
        <p:cxnSp>
          <p:nvCxnSpPr>
            <p:cNvPr id="116" name="Straight Connector 115">
              <a:extLst>
                <a:ext uri="{FF2B5EF4-FFF2-40B4-BE49-F238E27FC236}">
                  <a16:creationId xmlns:a16="http://schemas.microsoft.com/office/drawing/2014/main" id="{990E96B8-8831-FC70-42AF-8A2452492D5F}"/>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Content Placeholder 13">
              <a:extLst>
                <a:ext uri="{FF2B5EF4-FFF2-40B4-BE49-F238E27FC236}">
                  <a16:creationId xmlns:a16="http://schemas.microsoft.com/office/drawing/2014/main" id="{401C11E1-8BE5-7778-2707-29D79C731159}"/>
                </a:ext>
              </a:extLst>
            </p:cNvPr>
            <p:cNvSpPr txBox="1">
              <a:spLocks/>
            </p:cNvSpPr>
            <p:nvPr/>
          </p:nvSpPr>
          <p:spPr>
            <a:xfrm>
              <a:off x="7970882" y="3545923"/>
              <a:ext cx="278332" cy="278332"/>
            </a:xfrm>
            <a:prstGeom prst="heptagon">
              <a:avLst/>
            </a:prstGeom>
            <a:solidFill>
              <a:srgbClr val="FF75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18" name="Oval 117">
              <a:extLst>
                <a:ext uri="{FF2B5EF4-FFF2-40B4-BE49-F238E27FC236}">
                  <a16:creationId xmlns:a16="http://schemas.microsoft.com/office/drawing/2014/main" id="{7414CD74-E136-CC38-100C-0CE686B851A0}"/>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5E978B91-B4D3-FED4-8C07-1EE9EEA10FF0}"/>
              </a:ext>
            </a:extLst>
          </p:cNvPr>
          <p:cNvGrpSpPr/>
          <p:nvPr/>
        </p:nvGrpSpPr>
        <p:grpSpPr>
          <a:xfrm>
            <a:off x="9732522" y="6391480"/>
            <a:ext cx="278332" cy="489625"/>
            <a:chOff x="7970882" y="3545923"/>
            <a:chExt cx="278332" cy="489625"/>
          </a:xfrm>
        </p:grpSpPr>
        <p:cxnSp>
          <p:nvCxnSpPr>
            <p:cNvPr id="120" name="Straight Connector 119">
              <a:extLst>
                <a:ext uri="{FF2B5EF4-FFF2-40B4-BE49-F238E27FC236}">
                  <a16:creationId xmlns:a16="http://schemas.microsoft.com/office/drawing/2014/main" id="{D935C2C2-CA3A-6693-5399-0D01CC9D6DE6}"/>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Content Placeholder 13">
              <a:extLst>
                <a:ext uri="{FF2B5EF4-FFF2-40B4-BE49-F238E27FC236}">
                  <a16:creationId xmlns:a16="http://schemas.microsoft.com/office/drawing/2014/main" id="{52BD7B32-EAD6-1B2E-3F70-4E898DE74B62}"/>
                </a:ext>
              </a:extLst>
            </p:cNvPr>
            <p:cNvSpPr txBox="1">
              <a:spLocks/>
            </p:cNvSpPr>
            <p:nvPr/>
          </p:nvSpPr>
          <p:spPr>
            <a:xfrm>
              <a:off x="7970882" y="3545923"/>
              <a:ext cx="278332" cy="278332"/>
            </a:xfrm>
            <a:prstGeom prst="heptagon">
              <a:avLst/>
            </a:prstGeom>
            <a:solidFill>
              <a:srgbClr val="FF75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22" name="Oval 121">
              <a:extLst>
                <a:ext uri="{FF2B5EF4-FFF2-40B4-BE49-F238E27FC236}">
                  <a16:creationId xmlns:a16="http://schemas.microsoft.com/office/drawing/2014/main" id="{51D01700-F815-0B96-DF18-8A6A8DEE7643}"/>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F89C77E2-3F9F-2ECA-00C7-D4D584985569}"/>
              </a:ext>
            </a:extLst>
          </p:cNvPr>
          <p:cNvGrpSpPr/>
          <p:nvPr/>
        </p:nvGrpSpPr>
        <p:grpSpPr>
          <a:xfrm>
            <a:off x="8660479" y="6788570"/>
            <a:ext cx="278332" cy="489625"/>
            <a:chOff x="7970882" y="3545923"/>
            <a:chExt cx="278332" cy="489625"/>
          </a:xfrm>
        </p:grpSpPr>
        <p:cxnSp>
          <p:nvCxnSpPr>
            <p:cNvPr id="124" name="Straight Connector 123">
              <a:extLst>
                <a:ext uri="{FF2B5EF4-FFF2-40B4-BE49-F238E27FC236}">
                  <a16:creationId xmlns:a16="http://schemas.microsoft.com/office/drawing/2014/main" id="{1AC4081B-A3C2-6914-75DA-5E91976EEA7B}"/>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Content Placeholder 13">
              <a:extLst>
                <a:ext uri="{FF2B5EF4-FFF2-40B4-BE49-F238E27FC236}">
                  <a16:creationId xmlns:a16="http://schemas.microsoft.com/office/drawing/2014/main" id="{08E24CA0-0F17-2E14-2E7F-1BD2FDADC01D}"/>
                </a:ext>
              </a:extLst>
            </p:cNvPr>
            <p:cNvSpPr txBox="1">
              <a:spLocks/>
            </p:cNvSpPr>
            <p:nvPr/>
          </p:nvSpPr>
          <p:spPr>
            <a:xfrm>
              <a:off x="7970882" y="3545923"/>
              <a:ext cx="278332" cy="278332"/>
            </a:xfrm>
            <a:prstGeom prst="heptagon">
              <a:avLst/>
            </a:prstGeom>
            <a:solidFill>
              <a:srgbClr val="FFD6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26" name="Oval 125">
              <a:extLst>
                <a:ext uri="{FF2B5EF4-FFF2-40B4-BE49-F238E27FC236}">
                  <a16:creationId xmlns:a16="http://schemas.microsoft.com/office/drawing/2014/main" id="{F6D1867F-E4E3-3B93-D2AF-D01E1CD026E7}"/>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18A1E293-7526-D9CC-8EA6-D08CF6B7325B}"/>
              </a:ext>
            </a:extLst>
          </p:cNvPr>
          <p:cNvGrpSpPr/>
          <p:nvPr/>
        </p:nvGrpSpPr>
        <p:grpSpPr>
          <a:xfrm>
            <a:off x="8338549" y="7206471"/>
            <a:ext cx="278332" cy="489625"/>
            <a:chOff x="7970882" y="3545923"/>
            <a:chExt cx="278332" cy="489625"/>
          </a:xfrm>
        </p:grpSpPr>
        <p:cxnSp>
          <p:nvCxnSpPr>
            <p:cNvPr id="128" name="Straight Connector 127">
              <a:extLst>
                <a:ext uri="{FF2B5EF4-FFF2-40B4-BE49-F238E27FC236}">
                  <a16:creationId xmlns:a16="http://schemas.microsoft.com/office/drawing/2014/main" id="{6BFF7805-4F44-D0AC-D5B3-70C9A0924F11}"/>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Content Placeholder 13">
              <a:extLst>
                <a:ext uri="{FF2B5EF4-FFF2-40B4-BE49-F238E27FC236}">
                  <a16:creationId xmlns:a16="http://schemas.microsoft.com/office/drawing/2014/main" id="{32D14CF4-F7A6-AD95-61C3-B37DB1BDB846}"/>
                </a:ext>
              </a:extLst>
            </p:cNvPr>
            <p:cNvSpPr txBox="1">
              <a:spLocks/>
            </p:cNvSpPr>
            <p:nvPr/>
          </p:nvSpPr>
          <p:spPr>
            <a:xfrm>
              <a:off x="7970882" y="3545923"/>
              <a:ext cx="278332" cy="278332"/>
            </a:xfrm>
            <a:prstGeom prst="heptagon">
              <a:avLst/>
            </a:prstGeom>
            <a:solidFill>
              <a:srgbClr val="FFD6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30" name="Oval 129">
              <a:extLst>
                <a:ext uri="{FF2B5EF4-FFF2-40B4-BE49-F238E27FC236}">
                  <a16:creationId xmlns:a16="http://schemas.microsoft.com/office/drawing/2014/main" id="{3948220A-E3A0-568E-9954-6714A4976E2A}"/>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384CE0BD-CAC8-7889-E435-1CA6C008DEE0}"/>
              </a:ext>
            </a:extLst>
          </p:cNvPr>
          <p:cNvGrpSpPr/>
          <p:nvPr/>
        </p:nvGrpSpPr>
        <p:grpSpPr>
          <a:xfrm>
            <a:off x="7676494" y="7417764"/>
            <a:ext cx="278332" cy="489625"/>
            <a:chOff x="7970882" y="3545923"/>
            <a:chExt cx="278332" cy="489625"/>
          </a:xfrm>
        </p:grpSpPr>
        <p:cxnSp>
          <p:nvCxnSpPr>
            <p:cNvPr id="132" name="Straight Connector 131">
              <a:extLst>
                <a:ext uri="{FF2B5EF4-FFF2-40B4-BE49-F238E27FC236}">
                  <a16:creationId xmlns:a16="http://schemas.microsoft.com/office/drawing/2014/main" id="{EB40DD6C-D23A-BC64-ABA6-6870FA52E1D3}"/>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Content Placeholder 13">
              <a:extLst>
                <a:ext uri="{FF2B5EF4-FFF2-40B4-BE49-F238E27FC236}">
                  <a16:creationId xmlns:a16="http://schemas.microsoft.com/office/drawing/2014/main" id="{7D04CA0C-9D0D-A477-E7FC-B65C5F21F7E7}"/>
                </a:ext>
              </a:extLst>
            </p:cNvPr>
            <p:cNvSpPr txBox="1">
              <a:spLocks/>
            </p:cNvSpPr>
            <p:nvPr/>
          </p:nvSpPr>
          <p:spPr>
            <a:xfrm>
              <a:off x="7970882" y="3545923"/>
              <a:ext cx="278332" cy="278332"/>
            </a:xfrm>
            <a:prstGeom prst="heptagon">
              <a:avLst/>
            </a:prstGeom>
            <a:solidFill>
              <a:srgbClr val="FFD6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34" name="Oval 133">
              <a:extLst>
                <a:ext uri="{FF2B5EF4-FFF2-40B4-BE49-F238E27FC236}">
                  <a16:creationId xmlns:a16="http://schemas.microsoft.com/office/drawing/2014/main" id="{D92EA868-C65D-98EC-3B94-4E6DE21A5A71}"/>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E69FE15F-A8E6-EBBD-6A50-FA204D6AB698}"/>
              </a:ext>
            </a:extLst>
          </p:cNvPr>
          <p:cNvGrpSpPr/>
          <p:nvPr/>
        </p:nvGrpSpPr>
        <p:grpSpPr>
          <a:xfrm>
            <a:off x="6939188" y="7846046"/>
            <a:ext cx="278332" cy="489625"/>
            <a:chOff x="7970882" y="3545923"/>
            <a:chExt cx="278332" cy="489625"/>
          </a:xfrm>
        </p:grpSpPr>
        <p:cxnSp>
          <p:nvCxnSpPr>
            <p:cNvPr id="137" name="Straight Connector 136">
              <a:extLst>
                <a:ext uri="{FF2B5EF4-FFF2-40B4-BE49-F238E27FC236}">
                  <a16:creationId xmlns:a16="http://schemas.microsoft.com/office/drawing/2014/main" id="{B2026A74-6CAB-771E-6641-4C00FB888086}"/>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Content Placeholder 13">
              <a:extLst>
                <a:ext uri="{FF2B5EF4-FFF2-40B4-BE49-F238E27FC236}">
                  <a16:creationId xmlns:a16="http://schemas.microsoft.com/office/drawing/2014/main" id="{46B5D625-7159-765D-380D-FA5F51060AE4}"/>
                </a:ext>
              </a:extLst>
            </p:cNvPr>
            <p:cNvSpPr txBox="1">
              <a:spLocks/>
            </p:cNvSpPr>
            <p:nvPr/>
          </p:nvSpPr>
          <p:spPr>
            <a:xfrm>
              <a:off x="7970882" y="3545923"/>
              <a:ext cx="278332" cy="278332"/>
            </a:xfrm>
            <a:prstGeom prst="heptagon">
              <a:avLst/>
            </a:prstGeom>
            <a:solidFill>
              <a:srgbClr val="FF75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39" name="Oval 138">
              <a:extLst>
                <a:ext uri="{FF2B5EF4-FFF2-40B4-BE49-F238E27FC236}">
                  <a16:creationId xmlns:a16="http://schemas.microsoft.com/office/drawing/2014/main" id="{42AA51C5-594B-E6CF-D946-A847EA54A970}"/>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1C6591F6-A391-2A8D-309F-889FD5E0379F}"/>
              </a:ext>
            </a:extLst>
          </p:cNvPr>
          <p:cNvGrpSpPr/>
          <p:nvPr/>
        </p:nvGrpSpPr>
        <p:grpSpPr>
          <a:xfrm>
            <a:off x="7033128" y="7118695"/>
            <a:ext cx="278332" cy="489625"/>
            <a:chOff x="7970882" y="3545923"/>
            <a:chExt cx="278332" cy="489625"/>
          </a:xfrm>
        </p:grpSpPr>
        <p:cxnSp>
          <p:nvCxnSpPr>
            <p:cNvPr id="141" name="Straight Connector 140">
              <a:extLst>
                <a:ext uri="{FF2B5EF4-FFF2-40B4-BE49-F238E27FC236}">
                  <a16:creationId xmlns:a16="http://schemas.microsoft.com/office/drawing/2014/main" id="{B783A1D8-F95B-3C97-3B94-F1242BD481C9}"/>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Content Placeholder 13">
              <a:extLst>
                <a:ext uri="{FF2B5EF4-FFF2-40B4-BE49-F238E27FC236}">
                  <a16:creationId xmlns:a16="http://schemas.microsoft.com/office/drawing/2014/main" id="{64348846-77B6-154C-768C-CE185F586E57}"/>
                </a:ext>
              </a:extLst>
            </p:cNvPr>
            <p:cNvSpPr txBox="1">
              <a:spLocks/>
            </p:cNvSpPr>
            <p:nvPr/>
          </p:nvSpPr>
          <p:spPr>
            <a:xfrm>
              <a:off x="7970882" y="3545923"/>
              <a:ext cx="278332" cy="278332"/>
            </a:xfrm>
            <a:prstGeom prst="heptagon">
              <a:avLst/>
            </a:prstGeom>
            <a:solidFill>
              <a:srgbClr val="24CCD1"/>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43" name="Oval 142">
              <a:extLst>
                <a:ext uri="{FF2B5EF4-FFF2-40B4-BE49-F238E27FC236}">
                  <a16:creationId xmlns:a16="http://schemas.microsoft.com/office/drawing/2014/main" id="{1B1C031D-EF62-1F61-95AD-672E7ABBEF34}"/>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CA2CF2D0-80AD-9CB3-704B-86B7CBF6D488}"/>
              </a:ext>
            </a:extLst>
          </p:cNvPr>
          <p:cNvGrpSpPr/>
          <p:nvPr/>
        </p:nvGrpSpPr>
        <p:grpSpPr>
          <a:xfrm>
            <a:off x="7517115" y="6553216"/>
            <a:ext cx="278332" cy="489625"/>
            <a:chOff x="7970882" y="3545923"/>
            <a:chExt cx="278332" cy="489625"/>
          </a:xfrm>
          <a:solidFill>
            <a:schemeClr val="tx1"/>
          </a:solidFill>
        </p:grpSpPr>
        <p:cxnSp>
          <p:nvCxnSpPr>
            <p:cNvPr id="146" name="Straight Connector 145">
              <a:extLst>
                <a:ext uri="{FF2B5EF4-FFF2-40B4-BE49-F238E27FC236}">
                  <a16:creationId xmlns:a16="http://schemas.microsoft.com/office/drawing/2014/main" id="{44453F0D-184B-CA61-A81D-0790088B8DA4}"/>
                </a:ext>
              </a:extLst>
            </p:cNvPr>
            <p:cNvCxnSpPr>
              <a:cxnSpLocks/>
            </p:cNvCxnSpPr>
            <p:nvPr/>
          </p:nvCxnSpPr>
          <p:spPr>
            <a:xfrm>
              <a:off x="8110048" y="3757534"/>
              <a:ext cx="0" cy="238371"/>
            </a:xfrm>
            <a:prstGeom prst="line">
              <a:avLst/>
            </a:prstGeom>
            <a:grpFill/>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Content Placeholder 13">
              <a:extLst>
                <a:ext uri="{FF2B5EF4-FFF2-40B4-BE49-F238E27FC236}">
                  <a16:creationId xmlns:a16="http://schemas.microsoft.com/office/drawing/2014/main" id="{B3A04CFF-D174-22B4-68B9-78B648CFDB95}"/>
                </a:ext>
              </a:extLst>
            </p:cNvPr>
            <p:cNvSpPr txBox="1">
              <a:spLocks/>
            </p:cNvSpPr>
            <p:nvPr/>
          </p:nvSpPr>
          <p:spPr>
            <a:xfrm>
              <a:off x="7970882" y="3545923"/>
              <a:ext cx="278332" cy="278332"/>
            </a:xfrm>
            <a:prstGeom prst="heptagon">
              <a:avLst/>
            </a:prstGeom>
            <a:solidFill>
              <a:srgbClr val="22166B"/>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48" name="Oval 147">
              <a:extLst>
                <a:ext uri="{FF2B5EF4-FFF2-40B4-BE49-F238E27FC236}">
                  <a16:creationId xmlns:a16="http://schemas.microsoft.com/office/drawing/2014/main" id="{DFDCBDEE-DFCE-BE8D-439C-D8D8D355784D}"/>
                </a:ext>
              </a:extLst>
            </p:cNvPr>
            <p:cNvSpPr/>
            <p:nvPr/>
          </p:nvSpPr>
          <p:spPr>
            <a:xfrm>
              <a:off x="8081579" y="3977755"/>
              <a:ext cx="57793" cy="577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Graphic 12">
            <a:extLst>
              <a:ext uri="{FF2B5EF4-FFF2-40B4-BE49-F238E27FC236}">
                <a16:creationId xmlns:a16="http://schemas.microsoft.com/office/drawing/2014/main" id="{F284E319-B4E8-EB45-F2E4-791D911BC7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337" y="4449124"/>
            <a:ext cx="1028760" cy="1000956"/>
          </a:xfrm>
          <a:prstGeom prst="rect">
            <a:avLst/>
          </a:prstGeom>
        </p:spPr>
      </p:pic>
      <p:sp>
        <p:nvSpPr>
          <p:cNvPr id="23" name="Slide Number Placeholder 5">
            <a:extLst>
              <a:ext uri="{FF2B5EF4-FFF2-40B4-BE49-F238E27FC236}">
                <a16:creationId xmlns:a16="http://schemas.microsoft.com/office/drawing/2014/main" id="{A31AFC81-526D-EAFB-2614-E20EB950EB93}"/>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16</a:t>
            </a:fld>
            <a:endParaRPr lang="en-US" b="0"/>
          </a:p>
        </p:txBody>
      </p:sp>
    </p:spTree>
    <p:extLst>
      <p:ext uri="{BB962C8B-B14F-4D97-AF65-F5344CB8AC3E}">
        <p14:creationId xmlns:p14="http://schemas.microsoft.com/office/powerpoint/2010/main" val="896352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ECE6-57E8-B14A-25EB-F9BE0CB2F321}"/>
              </a:ext>
            </a:extLst>
          </p:cNvPr>
          <p:cNvSpPr>
            <a:spLocks noGrp="1"/>
          </p:cNvSpPr>
          <p:nvPr>
            <p:ph type="title"/>
          </p:nvPr>
        </p:nvSpPr>
        <p:spPr/>
        <p:txBody>
          <a:bodyPr/>
          <a:lstStyle/>
          <a:p>
            <a:r>
              <a:rPr lang="en"/>
              <a:t>Renewable energy and engineering careers</a:t>
            </a:r>
            <a:endParaRPr lang="en-US"/>
          </a:p>
        </p:txBody>
      </p:sp>
      <p:pic>
        <p:nvPicPr>
          <p:cNvPr id="5" name="Picture 4">
            <a:extLst>
              <a:ext uri="{FF2B5EF4-FFF2-40B4-BE49-F238E27FC236}">
                <a16:creationId xmlns:a16="http://schemas.microsoft.com/office/drawing/2014/main" id="{72D16B96-C316-BDAD-9437-00DB579C63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8383" y="3141947"/>
            <a:ext cx="1155690" cy="1120669"/>
          </a:xfrm>
          <a:prstGeom prst="rect">
            <a:avLst/>
          </a:prstGeom>
        </p:spPr>
      </p:pic>
      <p:pic>
        <p:nvPicPr>
          <p:cNvPr id="6" name="Picture 5">
            <a:extLst>
              <a:ext uri="{FF2B5EF4-FFF2-40B4-BE49-F238E27FC236}">
                <a16:creationId xmlns:a16="http://schemas.microsoft.com/office/drawing/2014/main" id="{A8A4D1A2-FB93-EC2F-ECB0-AD9F3D08E4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8382" y="4714432"/>
            <a:ext cx="1155690" cy="1120669"/>
          </a:xfrm>
          <a:prstGeom prst="rect">
            <a:avLst/>
          </a:prstGeom>
        </p:spPr>
      </p:pic>
      <p:pic>
        <p:nvPicPr>
          <p:cNvPr id="8" name="Picture 7">
            <a:extLst>
              <a:ext uri="{FF2B5EF4-FFF2-40B4-BE49-F238E27FC236}">
                <a16:creationId xmlns:a16="http://schemas.microsoft.com/office/drawing/2014/main" id="{830F6A3E-83F6-AA43-ED85-74E799B5BA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8811" y="4738065"/>
            <a:ext cx="1155690" cy="1120669"/>
          </a:xfrm>
          <a:prstGeom prst="rect">
            <a:avLst/>
          </a:prstGeom>
        </p:spPr>
      </p:pic>
      <p:pic>
        <p:nvPicPr>
          <p:cNvPr id="9" name="Picture 8">
            <a:extLst>
              <a:ext uri="{FF2B5EF4-FFF2-40B4-BE49-F238E27FC236}">
                <a16:creationId xmlns:a16="http://schemas.microsoft.com/office/drawing/2014/main" id="{C7704078-297D-274C-2B11-9CD6BCCD27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811" y="6357817"/>
            <a:ext cx="1155690" cy="1120669"/>
          </a:xfrm>
          <a:prstGeom prst="rect">
            <a:avLst/>
          </a:prstGeom>
        </p:spPr>
      </p:pic>
      <p:pic>
        <p:nvPicPr>
          <p:cNvPr id="10" name="Picture 9">
            <a:extLst>
              <a:ext uri="{FF2B5EF4-FFF2-40B4-BE49-F238E27FC236}">
                <a16:creationId xmlns:a16="http://schemas.microsoft.com/office/drawing/2014/main" id="{AD103870-3737-E54A-B10D-FEFAC2BD31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28382" y="6357817"/>
            <a:ext cx="1155690" cy="1120669"/>
          </a:xfrm>
          <a:prstGeom prst="rect">
            <a:avLst/>
          </a:prstGeom>
        </p:spPr>
      </p:pic>
      <p:sp>
        <p:nvSpPr>
          <p:cNvPr id="13" name="Google Shape;698;p10">
            <a:extLst>
              <a:ext uri="{FF2B5EF4-FFF2-40B4-BE49-F238E27FC236}">
                <a16:creationId xmlns:a16="http://schemas.microsoft.com/office/drawing/2014/main" id="{57C7AD9C-9FF0-0C6E-E9AE-753DF8BD1BC6}"/>
              </a:ext>
            </a:extLst>
          </p:cNvPr>
          <p:cNvSpPr txBox="1"/>
          <p:nvPr/>
        </p:nvSpPr>
        <p:spPr>
          <a:xfrm>
            <a:off x="3896859" y="3266573"/>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Planning and feasibility</a:t>
            </a:r>
          </a:p>
          <a:p>
            <a:pPr marL="0" lvl="0" indent="0" algn="l" rtl="0">
              <a:spcBef>
                <a:spcPts val="0"/>
              </a:spcBef>
              <a:spcAft>
                <a:spcPts val="0"/>
              </a:spcAft>
              <a:buNone/>
            </a:pPr>
            <a:r>
              <a:rPr lang="en-GB" sz="1800"/>
              <a:t>Identifying and modelling opportunities for renewable </a:t>
            </a:r>
            <a:br>
              <a:rPr lang="en-GB" sz="1800"/>
            </a:br>
            <a:r>
              <a:rPr lang="en-GB" sz="1800"/>
              <a:t>energy generation.</a:t>
            </a:r>
          </a:p>
          <a:p>
            <a:pPr marL="482600" lvl="0" indent="-342900" algn="l" rtl="0">
              <a:spcBef>
                <a:spcPts val="0"/>
              </a:spcBef>
              <a:spcAft>
                <a:spcPts val="0"/>
              </a:spcAft>
              <a:buSzPts val="1400"/>
              <a:buFont typeface="Arial" panose="020B0604020202020204" pitchFamily="34" charset="0"/>
              <a:buChar char="•"/>
            </a:pPr>
            <a:endParaRPr lang="en-GB" sz="1800"/>
          </a:p>
        </p:txBody>
      </p:sp>
      <p:sp>
        <p:nvSpPr>
          <p:cNvPr id="14" name="Google Shape;698;p10">
            <a:extLst>
              <a:ext uri="{FF2B5EF4-FFF2-40B4-BE49-F238E27FC236}">
                <a16:creationId xmlns:a16="http://schemas.microsoft.com/office/drawing/2014/main" id="{2D068241-8541-CA92-4B6A-B3A4A8B190E6}"/>
              </a:ext>
            </a:extLst>
          </p:cNvPr>
          <p:cNvSpPr txBox="1"/>
          <p:nvPr/>
        </p:nvSpPr>
        <p:spPr>
          <a:xfrm>
            <a:off x="7929583" y="3266573"/>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Design</a:t>
            </a:r>
          </a:p>
          <a:p>
            <a:pPr marL="0" lvl="0" indent="0" algn="l" rtl="0">
              <a:spcBef>
                <a:spcPts val="0"/>
              </a:spcBef>
              <a:spcAft>
                <a:spcPts val="0"/>
              </a:spcAft>
              <a:buNone/>
            </a:pPr>
            <a:r>
              <a:rPr lang="en-GB" sz="1800"/>
              <a:t>Designing wind turbines and solar panels, or installations like wind or solar farms.</a:t>
            </a:r>
          </a:p>
        </p:txBody>
      </p:sp>
      <p:sp>
        <p:nvSpPr>
          <p:cNvPr id="15" name="Google Shape;698;p10">
            <a:extLst>
              <a:ext uri="{FF2B5EF4-FFF2-40B4-BE49-F238E27FC236}">
                <a16:creationId xmlns:a16="http://schemas.microsoft.com/office/drawing/2014/main" id="{57F066D4-EDCD-6F2F-C42D-498B3DBD6FB7}"/>
              </a:ext>
            </a:extLst>
          </p:cNvPr>
          <p:cNvSpPr txBox="1"/>
          <p:nvPr/>
        </p:nvSpPr>
        <p:spPr>
          <a:xfrm>
            <a:off x="11962308" y="3266573"/>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Construction</a:t>
            </a:r>
          </a:p>
          <a:p>
            <a:pPr marL="0" lvl="0" indent="0" algn="l" rtl="0">
              <a:spcBef>
                <a:spcPts val="0"/>
              </a:spcBef>
              <a:spcAft>
                <a:spcPts val="0"/>
              </a:spcAft>
              <a:buNone/>
            </a:pPr>
            <a:r>
              <a:rPr lang="en-GB" sz="1800"/>
              <a:t>Constructing new wind and solar farms, or other forms of renewable generation.</a:t>
            </a:r>
          </a:p>
        </p:txBody>
      </p:sp>
      <p:sp>
        <p:nvSpPr>
          <p:cNvPr id="16" name="Google Shape;698;p10">
            <a:extLst>
              <a:ext uri="{FF2B5EF4-FFF2-40B4-BE49-F238E27FC236}">
                <a16:creationId xmlns:a16="http://schemas.microsoft.com/office/drawing/2014/main" id="{90811167-50E4-0D24-7D6C-A6F2702DF97E}"/>
              </a:ext>
            </a:extLst>
          </p:cNvPr>
          <p:cNvSpPr txBox="1"/>
          <p:nvPr/>
        </p:nvSpPr>
        <p:spPr>
          <a:xfrm>
            <a:off x="3896859" y="5536244"/>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Maintenance</a:t>
            </a:r>
          </a:p>
          <a:p>
            <a:pPr marL="0" lvl="0" indent="0" algn="l" rtl="0">
              <a:spcBef>
                <a:spcPts val="0"/>
              </a:spcBef>
              <a:spcAft>
                <a:spcPts val="0"/>
              </a:spcAft>
              <a:buNone/>
            </a:pPr>
            <a:r>
              <a:rPr lang="en-GB" sz="1800"/>
              <a:t>Making sure renewable generation stays safe </a:t>
            </a:r>
            <a:br>
              <a:rPr lang="en-GB" sz="1800"/>
            </a:br>
            <a:r>
              <a:rPr lang="en-GB" sz="1800"/>
              <a:t>and efficient.</a:t>
            </a:r>
          </a:p>
        </p:txBody>
      </p:sp>
      <p:sp>
        <p:nvSpPr>
          <p:cNvPr id="17" name="Google Shape;698;p10">
            <a:extLst>
              <a:ext uri="{FF2B5EF4-FFF2-40B4-BE49-F238E27FC236}">
                <a16:creationId xmlns:a16="http://schemas.microsoft.com/office/drawing/2014/main" id="{77F570A2-5C0C-0388-659D-675E96793CFB}"/>
              </a:ext>
            </a:extLst>
          </p:cNvPr>
          <p:cNvSpPr txBox="1"/>
          <p:nvPr/>
        </p:nvSpPr>
        <p:spPr>
          <a:xfrm>
            <a:off x="7929583" y="5536244"/>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Distribution and integration</a:t>
            </a:r>
          </a:p>
          <a:p>
            <a:pPr marL="0" lvl="0" indent="0" algn="l" rtl="0">
              <a:spcBef>
                <a:spcPts val="0"/>
              </a:spcBef>
              <a:spcAft>
                <a:spcPts val="0"/>
              </a:spcAft>
              <a:buNone/>
            </a:pPr>
            <a:r>
              <a:rPr lang="en-GB" sz="1800"/>
              <a:t>Linking renewable generation to the national grid.</a:t>
            </a:r>
          </a:p>
        </p:txBody>
      </p:sp>
      <p:sp>
        <p:nvSpPr>
          <p:cNvPr id="18" name="Google Shape;698;p10">
            <a:extLst>
              <a:ext uri="{FF2B5EF4-FFF2-40B4-BE49-F238E27FC236}">
                <a16:creationId xmlns:a16="http://schemas.microsoft.com/office/drawing/2014/main" id="{E1D9ABB1-8292-634A-4C3C-51D5B18B263A}"/>
              </a:ext>
            </a:extLst>
          </p:cNvPr>
          <p:cNvSpPr txBox="1"/>
          <p:nvPr/>
        </p:nvSpPr>
        <p:spPr>
          <a:xfrm>
            <a:off x="11962308" y="5536244"/>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Energy storage</a:t>
            </a:r>
          </a:p>
          <a:p>
            <a:pPr marL="0" lvl="0" indent="0" algn="l" rtl="0">
              <a:spcBef>
                <a:spcPts val="0"/>
              </a:spcBef>
              <a:spcAft>
                <a:spcPts val="0"/>
              </a:spcAft>
              <a:buNone/>
            </a:pPr>
            <a:r>
              <a:rPr lang="en-GB" sz="1800"/>
              <a:t>Designing, building and maintaining new battery grid storage to even out supply to meet demand.</a:t>
            </a:r>
          </a:p>
        </p:txBody>
      </p:sp>
      <p:sp>
        <p:nvSpPr>
          <p:cNvPr id="19" name="Google Shape;549;p3">
            <a:extLst>
              <a:ext uri="{FF2B5EF4-FFF2-40B4-BE49-F238E27FC236}">
                <a16:creationId xmlns:a16="http://schemas.microsoft.com/office/drawing/2014/main" id="{4C2ECF52-71CE-DC60-98CC-1B6741B90955}"/>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20" name="Slide Number Placeholder 5">
            <a:extLst>
              <a:ext uri="{FF2B5EF4-FFF2-40B4-BE49-F238E27FC236}">
                <a16:creationId xmlns:a16="http://schemas.microsoft.com/office/drawing/2014/main" id="{85CBDF32-6A3A-8B39-B30E-C371D79C016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17</a:t>
            </a:fld>
            <a:endParaRPr lang="en-US" b="0"/>
          </a:p>
        </p:txBody>
      </p:sp>
      <p:pic>
        <p:nvPicPr>
          <p:cNvPr id="7" name="Graphic 6">
            <a:extLst>
              <a:ext uri="{FF2B5EF4-FFF2-40B4-BE49-F238E27FC236}">
                <a16:creationId xmlns:a16="http://schemas.microsoft.com/office/drawing/2014/main" id="{B6F0CBC1-E466-3A84-BEF9-0EE8AD420A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3313" y="3141947"/>
            <a:ext cx="1155689" cy="1124455"/>
          </a:xfrm>
          <a:prstGeom prst="rect">
            <a:avLst/>
          </a:prstGeom>
        </p:spPr>
      </p:pic>
    </p:spTree>
    <p:extLst>
      <p:ext uri="{BB962C8B-B14F-4D97-AF65-F5344CB8AC3E}">
        <p14:creationId xmlns:p14="http://schemas.microsoft.com/office/powerpoint/2010/main" val="2618521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17" name="Picture 16">
            <a:extLst>
              <a:ext uri="{FF2B5EF4-FFF2-40B4-BE49-F238E27FC236}">
                <a16:creationId xmlns:a16="http://schemas.microsoft.com/office/drawing/2014/main" id="{05685BDF-6087-4F43-E6E0-C1D225F74E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7731" y="5562077"/>
            <a:ext cx="3214395" cy="3118917"/>
          </a:xfrm>
          <a:prstGeom prst="rect">
            <a:avLst/>
          </a:prstGeom>
        </p:spPr>
      </p:pic>
      <p:pic>
        <p:nvPicPr>
          <p:cNvPr id="14" name="Picture 13">
            <a:extLst>
              <a:ext uri="{FF2B5EF4-FFF2-40B4-BE49-F238E27FC236}">
                <a16:creationId xmlns:a16="http://schemas.microsoft.com/office/drawing/2014/main" id="{6B395C0D-8C0A-F868-5E20-44D40DD88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796" y="2790178"/>
            <a:ext cx="3214395" cy="3118917"/>
          </a:xfrm>
          <a:prstGeom prst="rect">
            <a:avLst/>
          </a:prstGeom>
        </p:spPr>
      </p:pic>
      <p:pic>
        <p:nvPicPr>
          <p:cNvPr id="13" name="Picture 12">
            <a:extLst>
              <a:ext uri="{FF2B5EF4-FFF2-40B4-BE49-F238E27FC236}">
                <a16:creationId xmlns:a16="http://schemas.microsoft.com/office/drawing/2014/main" id="{4F1D198D-191C-DCC5-FC5F-B9A70FE279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8441" y="5580371"/>
            <a:ext cx="3214395" cy="3118917"/>
          </a:xfrm>
          <a:prstGeom prst="rect">
            <a:avLst/>
          </a:prstGeom>
        </p:spPr>
      </p:pic>
      <p:sp>
        <p:nvSpPr>
          <p:cNvPr id="590" name="Google Shape;590;p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GB"/>
              <a:t>Learning outcomes</a:t>
            </a:r>
            <a:endParaRPr/>
          </a:p>
        </p:txBody>
      </p:sp>
      <p:sp>
        <p:nvSpPr>
          <p:cNvPr id="591" name="Google Shape;591;p7"/>
          <p:cNvSpPr/>
          <p:nvPr/>
        </p:nvSpPr>
        <p:spPr>
          <a:xfrm>
            <a:off x="458352" y="2291752"/>
            <a:ext cx="2691106" cy="4064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Arial"/>
                <a:ea typeface="Arial"/>
                <a:cs typeface="Arial"/>
                <a:sym typeface="Arial"/>
              </a:rPr>
              <a:t>You will be able to:</a:t>
            </a:r>
            <a:endParaRPr/>
          </a:p>
        </p:txBody>
      </p:sp>
      <p:sp>
        <p:nvSpPr>
          <p:cNvPr id="594" name="Google Shape;594;p7"/>
          <p:cNvSpPr txBox="1"/>
          <p:nvPr/>
        </p:nvSpPr>
        <p:spPr>
          <a:xfrm>
            <a:off x="1221080" y="3712248"/>
            <a:ext cx="2526453" cy="1477287"/>
          </a:xfrm>
          <a:prstGeom prst="rect">
            <a:avLst/>
          </a:prstGeom>
          <a:noFill/>
          <a:ln>
            <a:noFill/>
          </a:ln>
        </p:spPr>
        <p:txBody>
          <a:bodyPr spcFirstLastPara="1" wrap="square" lIns="91425" tIns="45700" rIns="91425" bIns="45700" anchor="t" anchorCtr="0">
            <a:spAutoFit/>
          </a:bodyPr>
          <a:lstStyle/>
          <a:p>
            <a:pPr marL="114300" lvl="0" algn="ctr" rtl="0">
              <a:spcBef>
                <a:spcPts val="1200"/>
              </a:spcBef>
              <a:spcAft>
                <a:spcPts val="0"/>
              </a:spcAft>
              <a:buSzPts val="1800"/>
            </a:pPr>
            <a:r>
              <a:rPr lang="en-GB" sz="2000"/>
              <a:t>Explain the link between fossil fuel consumption and climate change.</a:t>
            </a:r>
          </a:p>
        </p:txBody>
      </p:sp>
      <p:sp>
        <p:nvSpPr>
          <p:cNvPr id="596" name="Google Shape;596;p7"/>
          <p:cNvSpPr txBox="1"/>
          <p:nvPr/>
        </p:nvSpPr>
        <p:spPr>
          <a:xfrm>
            <a:off x="6657175" y="6655117"/>
            <a:ext cx="2693734" cy="1323399"/>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a:t>Identity engineering career opportunities related to renewable energy.</a:t>
            </a:r>
          </a:p>
        </p:txBody>
      </p:sp>
      <p:sp>
        <p:nvSpPr>
          <p:cNvPr id="2" name="Slide Number Placeholder 5">
            <a:extLst>
              <a:ext uri="{FF2B5EF4-FFF2-40B4-BE49-F238E27FC236}">
                <a16:creationId xmlns:a16="http://schemas.microsoft.com/office/drawing/2014/main" id="{C852EBBF-1B7C-4F4D-AE3F-C1A85ED47D4C}"/>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18</a:t>
            </a:fld>
            <a:endParaRPr lang="en-US" b="0">
              <a:solidFill>
                <a:schemeClr val="bg1"/>
              </a:solidFill>
            </a:endParaRPr>
          </a:p>
        </p:txBody>
      </p:sp>
      <p:sp>
        <p:nvSpPr>
          <p:cNvPr id="4" name="Google Shape;549;p3">
            <a:extLst>
              <a:ext uri="{FF2B5EF4-FFF2-40B4-BE49-F238E27FC236}">
                <a16:creationId xmlns:a16="http://schemas.microsoft.com/office/drawing/2014/main" id="{6FFE1AD4-02CB-E501-FC89-D8CA90D3E94A}"/>
              </a:ext>
            </a:extLst>
          </p:cNvPr>
          <p:cNvSpPr txBox="1"/>
          <p:nvPr/>
        </p:nvSpPr>
        <p:spPr>
          <a:xfrm>
            <a:off x="9938170" y="66627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598" name="Google Shape;598;p7"/>
          <p:cNvSpPr txBox="1"/>
          <p:nvPr/>
        </p:nvSpPr>
        <p:spPr>
          <a:xfrm>
            <a:off x="2965601" y="6372349"/>
            <a:ext cx="2658132" cy="1938952"/>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a:t>Identify some challenges and opportunities related </a:t>
            </a:r>
            <a:br>
              <a:rPr lang="en-GB" sz="2000"/>
            </a:br>
            <a:r>
              <a:rPr lang="en-GB" sz="2000"/>
              <a:t>to a transition to renewable </a:t>
            </a:r>
            <a:br>
              <a:rPr lang="en-GB" sz="2000"/>
            </a:br>
            <a:r>
              <a:rPr lang="en-GB" sz="2000"/>
              <a:t>energy.</a:t>
            </a:r>
          </a:p>
        </p:txBody>
      </p:sp>
      <p:pic>
        <p:nvPicPr>
          <p:cNvPr id="15" name="Picture 14">
            <a:extLst>
              <a:ext uri="{FF2B5EF4-FFF2-40B4-BE49-F238E27FC236}">
                <a16:creationId xmlns:a16="http://schemas.microsoft.com/office/drawing/2014/main" id="{7DB29704-AB77-865D-0409-FF7C4AB5DD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8086" y="2790178"/>
            <a:ext cx="3214395" cy="3118917"/>
          </a:xfrm>
          <a:prstGeom prst="rect">
            <a:avLst/>
          </a:prstGeom>
        </p:spPr>
      </p:pic>
      <p:sp>
        <p:nvSpPr>
          <p:cNvPr id="16" name="Google Shape;594;p7">
            <a:extLst>
              <a:ext uri="{FF2B5EF4-FFF2-40B4-BE49-F238E27FC236}">
                <a16:creationId xmlns:a16="http://schemas.microsoft.com/office/drawing/2014/main" id="{DEE00D73-3EC5-7142-851C-BC67198D91D4}"/>
              </a:ext>
            </a:extLst>
          </p:cNvPr>
          <p:cNvSpPr txBox="1"/>
          <p:nvPr/>
        </p:nvSpPr>
        <p:spPr>
          <a:xfrm>
            <a:off x="4901060" y="3633682"/>
            <a:ext cx="2526453" cy="1631175"/>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a:t>Suggest some advantages and disadvantages of different forms of renewable energy.</a:t>
            </a:r>
          </a:p>
        </p:txBody>
      </p:sp>
    </p:spTree>
    <p:extLst>
      <p:ext uri="{BB962C8B-B14F-4D97-AF65-F5344CB8AC3E}">
        <p14:creationId xmlns:p14="http://schemas.microsoft.com/office/powerpoint/2010/main" val="1878190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5D2BD9-4FE3-FB8A-FECB-4CD4E575597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2</a:t>
            </a:fld>
            <a:endParaRPr lang="en-US" b="0">
              <a:solidFill>
                <a:schemeClr val="tx1"/>
              </a:solidFill>
            </a:endParaRPr>
          </a:p>
        </p:txBody>
      </p:sp>
      <p:sp>
        <p:nvSpPr>
          <p:cNvPr id="3" name="Title 1">
            <a:extLst>
              <a:ext uri="{FF2B5EF4-FFF2-40B4-BE49-F238E27FC236}">
                <a16:creationId xmlns:a16="http://schemas.microsoft.com/office/drawing/2014/main" id="{CF54C747-A645-A821-475D-070EC5E62036}"/>
              </a:ext>
            </a:extLst>
          </p:cNvPr>
          <p:cNvSpPr txBox="1">
            <a:spLocks/>
          </p:cNvSpPr>
          <p:nvPr/>
        </p:nvSpPr>
        <p:spPr>
          <a:xfrm>
            <a:off x="4897542" y="1900117"/>
            <a:ext cx="6462504"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ct val="100000"/>
              </a:lnSpc>
              <a:spcBef>
                <a:spcPts val="0"/>
              </a:spcBef>
              <a:spcAft>
                <a:spcPts val="1200"/>
              </a:spcAft>
            </a:pPr>
            <a:r>
              <a:rPr lang="en-GB" sz="4500"/>
              <a:t>Practitioner guide</a:t>
            </a:r>
            <a:endParaRPr lang="en-NZ" sz="4500"/>
          </a:p>
          <a:p>
            <a:pPr>
              <a:lnSpc>
                <a:spcPct val="100000"/>
              </a:lnSpc>
              <a:spcBef>
                <a:spcPts val="0"/>
              </a:spcBef>
            </a:pPr>
            <a:r>
              <a:rPr lang="en-GB" sz="2500" b="0"/>
              <a:t>1. Sources, advantages </a:t>
            </a:r>
            <a:br>
              <a:rPr lang="en-GB" sz="2500" b="0"/>
            </a:br>
            <a:r>
              <a:rPr lang="en-GB" sz="2500" b="0"/>
              <a:t>and disadvantages of </a:t>
            </a:r>
            <a:br>
              <a:rPr lang="en-GB" sz="2500" b="0"/>
            </a:br>
            <a:r>
              <a:rPr lang="en-GB" sz="2500" b="0"/>
              <a:t>renewable energy</a:t>
            </a:r>
            <a:endParaRPr lang="en-NZ" sz="2500" b="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aphicFrame>
        <p:nvGraphicFramePr>
          <p:cNvPr id="7" name="Table 9">
            <a:extLst>
              <a:ext uri="{FF2B5EF4-FFF2-40B4-BE49-F238E27FC236}">
                <a16:creationId xmlns:a16="http://schemas.microsoft.com/office/drawing/2014/main" id="{DD6A1CA7-9164-69C8-B7A8-7ACD9E615721}"/>
              </a:ext>
            </a:extLst>
          </p:cNvPr>
          <p:cNvGraphicFramePr>
            <a:graphicFrameLocks noGrp="1"/>
          </p:cNvGraphicFramePr>
          <p:nvPr>
            <p:extLst>
              <p:ext uri="{D42A27DB-BD31-4B8C-83A1-F6EECF244321}">
                <p14:modId xmlns:p14="http://schemas.microsoft.com/office/powerpoint/2010/main" val="638753465"/>
              </p:ext>
            </p:extLst>
          </p:nvPr>
        </p:nvGraphicFramePr>
        <p:xfrm>
          <a:off x="498401" y="3932492"/>
          <a:ext cx="15331774" cy="889000"/>
        </p:xfrm>
        <a:graphic>
          <a:graphicData uri="http://schemas.openxmlformats.org/drawingml/2006/table">
            <a:tbl>
              <a:tblPr firstRow="1" bandRow="1">
                <a:tableStyleId>{F2DE63D5-997A-4646-A377-4702673A728D}</a:tableStyleId>
              </a:tblPr>
              <a:tblGrid>
                <a:gridCol w="3275931">
                  <a:extLst>
                    <a:ext uri="{9D8B030D-6E8A-4147-A177-3AD203B41FA5}">
                      <a16:colId xmlns:a16="http://schemas.microsoft.com/office/drawing/2014/main" val="1341920397"/>
                    </a:ext>
                  </a:extLst>
                </a:gridCol>
                <a:gridCol w="1167319">
                  <a:extLst>
                    <a:ext uri="{9D8B030D-6E8A-4147-A177-3AD203B41FA5}">
                      <a16:colId xmlns:a16="http://schemas.microsoft.com/office/drawing/2014/main" val="1625234520"/>
                    </a:ext>
                  </a:extLst>
                </a:gridCol>
                <a:gridCol w="4163438">
                  <a:extLst>
                    <a:ext uri="{9D8B030D-6E8A-4147-A177-3AD203B41FA5}">
                      <a16:colId xmlns:a16="http://schemas.microsoft.com/office/drawing/2014/main" val="2584098693"/>
                    </a:ext>
                  </a:extLst>
                </a:gridCol>
                <a:gridCol w="2342568">
                  <a:extLst>
                    <a:ext uri="{9D8B030D-6E8A-4147-A177-3AD203B41FA5}">
                      <a16:colId xmlns:a16="http://schemas.microsoft.com/office/drawing/2014/main" val="4119896531"/>
                    </a:ext>
                  </a:extLst>
                </a:gridCol>
                <a:gridCol w="1669659">
                  <a:extLst>
                    <a:ext uri="{9D8B030D-6E8A-4147-A177-3AD203B41FA5}">
                      <a16:colId xmlns:a16="http://schemas.microsoft.com/office/drawing/2014/main" val="946961469"/>
                    </a:ext>
                  </a:extLst>
                </a:gridCol>
                <a:gridCol w="1313630">
                  <a:extLst>
                    <a:ext uri="{9D8B030D-6E8A-4147-A177-3AD203B41FA5}">
                      <a16:colId xmlns:a16="http://schemas.microsoft.com/office/drawing/2014/main" val="2540207167"/>
                    </a:ext>
                  </a:extLst>
                </a:gridCol>
                <a:gridCol w="1399229">
                  <a:extLst>
                    <a:ext uri="{9D8B030D-6E8A-4147-A177-3AD203B41FA5}">
                      <a16:colId xmlns:a16="http://schemas.microsoft.com/office/drawing/2014/main" val="185756884"/>
                    </a:ext>
                  </a:extLst>
                </a:gridCol>
              </a:tblGrid>
              <a:tr h="370840">
                <a:tc>
                  <a:txBody>
                    <a:bodyPr/>
                    <a:lstStyle/>
                    <a:p>
                      <a:pPr algn="ctr"/>
                      <a:r>
                        <a:rPr lang="en-US" sz="1600">
                          <a:latin typeface="Arial" panose="020B0604020202020204" pitchFamily="34" charset="0"/>
                          <a:cs typeface="Arial" panose="020B0604020202020204" pitchFamily="34" charset="0"/>
                        </a:rPr>
                        <a:t>Resource name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Level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a:cs typeface="Arial"/>
                        </a:rPr>
                        <a:t>PPT slides + notes </a:t>
                      </a:r>
                      <a:r>
                        <a:rPr lang="en-US" sz="1600" b="0" i="0" u="none" strike="noStrike" noProof="0"/>
                        <a:t>–</a:t>
                      </a:r>
                      <a:r>
                        <a:rPr lang="en-US" sz="1600">
                          <a:latin typeface="Arial"/>
                          <a:cs typeface="Arial"/>
                        </a:rPr>
                        <a:t> practitioner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a:cs typeface="Arial"/>
                        </a:rPr>
                        <a:t>PPT slides </a:t>
                      </a:r>
                      <a:r>
                        <a:rPr lang="en-US" sz="1600" b="0" i="0" u="none" strike="noStrike" noProof="0"/>
                        <a:t>–</a:t>
                      </a:r>
                      <a:r>
                        <a:rPr lang="en-US" sz="1600">
                          <a:latin typeface="Arial"/>
                          <a:cs typeface="Arial"/>
                        </a:rPr>
                        <a:t> learner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Activity sheets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Film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Interactive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11087963"/>
                  </a:ext>
                </a:extLst>
              </a:tr>
              <a:tr h="370840">
                <a:tc>
                  <a:txBody>
                    <a:bodyPr/>
                    <a:lstStyle/>
                    <a:p>
                      <a:pPr marL="91440" marR="91440" lvl="0" indent="0" algn="l" rtl="0">
                        <a:spcBef>
                          <a:spcPts val="0"/>
                        </a:spcBef>
                        <a:spcAft>
                          <a:spcPts val="0"/>
                        </a:spcAft>
                        <a:buNone/>
                      </a:pPr>
                      <a:r>
                        <a:rPr lang="en-GB" sz="1400">
                          <a:solidFill>
                            <a:schemeClr val="dk1"/>
                          </a:solidFill>
                        </a:rPr>
                        <a:t>1. Sources, advantages and disadvantages of renewable 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solidFill>
                          <a:schemeClr val="accent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6966545"/>
                  </a:ext>
                </a:extLst>
              </a:tr>
            </a:tbl>
          </a:graphicData>
        </a:graphic>
      </p:graphicFrame>
      <p:sp>
        <p:nvSpPr>
          <p:cNvPr id="535" name="Google Shape;535;p3"/>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Introduction and overview</a:t>
            </a:r>
            <a:endParaRPr/>
          </a:p>
        </p:txBody>
      </p:sp>
      <p:sp>
        <p:nvSpPr>
          <p:cNvPr id="536" name="Google Shape;536;p3"/>
          <p:cNvSpPr txBox="1">
            <a:spLocks noGrp="1"/>
          </p:cNvSpPr>
          <p:nvPr>
            <p:ph type="body" idx="4294967295"/>
          </p:nvPr>
        </p:nvSpPr>
        <p:spPr>
          <a:xfrm>
            <a:off x="411858" y="2234325"/>
            <a:ext cx="14893925" cy="1006475"/>
          </a:xfrm>
          <a:prstGeom prst="rect">
            <a:avLst/>
          </a:prstGeom>
          <a:noFill/>
          <a:ln>
            <a:noFill/>
          </a:ln>
        </p:spPr>
        <p:txBody>
          <a:bodyPr spcFirstLastPara="1" wrap="square" lIns="90000" tIns="45700" rIns="91425" bIns="45700" anchor="t" anchorCtr="0">
            <a:noAutofit/>
          </a:bodyPr>
          <a:lstStyle/>
          <a:p>
            <a:pPr marL="0" indent="0">
              <a:spcBef>
                <a:spcPts val="0"/>
              </a:spcBef>
            </a:pPr>
            <a:r>
              <a:rPr lang="en-GB" sz="1800"/>
              <a:t>These resources help practitioners to deliver the renewable energy components of engineering and manufacturing-related qualifications at levels 2 and 3. They introduce the topic and stimulate learners to explore and reflect on key concepts and are designed to complement and enhance practitioners’ own lesson materials and schemes of work.</a:t>
            </a:r>
          </a:p>
        </p:txBody>
      </p:sp>
      <p:sp>
        <p:nvSpPr>
          <p:cNvPr id="537" name="Google Shape;537;p3"/>
          <p:cNvSpPr txBox="1">
            <a:spLocks noGrp="1"/>
          </p:cNvSpPr>
          <p:nvPr>
            <p:ph type="body" idx="4294967295"/>
          </p:nvPr>
        </p:nvSpPr>
        <p:spPr>
          <a:xfrm>
            <a:off x="411858" y="3117206"/>
            <a:ext cx="14640945" cy="952929"/>
          </a:xfrm>
          <a:prstGeom prst="rect">
            <a:avLst/>
          </a:prstGeom>
          <a:noFill/>
          <a:ln>
            <a:noFill/>
          </a:ln>
        </p:spPr>
        <p:txBody>
          <a:bodyPr spcFirstLastPara="1" wrap="square" lIns="90000"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GB" sz="2000" b="1"/>
              <a:t>Resources summary</a:t>
            </a:r>
          </a:p>
          <a:p>
            <a:pPr marL="0" lvl="0" indent="0" algn="l" rtl="0">
              <a:lnSpc>
                <a:spcPct val="100000"/>
              </a:lnSpc>
              <a:spcBef>
                <a:spcPts val="0"/>
              </a:spcBef>
              <a:spcAft>
                <a:spcPts val="0"/>
              </a:spcAft>
              <a:buClr>
                <a:schemeClr val="dk1"/>
              </a:buClr>
              <a:buSzPts val="2000"/>
              <a:buNone/>
            </a:pPr>
            <a:endParaRPr sz="1400"/>
          </a:p>
        </p:txBody>
      </p:sp>
      <p:sp>
        <p:nvSpPr>
          <p:cNvPr id="538" name="Google Shape;538;p3"/>
          <p:cNvSpPr txBox="1">
            <a:spLocks noGrp="1"/>
          </p:cNvSpPr>
          <p:nvPr>
            <p:ph type="body" idx="4294967295"/>
          </p:nvPr>
        </p:nvSpPr>
        <p:spPr>
          <a:xfrm>
            <a:off x="9148251" y="5354210"/>
            <a:ext cx="6804690" cy="2221155"/>
          </a:xfrm>
          <a:prstGeom prst="rect">
            <a:avLst/>
          </a:prstGeom>
          <a:noFill/>
          <a:ln>
            <a:noFill/>
          </a:ln>
        </p:spPr>
        <p:txBody>
          <a:bodyPr spcFirstLastPara="1" wrap="square" lIns="90000" tIns="45700" rIns="91425" bIns="45700" anchor="t" anchorCtr="0">
            <a:noAutofit/>
          </a:bodyPr>
          <a:lstStyle/>
          <a:p>
            <a:pPr marL="0" lvl="0" indent="0" algn="l" rtl="0">
              <a:lnSpc>
                <a:spcPct val="100000"/>
              </a:lnSpc>
              <a:spcBef>
                <a:spcPts val="0"/>
              </a:spcBef>
              <a:spcAft>
                <a:spcPts val="0"/>
              </a:spcAft>
              <a:buNone/>
            </a:pPr>
            <a:r>
              <a:rPr lang="en-GB" sz="1400">
                <a:solidFill>
                  <a:schemeClr val="dk1"/>
                </a:solidFill>
              </a:rPr>
              <a:t>The Level 3 resources explore making energy and power calculations and consider how solar and wind power can be combined to provide low-carbon power for a manufacturing plant, exploring seasonal variations, before making ballpark calculations for the UK. They explore how other emerging technologies can be implemented alongside renewables to create a smart distributed grid that is responsive to dynamic changes in supply and demand, and how learners’ engineering careers can contribute to the transition to a net zero economy.</a:t>
            </a:r>
          </a:p>
        </p:txBody>
      </p:sp>
      <p:sp>
        <p:nvSpPr>
          <p:cNvPr id="540" name="Google Shape;540;p3"/>
          <p:cNvSpPr/>
          <p:nvPr/>
        </p:nvSpPr>
        <p:spPr>
          <a:xfrm>
            <a:off x="411858" y="5052668"/>
            <a:ext cx="7367576" cy="38779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i="0" u="none" strike="noStrike" cap="none">
                <a:solidFill>
                  <a:schemeClr val="dk1"/>
                </a:solidFill>
                <a:latin typeface="Arial"/>
                <a:ea typeface="Arial"/>
                <a:cs typeface="Arial"/>
                <a:sym typeface="Arial"/>
              </a:rPr>
              <a:t>Delivery</a:t>
            </a:r>
            <a:endParaRPr/>
          </a:p>
          <a:p>
            <a:pPr marL="0" lvl="0" indent="0" algn="l" rtl="0">
              <a:spcBef>
                <a:spcPts val="0"/>
              </a:spcBef>
              <a:spcAft>
                <a:spcPts val="0"/>
              </a:spcAft>
              <a:buClr>
                <a:schemeClr val="dk1"/>
              </a:buClr>
              <a:buSzPts val="1100"/>
              <a:buFont typeface="Arial"/>
              <a:buNone/>
            </a:pPr>
            <a:r>
              <a:rPr lang="en-GB" sz="1400">
                <a:solidFill>
                  <a:schemeClr val="dk1"/>
                </a:solidFill>
              </a:rPr>
              <a:t>Delivery suggestions for practitioners, and suggested answers where appropriate, are in the presenter’s notes for each slide. The core activities in each resource provide around   60 mins of learning time, though additional suggestions, including independent learning, can extend this time significantly. </a:t>
            </a:r>
          </a:p>
          <a:p>
            <a:pPr marL="0" marR="0" lvl="0" indent="0" algn="l" rtl="0">
              <a:spcBef>
                <a:spcPts val="1200"/>
              </a:spcBef>
              <a:spcAft>
                <a:spcPts val="0"/>
              </a:spcAft>
              <a:buNone/>
            </a:pPr>
            <a:r>
              <a:rPr lang="en-GB" sz="2000" b="1" i="0" u="none" strike="noStrike" cap="none">
                <a:solidFill>
                  <a:schemeClr val="dk1"/>
                </a:solidFill>
                <a:latin typeface="Arial"/>
                <a:ea typeface="Arial"/>
                <a:cs typeface="Arial"/>
                <a:sym typeface="Arial"/>
              </a:rPr>
              <a:t>Overarching theme/big questions</a:t>
            </a:r>
            <a:endParaRPr/>
          </a:p>
          <a:p>
            <a:pPr marL="0" lvl="0" indent="0" algn="l" rtl="0">
              <a:spcBef>
                <a:spcPts val="0"/>
              </a:spcBef>
              <a:spcAft>
                <a:spcPts val="0"/>
              </a:spcAft>
              <a:buNone/>
            </a:pPr>
            <a:r>
              <a:rPr lang="en-GB" sz="1400">
                <a:solidFill>
                  <a:schemeClr val="dk1"/>
                </a:solidFill>
              </a:rPr>
              <a:t>How can renewable energy meet current and future demand?</a:t>
            </a:r>
            <a:br>
              <a:rPr lang="en-GB" sz="1400">
                <a:solidFill>
                  <a:schemeClr val="dk1"/>
                </a:solidFill>
              </a:rPr>
            </a:br>
            <a:br>
              <a:rPr lang="en-GB" sz="2000" b="1" i="0" u="none" strike="noStrike" cap="none">
                <a:solidFill>
                  <a:schemeClr val="dk1"/>
                </a:solidFill>
                <a:latin typeface="Calibri"/>
                <a:ea typeface="Calibri"/>
                <a:cs typeface="Calibri"/>
                <a:sym typeface="Calibri"/>
              </a:rPr>
            </a:br>
            <a:r>
              <a:rPr lang="en-GB" sz="2000" b="1" i="0" u="none" strike="noStrike" cap="none">
                <a:solidFill>
                  <a:schemeClr val="dk1"/>
                </a:solidFill>
                <a:latin typeface="+mj-lt"/>
                <a:ea typeface="Calibri"/>
                <a:cs typeface="Calibri"/>
                <a:sym typeface="Calibri"/>
              </a:rPr>
              <a:t>Overview</a:t>
            </a:r>
            <a:br>
              <a:rPr lang="en-GB" sz="2000" b="1" i="0" u="none" strike="noStrike" cap="none">
                <a:solidFill>
                  <a:schemeClr val="dk1"/>
                </a:solidFill>
                <a:latin typeface="Calibri"/>
                <a:ea typeface="Calibri"/>
                <a:cs typeface="Calibri"/>
                <a:sym typeface="Calibri"/>
              </a:rPr>
            </a:br>
            <a:r>
              <a:rPr lang="en-GB" sz="1400">
                <a:solidFill>
                  <a:schemeClr val="dk1"/>
                </a:solidFill>
              </a:rPr>
              <a:t>The Level 2 resource reviews the need for renewable energy as an alternative to fossil fuels that contribute to climate change and helps learners to consider some advantages and disadvantages of each form, and how they might help to power the UK.</a:t>
            </a:r>
          </a:p>
          <a:p>
            <a:pPr marL="0" marR="0" lvl="0" indent="0" algn="l" rtl="0">
              <a:spcBef>
                <a:spcPts val="0"/>
              </a:spcBef>
              <a:spcAft>
                <a:spcPts val="0"/>
              </a:spcAft>
              <a:buClr>
                <a:schemeClr val="dk1"/>
              </a:buClr>
              <a:buSzPts val="1400"/>
              <a:buFont typeface="Calibri"/>
              <a:buNone/>
            </a:pPr>
            <a:endParaRPr lang="en-GB" sz="1400" b="0" i="0" u="none" strike="noStrike" cap="none">
              <a:solidFill>
                <a:schemeClr val="dk1"/>
              </a:solidFill>
              <a:latin typeface="Arial"/>
              <a:ea typeface="Arial"/>
              <a:cs typeface="Arial"/>
              <a:sym typeface="Arial"/>
            </a:endParaRPr>
          </a:p>
          <a:p>
            <a:pPr marL="0" marR="0" lvl="0" indent="0" algn="l" rtl="0">
              <a:spcBef>
                <a:spcPts val="1200"/>
              </a:spcBef>
              <a:spcAft>
                <a:spcPts val="0"/>
              </a:spcAft>
              <a:buNone/>
            </a:pPr>
            <a:endParaRPr sz="2000" b="1" i="0" u="none" strike="noStrike" cap="none">
              <a:solidFill>
                <a:schemeClr val="dk1"/>
              </a:solidFill>
              <a:latin typeface="Calibri"/>
              <a:ea typeface="Calibri"/>
              <a:cs typeface="Calibri"/>
              <a:sym typeface="Calibri"/>
            </a:endParaRPr>
          </a:p>
        </p:txBody>
      </p:sp>
      <p:pic>
        <p:nvPicPr>
          <p:cNvPr id="541" name="Google Shape;541;p3" descr="Tic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71945" y="4397344"/>
            <a:ext cx="362347" cy="329406"/>
          </a:xfrm>
          <a:prstGeom prst="rect">
            <a:avLst/>
          </a:prstGeom>
          <a:noFill/>
          <a:ln>
            <a:noFill/>
          </a:ln>
        </p:spPr>
      </p:pic>
      <p:pic>
        <p:nvPicPr>
          <p:cNvPr id="542" name="Google Shape;542;p3" descr="Tic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260535" y="4397344"/>
            <a:ext cx="362347" cy="329406"/>
          </a:xfrm>
          <a:prstGeom prst="rect">
            <a:avLst/>
          </a:prstGeom>
          <a:noFill/>
          <a:ln>
            <a:noFill/>
          </a:ln>
        </p:spPr>
      </p:pic>
      <p:pic>
        <p:nvPicPr>
          <p:cNvPr id="543" name="Google Shape;543;p3" descr="Tick with solid fill"/>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624276" y="4404556"/>
            <a:ext cx="329406" cy="329406"/>
          </a:xfrm>
          <a:prstGeom prst="rect">
            <a:avLst/>
          </a:prstGeom>
          <a:noFill/>
          <a:ln>
            <a:noFill/>
          </a:ln>
        </p:spPr>
      </p:pic>
      <p:sp>
        <p:nvSpPr>
          <p:cNvPr id="2" name="Slide Number Placeholder 5">
            <a:extLst>
              <a:ext uri="{FF2B5EF4-FFF2-40B4-BE49-F238E27FC236}">
                <a16:creationId xmlns:a16="http://schemas.microsoft.com/office/drawing/2014/main" id="{C538D024-E284-D36A-06AD-52348BBDB54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3</a:t>
            </a:fld>
            <a:endParaRPr lang="en-US" b="0">
              <a:solidFill>
                <a:schemeClr val="tx1"/>
              </a:solidFill>
            </a:endParaRPr>
          </a:p>
        </p:txBody>
      </p:sp>
      <p:sp>
        <p:nvSpPr>
          <p:cNvPr id="4" name="Google Shape;549;p3">
            <a:extLst>
              <a:ext uri="{FF2B5EF4-FFF2-40B4-BE49-F238E27FC236}">
                <a16:creationId xmlns:a16="http://schemas.microsoft.com/office/drawing/2014/main" id="{8D636EE8-CD6E-111D-CD9B-87ADD5F92FD1}"/>
              </a:ext>
            </a:extLst>
          </p:cNvPr>
          <p:cNvSpPr txBox="1"/>
          <p:nvPr/>
        </p:nvSpPr>
        <p:spPr>
          <a:xfrm>
            <a:off x="8166895" y="696252"/>
            <a:ext cx="7786046"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dk1"/>
                </a:solidFill>
              </a:rPr>
              <a:t>1. Sources, advantages and disadvantages of renewable energy</a:t>
            </a:r>
            <a:r>
              <a:rPr lang="en-GB" sz="1600"/>
              <a:t> | Practitioner guide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GB"/>
              <a:t>Learning outcomes and resource links </a:t>
            </a:r>
            <a:endParaRPr/>
          </a:p>
        </p:txBody>
      </p:sp>
      <p:sp>
        <p:nvSpPr>
          <p:cNvPr id="560" name="Google Shape;560;p4"/>
          <p:cNvSpPr txBox="1">
            <a:spLocks noGrp="1"/>
          </p:cNvSpPr>
          <p:nvPr>
            <p:ph type="body" idx="4294967295"/>
          </p:nvPr>
        </p:nvSpPr>
        <p:spPr>
          <a:xfrm>
            <a:off x="411858" y="2715066"/>
            <a:ext cx="6624373" cy="5578036"/>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GB" sz="2000" b="1" dirty="0">
                <a:solidFill>
                  <a:schemeClr val="dk1"/>
                </a:solidFill>
              </a:rPr>
              <a:t>Level </a:t>
            </a:r>
            <a:r>
              <a:rPr lang="en-GB" sz="2000" b="1" dirty="0"/>
              <a:t>2 resource </a:t>
            </a:r>
            <a:endParaRPr dirty="0"/>
          </a:p>
          <a:p>
            <a:pPr marL="0" lvl="0" indent="0" algn="l" rtl="0">
              <a:spcBef>
                <a:spcPts val="1200"/>
              </a:spcBef>
              <a:spcAft>
                <a:spcPts val="0"/>
              </a:spcAft>
              <a:buNone/>
            </a:pPr>
            <a:r>
              <a:rPr lang="en-GB" sz="2000" b="1" dirty="0">
                <a:solidFill>
                  <a:schemeClr val="dk1"/>
                </a:solidFill>
              </a:rPr>
              <a:t>Sources, advantages and disadvantages of renewable energy</a:t>
            </a:r>
          </a:p>
          <a:p>
            <a:pPr marL="482600" lvl="0" indent="-342900" algn="l" rtl="0">
              <a:lnSpc>
                <a:spcPct val="100000"/>
              </a:lnSpc>
              <a:spcBef>
                <a:spcPts val="1200"/>
              </a:spcBef>
              <a:spcAft>
                <a:spcPts val="1200"/>
              </a:spcAft>
              <a:buClr>
                <a:schemeClr val="dk1"/>
              </a:buClr>
              <a:buSzPts val="1400"/>
              <a:buFont typeface="Arial" panose="020B0604020202020204" pitchFamily="34" charset="0"/>
              <a:buChar char="•"/>
            </a:pPr>
            <a:r>
              <a:rPr lang="en-GB" sz="1800" dirty="0">
                <a:solidFill>
                  <a:schemeClr val="dk1"/>
                </a:solidFill>
              </a:rPr>
              <a:t>Explain the link between fossil fuel consumption </a:t>
            </a:r>
            <a:br>
              <a:rPr lang="en-GB" sz="1800" dirty="0">
                <a:solidFill>
                  <a:schemeClr val="dk1"/>
                </a:solidFill>
              </a:rPr>
            </a:br>
            <a:r>
              <a:rPr lang="en-GB" sz="1800" dirty="0">
                <a:solidFill>
                  <a:schemeClr val="dk1"/>
                </a:solidFill>
              </a:rPr>
              <a:t>and climate change.</a:t>
            </a:r>
          </a:p>
          <a:p>
            <a:pPr marL="482600" lvl="0" indent="-342900" algn="l" rtl="0">
              <a:lnSpc>
                <a:spcPct val="100000"/>
              </a:lnSpc>
              <a:spcBef>
                <a:spcPts val="0"/>
              </a:spcBef>
              <a:spcAft>
                <a:spcPts val="1200"/>
              </a:spcAft>
              <a:buClr>
                <a:schemeClr val="dk1"/>
              </a:buClr>
              <a:buSzPts val="1400"/>
              <a:buFont typeface="Arial" panose="020B0604020202020204" pitchFamily="34" charset="0"/>
              <a:buChar char="•"/>
            </a:pPr>
            <a:r>
              <a:rPr lang="en-GB" sz="1800" dirty="0">
                <a:solidFill>
                  <a:schemeClr val="dk1"/>
                </a:solidFill>
              </a:rPr>
              <a:t>Suggest some advantages and disadvantages of different forms of renewable energy.</a:t>
            </a:r>
          </a:p>
          <a:p>
            <a:pPr marL="482600" lvl="0" indent="-342900" algn="l" rtl="0">
              <a:lnSpc>
                <a:spcPct val="100000"/>
              </a:lnSpc>
              <a:spcBef>
                <a:spcPts val="0"/>
              </a:spcBef>
              <a:spcAft>
                <a:spcPts val="1200"/>
              </a:spcAft>
              <a:buClr>
                <a:schemeClr val="dk1"/>
              </a:buClr>
              <a:buSzPts val="1400"/>
              <a:buFont typeface="Arial" panose="020B0604020202020204" pitchFamily="34" charset="0"/>
              <a:buChar char="•"/>
            </a:pPr>
            <a:r>
              <a:rPr lang="en-GB" sz="1800" dirty="0">
                <a:solidFill>
                  <a:schemeClr val="dk1"/>
                </a:solidFill>
              </a:rPr>
              <a:t>Identify some challenges and opportunities related to a transition to renewable energy.</a:t>
            </a:r>
          </a:p>
          <a:p>
            <a:pPr marL="482600" lvl="0" indent="-342900" algn="l" rtl="0">
              <a:lnSpc>
                <a:spcPct val="100000"/>
              </a:lnSpc>
              <a:spcBef>
                <a:spcPts val="0"/>
              </a:spcBef>
              <a:spcAft>
                <a:spcPts val="1200"/>
              </a:spcAft>
              <a:buClr>
                <a:schemeClr val="dk1"/>
              </a:buClr>
              <a:buSzPts val="1400"/>
              <a:buFont typeface="Arial" panose="020B0604020202020204" pitchFamily="34" charset="0"/>
              <a:buChar char="•"/>
            </a:pPr>
            <a:r>
              <a:rPr lang="en-GB" sz="1800" dirty="0"/>
              <a:t>Identify engineering career opportunities related to renewable energy.</a:t>
            </a:r>
          </a:p>
          <a:p>
            <a:pPr marL="457200" lvl="0" indent="-228600" algn="l" rtl="0">
              <a:lnSpc>
                <a:spcPct val="100000"/>
              </a:lnSpc>
              <a:spcBef>
                <a:spcPts val="0"/>
              </a:spcBef>
              <a:spcAft>
                <a:spcPts val="0"/>
              </a:spcAft>
              <a:buClr>
                <a:schemeClr val="dk1"/>
              </a:buClr>
              <a:buSzPts val="1400"/>
              <a:buNone/>
            </a:pPr>
            <a:endParaRPr sz="1600" dirty="0">
              <a:solidFill>
                <a:schemeClr val="dk1"/>
              </a:solidFill>
            </a:endParaRPr>
          </a:p>
          <a:p>
            <a:pPr marL="0" lvl="0" indent="0" algn="l" rtl="0">
              <a:lnSpc>
                <a:spcPct val="90000"/>
              </a:lnSpc>
              <a:spcBef>
                <a:spcPts val="1200"/>
              </a:spcBef>
              <a:spcAft>
                <a:spcPts val="0"/>
              </a:spcAft>
              <a:buClr>
                <a:schemeClr val="dk1"/>
              </a:buClr>
              <a:buSzPts val="1600"/>
              <a:buNone/>
            </a:pPr>
            <a:endParaRPr sz="1600" dirty="0">
              <a:solidFill>
                <a:schemeClr val="dk1"/>
              </a:solidFill>
            </a:endParaRPr>
          </a:p>
        </p:txBody>
      </p:sp>
      <p:sp>
        <p:nvSpPr>
          <p:cNvPr id="561" name="Google Shape;561;p4"/>
          <p:cNvSpPr txBox="1">
            <a:spLocks noGrp="1"/>
          </p:cNvSpPr>
          <p:nvPr>
            <p:ph type="body" idx="4294967295"/>
          </p:nvPr>
        </p:nvSpPr>
        <p:spPr>
          <a:xfrm>
            <a:off x="7809655" y="2717929"/>
            <a:ext cx="6624373" cy="5578036"/>
          </a:xfrm>
          <a:prstGeom prst="rect">
            <a:avLst/>
          </a:prstGeom>
          <a:noFill/>
          <a:ln>
            <a:noFill/>
          </a:ln>
        </p:spPr>
        <p:txBody>
          <a:bodyPr spcFirstLastPara="1" wrap="square" lIns="90000" tIns="45700" rIns="91425" bIns="45700" anchor="t" anchorCtr="0">
            <a:noAutofit/>
          </a:bodyPr>
          <a:lstStyle/>
          <a:p>
            <a:pPr marL="0" indent="0">
              <a:spcBef>
                <a:spcPts val="0"/>
              </a:spcBef>
            </a:pPr>
            <a:r>
              <a:rPr lang="en-GB" sz="2000" b="1" dirty="0"/>
              <a:t>Full resource list available for the topic of Renewable energy:</a:t>
            </a:r>
            <a:br>
              <a:rPr lang="en-GB" sz="2000" b="1" dirty="0">
                <a:solidFill>
                  <a:schemeClr val="dk1"/>
                </a:solidFill>
              </a:rPr>
            </a:br>
            <a:endParaRPr lang="en-GB" sz="2000" b="1" dirty="0"/>
          </a:p>
          <a:p>
            <a:pPr marL="0" lvl="0" indent="0" algn="l" rtl="0">
              <a:lnSpc>
                <a:spcPct val="100000"/>
              </a:lnSpc>
              <a:spcBef>
                <a:spcPts val="0"/>
              </a:spcBef>
              <a:spcAft>
                <a:spcPts val="0"/>
              </a:spcAft>
              <a:buClr>
                <a:schemeClr val="dk1"/>
              </a:buClr>
              <a:buSzPts val="1100"/>
              <a:buFont typeface="Arial"/>
              <a:buNone/>
            </a:pPr>
            <a:r>
              <a:rPr lang="en-GB" sz="1800" b="1" dirty="0"/>
              <a:t>1. Sources, advantages and disadvantages of renewable energy (Level 2)</a:t>
            </a:r>
          </a:p>
          <a:p>
            <a:pPr marL="0" lvl="0" indent="0" algn="l" rtl="0">
              <a:lnSpc>
                <a:spcPct val="100000"/>
              </a:lnSpc>
              <a:spcBef>
                <a:spcPts val="0"/>
              </a:spcBef>
              <a:spcAft>
                <a:spcPts val="0"/>
              </a:spcAft>
              <a:buClr>
                <a:schemeClr val="dk1"/>
              </a:buClr>
              <a:buSzPts val="1100"/>
              <a:buFont typeface="Arial"/>
              <a:buNone/>
            </a:pPr>
            <a:r>
              <a:rPr lang="en-GB" sz="1800" dirty="0"/>
              <a:t>2. Planning for renewable energy (Level 3)</a:t>
            </a:r>
          </a:p>
          <a:p>
            <a:pPr marL="0" lvl="0" indent="0" algn="l" rtl="0">
              <a:lnSpc>
                <a:spcPct val="100000"/>
              </a:lnSpc>
              <a:spcBef>
                <a:spcPts val="0"/>
              </a:spcBef>
              <a:spcAft>
                <a:spcPts val="0"/>
              </a:spcAft>
              <a:buClr>
                <a:schemeClr val="dk1"/>
              </a:buClr>
              <a:buSzPts val="1100"/>
              <a:buFont typeface="Arial"/>
              <a:buNone/>
            </a:pPr>
            <a:r>
              <a:rPr lang="en-GB" sz="1800" dirty="0"/>
              <a:t>3. Delivering renewable energy (Level 3)</a:t>
            </a:r>
            <a:endParaRPr sz="2000" b="1"/>
          </a:p>
          <a:p>
            <a:pPr marL="0" lvl="0" indent="0" algn="l" rtl="0">
              <a:lnSpc>
                <a:spcPct val="90000"/>
              </a:lnSpc>
              <a:spcBef>
                <a:spcPts val="1200"/>
              </a:spcBef>
              <a:spcAft>
                <a:spcPts val="0"/>
              </a:spcAft>
              <a:buClr>
                <a:schemeClr val="dk1"/>
              </a:buClr>
              <a:buSzPts val="2000"/>
              <a:buNone/>
            </a:pPr>
            <a:endParaRPr lang="en-GB" sz="2000" b="1" dirty="0"/>
          </a:p>
          <a:p>
            <a:pPr marL="0" lvl="0" indent="0" algn="l" rtl="0">
              <a:lnSpc>
                <a:spcPct val="90000"/>
              </a:lnSpc>
              <a:spcBef>
                <a:spcPts val="1200"/>
              </a:spcBef>
              <a:spcAft>
                <a:spcPts val="0"/>
              </a:spcAft>
              <a:buClr>
                <a:schemeClr val="dk1"/>
              </a:buClr>
              <a:buSzPts val="2000"/>
              <a:buNone/>
            </a:pPr>
            <a:r>
              <a:rPr lang="en-GB" sz="2000" b="1" dirty="0"/>
              <a:t>Links to other supported topics</a:t>
            </a:r>
            <a:endParaRPr sz="2000"/>
          </a:p>
          <a:p>
            <a:pPr marL="0" lvl="0" indent="0" algn="l" rtl="0">
              <a:lnSpc>
                <a:spcPct val="90000"/>
              </a:lnSpc>
              <a:spcBef>
                <a:spcPts val="0"/>
              </a:spcBef>
              <a:spcAft>
                <a:spcPts val="0"/>
              </a:spcAft>
              <a:buClr>
                <a:schemeClr val="dk1"/>
              </a:buClr>
              <a:buSzPts val="1100"/>
              <a:buNone/>
            </a:pPr>
            <a:endParaRPr sz="1600" dirty="0"/>
          </a:p>
          <a:p>
            <a:pPr marL="0" lvl="0" indent="0" algn="l" rtl="0">
              <a:spcBef>
                <a:spcPts val="0"/>
              </a:spcBef>
              <a:spcAft>
                <a:spcPts val="0"/>
              </a:spcAft>
              <a:buClr>
                <a:srgbClr val="000000"/>
              </a:buClr>
              <a:buSzPts val="1100"/>
              <a:buFont typeface="Arial"/>
              <a:buNone/>
            </a:pPr>
            <a:r>
              <a:rPr lang="en-GB" sz="1800" dirty="0">
                <a:solidFill>
                  <a:srgbClr val="000000"/>
                </a:solidFill>
              </a:rPr>
              <a:t>Battery technologies, Electrical machines, Innovation and emerging technologies, Sustainability.</a:t>
            </a:r>
            <a:endParaRPr lang="en-GB" sz="1800" b="1" dirty="0">
              <a:solidFill>
                <a:srgbClr val="000000"/>
              </a:solidFill>
            </a:endParaRPr>
          </a:p>
        </p:txBody>
      </p:sp>
      <p:sp>
        <p:nvSpPr>
          <p:cNvPr id="3" name="Slide Number Placeholder 5">
            <a:extLst>
              <a:ext uri="{FF2B5EF4-FFF2-40B4-BE49-F238E27FC236}">
                <a16:creationId xmlns:a16="http://schemas.microsoft.com/office/drawing/2014/main" id="{1A3187F7-E28A-02D2-20E0-0177C726075C}"/>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4</a:t>
            </a:fld>
            <a:endParaRPr lang="en-US" b="0">
              <a:solidFill>
                <a:schemeClr val="tx1"/>
              </a:solidFill>
            </a:endParaRPr>
          </a:p>
        </p:txBody>
      </p:sp>
      <p:sp>
        <p:nvSpPr>
          <p:cNvPr id="5" name="Google Shape;549;p3">
            <a:extLst>
              <a:ext uri="{FF2B5EF4-FFF2-40B4-BE49-F238E27FC236}">
                <a16:creationId xmlns:a16="http://schemas.microsoft.com/office/drawing/2014/main" id="{0EBE73E8-3925-173B-0997-11C3D16CDAA7}"/>
              </a:ext>
            </a:extLst>
          </p:cNvPr>
          <p:cNvSpPr txBox="1"/>
          <p:nvPr/>
        </p:nvSpPr>
        <p:spPr>
          <a:xfrm>
            <a:off x="8166895" y="696252"/>
            <a:ext cx="7786046"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dk1"/>
                </a:solidFill>
              </a:rPr>
              <a:t>1. Sources, advantages and disadvantages of renewable energy</a:t>
            </a:r>
            <a:r>
              <a:rPr lang="en-GB" sz="1600"/>
              <a:t> | Practitioner guide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Subject coverage</a:t>
            </a:r>
            <a:endParaRPr/>
          </a:p>
        </p:txBody>
      </p:sp>
      <p:sp>
        <p:nvSpPr>
          <p:cNvPr id="570" name="Google Shape;570;p5"/>
          <p:cNvSpPr txBox="1"/>
          <p:nvPr/>
        </p:nvSpPr>
        <p:spPr>
          <a:xfrm>
            <a:off x="5695999" y="2658794"/>
            <a:ext cx="3780000" cy="5634307"/>
          </a:xfrm>
          <a:prstGeom prst="rect">
            <a:avLst/>
          </a:prstGeom>
          <a:noFill/>
          <a:ln>
            <a:noFill/>
          </a:ln>
        </p:spPr>
        <p:txBody>
          <a:bodyPr spcFirstLastPara="1" wrap="square" lIns="90000" tIns="45700" rIns="91425" bIns="45700" anchor="t" anchorCtr="0">
            <a:noAutofit/>
          </a:bodyPr>
          <a:lstStyle/>
          <a:p>
            <a:pPr marL="457200" marR="0" lvl="0" indent="-228600" algn="l" rtl="0">
              <a:lnSpc>
                <a:spcPct val="90000"/>
              </a:lnSpc>
              <a:spcBef>
                <a:spcPts val="0"/>
              </a:spcBef>
              <a:spcAft>
                <a:spcPts val="0"/>
              </a:spcAft>
              <a:buClr>
                <a:schemeClr val="dk1"/>
              </a:buClr>
              <a:buSzPts val="1100"/>
              <a:buFont typeface="Arial"/>
              <a:buNone/>
            </a:pPr>
            <a:endParaRPr sz="1600" b="0" i="0">
              <a:solidFill>
                <a:schemeClr val="dk1"/>
              </a:solidFill>
              <a:latin typeface="Arial"/>
              <a:ea typeface="Arial"/>
              <a:cs typeface="Arial"/>
              <a:sym typeface="Arial"/>
            </a:endParaRPr>
          </a:p>
        </p:txBody>
      </p:sp>
      <p:sp>
        <p:nvSpPr>
          <p:cNvPr id="571" name="Google Shape;571;p5"/>
          <p:cNvSpPr txBox="1">
            <a:spLocks noGrp="1"/>
          </p:cNvSpPr>
          <p:nvPr>
            <p:ph type="body" idx="4294967295"/>
          </p:nvPr>
        </p:nvSpPr>
        <p:spPr>
          <a:xfrm>
            <a:off x="467573" y="2675819"/>
            <a:ext cx="6693505" cy="5039297"/>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GB" sz="2200" b="1"/>
              <a:t>Renewable energy</a:t>
            </a:r>
            <a:endParaRPr sz="2200">
              <a:solidFill>
                <a:schemeClr val="dk1"/>
              </a:solidFill>
            </a:endParaRPr>
          </a:p>
          <a:p>
            <a:pPr marL="0" lvl="0" indent="0" algn="l" rtl="0">
              <a:spcBef>
                <a:spcPts val="0"/>
              </a:spcBef>
              <a:spcAft>
                <a:spcPts val="0"/>
              </a:spcAft>
              <a:buNone/>
            </a:pPr>
            <a:endParaRPr lang="en-GB" sz="2000">
              <a:solidFill>
                <a:srgbClr val="0000FF"/>
              </a:solidFill>
            </a:endParaRP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Energy from fossil fuels</a:t>
            </a: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Fossil fuels and climate change</a:t>
            </a: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Forms of renewable energy</a:t>
            </a: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Advantages and disadvantages of renewable energy</a:t>
            </a: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Nuclear energy</a:t>
            </a: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Sources of renewable energy in the UK</a:t>
            </a:r>
          </a:p>
        </p:txBody>
      </p:sp>
      <p:sp>
        <p:nvSpPr>
          <p:cNvPr id="572" name="Google Shape;572;p5"/>
          <p:cNvSpPr txBox="1"/>
          <p:nvPr/>
        </p:nvSpPr>
        <p:spPr>
          <a:xfrm>
            <a:off x="5431761" y="2605928"/>
            <a:ext cx="4871343" cy="2682210"/>
          </a:xfrm>
          <a:prstGeom prst="rect">
            <a:avLst/>
          </a:prstGeom>
          <a:noFill/>
          <a:ln>
            <a:noFill/>
          </a:ln>
        </p:spPr>
        <p:txBody>
          <a:bodyPr spcFirstLastPara="1" wrap="square" lIns="90000"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600" b="1" i="0">
              <a:solidFill>
                <a:schemeClr val="dk1"/>
              </a:solidFill>
              <a:latin typeface="Arial"/>
              <a:ea typeface="Arial"/>
              <a:cs typeface="Arial"/>
              <a:sym typeface="Arial"/>
            </a:endParaRPr>
          </a:p>
        </p:txBody>
      </p:sp>
      <p:sp>
        <p:nvSpPr>
          <p:cNvPr id="574" name="Google Shape;574;p5"/>
          <p:cNvSpPr txBox="1"/>
          <p:nvPr/>
        </p:nvSpPr>
        <p:spPr>
          <a:xfrm>
            <a:off x="10564465" y="5772891"/>
            <a:ext cx="4871343" cy="2682210"/>
          </a:xfrm>
          <a:prstGeom prst="rect">
            <a:avLst/>
          </a:prstGeom>
          <a:noFill/>
          <a:ln>
            <a:noFill/>
          </a:ln>
        </p:spPr>
        <p:txBody>
          <a:bodyPr spcFirstLastPara="1" wrap="square" lIns="90000" tIns="45700" rIns="91425" bIns="4570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1600" b="0" i="0">
              <a:solidFill>
                <a:schemeClr val="dk1"/>
              </a:solidFill>
              <a:latin typeface="Arial"/>
              <a:ea typeface="Arial"/>
              <a:cs typeface="Arial"/>
              <a:sym typeface="Arial"/>
            </a:endParaRPr>
          </a:p>
        </p:txBody>
      </p:sp>
      <p:sp>
        <p:nvSpPr>
          <p:cNvPr id="3" name="Slide Number Placeholder 5">
            <a:extLst>
              <a:ext uri="{FF2B5EF4-FFF2-40B4-BE49-F238E27FC236}">
                <a16:creationId xmlns:a16="http://schemas.microsoft.com/office/drawing/2014/main" id="{0FDB50DD-509E-1E55-B707-280BD172F7E0}"/>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5</a:t>
            </a:fld>
            <a:endParaRPr lang="en-US" b="0">
              <a:solidFill>
                <a:schemeClr val="tx1"/>
              </a:solidFill>
            </a:endParaRPr>
          </a:p>
        </p:txBody>
      </p:sp>
      <p:sp>
        <p:nvSpPr>
          <p:cNvPr id="4" name="Google Shape;549;p3">
            <a:extLst>
              <a:ext uri="{FF2B5EF4-FFF2-40B4-BE49-F238E27FC236}">
                <a16:creationId xmlns:a16="http://schemas.microsoft.com/office/drawing/2014/main" id="{5F93F10B-A3B1-1F15-2ABA-393573ED8201}"/>
              </a:ext>
            </a:extLst>
          </p:cNvPr>
          <p:cNvSpPr txBox="1"/>
          <p:nvPr/>
        </p:nvSpPr>
        <p:spPr>
          <a:xfrm>
            <a:off x="8166895" y="696252"/>
            <a:ext cx="7786046"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dirty="0">
                <a:solidFill>
                  <a:schemeClr val="dk1"/>
                </a:solidFill>
              </a:rPr>
              <a:t>1. Sources, advantages and disadvantages of renewable energy</a:t>
            </a:r>
            <a:r>
              <a:rPr lang="en-GB" sz="1600" dirty="0"/>
              <a:t> | Practitioner guide </a:t>
            </a:r>
          </a:p>
        </p:txBody>
      </p:sp>
      <p:sp>
        <p:nvSpPr>
          <p:cNvPr id="2" name="Google Shape;571;p5">
            <a:extLst>
              <a:ext uri="{FF2B5EF4-FFF2-40B4-BE49-F238E27FC236}">
                <a16:creationId xmlns:a16="http://schemas.microsoft.com/office/drawing/2014/main" id="{8039F505-B2A7-44A2-4018-72A18C24AD80}"/>
              </a:ext>
            </a:extLst>
          </p:cNvPr>
          <p:cNvSpPr txBox="1">
            <a:spLocks/>
          </p:cNvSpPr>
          <p:nvPr/>
        </p:nvSpPr>
        <p:spPr>
          <a:xfrm>
            <a:off x="7421208" y="2675819"/>
            <a:ext cx="6284050" cy="5039297"/>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pPr marL="0" indent="0">
              <a:spcBef>
                <a:spcPts val="0"/>
              </a:spcBef>
              <a:buSzPts val="2000"/>
            </a:pPr>
            <a:r>
              <a:rPr lang="en-GB" sz="2200" b="1"/>
              <a:t>Including careers</a:t>
            </a:r>
            <a:endParaRPr lang="en-GB" sz="2200"/>
          </a:p>
          <a:p>
            <a:pPr marL="0" indent="0">
              <a:spcBef>
                <a:spcPts val="0"/>
              </a:spcBef>
            </a:pPr>
            <a:endParaRPr lang="en-GB" sz="2000">
              <a:solidFill>
                <a:srgbClr val="0000FF"/>
              </a:solidFill>
            </a:endParaRPr>
          </a:p>
          <a:p>
            <a:pPr marL="501650" indent="-342900">
              <a:lnSpc>
                <a:spcPct val="100000"/>
              </a:lnSpc>
              <a:spcBef>
                <a:spcPts val="0"/>
              </a:spcBef>
              <a:spcAft>
                <a:spcPts val="1200"/>
              </a:spcAft>
              <a:buSzPct val="70000"/>
              <a:buFont typeface="Arial" panose="020B0604020202020204" pitchFamily="34" charset="0"/>
              <a:buChar char="•"/>
            </a:pPr>
            <a:r>
              <a:rPr lang="en-GB" sz="2000"/>
              <a:t>Examples of career opportunities related </a:t>
            </a:r>
            <a:br>
              <a:rPr lang="en-GB" sz="2000"/>
            </a:br>
            <a:r>
              <a:rPr lang="en-GB" sz="2000"/>
              <a:t>to renewable energy and net zero technologies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
          <p:cNvSpPr txBox="1">
            <a:spLocks noGrp="1"/>
          </p:cNvSpPr>
          <p:nvPr>
            <p:ph type="title"/>
          </p:nvPr>
        </p:nvSpPr>
        <p:spPr>
          <a:xfrm>
            <a:off x="3097609" y="1445578"/>
            <a:ext cx="10062369" cy="6910070"/>
          </a:xfrm>
          <a:prstGeom prst="rect">
            <a:avLst/>
          </a:prstGeom>
          <a:noFill/>
          <a:ln>
            <a:noFill/>
          </a:ln>
        </p:spPr>
        <p:txBody>
          <a:bodyPr spcFirstLastPara="1" wrap="square" lIns="90000" tIns="45700" rIns="91425" bIns="45700" anchor="ctr" anchorCtr="0">
            <a:normAutofit/>
          </a:bodyPr>
          <a:lstStyle/>
          <a:p>
            <a:pPr>
              <a:lnSpc>
                <a:spcPct val="100000"/>
              </a:lnSpc>
              <a:spcBef>
                <a:spcPts val="0"/>
              </a:spcBef>
            </a:pPr>
            <a:r>
              <a:rPr lang="en-GB" sz="4000"/>
              <a:t>1. Sources, advantages </a:t>
            </a:r>
            <a:br>
              <a:rPr lang="en-GB" sz="4000"/>
            </a:br>
            <a:r>
              <a:rPr lang="en-GB" sz="4000"/>
              <a:t>and disadvantages </a:t>
            </a:r>
            <a:br>
              <a:rPr lang="en-GB" sz="4000"/>
            </a:br>
            <a:r>
              <a:rPr lang="en-GB" sz="4000"/>
              <a:t>of renewable energy</a:t>
            </a:r>
            <a:endParaRPr lang="en-NZ" sz="4000"/>
          </a:p>
        </p:txBody>
      </p:sp>
      <p:sp>
        <p:nvSpPr>
          <p:cNvPr id="2" name="Slide Number Placeholder 5">
            <a:extLst>
              <a:ext uri="{FF2B5EF4-FFF2-40B4-BE49-F238E27FC236}">
                <a16:creationId xmlns:a16="http://schemas.microsoft.com/office/drawing/2014/main" id="{4B353AE2-284F-2DF3-760A-AB7EA45E4362}"/>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6</a:t>
            </a:fld>
            <a:endParaRPr lang="en-US" b="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17" name="Picture 16">
            <a:extLst>
              <a:ext uri="{FF2B5EF4-FFF2-40B4-BE49-F238E27FC236}">
                <a16:creationId xmlns:a16="http://schemas.microsoft.com/office/drawing/2014/main" id="{05685BDF-6087-4F43-E6E0-C1D225F74E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7731" y="5562077"/>
            <a:ext cx="3214395" cy="3118917"/>
          </a:xfrm>
          <a:prstGeom prst="rect">
            <a:avLst/>
          </a:prstGeom>
        </p:spPr>
      </p:pic>
      <p:pic>
        <p:nvPicPr>
          <p:cNvPr id="14" name="Picture 13">
            <a:extLst>
              <a:ext uri="{FF2B5EF4-FFF2-40B4-BE49-F238E27FC236}">
                <a16:creationId xmlns:a16="http://schemas.microsoft.com/office/drawing/2014/main" id="{6B395C0D-8C0A-F868-5E20-44D40DD88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796" y="2790178"/>
            <a:ext cx="3214395" cy="3118917"/>
          </a:xfrm>
          <a:prstGeom prst="rect">
            <a:avLst/>
          </a:prstGeom>
        </p:spPr>
      </p:pic>
      <p:pic>
        <p:nvPicPr>
          <p:cNvPr id="13" name="Picture 12">
            <a:extLst>
              <a:ext uri="{FF2B5EF4-FFF2-40B4-BE49-F238E27FC236}">
                <a16:creationId xmlns:a16="http://schemas.microsoft.com/office/drawing/2014/main" id="{4F1D198D-191C-DCC5-FC5F-B9A70FE279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8441" y="5580371"/>
            <a:ext cx="3214395" cy="3118917"/>
          </a:xfrm>
          <a:prstGeom prst="rect">
            <a:avLst/>
          </a:prstGeom>
        </p:spPr>
      </p:pic>
      <p:sp>
        <p:nvSpPr>
          <p:cNvPr id="590" name="Google Shape;590;p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GB"/>
              <a:t>Learning outcomes</a:t>
            </a:r>
            <a:endParaRPr/>
          </a:p>
        </p:txBody>
      </p:sp>
      <p:sp>
        <p:nvSpPr>
          <p:cNvPr id="591" name="Google Shape;591;p7"/>
          <p:cNvSpPr/>
          <p:nvPr/>
        </p:nvSpPr>
        <p:spPr>
          <a:xfrm>
            <a:off x="458352" y="2291752"/>
            <a:ext cx="2691106" cy="4064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Arial"/>
                <a:ea typeface="Arial"/>
                <a:cs typeface="Arial"/>
                <a:sym typeface="Arial"/>
              </a:rPr>
              <a:t>You will be able to:</a:t>
            </a:r>
            <a:endParaRPr/>
          </a:p>
        </p:txBody>
      </p:sp>
      <p:sp>
        <p:nvSpPr>
          <p:cNvPr id="594" name="Google Shape;594;p7"/>
          <p:cNvSpPr txBox="1"/>
          <p:nvPr/>
        </p:nvSpPr>
        <p:spPr>
          <a:xfrm>
            <a:off x="1221080" y="3712248"/>
            <a:ext cx="2526453" cy="1477287"/>
          </a:xfrm>
          <a:prstGeom prst="rect">
            <a:avLst/>
          </a:prstGeom>
          <a:noFill/>
          <a:ln>
            <a:noFill/>
          </a:ln>
        </p:spPr>
        <p:txBody>
          <a:bodyPr spcFirstLastPara="1" wrap="square" lIns="91425" tIns="45700" rIns="91425" bIns="45700" anchor="t" anchorCtr="0">
            <a:spAutoFit/>
          </a:bodyPr>
          <a:lstStyle/>
          <a:p>
            <a:pPr marL="114300" lvl="0" algn="ctr" rtl="0">
              <a:spcBef>
                <a:spcPts val="1200"/>
              </a:spcBef>
              <a:spcAft>
                <a:spcPts val="0"/>
              </a:spcAft>
              <a:buSzPts val="1800"/>
            </a:pPr>
            <a:r>
              <a:rPr lang="en-GB" sz="2000"/>
              <a:t>Explain the link between fossil fuel consumption and climate change.</a:t>
            </a:r>
          </a:p>
        </p:txBody>
      </p:sp>
      <p:sp>
        <p:nvSpPr>
          <p:cNvPr id="596" name="Google Shape;596;p7"/>
          <p:cNvSpPr txBox="1"/>
          <p:nvPr/>
        </p:nvSpPr>
        <p:spPr>
          <a:xfrm>
            <a:off x="6657175" y="6655117"/>
            <a:ext cx="2693734" cy="1323399"/>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dirty="0"/>
              <a:t>Identify engineering career opportunities related to renewable energy.</a:t>
            </a:r>
          </a:p>
        </p:txBody>
      </p:sp>
      <p:sp>
        <p:nvSpPr>
          <p:cNvPr id="2" name="Slide Number Placeholder 5">
            <a:extLst>
              <a:ext uri="{FF2B5EF4-FFF2-40B4-BE49-F238E27FC236}">
                <a16:creationId xmlns:a16="http://schemas.microsoft.com/office/drawing/2014/main" id="{C852EBBF-1B7C-4F4D-AE3F-C1A85ED47D4C}"/>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7</a:t>
            </a:fld>
            <a:endParaRPr lang="en-US" b="0">
              <a:solidFill>
                <a:schemeClr val="bg1"/>
              </a:solidFill>
            </a:endParaRPr>
          </a:p>
        </p:txBody>
      </p:sp>
      <p:sp>
        <p:nvSpPr>
          <p:cNvPr id="4" name="Google Shape;549;p3">
            <a:extLst>
              <a:ext uri="{FF2B5EF4-FFF2-40B4-BE49-F238E27FC236}">
                <a16:creationId xmlns:a16="http://schemas.microsoft.com/office/drawing/2014/main" id="{6FFE1AD4-02CB-E501-FC89-D8CA90D3E94A}"/>
              </a:ext>
            </a:extLst>
          </p:cNvPr>
          <p:cNvSpPr txBox="1"/>
          <p:nvPr/>
        </p:nvSpPr>
        <p:spPr>
          <a:xfrm>
            <a:off x="9938170" y="66627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dirty="0">
                <a:solidFill>
                  <a:schemeClr val="tx1"/>
                </a:solidFill>
              </a:rPr>
              <a:t>1. Sources, advantages and disadvantages of renewable energy</a:t>
            </a:r>
          </a:p>
        </p:txBody>
      </p:sp>
      <p:sp>
        <p:nvSpPr>
          <p:cNvPr id="598" name="Google Shape;598;p7"/>
          <p:cNvSpPr txBox="1"/>
          <p:nvPr/>
        </p:nvSpPr>
        <p:spPr>
          <a:xfrm>
            <a:off x="2965601" y="6372349"/>
            <a:ext cx="2658132" cy="1938952"/>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a:t>Identify some challenges and opportunities related </a:t>
            </a:r>
            <a:br>
              <a:rPr lang="en-GB" sz="2000"/>
            </a:br>
            <a:r>
              <a:rPr lang="en-GB" sz="2000"/>
              <a:t>to a transition to renewable </a:t>
            </a:r>
            <a:br>
              <a:rPr lang="en-GB" sz="2000"/>
            </a:br>
            <a:r>
              <a:rPr lang="en-GB" sz="2000"/>
              <a:t>energy.</a:t>
            </a:r>
          </a:p>
        </p:txBody>
      </p:sp>
      <p:pic>
        <p:nvPicPr>
          <p:cNvPr id="15" name="Picture 14">
            <a:extLst>
              <a:ext uri="{FF2B5EF4-FFF2-40B4-BE49-F238E27FC236}">
                <a16:creationId xmlns:a16="http://schemas.microsoft.com/office/drawing/2014/main" id="{7DB29704-AB77-865D-0409-FF7C4AB5DD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8086" y="2790178"/>
            <a:ext cx="3214395" cy="3118917"/>
          </a:xfrm>
          <a:prstGeom prst="rect">
            <a:avLst/>
          </a:prstGeom>
        </p:spPr>
      </p:pic>
      <p:sp>
        <p:nvSpPr>
          <p:cNvPr id="16" name="Google Shape;594;p7">
            <a:extLst>
              <a:ext uri="{FF2B5EF4-FFF2-40B4-BE49-F238E27FC236}">
                <a16:creationId xmlns:a16="http://schemas.microsoft.com/office/drawing/2014/main" id="{DEE00D73-3EC5-7142-851C-BC67198D91D4}"/>
              </a:ext>
            </a:extLst>
          </p:cNvPr>
          <p:cNvSpPr txBox="1"/>
          <p:nvPr/>
        </p:nvSpPr>
        <p:spPr>
          <a:xfrm>
            <a:off x="4901060" y="3633682"/>
            <a:ext cx="2526453" cy="1631175"/>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a:t>Suggest some advantages and disadvantages of different forms of renewable energy.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2656-69D7-3A14-177F-AEA27706271E}"/>
              </a:ext>
            </a:extLst>
          </p:cNvPr>
          <p:cNvSpPr>
            <a:spLocks noGrp="1"/>
          </p:cNvSpPr>
          <p:nvPr>
            <p:ph type="title"/>
          </p:nvPr>
        </p:nvSpPr>
        <p:spPr/>
        <p:txBody>
          <a:bodyPr/>
          <a:lstStyle/>
          <a:p>
            <a:r>
              <a:rPr lang="en-GB" i="0">
                <a:solidFill>
                  <a:schemeClr val="tx1"/>
                </a:solidFill>
                <a:effectLst/>
                <a:latin typeface="Arial" panose="020B0604020202020204" pitchFamily="34" charset="0"/>
                <a:cs typeface="Arial" panose="020B0604020202020204" pitchFamily="34" charset="0"/>
              </a:rPr>
              <a:t>How do we get electricity from fossil fuels?</a:t>
            </a:r>
            <a:endParaRPr lang="en-US">
              <a:solidFill>
                <a:schemeClr val="tx1"/>
              </a:solidFill>
              <a:latin typeface="Arial" panose="020B0604020202020204" pitchFamily="34" charset="0"/>
              <a:cs typeface="Arial" panose="020B0604020202020204" pitchFamily="34" charset="0"/>
            </a:endParaRPr>
          </a:p>
        </p:txBody>
      </p:sp>
      <p:sp>
        <p:nvSpPr>
          <p:cNvPr id="6" name="Google Shape;105;p20">
            <a:extLst>
              <a:ext uri="{FF2B5EF4-FFF2-40B4-BE49-F238E27FC236}">
                <a16:creationId xmlns:a16="http://schemas.microsoft.com/office/drawing/2014/main" id="{3E19A1CE-F6D7-C0A5-EDE9-8DF43390DB01}"/>
              </a:ext>
            </a:extLst>
          </p:cNvPr>
          <p:cNvSpPr/>
          <p:nvPr/>
        </p:nvSpPr>
        <p:spPr>
          <a:xfrm>
            <a:off x="1768204" y="5872645"/>
            <a:ext cx="1626817" cy="1090764"/>
          </a:xfrm>
          <a:prstGeom prst="rect">
            <a:avLst/>
          </a:prstGeom>
          <a:noFill/>
          <a:ln w="25400"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a:r>
              <a:rPr lang="en" sz="2000"/>
              <a:t>Fossil fuel</a:t>
            </a:r>
            <a:endParaRPr sz="2000"/>
          </a:p>
        </p:txBody>
      </p:sp>
      <p:sp>
        <p:nvSpPr>
          <p:cNvPr id="7" name="Google Shape;107;p20">
            <a:extLst>
              <a:ext uri="{FF2B5EF4-FFF2-40B4-BE49-F238E27FC236}">
                <a16:creationId xmlns:a16="http://schemas.microsoft.com/office/drawing/2014/main" id="{EFCAE194-4980-609D-3F3A-319647BCCCC0}"/>
              </a:ext>
            </a:extLst>
          </p:cNvPr>
          <p:cNvSpPr/>
          <p:nvPr/>
        </p:nvSpPr>
        <p:spPr>
          <a:xfrm>
            <a:off x="3860453" y="4366189"/>
            <a:ext cx="1847518" cy="1090764"/>
          </a:xfrm>
          <a:prstGeom prst="rect">
            <a:avLst/>
          </a:prstGeom>
          <a:noFill/>
          <a:ln w="25400"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a:r>
              <a:rPr lang="en" sz="2000"/>
              <a:t>Combustion</a:t>
            </a:r>
            <a:endParaRPr sz="2000"/>
          </a:p>
        </p:txBody>
      </p:sp>
      <p:sp>
        <p:nvSpPr>
          <p:cNvPr id="8" name="Google Shape;108;p20">
            <a:extLst>
              <a:ext uri="{FF2B5EF4-FFF2-40B4-BE49-F238E27FC236}">
                <a16:creationId xmlns:a16="http://schemas.microsoft.com/office/drawing/2014/main" id="{462463D4-5783-A45E-D0E0-B383BB4C048F}"/>
              </a:ext>
            </a:extLst>
          </p:cNvPr>
          <p:cNvSpPr/>
          <p:nvPr/>
        </p:nvSpPr>
        <p:spPr>
          <a:xfrm>
            <a:off x="8446029" y="4366189"/>
            <a:ext cx="1847518" cy="1090764"/>
          </a:xfrm>
          <a:prstGeom prst="rect">
            <a:avLst/>
          </a:prstGeom>
          <a:noFill/>
          <a:ln w="25400"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a:r>
              <a:rPr lang="en" sz="2000"/>
              <a:t>Turbine</a:t>
            </a:r>
            <a:endParaRPr sz="2000"/>
          </a:p>
        </p:txBody>
      </p:sp>
      <p:sp>
        <p:nvSpPr>
          <p:cNvPr id="9" name="Google Shape;109;p20">
            <a:extLst>
              <a:ext uri="{FF2B5EF4-FFF2-40B4-BE49-F238E27FC236}">
                <a16:creationId xmlns:a16="http://schemas.microsoft.com/office/drawing/2014/main" id="{3B56DB67-5EB8-7F1B-66A0-B90C26EE90F3}"/>
              </a:ext>
            </a:extLst>
          </p:cNvPr>
          <p:cNvSpPr/>
          <p:nvPr/>
        </p:nvSpPr>
        <p:spPr>
          <a:xfrm>
            <a:off x="6156331" y="3315881"/>
            <a:ext cx="1847518" cy="1090764"/>
          </a:xfrm>
          <a:prstGeom prst="rect">
            <a:avLst/>
          </a:prstGeom>
          <a:noFill/>
          <a:ln w="25400"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a:r>
              <a:rPr lang="en" sz="2000"/>
              <a:t>Cooling tower</a:t>
            </a:r>
            <a:endParaRPr sz="2000"/>
          </a:p>
        </p:txBody>
      </p:sp>
      <p:sp>
        <p:nvSpPr>
          <p:cNvPr id="10" name="Google Shape;110;p20">
            <a:extLst>
              <a:ext uri="{FF2B5EF4-FFF2-40B4-BE49-F238E27FC236}">
                <a16:creationId xmlns:a16="http://schemas.microsoft.com/office/drawing/2014/main" id="{BBC90537-9997-8FAE-F7D7-070BA601AF50}"/>
              </a:ext>
            </a:extLst>
          </p:cNvPr>
          <p:cNvSpPr/>
          <p:nvPr/>
        </p:nvSpPr>
        <p:spPr>
          <a:xfrm>
            <a:off x="11478204" y="4366189"/>
            <a:ext cx="1847518" cy="1090764"/>
          </a:xfrm>
          <a:prstGeom prst="rect">
            <a:avLst/>
          </a:prstGeom>
          <a:noFill/>
          <a:ln w="25400"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a:r>
              <a:rPr lang="en" sz="2000"/>
              <a:t>Generator</a:t>
            </a:r>
            <a:endParaRPr sz="2000"/>
          </a:p>
        </p:txBody>
      </p:sp>
      <p:cxnSp>
        <p:nvCxnSpPr>
          <p:cNvPr id="11" name="Google Shape;111;p20">
            <a:extLst>
              <a:ext uri="{FF2B5EF4-FFF2-40B4-BE49-F238E27FC236}">
                <a16:creationId xmlns:a16="http://schemas.microsoft.com/office/drawing/2014/main" id="{A746E641-0A1F-DAB4-A868-30102BA1958F}"/>
              </a:ext>
            </a:extLst>
          </p:cNvPr>
          <p:cNvCxnSpPr>
            <a:cxnSpLocks/>
            <a:endCxn id="8" idx="1"/>
          </p:cNvCxnSpPr>
          <p:nvPr/>
        </p:nvCxnSpPr>
        <p:spPr>
          <a:xfrm>
            <a:off x="5718340" y="4911570"/>
            <a:ext cx="2727689" cy="1"/>
          </a:xfrm>
          <a:prstGeom prst="straightConnector1">
            <a:avLst/>
          </a:prstGeom>
          <a:noFill/>
          <a:ln w="25400" cap="flat" cmpd="sng">
            <a:solidFill>
              <a:srgbClr val="FFD600"/>
            </a:solidFill>
            <a:prstDash val="solid"/>
            <a:round/>
            <a:headEnd type="none" w="med" len="med"/>
            <a:tailEnd type="triangle" w="lg" len="lg"/>
          </a:ln>
        </p:spPr>
      </p:cxnSp>
      <p:cxnSp>
        <p:nvCxnSpPr>
          <p:cNvPr id="12" name="Google Shape;112;p20">
            <a:extLst>
              <a:ext uri="{FF2B5EF4-FFF2-40B4-BE49-F238E27FC236}">
                <a16:creationId xmlns:a16="http://schemas.microsoft.com/office/drawing/2014/main" id="{60B89640-5B0A-6AB5-D7C1-376975464773}"/>
              </a:ext>
            </a:extLst>
          </p:cNvPr>
          <p:cNvCxnSpPr>
            <a:cxnSpLocks/>
          </p:cNvCxnSpPr>
          <p:nvPr/>
        </p:nvCxnSpPr>
        <p:spPr>
          <a:xfrm rot="16200000" flipV="1">
            <a:off x="8427965" y="3403476"/>
            <a:ext cx="540000" cy="1368000"/>
          </a:xfrm>
          <a:prstGeom prst="bentConnector2">
            <a:avLst/>
          </a:prstGeom>
          <a:noFill/>
          <a:ln w="25400" cap="flat" cmpd="sng">
            <a:solidFill>
              <a:srgbClr val="FFD600"/>
            </a:solidFill>
            <a:prstDash val="solid"/>
            <a:round/>
            <a:headEnd type="none" w="med" len="med"/>
            <a:tailEnd type="triangle" w="lg" len="lg"/>
          </a:ln>
        </p:spPr>
      </p:cxnSp>
      <p:cxnSp>
        <p:nvCxnSpPr>
          <p:cNvPr id="13" name="Google Shape;113;p20">
            <a:extLst>
              <a:ext uri="{FF2B5EF4-FFF2-40B4-BE49-F238E27FC236}">
                <a16:creationId xmlns:a16="http://schemas.microsoft.com/office/drawing/2014/main" id="{15255FEC-0243-7CFE-B5D1-804BB864C36B}"/>
              </a:ext>
            </a:extLst>
          </p:cNvPr>
          <p:cNvCxnSpPr>
            <a:cxnSpLocks/>
          </p:cNvCxnSpPr>
          <p:nvPr/>
        </p:nvCxnSpPr>
        <p:spPr>
          <a:xfrm flipH="1">
            <a:off x="4781420" y="3815954"/>
            <a:ext cx="1368000" cy="545609"/>
          </a:xfrm>
          <a:prstGeom prst="bentConnector2">
            <a:avLst/>
          </a:prstGeom>
          <a:noFill/>
          <a:ln w="25400" cap="flat" cmpd="sng">
            <a:solidFill>
              <a:srgbClr val="FF7500"/>
            </a:solidFill>
            <a:prstDash val="solid"/>
            <a:round/>
            <a:headEnd type="none" w="med" len="med"/>
            <a:tailEnd type="triangle" w="lg" len="lg"/>
          </a:ln>
        </p:spPr>
      </p:cxnSp>
      <p:cxnSp>
        <p:nvCxnSpPr>
          <p:cNvPr id="14" name="Google Shape;114;p20">
            <a:extLst>
              <a:ext uri="{FF2B5EF4-FFF2-40B4-BE49-F238E27FC236}">
                <a16:creationId xmlns:a16="http://schemas.microsoft.com/office/drawing/2014/main" id="{2FDF5E46-81BD-AB02-71DE-64B814C1697A}"/>
              </a:ext>
            </a:extLst>
          </p:cNvPr>
          <p:cNvCxnSpPr/>
          <p:nvPr/>
        </p:nvCxnSpPr>
        <p:spPr>
          <a:xfrm rot="10800000">
            <a:off x="4210275" y="3302804"/>
            <a:ext cx="0" cy="1053904"/>
          </a:xfrm>
          <a:prstGeom prst="straightConnector1">
            <a:avLst/>
          </a:prstGeom>
          <a:noFill/>
          <a:ln w="25400" cap="flat" cmpd="sng">
            <a:solidFill>
              <a:schemeClr val="dk1"/>
            </a:solidFill>
            <a:prstDash val="solid"/>
            <a:round/>
            <a:headEnd type="none" w="med" len="med"/>
            <a:tailEnd type="triangle" w="lg" len="lg"/>
          </a:ln>
        </p:spPr>
      </p:cxnSp>
      <p:cxnSp>
        <p:nvCxnSpPr>
          <p:cNvPr id="15" name="Google Shape;115;p20">
            <a:extLst>
              <a:ext uri="{FF2B5EF4-FFF2-40B4-BE49-F238E27FC236}">
                <a16:creationId xmlns:a16="http://schemas.microsoft.com/office/drawing/2014/main" id="{0DCC7B09-D72B-C2BB-5409-05966EBFBB40}"/>
              </a:ext>
            </a:extLst>
          </p:cNvPr>
          <p:cNvCxnSpPr>
            <a:cxnSpLocks/>
          </p:cNvCxnSpPr>
          <p:nvPr/>
        </p:nvCxnSpPr>
        <p:spPr>
          <a:xfrm rot="10800000" flipH="1">
            <a:off x="2581614" y="4911570"/>
            <a:ext cx="1296000" cy="961074"/>
          </a:xfrm>
          <a:prstGeom prst="bentConnector3">
            <a:avLst>
              <a:gd name="adj1" fmla="val -923"/>
            </a:avLst>
          </a:prstGeom>
          <a:noFill/>
          <a:ln w="25400" cap="flat" cmpd="sng">
            <a:solidFill>
              <a:schemeClr val="dk1"/>
            </a:solidFill>
            <a:prstDash val="solid"/>
            <a:round/>
            <a:headEnd type="none" w="med" len="med"/>
            <a:tailEnd type="triangle" w="lg" len="lg"/>
          </a:ln>
        </p:spPr>
      </p:cxnSp>
      <p:cxnSp>
        <p:nvCxnSpPr>
          <p:cNvPr id="16" name="Google Shape;116;p20">
            <a:extLst>
              <a:ext uri="{FF2B5EF4-FFF2-40B4-BE49-F238E27FC236}">
                <a16:creationId xmlns:a16="http://schemas.microsoft.com/office/drawing/2014/main" id="{043E9492-86A0-AD44-40E0-5DBE565C89A6}"/>
              </a:ext>
            </a:extLst>
          </p:cNvPr>
          <p:cNvCxnSpPr>
            <a:cxnSpLocks/>
            <a:stCxn id="8" idx="3"/>
            <a:endCxn id="10" idx="1"/>
          </p:cNvCxnSpPr>
          <p:nvPr/>
        </p:nvCxnSpPr>
        <p:spPr>
          <a:xfrm>
            <a:off x="10293547" y="4911571"/>
            <a:ext cx="1184657" cy="0"/>
          </a:xfrm>
          <a:prstGeom prst="straightConnector1">
            <a:avLst/>
          </a:prstGeom>
          <a:noFill/>
          <a:ln w="25400" cap="flat" cmpd="sng">
            <a:solidFill>
              <a:schemeClr val="tx1"/>
            </a:solidFill>
            <a:prstDash val="lgDash"/>
            <a:round/>
            <a:headEnd type="none" w="med" len="med"/>
            <a:tailEnd type="triangle" w="lg" len="lg"/>
          </a:ln>
        </p:spPr>
      </p:cxnSp>
      <p:cxnSp>
        <p:nvCxnSpPr>
          <p:cNvPr id="17" name="Google Shape;117;p20">
            <a:extLst>
              <a:ext uri="{FF2B5EF4-FFF2-40B4-BE49-F238E27FC236}">
                <a16:creationId xmlns:a16="http://schemas.microsoft.com/office/drawing/2014/main" id="{A0FA9049-DA74-DFAD-A916-25E3A7C88B54}"/>
              </a:ext>
            </a:extLst>
          </p:cNvPr>
          <p:cNvCxnSpPr/>
          <p:nvPr/>
        </p:nvCxnSpPr>
        <p:spPr>
          <a:xfrm>
            <a:off x="13325723" y="4911570"/>
            <a:ext cx="1184505" cy="0"/>
          </a:xfrm>
          <a:prstGeom prst="straightConnector1">
            <a:avLst/>
          </a:prstGeom>
          <a:noFill/>
          <a:ln w="25400" cap="flat" cmpd="sng">
            <a:solidFill>
              <a:schemeClr val="tx1"/>
            </a:solidFill>
            <a:prstDash val="lgDash"/>
            <a:round/>
            <a:headEnd type="none" w="med" len="med"/>
            <a:tailEnd type="triangle" w="lg" len="lg"/>
          </a:ln>
        </p:spPr>
      </p:cxnSp>
      <p:sp>
        <p:nvSpPr>
          <p:cNvPr id="18" name="Google Shape;119;p20">
            <a:extLst>
              <a:ext uri="{FF2B5EF4-FFF2-40B4-BE49-F238E27FC236}">
                <a16:creationId xmlns:a16="http://schemas.microsoft.com/office/drawing/2014/main" id="{CA57D513-2012-563B-21B5-3E502692BB92}"/>
              </a:ext>
            </a:extLst>
          </p:cNvPr>
          <p:cNvSpPr txBox="1"/>
          <p:nvPr/>
        </p:nvSpPr>
        <p:spPr>
          <a:xfrm>
            <a:off x="6475115" y="4809601"/>
            <a:ext cx="1626817" cy="606895"/>
          </a:xfrm>
          <a:prstGeom prst="rect">
            <a:avLst/>
          </a:prstGeom>
          <a:noFill/>
          <a:ln>
            <a:noFill/>
          </a:ln>
        </p:spPr>
        <p:txBody>
          <a:bodyPr spcFirstLastPara="1" wrap="square" lIns="162533" tIns="162533" rIns="162533" bIns="162533" anchor="t" anchorCtr="0">
            <a:spAutoFit/>
          </a:bodyPr>
          <a:lstStyle/>
          <a:p>
            <a:r>
              <a:rPr lang="en" sz="2000"/>
              <a:t>steam</a:t>
            </a:r>
            <a:endParaRPr sz="2000"/>
          </a:p>
        </p:txBody>
      </p:sp>
      <p:sp>
        <p:nvSpPr>
          <p:cNvPr id="19" name="Google Shape;120;p20">
            <a:extLst>
              <a:ext uri="{FF2B5EF4-FFF2-40B4-BE49-F238E27FC236}">
                <a16:creationId xmlns:a16="http://schemas.microsoft.com/office/drawing/2014/main" id="{C28D90E6-CEF3-EB43-9012-9572E23C3A8E}"/>
              </a:ext>
            </a:extLst>
          </p:cNvPr>
          <p:cNvSpPr txBox="1"/>
          <p:nvPr/>
        </p:nvSpPr>
        <p:spPr>
          <a:xfrm>
            <a:off x="8555622" y="3307014"/>
            <a:ext cx="1626817" cy="606895"/>
          </a:xfrm>
          <a:prstGeom prst="rect">
            <a:avLst/>
          </a:prstGeom>
          <a:noFill/>
          <a:ln>
            <a:noFill/>
          </a:ln>
        </p:spPr>
        <p:txBody>
          <a:bodyPr spcFirstLastPara="1" wrap="square" lIns="162533" tIns="162533" rIns="162533" bIns="162533" anchor="t" anchorCtr="0">
            <a:spAutoFit/>
          </a:bodyPr>
          <a:lstStyle/>
          <a:p>
            <a:r>
              <a:rPr lang="en" sz="2000"/>
              <a:t>steam</a:t>
            </a:r>
            <a:endParaRPr sz="2000"/>
          </a:p>
        </p:txBody>
      </p:sp>
      <p:sp>
        <p:nvSpPr>
          <p:cNvPr id="20" name="Google Shape;121;p20">
            <a:extLst>
              <a:ext uri="{FF2B5EF4-FFF2-40B4-BE49-F238E27FC236}">
                <a16:creationId xmlns:a16="http://schemas.microsoft.com/office/drawing/2014/main" id="{1835B7F5-40EE-D057-5F2F-FC14D07F8876}"/>
              </a:ext>
            </a:extLst>
          </p:cNvPr>
          <p:cNvSpPr txBox="1"/>
          <p:nvPr/>
        </p:nvSpPr>
        <p:spPr>
          <a:xfrm>
            <a:off x="5088112" y="3307014"/>
            <a:ext cx="1626817" cy="606895"/>
          </a:xfrm>
          <a:prstGeom prst="rect">
            <a:avLst/>
          </a:prstGeom>
          <a:noFill/>
          <a:ln>
            <a:noFill/>
          </a:ln>
        </p:spPr>
        <p:txBody>
          <a:bodyPr spcFirstLastPara="1" wrap="square" lIns="162533" tIns="162533" rIns="162533" bIns="162533" anchor="t" anchorCtr="0">
            <a:spAutoFit/>
          </a:bodyPr>
          <a:lstStyle/>
          <a:p>
            <a:r>
              <a:rPr lang="en" sz="2000"/>
              <a:t>water</a:t>
            </a:r>
            <a:endParaRPr sz="2000"/>
          </a:p>
        </p:txBody>
      </p:sp>
      <p:sp>
        <p:nvSpPr>
          <p:cNvPr id="21" name="Google Shape;549;p3">
            <a:extLst>
              <a:ext uri="{FF2B5EF4-FFF2-40B4-BE49-F238E27FC236}">
                <a16:creationId xmlns:a16="http://schemas.microsoft.com/office/drawing/2014/main" id="{D86158F7-5904-D847-5F62-13C3FCA17475}"/>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22" name="Google Shape;698;p10">
            <a:extLst>
              <a:ext uri="{FF2B5EF4-FFF2-40B4-BE49-F238E27FC236}">
                <a16:creationId xmlns:a16="http://schemas.microsoft.com/office/drawing/2014/main" id="{34F9EEB8-B83B-9197-8599-EEEC21D78365}"/>
              </a:ext>
            </a:extLst>
          </p:cNvPr>
          <p:cNvSpPr txBox="1"/>
          <p:nvPr/>
        </p:nvSpPr>
        <p:spPr>
          <a:xfrm>
            <a:off x="3805367" y="6201496"/>
            <a:ext cx="8493313" cy="2652944"/>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457200" indent="-317500">
              <a:spcAft>
                <a:spcPts val="600"/>
              </a:spcAft>
              <a:buSzPct val="70000"/>
              <a:buFont typeface="Arial" panose="020B0604020202020204" pitchFamily="34" charset="0"/>
              <a:buChar char="•"/>
            </a:pPr>
            <a:r>
              <a:rPr lang="en-GB" sz="1800">
                <a:solidFill>
                  <a:schemeClr val="dk1"/>
                </a:solidFill>
              </a:rPr>
              <a:t>Discuss and list how you have used energy today: at home, </a:t>
            </a:r>
            <a:br>
              <a:rPr lang="en-GB" sz="1800">
                <a:solidFill>
                  <a:schemeClr val="dk1"/>
                </a:solidFill>
              </a:rPr>
            </a:br>
            <a:r>
              <a:rPr lang="en-GB" sz="1800">
                <a:solidFill>
                  <a:schemeClr val="dk1"/>
                </a:solidFill>
              </a:rPr>
              <a:t>to get to college or school, and during the day.</a:t>
            </a:r>
            <a:endParaRPr lang="en-GB" sz="1800"/>
          </a:p>
          <a:p>
            <a:pPr marL="457200" lvl="0" indent="-317500" algn="l" rtl="0">
              <a:spcBef>
                <a:spcPts val="0"/>
              </a:spcBef>
              <a:spcAft>
                <a:spcPts val="600"/>
              </a:spcAft>
              <a:buSzPct val="70000"/>
              <a:buFont typeface="Arial" panose="020B0604020202020204" pitchFamily="34" charset="0"/>
              <a:buChar char="•"/>
            </a:pPr>
            <a:r>
              <a:rPr lang="en-GB" sz="1800"/>
              <a:t>What are the three forms of fossil fuel?</a:t>
            </a:r>
          </a:p>
          <a:p>
            <a:pPr marL="457200" indent="-317500">
              <a:spcAft>
                <a:spcPts val="600"/>
              </a:spcAft>
              <a:buSzPct val="70000"/>
              <a:buFont typeface="Arial" panose="020B0604020202020204" pitchFamily="34" charset="0"/>
              <a:buChar char="•"/>
            </a:pPr>
            <a:r>
              <a:rPr lang="en-GB" sz="1800"/>
              <a:t>Can you explain how they were formed – and when?</a:t>
            </a:r>
          </a:p>
          <a:p>
            <a:pPr marL="457200" lvl="0" indent="-317500" algn="l" rtl="0">
              <a:spcBef>
                <a:spcPts val="0"/>
              </a:spcBef>
              <a:spcAft>
                <a:spcPts val="600"/>
              </a:spcAft>
              <a:buSzPct val="70000"/>
              <a:buFont typeface="Arial" panose="020B0604020202020204" pitchFamily="34" charset="0"/>
              <a:buChar char="•"/>
            </a:pPr>
            <a:r>
              <a:rPr lang="en-GB" sz="1800"/>
              <a:t>What energy transformations take place in this power station?</a:t>
            </a:r>
          </a:p>
          <a:p>
            <a:pPr marL="457200" lvl="0" indent="-317500" algn="l" rtl="0">
              <a:spcBef>
                <a:spcPts val="0"/>
              </a:spcBef>
              <a:spcAft>
                <a:spcPts val="600"/>
              </a:spcAft>
              <a:buSzPct val="70000"/>
              <a:buFont typeface="Arial" panose="020B0604020202020204" pitchFamily="34" charset="0"/>
              <a:buChar char="•"/>
            </a:pPr>
            <a:r>
              <a:rPr lang="en-GB" sz="1800"/>
              <a:t>What do the solid black arrows represent?</a:t>
            </a:r>
          </a:p>
        </p:txBody>
      </p:sp>
      <p:sp>
        <p:nvSpPr>
          <p:cNvPr id="26" name="Slide Number Placeholder 5">
            <a:extLst>
              <a:ext uri="{FF2B5EF4-FFF2-40B4-BE49-F238E27FC236}">
                <a16:creationId xmlns:a16="http://schemas.microsoft.com/office/drawing/2014/main" id="{1C8742E8-2942-C658-9EBC-B52A7926FB9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8</a:t>
            </a:fld>
            <a:endParaRPr lang="en-US" b="0"/>
          </a:p>
        </p:txBody>
      </p:sp>
      <p:pic>
        <p:nvPicPr>
          <p:cNvPr id="4" name="Picture 3">
            <a:extLst>
              <a:ext uri="{FF2B5EF4-FFF2-40B4-BE49-F238E27FC236}">
                <a16:creationId xmlns:a16="http://schemas.microsoft.com/office/drawing/2014/main" id="{736FC847-5F6A-308E-B837-3BE83D3786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09924" y="5712546"/>
            <a:ext cx="1003300" cy="977900"/>
          </a:xfrm>
          <a:prstGeom prst="rect">
            <a:avLst/>
          </a:prstGeom>
        </p:spPr>
      </p:pic>
      <p:sp>
        <p:nvSpPr>
          <p:cNvPr id="23" name="Text Placeholder 18">
            <a:extLst>
              <a:ext uri="{FF2B5EF4-FFF2-40B4-BE49-F238E27FC236}">
                <a16:creationId xmlns:a16="http://schemas.microsoft.com/office/drawing/2014/main" id="{8FEA2DA2-B75A-225F-77B6-3AE32AC6AE8E}"/>
              </a:ext>
            </a:extLst>
          </p:cNvPr>
          <p:cNvSpPr txBox="1">
            <a:spLocks/>
          </p:cNvSpPr>
          <p:nvPr/>
        </p:nvSpPr>
        <p:spPr>
          <a:xfrm>
            <a:off x="451615" y="2287588"/>
            <a:ext cx="7677180" cy="493411"/>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GB" sz="2000" b="0" i="0">
                <a:effectLst/>
              </a:rPr>
              <a:t>Power generation transforms energy from one form into another.</a:t>
            </a:r>
            <a:endParaRPr lang="en-US" sz="2000"/>
          </a:p>
        </p:txBody>
      </p:sp>
      <p:sp>
        <p:nvSpPr>
          <p:cNvPr id="3" name="Google Shape;120;p20">
            <a:extLst>
              <a:ext uri="{FF2B5EF4-FFF2-40B4-BE49-F238E27FC236}">
                <a16:creationId xmlns:a16="http://schemas.microsoft.com/office/drawing/2014/main" id="{69839F51-3FB8-D80F-9A4D-85A01E8A43D8}"/>
              </a:ext>
            </a:extLst>
          </p:cNvPr>
          <p:cNvSpPr txBox="1"/>
          <p:nvPr/>
        </p:nvSpPr>
        <p:spPr>
          <a:xfrm>
            <a:off x="9369030" y="2420527"/>
            <a:ext cx="2244194" cy="636017"/>
          </a:xfrm>
          <a:prstGeom prst="rect">
            <a:avLst/>
          </a:prstGeom>
          <a:noFill/>
          <a:ln>
            <a:noFill/>
          </a:ln>
        </p:spPr>
        <p:txBody>
          <a:bodyPr spcFirstLastPara="1" wrap="square" lIns="162533" tIns="162533" rIns="162533" bIns="162533" anchor="t" anchorCtr="0">
            <a:spAutoFit/>
          </a:bodyPr>
          <a:lstStyle/>
          <a:p>
            <a:r>
              <a:rPr lang="en" sz="2000" b="1"/>
              <a:t>Power station</a:t>
            </a:r>
            <a:endParaRPr sz="2000" b="1"/>
          </a:p>
        </p:txBody>
      </p:sp>
    </p:spTree>
    <p:extLst>
      <p:ext uri="{BB962C8B-B14F-4D97-AF65-F5344CB8AC3E}">
        <p14:creationId xmlns:p14="http://schemas.microsoft.com/office/powerpoint/2010/main" val="974508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39DB-BEE4-C74F-D431-F3C2995AE4FD}"/>
              </a:ext>
            </a:extLst>
          </p:cNvPr>
          <p:cNvSpPr>
            <a:spLocks noGrp="1"/>
          </p:cNvSpPr>
          <p:nvPr>
            <p:ph type="title"/>
          </p:nvPr>
        </p:nvSpPr>
        <p:spPr/>
        <p:txBody>
          <a:bodyPr/>
          <a:lstStyle/>
          <a:p>
            <a:r>
              <a:rPr lang="en"/>
              <a:t>How are fossil fuels changing the Earth’s climate?</a:t>
            </a:r>
            <a:endParaRPr lang="en-US"/>
          </a:p>
        </p:txBody>
      </p:sp>
      <p:sp>
        <p:nvSpPr>
          <p:cNvPr id="5" name="Text Placeholder 18">
            <a:extLst>
              <a:ext uri="{FF2B5EF4-FFF2-40B4-BE49-F238E27FC236}">
                <a16:creationId xmlns:a16="http://schemas.microsoft.com/office/drawing/2014/main" id="{EB7474AD-F801-374E-F063-86957DA956EF}"/>
              </a:ext>
            </a:extLst>
          </p:cNvPr>
          <p:cNvSpPr txBox="1">
            <a:spLocks/>
          </p:cNvSpPr>
          <p:nvPr/>
        </p:nvSpPr>
        <p:spPr>
          <a:xfrm>
            <a:off x="451615" y="2287588"/>
            <a:ext cx="7677180" cy="3603546"/>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00000"/>
              </a:lnSpc>
              <a:spcBef>
                <a:spcPts val="0"/>
              </a:spcBef>
              <a:spcAft>
                <a:spcPts val="0"/>
              </a:spcAft>
              <a:buNone/>
            </a:pPr>
            <a:r>
              <a:rPr lang="en-GB" sz="2000" b="1">
                <a:solidFill>
                  <a:schemeClr val="tx1"/>
                </a:solidFill>
              </a:rPr>
              <a:t>Fossil fuels and power generation</a:t>
            </a:r>
          </a:p>
          <a:p>
            <a:pPr marL="0" lvl="0" indent="0" algn="l" rtl="0">
              <a:lnSpc>
                <a:spcPct val="100000"/>
              </a:lnSpc>
              <a:spcBef>
                <a:spcPts val="1200"/>
              </a:spcBef>
              <a:spcAft>
                <a:spcPts val="0"/>
              </a:spcAft>
              <a:buNone/>
            </a:pPr>
            <a:r>
              <a:rPr lang="en-GB" sz="2000">
                <a:solidFill>
                  <a:schemeClr val="tx1"/>
                </a:solidFill>
              </a:rPr>
              <a:t>Fossil fuels include coal, oil and gas, formed millions of years ago from the remains of dead plants and animals.</a:t>
            </a:r>
          </a:p>
          <a:p>
            <a:pPr marL="0" lvl="0" indent="0" algn="l" rtl="0">
              <a:lnSpc>
                <a:spcPct val="100000"/>
              </a:lnSpc>
              <a:spcBef>
                <a:spcPts val="1200"/>
              </a:spcBef>
              <a:spcAft>
                <a:spcPts val="0"/>
              </a:spcAft>
              <a:buNone/>
            </a:pPr>
            <a:r>
              <a:rPr lang="en-GB" sz="2000">
                <a:solidFill>
                  <a:schemeClr val="tx1"/>
                </a:solidFill>
              </a:rPr>
              <a:t>In a fossil fuel power station:</a:t>
            </a:r>
          </a:p>
          <a:p>
            <a:pPr marL="0" lvl="0" indent="0" algn="l" rtl="0">
              <a:lnSpc>
                <a:spcPct val="100000"/>
              </a:lnSpc>
              <a:spcBef>
                <a:spcPts val="1200"/>
              </a:spcBef>
              <a:spcAft>
                <a:spcPts val="0"/>
              </a:spcAft>
              <a:buNone/>
            </a:pPr>
            <a:r>
              <a:rPr lang="en-GB" sz="2000">
                <a:solidFill>
                  <a:schemeClr val="tx1"/>
                </a:solidFill>
              </a:rPr>
              <a:t>Chemical energy &gt; Heat &gt; Kinetic energy &gt; Electrical energy</a:t>
            </a:r>
          </a:p>
          <a:p>
            <a:pPr marL="0" lvl="0" indent="0" algn="l" rtl="0">
              <a:lnSpc>
                <a:spcPct val="100000"/>
              </a:lnSpc>
              <a:spcBef>
                <a:spcPts val="1200"/>
              </a:spcBef>
              <a:spcAft>
                <a:spcPts val="1200"/>
              </a:spcAft>
              <a:buNone/>
            </a:pPr>
            <a:r>
              <a:rPr lang="en-GB" sz="2000">
                <a:solidFill>
                  <a:schemeClr val="tx1"/>
                </a:solidFill>
              </a:rPr>
              <a:t>The </a:t>
            </a:r>
            <a:r>
              <a:rPr lang="en-GB" sz="2000"/>
              <a:t>black</a:t>
            </a:r>
            <a:r>
              <a:rPr lang="en-GB" sz="2000">
                <a:solidFill>
                  <a:schemeClr val="tx1"/>
                </a:solidFill>
              </a:rPr>
              <a:t> arrows represent how the carbon stored in fossil fuels is released by combustion into the atmosphere as carbon dioxide.</a:t>
            </a:r>
            <a:endParaRPr lang="en-GB" sz="1050">
              <a:solidFill>
                <a:schemeClr val="tx1"/>
              </a:solidFill>
            </a:endParaRPr>
          </a:p>
        </p:txBody>
      </p:sp>
      <p:sp>
        <p:nvSpPr>
          <p:cNvPr id="8" name="Google Shape;698;p10">
            <a:extLst>
              <a:ext uri="{FF2B5EF4-FFF2-40B4-BE49-F238E27FC236}">
                <a16:creationId xmlns:a16="http://schemas.microsoft.com/office/drawing/2014/main" id="{F5918B4D-C81E-1CD3-19D4-5ADE698D0056}"/>
              </a:ext>
            </a:extLst>
          </p:cNvPr>
          <p:cNvSpPr txBox="1"/>
          <p:nvPr/>
        </p:nvSpPr>
        <p:spPr>
          <a:xfrm>
            <a:off x="591742" y="5942035"/>
            <a:ext cx="7677180" cy="276853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425450" lvl="0" indent="-285750" algn="l" rtl="0">
              <a:spcBef>
                <a:spcPts val="0"/>
              </a:spcBef>
              <a:spcAft>
                <a:spcPts val="1200"/>
              </a:spcAft>
              <a:buSzPct val="70000"/>
              <a:buFont typeface="Arial" panose="020B0604020202020204" pitchFamily="34" charset="0"/>
              <a:buChar char="•"/>
            </a:pPr>
            <a:r>
              <a:rPr lang="en-GB" sz="2000"/>
              <a:t>What do the orange arrows represent in </a:t>
            </a:r>
            <a:br>
              <a:rPr lang="en-GB" sz="2000"/>
            </a:br>
            <a:r>
              <a:rPr lang="en-GB" sz="2000"/>
              <a:t>this carbon cycle?</a:t>
            </a:r>
          </a:p>
          <a:p>
            <a:pPr marL="425450" lvl="0" indent="-285750" algn="l" rtl="0">
              <a:spcBef>
                <a:spcPts val="0"/>
              </a:spcBef>
              <a:spcAft>
                <a:spcPts val="1200"/>
              </a:spcAft>
              <a:buSzPct val="70000"/>
              <a:buFont typeface="Arial" panose="020B0604020202020204" pitchFamily="34" charset="0"/>
              <a:buChar char="•"/>
            </a:pPr>
            <a:r>
              <a:rPr lang="en-GB" sz="2000"/>
              <a:t>What do the black arrows represent?</a:t>
            </a:r>
          </a:p>
          <a:p>
            <a:pPr marL="425450" lvl="0" indent="-285750" algn="l" rtl="0">
              <a:spcBef>
                <a:spcPts val="0"/>
              </a:spcBef>
              <a:spcAft>
                <a:spcPts val="1200"/>
              </a:spcAft>
              <a:buSzPct val="70000"/>
              <a:buFont typeface="Arial" panose="020B0604020202020204" pitchFamily="34" charset="0"/>
              <a:buChar char="•"/>
            </a:pPr>
            <a:r>
              <a:rPr lang="en-GB" sz="2000"/>
              <a:t>What is the significance of the black arrows?</a:t>
            </a:r>
          </a:p>
          <a:p>
            <a:pPr marL="425450" lvl="0" indent="-285750" algn="l" rtl="0">
              <a:spcBef>
                <a:spcPts val="0"/>
              </a:spcBef>
              <a:spcAft>
                <a:spcPts val="1200"/>
              </a:spcAft>
              <a:buSzPct val="70000"/>
              <a:buFont typeface="Arial" panose="020B0604020202020204" pitchFamily="34" charset="0"/>
              <a:buChar char="•"/>
            </a:pPr>
            <a:r>
              <a:rPr lang="en-GB" sz="2000"/>
              <a:t>Can you explain the meaning of the ‘greenhouse effect’?</a:t>
            </a:r>
          </a:p>
        </p:txBody>
      </p:sp>
      <p:sp>
        <p:nvSpPr>
          <p:cNvPr id="11" name="Google Shape;549;p3">
            <a:extLst>
              <a:ext uri="{FF2B5EF4-FFF2-40B4-BE49-F238E27FC236}">
                <a16:creationId xmlns:a16="http://schemas.microsoft.com/office/drawing/2014/main" id="{B05A231B-F19B-9BD0-5753-68BF4102C9B9}"/>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12" name="Slide Number Placeholder 5">
            <a:extLst>
              <a:ext uri="{FF2B5EF4-FFF2-40B4-BE49-F238E27FC236}">
                <a16:creationId xmlns:a16="http://schemas.microsoft.com/office/drawing/2014/main" id="{34181613-9336-BC8A-AF39-CFCA00B59A1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9</a:t>
            </a:fld>
            <a:endParaRPr lang="en-US" b="0"/>
          </a:p>
        </p:txBody>
      </p:sp>
      <p:pic>
        <p:nvPicPr>
          <p:cNvPr id="4" name="Picture 3">
            <a:extLst>
              <a:ext uri="{FF2B5EF4-FFF2-40B4-BE49-F238E27FC236}">
                <a16:creationId xmlns:a16="http://schemas.microsoft.com/office/drawing/2014/main" id="{1C0197D4-A1A6-CEA0-A10E-E7ABFC2808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0603" y="5427584"/>
            <a:ext cx="1003300" cy="977900"/>
          </a:xfrm>
          <a:prstGeom prst="rect">
            <a:avLst/>
          </a:prstGeom>
        </p:spPr>
      </p:pic>
      <p:grpSp>
        <p:nvGrpSpPr>
          <p:cNvPr id="9" name="Group 8">
            <a:extLst>
              <a:ext uri="{FF2B5EF4-FFF2-40B4-BE49-F238E27FC236}">
                <a16:creationId xmlns:a16="http://schemas.microsoft.com/office/drawing/2014/main" id="{E1DF371D-47B4-8CA9-641B-A08BB0FD7CF3}"/>
              </a:ext>
            </a:extLst>
          </p:cNvPr>
          <p:cNvGrpSpPr/>
          <p:nvPr/>
        </p:nvGrpSpPr>
        <p:grpSpPr>
          <a:xfrm>
            <a:off x="9300262" y="2696615"/>
            <a:ext cx="6398509" cy="4803212"/>
            <a:chOff x="9300262" y="2696615"/>
            <a:chExt cx="6398509" cy="4803212"/>
          </a:xfrm>
        </p:grpSpPr>
        <p:pic>
          <p:nvPicPr>
            <p:cNvPr id="6" name="Picture 5">
              <a:extLst>
                <a:ext uri="{FF2B5EF4-FFF2-40B4-BE49-F238E27FC236}">
                  <a16:creationId xmlns:a16="http://schemas.microsoft.com/office/drawing/2014/main" id="{DCB185CC-66A6-4332-3CC0-B96ECB0BBD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3591" y="2696615"/>
              <a:ext cx="5898377" cy="4120867"/>
            </a:xfrm>
            <a:prstGeom prst="rect">
              <a:avLst/>
            </a:prstGeom>
          </p:spPr>
        </p:pic>
        <p:sp>
          <p:nvSpPr>
            <p:cNvPr id="17" name="TextBox 16">
              <a:extLst>
                <a:ext uri="{FF2B5EF4-FFF2-40B4-BE49-F238E27FC236}">
                  <a16:creationId xmlns:a16="http://schemas.microsoft.com/office/drawing/2014/main" id="{41ADBCAB-E2BA-4278-FC02-71638B5F12BF}"/>
                </a:ext>
              </a:extLst>
            </p:cNvPr>
            <p:cNvSpPr txBox="1"/>
            <p:nvPr/>
          </p:nvSpPr>
          <p:spPr>
            <a:xfrm>
              <a:off x="9322504" y="3809657"/>
              <a:ext cx="1543311" cy="307777"/>
            </a:xfrm>
            <a:prstGeom prst="rect">
              <a:avLst/>
            </a:prstGeom>
            <a:noFill/>
          </p:spPr>
          <p:txBody>
            <a:bodyPr wrap="square">
              <a:spAutoFit/>
            </a:bodyPr>
            <a:lstStyle/>
            <a:p>
              <a:pPr algn="ctr"/>
              <a:r>
                <a:rPr lang="en-GB"/>
                <a:t>Combustion</a:t>
              </a:r>
            </a:p>
          </p:txBody>
        </p:sp>
        <p:sp>
          <p:nvSpPr>
            <p:cNvPr id="18" name="TextBox 17">
              <a:extLst>
                <a:ext uri="{FF2B5EF4-FFF2-40B4-BE49-F238E27FC236}">
                  <a16:creationId xmlns:a16="http://schemas.microsoft.com/office/drawing/2014/main" id="{8557F6A0-7E77-6B0E-64F6-8BD91E8EAB63}"/>
                </a:ext>
              </a:extLst>
            </p:cNvPr>
            <p:cNvSpPr txBox="1"/>
            <p:nvPr/>
          </p:nvSpPr>
          <p:spPr>
            <a:xfrm>
              <a:off x="9300262" y="6866195"/>
              <a:ext cx="1543311" cy="307777"/>
            </a:xfrm>
            <a:prstGeom prst="rect">
              <a:avLst/>
            </a:prstGeom>
            <a:noFill/>
          </p:spPr>
          <p:txBody>
            <a:bodyPr wrap="square">
              <a:spAutoFit/>
            </a:bodyPr>
            <a:lstStyle/>
            <a:p>
              <a:pPr algn="ctr"/>
              <a:r>
                <a:rPr lang="en-GB" sz="1400"/>
                <a:t>Fossil fuel</a:t>
              </a:r>
            </a:p>
          </p:txBody>
        </p:sp>
        <p:sp>
          <p:nvSpPr>
            <p:cNvPr id="19" name="TextBox 18">
              <a:extLst>
                <a:ext uri="{FF2B5EF4-FFF2-40B4-BE49-F238E27FC236}">
                  <a16:creationId xmlns:a16="http://schemas.microsoft.com/office/drawing/2014/main" id="{3B6D4001-9BCF-4E44-7EBB-121879D5122F}"/>
                </a:ext>
              </a:extLst>
            </p:cNvPr>
            <p:cNvSpPr txBox="1"/>
            <p:nvPr/>
          </p:nvSpPr>
          <p:spPr>
            <a:xfrm>
              <a:off x="11512030" y="6853496"/>
              <a:ext cx="1543311" cy="307777"/>
            </a:xfrm>
            <a:prstGeom prst="rect">
              <a:avLst/>
            </a:prstGeom>
            <a:noFill/>
          </p:spPr>
          <p:txBody>
            <a:bodyPr wrap="square">
              <a:spAutoFit/>
            </a:bodyPr>
            <a:lstStyle/>
            <a:p>
              <a:pPr algn="ctr"/>
              <a:r>
                <a:rPr lang="en-GB" sz="1400"/>
                <a:t>Decay</a:t>
              </a:r>
            </a:p>
          </p:txBody>
        </p:sp>
        <p:sp>
          <p:nvSpPr>
            <p:cNvPr id="22" name="TextBox 21">
              <a:extLst>
                <a:ext uri="{FF2B5EF4-FFF2-40B4-BE49-F238E27FC236}">
                  <a16:creationId xmlns:a16="http://schemas.microsoft.com/office/drawing/2014/main" id="{C6F13835-F581-61B7-20FC-09A4D75499C4}"/>
                </a:ext>
              </a:extLst>
            </p:cNvPr>
            <p:cNvSpPr txBox="1"/>
            <p:nvPr/>
          </p:nvSpPr>
          <p:spPr>
            <a:xfrm>
              <a:off x="11512029" y="5389484"/>
              <a:ext cx="1543311" cy="307777"/>
            </a:xfrm>
            <a:prstGeom prst="rect">
              <a:avLst/>
            </a:prstGeom>
            <a:noFill/>
          </p:spPr>
          <p:txBody>
            <a:bodyPr wrap="square">
              <a:spAutoFit/>
            </a:bodyPr>
            <a:lstStyle/>
            <a:p>
              <a:pPr algn="ctr"/>
              <a:r>
                <a:rPr lang="en-GB" sz="1400"/>
                <a:t>Respiration</a:t>
              </a:r>
            </a:p>
          </p:txBody>
        </p:sp>
        <p:sp>
          <p:nvSpPr>
            <p:cNvPr id="23" name="TextBox 22">
              <a:extLst>
                <a:ext uri="{FF2B5EF4-FFF2-40B4-BE49-F238E27FC236}">
                  <a16:creationId xmlns:a16="http://schemas.microsoft.com/office/drawing/2014/main" id="{0E2EF197-011A-34FA-9BE2-D2EC68689C21}"/>
                </a:ext>
              </a:extLst>
            </p:cNvPr>
            <p:cNvSpPr txBox="1"/>
            <p:nvPr/>
          </p:nvSpPr>
          <p:spPr>
            <a:xfrm>
              <a:off x="14107171" y="5427584"/>
              <a:ext cx="1543311" cy="307777"/>
            </a:xfrm>
            <a:prstGeom prst="rect">
              <a:avLst/>
            </a:prstGeom>
            <a:noFill/>
          </p:spPr>
          <p:txBody>
            <a:bodyPr wrap="square">
              <a:spAutoFit/>
            </a:bodyPr>
            <a:lstStyle/>
            <a:p>
              <a:pPr algn="ctr"/>
              <a:r>
                <a:rPr lang="en-GB" sz="1400"/>
                <a:t>Photosynthesis</a:t>
              </a:r>
            </a:p>
          </p:txBody>
        </p:sp>
        <p:sp>
          <p:nvSpPr>
            <p:cNvPr id="24" name="TextBox 23">
              <a:extLst>
                <a:ext uri="{FF2B5EF4-FFF2-40B4-BE49-F238E27FC236}">
                  <a16:creationId xmlns:a16="http://schemas.microsoft.com/office/drawing/2014/main" id="{A966311D-8310-6D0D-C6B9-9A35B4BABEBA}"/>
                </a:ext>
              </a:extLst>
            </p:cNvPr>
            <p:cNvSpPr txBox="1"/>
            <p:nvPr/>
          </p:nvSpPr>
          <p:spPr>
            <a:xfrm>
              <a:off x="12860031" y="3792987"/>
              <a:ext cx="1543311" cy="523220"/>
            </a:xfrm>
            <a:prstGeom prst="rect">
              <a:avLst/>
            </a:prstGeom>
            <a:noFill/>
          </p:spPr>
          <p:txBody>
            <a:bodyPr wrap="square">
              <a:spAutoFit/>
            </a:bodyPr>
            <a:lstStyle/>
            <a:p>
              <a:pPr algn="ctr"/>
              <a:r>
                <a:rPr lang="en-GB" sz="1400"/>
                <a:t>Atmospheric carbon</a:t>
              </a:r>
            </a:p>
          </p:txBody>
        </p:sp>
        <p:sp>
          <p:nvSpPr>
            <p:cNvPr id="25" name="TextBox 24">
              <a:extLst>
                <a:ext uri="{FF2B5EF4-FFF2-40B4-BE49-F238E27FC236}">
                  <a16:creationId xmlns:a16="http://schemas.microsoft.com/office/drawing/2014/main" id="{3910895F-B92D-1478-AB05-4EF5839A981E}"/>
                </a:ext>
              </a:extLst>
            </p:cNvPr>
            <p:cNvSpPr txBox="1"/>
            <p:nvPr/>
          </p:nvSpPr>
          <p:spPr>
            <a:xfrm>
              <a:off x="13831582" y="6853495"/>
              <a:ext cx="1742700" cy="307777"/>
            </a:xfrm>
            <a:prstGeom prst="rect">
              <a:avLst/>
            </a:prstGeom>
            <a:noFill/>
          </p:spPr>
          <p:txBody>
            <a:bodyPr wrap="square">
              <a:spAutoFit/>
            </a:bodyPr>
            <a:lstStyle/>
            <a:p>
              <a:pPr algn="ctr"/>
              <a:endParaRPr lang="en-GB" sz="1400" b="1"/>
            </a:p>
          </p:txBody>
        </p:sp>
        <p:cxnSp>
          <p:nvCxnSpPr>
            <p:cNvPr id="26" name="Google Shape;117;p20">
              <a:extLst>
                <a:ext uri="{FF2B5EF4-FFF2-40B4-BE49-F238E27FC236}">
                  <a16:creationId xmlns:a16="http://schemas.microsoft.com/office/drawing/2014/main" id="{76A0BB2E-9D65-E1FC-F3F1-3F37B7FFA39F}"/>
                </a:ext>
              </a:extLst>
            </p:cNvPr>
            <p:cNvCxnSpPr>
              <a:cxnSpLocks/>
            </p:cNvCxnSpPr>
            <p:nvPr/>
          </p:nvCxnSpPr>
          <p:spPr>
            <a:xfrm>
              <a:off x="10865815" y="3155104"/>
              <a:ext cx="1894751" cy="0"/>
            </a:xfrm>
            <a:prstGeom prst="straightConnector1">
              <a:avLst/>
            </a:prstGeom>
            <a:noFill/>
            <a:ln w="22860" cap="flat" cmpd="sng">
              <a:solidFill>
                <a:schemeClr val="tx1"/>
              </a:solidFill>
              <a:prstDash val="solid"/>
              <a:round/>
              <a:headEnd type="none" w="med" len="med"/>
              <a:tailEnd type="triangle" w="lg" len="lg"/>
            </a:ln>
          </p:spPr>
        </p:cxnSp>
        <p:cxnSp>
          <p:nvCxnSpPr>
            <p:cNvPr id="13" name="Google Shape;117;p20">
              <a:extLst>
                <a:ext uri="{FF2B5EF4-FFF2-40B4-BE49-F238E27FC236}">
                  <a16:creationId xmlns:a16="http://schemas.microsoft.com/office/drawing/2014/main" id="{C28C6688-4EA3-762B-EDEA-9974AE5692AE}"/>
                </a:ext>
              </a:extLst>
            </p:cNvPr>
            <p:cNvCxnSpPr>
              <a:cxnSpLocks/>
            </p:cNvCxnSpPr>
            <p:nvPr/>
          </p:nvCxnSpPr>
          <p:spPr>
            <a:xfrm flipV="1">
              <a:off x="10026508" y="4184479"/>
              <a:ext cx="0" cy="1497542"/>
            </a:xfrm>
            <a:prstGeom prst="straightConnector1">
              <a:avLst/>
            </a:prstGeom>
            <a:noFill/>
            <a:ln w="22860" cap="flat" cmpd="sng">
              <a:solidFill>
                <a:schemeClr val="tx1"/>
              </a:solidFill>
              <a:prstDash val="solid"/>
              <a:round/>
              <a:headEnd type="none" w="med" len="med"/>
              <a:tailEnd type="triangle" w="lg" len="lg"/>
            </a:ln>
          </p:spPr>
        </p:cxnSp>
        <p:sp>
          <p:nvSpPr>
            <p:cNvPr id="28" name="TextBox 27">
              <a:extLst>
                <a:ext uri="{FF2B5EF4-FFF2-40B4-BE49-F238E27FC236}">
                  <a16:creationId xmlns:a16="http://schemas.microsoft.com/office/drawing/2014/main" id="{C883CA28-E841-A003-B594-E6A49712ED21}"/>
                </a:ext>
              </a:extLst>
            </p:cNvPr>
            <p:cNvSpPr txBox="1"/>
            <p:nvPr/>
          </p:nvSpPr>
          <p:spPr>
            <a:xfrm>
              <a:off x="13956071" y="6853496"/>
              <a:ext cx="1742700" cy="646331"/>
            </a:xfrm>
            <a:prstGeom prst="rect">
              <a:avLst/>
            </a:prstGeom>
            <a:noFill/>
          </p:spPr>
          <p:txBody>
            <a:bodyPr wrap="square">
              <a:spAutoFit/>
            </a:bodyPr>
            <a:lstStyle/>
            <a:p>
              <a:pPr algn="ctr"/>
              <a:r>
                <a:rPr lang="en-GB" sz="1800" b="1" dirty="0"/>
                <a:t>The carbon cycle</a:t>
              </a:r>
            </a:p>
          </p:txBody>
        </p:sp>
      </p:grpSp>
    </p:spTree>
    <p:extLst>
      <p:ext uri="{BB962C8B-B14F-4D97-AF65-F5344CB8AC3E}">
        <p14:creationId xmlns:p14="http://schemas.microsoft.com/office/powerpoint/2010/main" val="323243377"/>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844CDCD9C00F46A1BCE9A463997082" ma:contentTypeVersion="13" ma:contentTypeDescription="Create a new document." ma:contentTypeScope="" ma:versionID="c264dbd3cde4180840d763f46b291697">
  <xsd:schema xmlns:xsd="http://www.w3.org/2001/XMLSchema" xmlns:xs="http://www.w3.org/2001/XMLSchema" xmlns:p="http://schemas.microsoft.com/office/2006/metadata/properties" xmlns:ns2="d1a1ca9c-76a7-47b7-9ef4-f14a26abf7af" xmlns:ns3="4fc865ed-9e33-4d03-b19f-b352596ecae9" targetNamespace="http://schemas.microsoft.com/office/2006/metadata/properties" ma:root="true" ma:fieldsID="7400bd4a18a24e34d0b1fb963a2d21dc" ns2:_="" ns3:_="">
    <xsd:import namespace="d1a1ca9c-76a7-47b7-9ef4-f14a26abf7af"/>
    <xsd:import namespace="4fc865ed-9e33-4d03-b19f-b352596eca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a1ca9c-76a7-47b7-9ef4-f14a26abf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da258e-6141-476b-a562-def2baa699f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c865ed-9e33-4d03-b19f-b352596eca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2d6f0c-c615-4f75-a032-12c38811d25d}" ma:internalName="TaxCatchAll" ma:showField="CatchAllData" ma:web="4fc865ed-9e33-4d03-b19f-b352596ecae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a1ca9c-76a7-47b7-9ef4-f14a26abf7af">
      <Terms xmlns="http://schemas.microsoft.com/office/infopath/2007/PartnerControls"/>
    </lcf76f155ced4ddcb4097134ff3c332f>
    <TaxCatchAll xmlns="4fc865ed-9e33-4d03-b19f-b352596ecae9" xsi:nil="true"/>
  </documentManagement>
</p:properties>
</file>

<file path=customXml/itemProps1.xml><?xml version="1.0" encoding="utf-8"?>
<ds:datastoreItem xmlns:ds="http://schemas.openxmlformats.org/officeDocument/2006/customXml" ds:itemID="{5A7627D7-8BF1-4DD0-91BC-EBD67396C1EF}"/>
</file>

<file path=customXml/itemProps2.xml><?xml version="1.0" encoding="utf-8"?>
<ds:datastoreItem xmlns:ds="http://schemas.openxmlformats.org/officeDocument/2006/customXml" ds:itemID="{9106CF85-3DBC-41A2-91CE-83D71F124C20}">
  <ds:schemaRefs>
    <ds:schemaRef ds:uri="http://schemas.microsoft.com/sharepoint/v3/contenttype/forms"/>
  </ds:schemaRefs>
</ds:datastoreItem>
</file>

<file path=customXml/itemProps3.xml><?xml version="1.0" encoding="utf-8"?>
<ds:datastoreItem xmlns:ds="http://schemas.openxmlformats.org/officeDocument/2006/customXml" ds:itemID="{B8BB96CE-6F3F-4301-BCF1-F7C3A04FC413}">
  <ds:schemaRefs>
    <ds:schemaRef ds:uri="1ccdc7b9-4b6b-4ed9-8fc5-54a67669b5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0edf7d78-1330-49f6-bffc-7239953f04fe"/>
    <ds:schemaRef ds:uri="f97151d3-a763-4fee-95d1-c0b0132eac99"/>
  </ds:schemaRefs>
</ds:datastoreItem>
</file>

<file path=docProps/app.xml><?xml version="1.0" encoding="utf-8"?>
<Properties xmlns="http://schemas.openxmlformats.org/officeDocument/2006/extended-properties" xmlns:vt="http://schemas.openxmlformats.org/officeDocument/2006/docPropsVTypes">
  <TotalTime>190</TotalTime>
  <Words>3746</Words>
  <Application>Microsoft Office PowerPoint</Application>
  <PresentationFormat>Custom</PresentationFormat>
  <Paragraphs>443</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Introduction and overview</vt:lpstr>
      <vt:lpstr>Learning outcomes and resource links </vt:lpstr>
      <vt:lpstr>Subject coverage</vt:lpstr>
      <vt:lpstr>1. Sources, advantages  and disadvantages  of renewable energy</vt:lpstr>
      <vt:lpstr>Learning outcomes</vt:lpstr>
      <vt:lpstr>How do we get electricity from fossil fuels?</vt:lpstr>
      <vt:lpstr>How are fossil fuels changing the Earth’s climate?</vt:lpstr>
      <vt:lpstr>Fossil fuels, energy and climate change – answers</vt:lpstr>
      <vt:lpstr>Introducing renewables</vt:lpstr>
      <vt:lpstr>Introducing renewables</vt:lpstr>
      <vt:lpstr>Advantages and disadvantages of renewables</vt:lpstr>
      <vt:lpstr>Renewables and nuclear energy</vt:lpstr>
      <vt:lpstr>How could we become a renewable UK?</vt:lpstr>
      <vt:lpstr>How could we become a renewable UK?</vt:lpstr>
      <vt:lpstr>Renewable energy and engineering careers</vt:lpstr>
      <vt:lpstr>Learning 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Marks</dc:creator>
  <cp:lastModifiedBy>V-Bryony Yanney</cp:lastModifiedBy>
  <cp:revision>12</cp:revision>
  <dcterms:created xsi:type="dcterms:W3CDTF">2022-05-23T15:11:33Z</dcterms:created>
  <dcterms:modified xsi:type="dcterms:W3CDTF">2023-03-08T10:35:10Z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0x0101007C844CDCD9C00F46A1BCE9A463997082</vt:lpwstr>
  </property>
  <property fmtid="{D5CDD505-2E9C-101B-9397-08002B2CF9AE}" pid="3" name="MediaServiceImageTags">
    <vt:lpwstr/>
  </property>
</Properties>
</file>